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slides/slide740.xml" ContentType="application/vnd.openxmlformats-officedocument.presentationml.slide+xml"/>
  <Override PartName="/ppt/notesSlides/notesSlide390.xml" ContentType="application/vnd.openxmlformats-officedocument.presentationml.notesSlide+xml"/>
  <Override PartName="/ppt/slideLayouts/slideLayout50.xml" ContentType="application/vnd.openxmlformats-officedocument.presentationml.slideLayout+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30.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60.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6"/>
  </p:notesMasterIdLst>
  <p:sldIdLst>
    <p:sldId id="402" r:id="rId2"/>
    <p:sldId id="367" r:id="rId3"/>
    <p:sldId id="369" r:id="rId4"/>
    <p:sldId id="372" r:id="rId5"/>
    <p:sldId id="374" r:id="rId6"/>
    <p:sldId id="373" r:id="rId7"/>
    <p:sldId id="375" r:id="rId8"/>
    <p:sldId id="385" r:id="rId9"/>
    <p:sldId id="595" r:id="rId10"/>
    <p:sldId id="419" r:id="rId11"/>
    <p:sldId id="371" r:id="rId12"/>
    <p:sldId id="378" r:id="rId13"/>
    <p:sldId id="380" r:id="rId14"/>
    <p:sldId id="381" r:id="rId15"/>
    <p:sldId id="383" r:id="rId16"/>
    <p:sldId id="384" r:id="rId17"/>
    <p:sldId id="411" r:id="rId18"/>
    <p:sldId id="412" r:id="rId19"/>
    <p:sldId id="413" r:id="rId20"/>
    <p:sldId id="414" r:id="rId21"/>
    <p:sldId id="410" r:id="rId22"/>
    <p:sldId id="417" r:id="rId23"/>
    <p:sldId id="386" r:id="rId24"/>
    <p:sldId id="387" r:id="rId25"/>
    <p:sldId id="389" r:id="rId26"/>
    <p:sldId id="392" r:id="rId27"/>
    <p:sldId id="393" r:id="rId28"/>
    <p:sldId id="395" r:id="rId29"/>
    <p:sldId id="398" r:id="rId30"/>
    <p:sldId id="396" r:id="rId31"/>
    <p:sldId id="397" r:id="rId32"/>
    <p:sldId id="394" r:id="rId33"/>
    <p:sldId id="400" r:id="rId34"/>
    <p:sldId id="401" r:id="rId35"/>
  </p:sldIdLst>
  <p:sldSz cx="12192000" cy="6858000"/>
  <p:notesSz cx="6858000" cy="9144000"/>
  <p:embeddedFontLst>
    <p:embeddedFont>
      <p:font typeface="Cambria Math" panose="02040503050406030204" pitchFamily="18" charset="0"/>
      <p:regular r:id="rId37"/>
    </p:embeddedFont>
    <p:embeddedFont>
      <p:font typeface="Ricty Diminished Discord" panose="020B0509020203020207" pitchFamily="49" charset="-128"/>
      <p:regular r:id="rId38"/>
      <p:bold r:id="rId39"/>
      <p:italic r:id="rId40"/>
      <p:boldItalic r:id="rId41"/>
    </p:embeddedFont>
    <p:embeddedFont>
      <p:font typeface="源真ゴシックP Bold" panose="020B0602020203020207" pitchFamily="50" charset="-128"/>
      <p:bold r:id="rId42"/>
    </p:embeddedFont>
    <p:embeddedFont>
      <p:font typeface="源真ゴシックP Heavy" panose="020B0702020203020207" pitchFamily="50" charset="-128"/>
      <p:bold r:id="rId43"/>
    </p:embeddedFont>
    <p:embeddedFont>
      <p:font typeface="源真ゴシックP Light" panose="020B0103020203020207" pitchFamily="50" charset="-128"/>
      <p:regular r:id="rId44"/>
    </p:embeddedFont>
    <p:embeddedFont>
      <p:font typeface="源真ゴシックP Regular" panose="020B0302020203020207" pitchFamily="50" charset="-128"/>
      <p:regular r:id="rId45"/>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5. 関数を使う" id="{744B6AD8-E78D-4118-8062-3AD2BF80D6C7}">
          <p14:sldIdLst>
            <p14:sldId id="402"/>
            <p14:sldId id="367"/>
            <p14:sldId id="369"/>
            <p14:sldId id="372"/>
            <p14:sldId id="374"/>
            <p14:sldId id="373"/>
            <p14:sldId id="375"/>
            <p14:sldId id="385"/>
            <p14:sldId id="595"/>
            <p14:sldId id="419"/>
          </p14:sldIdLst>
        </p14:section>
        <p14:section name="1-5+. 関数を使う(定義)" id="{67908BFF-1A90-463C-985A-6BC9B0F08A47}">
          <p14:sldIdLst>
            <p14:sldId id="371"/>
            <p14:sldId id="378"/>
            <p14:sldId id="380"/>
            <p14:sldId id="381"/>
            <p14:sldId id="383"/>
            <p14:sldId id="384"/>
            <p14:sldId id="411"/>
            <p14:sldId id="412"/>
            <p14:sldId id="413"/>
            <p14:sldId id="414"/>
            <p14:sldId id="410"/>
            <p14:sldId id="417"/>
            <p14:sldId id="386"/>
            <p14:sldId id="387"/>
            <p14:sldId id="389"/>
            <p14:sldId id="392"/>
            <p14:sldId id="393"/>
            <p14:sldId id="395"/>
            <p14:sldId id="398"/>
            <p14:sldId id="396"/>
            <p14:sldId id="397"/>
            <p14:sldId id="394"/>
            <p14:sldId id="400"/>
            <p14:sldId id="4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showGuides="1">
      <p:cViewPr varScale="1">
        <p:scale>
          <a:sx n="36" d="100"/>
          <a:sy n="36" d="100"/>
        </p:scale>
        <p:origin x="62" y="3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源真ゴシックP Regular" panose="020B0302020203020207" pitchFamily="50" charset="-128"/>
                <a:ea typeface="源真ゴシックP Regular" panose="020B0302020203020207"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源真ゴシックP Regular" panose="020B0302020203020207" pitchFamily="50" charset="-128"/>
                <a:ea typeface="源真ゴシックP Regular" panose="020B0302020203020207" pitchFamily="50" charset="-128"/>
              </a:defRPr>
            </a:lvl1pPr>
          </a:lstStyle>
          <a:p>
            <a:fld id="{E127C313-0CAE-4333-ACB9-3E4641EEA8A4}" type="datetimeFigureOut">
              <a:rPr lang="ja-JP" altLang="en-US" smtClean="0"/>
              <a:pPr/>
              <a:t>2024/5/2</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源真ゴシックP Regular" panose="020B0302020203020207" pitchFamily="50" charset="-128"/>
                <a:ea typeface="源真ゴシックP Regular" panose="020B0302020203020207"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源真ゴシックP Regular" panose="020B0302020203020207" pitchFamily="50" charset="-128"/>
                <a:ea typeface="源真ゴシックP Regular" panose="020B0302020203020207" pitchFamily="50" charset="-128"/>
              </a:defRPr>
            </a:lvl1pPr>
          </a:lstStyle>
          <a:p>
            <a:fld id="{44E67AC9-7D62-442E-AEB6-C41D172BA96E}" type="slidenum">
              <a:rPr lang="ja-JP" altLang="en-US" smtClean="0"/>
              <a:pPr/>
              <a:t>‹#›</a:t>
            </a:fld>
            <a:endParaRPr lang="ja-JP" altLang="en-US" dirty="0"/>
          </a:p>
        </p:txBody>
      </p:sp>
    </p:spTree>
    <p:extLst>
      <p:ext uri="{BB962C8B-B14F-4D97-AF65-F5344CB8AC3E}">
        <p14:creationId xmlns:p14="http://schemas.microsoft.com/office/powerpoint/2010/main" val="38890128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1pPr>
    <a:lvl2pPr marL="4572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2pPr>
    <a:lvl3pPr marL="9144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3pPr>
    <a:lvl4pPr marL="13716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4pPr>
    <a:lvl5pPr marL="18288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源真ゴシックP Regular" panose="020B0302020203020207" pitchFamily="50" charset="-128"/>
                <a:ea typeface="源真ゴシックP Regular" panose="020B0302020203020207" pitchFamily="50" charset="-128"/>
              </a:defRPr>
            </a:lvl1pPr>
          </a:lstStyle>
          <a:p>
            <a:endParaRPr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源真ゴシックP Regular" panose="020B0302020203020207" pitchFamily="50" charset="-128"/>
                <a:ea typeface="源真ゴシックP Regular" panose="020B0302020203020207" pitchFamily="50" charset="-128"/>
              </a:defRPr>
            </a:lvl1pPr>
          </a:lstStyle>
          <a:p>
            <a:fld id="{92401362-113B-4640-A94F-08B7D8D16549}" type="datetimeFigureOut">
              <a:rPr lang="ja-JP" altLang="en-US" smtClean="0"/>
              <a:pPr/>
              <a:t>2024/4/24</a:t>
            </a:fld>
            <a:endParaRPr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源真ゴシックP Regular" panose="020B0302020203020207" pitchFamily="50" charset="-128"/>
                <a:ea typeface="源真ゴシックP Regular" panose="020B0302020203020207" pitchFamily="50" charset="-128"/>
              </a:defRPr>
            </a:lvl1pPr>
          </a:lstStyle>
          <a:p>
            <a:endParaRPr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源真ゴシックP Regular" panose="020B0302020203020207" pitchFamily="50" charset="-128"/>
                <a:ea typeface="源真ゴシックP Regular" panose="020B0302020203020207" pitchFamily="50" charset="-128"/>
              </a:defRPr>
            </a:lvl1pPr>
          </a:lstStyle>
          <a:p>
            <a:fld id="{4F472218-064F-4EA0-8EEE-7338B80F7C72}" type="slidenum">
              <a:rPr lang="ja-JP" altLang="en-US" smtClean="0"/>
              <a:pPr/>
              <a:t>‹#›</a:t>
            </a:fld>
            <a:endParaRPr lang="ja-JP" altLang="en-US"/>
          </a:p>
        </p:txBody>
      </p:sp>
    </p:spTree>
    <p:extLst>
      <p:ext uri="{BB962C8B-B14F-4D97-AF65-F5344CB8AC3E}">
        <p14:creationId xmlns:p14="http://schemas.microsoft.com/office/powerpoint/2010/main" val="2236100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1pPr>
    <a:lvl2pPr marL="4572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2pPr>
    <a:lvl3pPr marL="9144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3pPr>
    <a:lvl4pPr marL="13716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4pPr>
    <a:lvl5pPr marL="1828800" algn="l" defTabSz="914400" rtl="0" eaLnBrk="1" latinLnBrk="0" hangingPunct="1">
      <a:defRPr kumimoji="1" sz="1200" kern="1200">
        <a:solidFill>
          <a:schemeClr val="tx1"/>
        </a:solidFill>
        <a:latin typeface="源真ゴシックP Regular" panose="020B0302020203020207" pitchFamily="50" charset="-128"/>
        <a:ea typeface="源真ゴシックP Regular" panose="020B0302020203020207"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0.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3</a:t>
            </a:fld>
            <a:endParaRPr kumimoji="1" lang="ja-JP" altLang="en-US"/>
          </a:p>
        </p:txBody>
      </p:sp>
    </p:spTree>
    <p:extLst>
      <p:ext uri="{BB962C8B-B14F-4D97-AF65-F5344CB8AC3E}">
        <p14:creationId xmlns:p14="http://schemas.microsoft.com/office/powerpoint/2010/main" val="2770762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13</a:t>
            </a:fld>
            <a:endParaRPr kumimoji="1" lang="ja-JP" altLang="en-US"/>
          </a:p>
        </p:txBody>
      </p:sp>
    </p:spTree>
    <p:extLst>
      <p:ext uri="{BB962C8B-B14F-4D97-AF65-F5344CB8AC3E}">
        <p14:creationId xmlns:p14="http://schemas.microsoft.com/office/powerpoint/2010/main" val="395545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無を入手することはできないけれど無を返すことはできる？らしい</a:t>
            </a:r>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14</a:t>
            </a:fld>
            <a:endParaRPr kumimoji="1" lang="ja-JP" altLang="en-US"/>
          </a:p>
        </p:txBody>
      </p:sp>
    </p:spTree>
    <p:extLst>
      <p:ext uri="{BB962C8B-B14F-4D97-AF65-F5344CB8AC3E}">
        <p14:creationId xmlns:p14="http://schemas.microsoft.com/office/powerpoint/2010/main" val="4183162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15</a:t>
            </a:fld>
            <a:endParaRPr kumimoji="1" lang="ja-JP" altLang="en-US"/>
          </a:p>
        </p:txBody>
      </p:sp>
    </p:spTree>
    <p:extLst>
      <p:ext uri="{BB962C8B-B14F-4D97-AF65-F5344CB8AC3E}">
        <p14:creationId xmlns:p14="http://schemas.microsoft.com/office/powerpoint/2010/main" val="404591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16</a:t>
            </a:fld>
            <a:endParaRPr kumimoji="1" lang="ja-JP" altLang="en-US"/>
          </a:p>
        </p:txBody>
      </p:sp>
    </p:spTree>
    <p:extLst>
      <p:ext uri="{BB962C8B-B14F-4D97-AF65-F5344CB8AC3E}">
        <p14:creationId xmlns:p14="http://schemas.microsoft.com/office/powerpoint/2010/main" val="300126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17</a:t>
            </a:fld>
            <a:endParaRPr kumimoji="1" lang="ja-JP" altLang="en-US"/>
          </a:p>
        </p:txBody>
      </p:sp>
    </p:spTree>
    <p:extLst>
      <p:ext uri="{BB962C8B-B14F-4D97-AF65-F5344CB8AC3E}">
        <p14:creationId xmlns:p14="http://schemas.microsoft.com/office/powerpoint/2010/main" val="117632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18</a:t>
            </a:fld>
            <a:endParaRPr kumimoji="1" lang="ja-JP" altLang="en-US"/>
          </a:p>
        </p:txBody>
      </p:sp>
    </p:spTree>
    <p:extLst>
      <p:ext uri="{BB962C8B-B14F-4D97-AF65-F5344CB8AC3E}">
        <p14:creationId xmlns:p14="http://schemas.microsoft.com/office/powerpoint/2010/main" val="3026546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19</a:t>
            </a:fld>
            <a:endParaRPr kumimoji="1" lang="ja-JP" altLang="en-US"/>
          </a:p>
        </p:txBody>
      </p:sp>
    </p:spTree>
    <p:extLst>
      <p:ext uri="{BB962C8B-B14F-4D97-AF65-F5344CB8AC3E}">
        <p14:creationId xmlns:p14="http://schemas.microsoft.com/office/powerpoint/2010/main" val="179046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20</a:t>
            </a:fld>
            <a:endParaRPr kumimoji="1" lang="ja-JP" altLang="en-US"/>
          </a:p>
        </p:txBody>
      </p:sp>
    </p:spTree>
    <p:extLst>
      <p:ext uri="{BB962C8B-B14F-4D97-AF65-F5344CB8AC3E}">
        <p14:creationId xmlns:p14="http://schemas.microsoft.com/office/powerpoint/2010/main" val="154193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21</a:t>
            </a:fld>
            <a:endParaRPr kumimoji="1" lang="ja-JP" altLang="en-US"/>
          </a:p>
        </p:txBody>
      </p:sp>
    </p:spTree>
    <p:extLst>
      <p:ext uri="{BB962C8B-B14F-4D97-AF65-F5344CB8AC3E}">
        <p14:creationId xmlns:p14="http://schemas.microsoft.com/office/powerpoint/2010/main" val="2413264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100"/>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22</a:t>
            </a:fld>
            <a:endParaRPr kumimoji="1" lang="ja-JP" altLang="en-US"/>
          </a:p>
        </p:txBody>
      </p:sp>
    </p:spTree>
    <p:extLst>
      <p:ext uri="{BB962C8B-B14F-4D97-AF65-F5344CB8AC3E}">
        <p14:creationId xmlns:p14="http://schemas.microsoft.com/office/powerpoint/2010/main" val="377313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4</a:t>
            </a:fld>
            <a:endParaRPr kumimoji="1" lang="ja-JP" altLang="en-US"/>
          </a:p>
        </p:txBody>
      </p:sp>
    </p:spTree>
    <p:extLst>
      <p:ext uri="{BB962C8B-B14F-4D97-AF65-F5344CB8AC3E}">
        <p14:creationId xmlns:p14="http://schemas.microsoft.com/office/powerpoint/2010/main" val="4125743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23</a:t>
            </a:fld>
            <a:endParaRPr kumimoji="1" lang="ja-JP" altLang="en-US"/>
          </a:p>
        </p:txBody>
      </p:sp>
    </p:spTree>
    <p:extLst>
      <p:ext uri="{BB962C8B-B14F-4D97-AF65-F5344CB8AC3E}">
        <p14:creationId xmlns:p14="http://schemas.microsoft.com/office/powerpoint/2010/main" val="1038824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26</a:t>
            </a:fld>
            <a:endParaRPr kumimoji="1" lang="ja-JP" altLang="en-US"/>
          </a:p>
        </p:txBody>
      </p:sp>
    </p:spTree>
    <p:extLst>
      <p:ext uri="{BB962C8B-B14F-4D97-AF65-F5344CB8AC3E}">
        <p14:creationId xmlns:p14="http://schemas.microsoft.com/office/powerpoint/2010/main" val="2240117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27</a:t>
            </a:fld>
            <a:endParaRPr kumimoji="1" lang="ja-JP" altLang="en-US"/>
          </a:p>
        </p:txBody>
      </p:sp>
    </p:spTree>
    <p:extLst>
      <p:ext uri="{BB962C8B-B14F-4D97-AF65-F5344CB8AC3E}">
        <p14:creationId xmlns:p14="http://schemas.microsoft.com/office/powerpoint/2010/main" val="338053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28</a:t>
            </a:fld>
            <a:endParaRPr kumimoji="1" lang="ja-JP" altLang="en-US"/>
          </a:p>
        </p:txBody>
      </p:sp>
    </p:spTree>
    <p:extLst>
      <p:ext uri="{BB962C8B-B14F-4D97-AF65-F5344CB8AC3E}">
        <p14:creationId xmlns:p14="http://schemas.microsoft.com/office/powerpoint/2010/main" val="3758966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29</a:t>
            </a:fld>
            <a:endParaRPr kumimoji="1" lang="ja-JP" altLang="en-US"/>
          </a:p>
        </p:txBody>
      </p:sp>
    </p:spTree>
    <p:extLst>
      <p:ext uri="{BB962C8B-B14F-4D97-AF65-F5344CB8AC3E}">
        <p14:creationId xmlns:p14="http://schemas.microsoft.com/office/powerpoint/2010/main" val="83894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30</a:t>
            </a:fld>
            <a:endParaRPr kumimoji="1" lang="ja-JP" altLang="en-US"/>
          </a:p>
        </p:txBody>
      </p:sp>
    </p:spTree>
    <p:extLst>
      <p:ext uri="{BB962C8B-B14F-4D97-AF65-F5344CB8AC3E}">
        <p14:creationId xmlns:p14="http://schemas.microsoft.com/office/powerpoint/2010/main" val="1844849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31</a:t>
            </a:fld>
            <a:endParaRPr kumimoji="1" lang="ja-JP" altLang="en-US"/>
          </a:p>
        </p:txBody>
      </p:sp>
    </p:spTree>
    <p:extLst>
      <p:ext uri="{BB962C8B-B14F-4D97-AF65-F5344CB8AC3E}">
        <p14:creationId xmlns:p14="http://schemas.microsoft.com/office/powerpoint/2010/main" val="1950501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32</a:t>
            </a:fld>
            <a:endParaRPr kumimoji="1" lang="ja-JP" altLang="en-US"/>
          </a:p>
        </p:txBody>
      </p:sp>
    </p:spTree>
    <p:extLst>
      <p:ext uri="{BB962C8B-B14F-4D97-AF65-F5344CB8AC3E}">
        <p14:creationId xmlns:p14="http://schemas.microsoft.com/office/powerpoint/2010/main" val="3905765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33</a:t>
            </a:fld>
            <a:endParaRPr kumimoji="1" lang="ja-JP" altLang="en-US"/>
          </a:p>
        </p:txBody>
      </p:sp>
    </p:spTree>
    <p:extLst>
      <p:ext uri="{BB962C8B-B14F-4D97-AF65-F5344CB8AC3E}">
        <p14:creationId xmlns:p14="http://schemas.microsoft.com/office/powerpoint/2010/main" val="3434967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34</a:t>
            </a:fld>
            <a:endParaRPr kumimoji="1" lang="ja-JP" altLang="en-US"/>
          </a:p>
        </p:txBody>
      </p:sp>
    </p:spTree>
    <p:extLst>
      <p:ext uri="{BB962C8B-B14F-4D97-AF65-F5344CB8AC3E}">
        <p14:creationId xmlns:p14="http://schemas.microsoft.com/office/powerpoint/2010/main" val="51975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printf </a:t>
            </a:r>
            <a:r>
              <a:rPr kumimoji="1" lang="ja-JP" altLang="en-US"/>
              <a:t>は</a:t>
            </a:r>
            <a:r>
              <a:rPr kumimoji="1" lang="en-US" altLang="ja-JP"/>
              <a:t>int</a:t>
            </a:r>
            <a:r>
              <a:rPr kumimoji="1" lang="ja-JP" altLang="en-US"/>
              <a:t>型だけど、戻り値不要として扱う</a:t>
            </a:r>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5</a:t>
            </a:fld>
            <a:endParaRPr kumimoji="1" lang="ja-JP" altLang="en-US"/>
          </a:p>
        </p:txBody>
      </p:sp>
    </p:spTree>
    <p:extLst>
      <p:ext uri="{BB962C8B-B14F-4D97-AF65-F5344CB8AC3E}">
        <p14:creationId xmlns:p14="http://schemas.microsoft.com/office/powerpoint/2010/main" val="3670387235"/>
      </p:ext>
    </p:extLst>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74</a:t>
            </a:fld>
            <a:endParaRPr kumimoji="1" lang="ja-JP" altLang="en-US"/>
          </a:p>
        </p:txBody>
      </p:sp>
    </p:spTree>
    <p:extLst>
      <p:ext uri="{BB962C8B-B14F-4D97-AF65-F5344CB8AC3E}">
        <p14:creationId xmlns:p14="http://schemas.microsoft.com/office/powerpoint/2010/main" val="412574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#include &lt;math.h&gt;</a:t>
            </a:r>
          </a:p>
          <a:p>
            <a:r>
              <a:rPr kumimoji="1" lang="ja-JP" altLang="en-US"/>
              <a:t>しないと </a:t>
            </a:r>
            <a:r>
              <a:rPr kumimoji="1" lang="en-US" altLang="ja-JP"/>
              <a:t>pow </a:t>
            </a:r>
            <a:r>
              <a:rPr kumimoji="1" lang="ja-JP" altLang="en-US"/>
              <a:t>関数は使えないのでコード書くときは注意</a:t>
            </a:r>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6</a:t>
            </a:fld>
            <a:endParaRPr kumimoji="1" lang="ja-JP" altLang="en-US"/>
          </a:p>
        </p:txBody>
      </p:sp>
    </p:spTree>
    <p:extLst>
      <p:ext uri="{BB962C8B-B14F-4D97-AF65-F5344CB8AC3E}">
        <p14:creationId xmlns:p14="http://schemas.microsoft.com/office/powerpoint/2010/main" val="292467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7</a:t>
            </a:fld>
            <a:endParaRPr kumimoji="1" lang="ja-JP" altLang="en-US"/>
          </a:p>
        </p:txBody>
      </p:sp>
    </p:spTree>
    <p:extLst>
      <p:ext uri="{BB962C8B-B14F-4D97-AF65-F5344CB8AC3E}">
        <p14:creationId xmlns:p14="http://schemas.microsoft.com/office/powerpoint/2010/main" val="1732283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8</a:t>
            </a:fld>
            <a:endParaRPr kumimoji="1" lang="ja-JP" altLang="en-US"/>
          </a:p>
        </p:txBody>
      </p:sp>
    </p:spTree>
    <p:extLst>
      <p:ext uri="{BB962C8B-B14F-4D97-AF65-F5344CB8AC3E}">
        <p14:creationId xmlns:p14="http://schemas.microsoft.com/office/powerpoint/2010/main" val="164441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9</a:t>
            </a:fld>
            <a:endParaRPr kumimoji="1" lang="ja-JP" altLang="en-US"/>
          </a:p>
        </p:txBody>
      </p:sp>
    </p:spTree>
    <p:extLst>
      <p:ext uri="{BB962C8B-B14F-4D97-AF65-F5344CB8AC3E}">
        <p14:creationId xmlns:p14="http://schemas.microsoft.com/office/powerpoint/2010/main" val="253820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11</a:t>
            </a:fld>
            <a:endParaRPr kumimoji="1" lang="ja-JP" altLang="en-US"/>
          </a:p>
        </p:txBody>
      </p:sp>
    </p:spTree>
    <p:extLst>
      <p:ext uri="{BB962C8B-B14F-4D97-AF65-F5344CB8AC3E}">
        <p14:creationId xmlns:p14="http://schemas.microsoft.com/office/powerpoint/2010/main" val="3120325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472218-064F-4EA0-8EEE-7338B80F7C72}" type="slidenum">
              <a:rPr kumimoji="1" lang="ja-JP" altLang="en-US" smtClean="0"/>
              <a:t>12</a:t>
            </a:fld>
            <a:endParaRPr kumimoji="1" lang="ja-JP" altLang="en-US"/>
          </a:p>
        </p:txBody>
      </p:sp>
    </p:spTree>
    <p:extLst>
      <p:ext uri="{BB962C8B-B14F-4D97-AF65-F5344CB8AC3E}">
        <p14:creationId xmlns:p14="http://schemas.microsoft.com/office/powerpoint/2010/main" val="172093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DBD83-546C-41BE-A557-EC20C3D26951}"/>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en-US" altLang="ja-JP"/>
              <a:t>Click to edit Master title style</a:t>
            </a:r>
            <a:endParaRPr kumimoji="1" lang="ja-JP" altLang="en-US"/>
          </a:p>
        </p:txBody>
      </p:sp>
      <p:sp>
        <p:nvSpPr>
          <p:cNvPr id="3" name="字幕 2">
            <a:extLst>
              <a:ext uri="{FF2B5EF4-FFF2-40B4-BE49-F238E27FC236}">
                <a16:creationId xmlns:a16="http://schemas.microsoft.com/office/drawing/2014/main" id="{7C62FD39-53CE-4E5B-9C96-E1624B9FB76B}"/>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9" name="Footer Placeholder 2">
            <a:extLst>
              <a:ext uri="{FF2B5EF4-FFF2-40B4-BE49-F238E27FC236}">
                <a16:creationId xmlns:a16="http://schemas.microsoft.com/office/drawing/2014/main" id="{991EAF78-FF28-AA90-BC09-6F41CF27CB22}"/>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dirty="0">
                <a:solidFill>
                  <a:schemeClr val="bg1">
                    <a:lumMod val="65000"/>
                  </a:schemeClr>
                </a:solidFill>
              </a:rPr>
              <a:t>TNP </a:t>
            </a:r>
            <a:r>
              <a:rPr lang="ja-JP" altLang="en-US" sz="1600" spc="150" baseline="0" dirty="0">
                <a:solidFill>
                  <a:schemeClr val="bg1">
                    <a:lumMod val="65000"/>
                  </a:schemeClr>
                </a:solidFill>
              </a:rPr>
              <a:t>・ 初年次講義 </a:t>
            </a:r>
            <a:r>
              <a:rPr lang="en-US" altLang="ja-JP" sz="1600" spc="150" baseline="0" dirty="0">
                <a:solidFill>
                  <a:schemeClr val="bg1">
                    <a:lumMod val="65000"/>
                  </a:schemeClr>
                </a:solidFill>
              </a:rPr>
              <a:t>2024</a:t>
            </a:r>
            <a:endParaRPr lang="ja-JP" altLang="en-US" sz="1600" spc="150" baseline="0" dirty="0">
              <a:solidFill>
                <a:schemeClr val="bg1">
                  <a:lumMod val="65000"/>
                </a:schemeClr>
              </a:solidFill>
            </a:endParaRPr>
          </a:p>
        </p:txBody>
      </p:sp>
    </p:spTree>
    <p:extLst>
      <p:ext uri="{BB962C8B-B14F-4D97-AF65-F5344CB8AC3E}">
        <p14:creationId xmlns:p14="http://schemas.microsoft.com/office/powerpoint/2010/main" val="3339744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DBD83-546C-41BE-A557-EC20C3D26951}"/>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en-US" altLang="ja-JP"/>
              <a:t>Click to edit Master title style</a:t>
            </a:r>
            <a:endParaRPr kumimoji="1" lang="ja-JP" altLang="en-US"/>
          </a:p>
        </p:txBody>
      </p:sp>
      <p:sp>
        <p:nvSpPr>
          <p:cNvPr id="3" name="字幕 2">
            <a:extLst>
              <a:ext uri="{FF2B5EF4-FFF2-40B4-BE49-F238E27FC236}">
                <a16:creationId xmlns:a16="http://schemas.microsoft.com/office/drawing/2014/main" id="{7C62FD39-53CE-4E5B-9C96-E1624B9FB76B}"/>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Footer Placeholder 2">
            <a:extLst>
              <a:ext uri="{FF2B5EF4-FFF2-40B4-BE49-F238E27FC236}">
                <a16:creationId xmlns:a16="http://schemas.microsoft.com/office/drawing/2014/main" id="{C62B7B02-D30A-4A66-3E5A-13DD8631A924}"/>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a:solidFill>
                  <a:schemeClr val="bg1">
                    <a:lumMod val="65000"/>
                  </a:schemeClr>
                </a:solidFill>
              </a:rPr>
              <a:t>TNP </a:t>
            </a:r>
            <a:r>
              <a:rPr lang="ja-JP" altLang="en-US" sz="1600" spc="150" baseline="0">
                <a:solidFill>
                  <a:schemeClr val="bg1">
                    <a:lumMod val="65000"/>
                  </a:schemeClr>
                </a:solidFill>
              </a:rPr>
              <a:t>・ 初年次講義 </a:t>
            </a:r>
            <a:r>
              <a:rPr lang="en-US" altLang="ja-JP" sz="1600" spc="150" baseline="0">
                <a:solidFill>
                  <a:schemeClr val="bg1">
                    <a:lumMod val="65000"/>
                  </a:schemeClr>
                </a:solidFill>
              </a:rPr>
              <a:t>2023</a:t>
            </a:r>
            <a:endParaRPr lang="ja-JP" altLang="en-US" sz="1600" spc="150" baseline="0">
              <a:solidFill>
                <a:schemeClr val="bg1">
                  <a:lumMod val="65000"/>
                </a:schemeClr>
              </a:solidFill>
            </a:endParaRPr>
          </a:p>
        </p:txBody>
      </p:sp>
    </p:spTree>
    <p:extLst>
      <p:ext uri="{BB962C8B-B14F-4D97-AF65-F5344CB8AC3E}">
        <p14:creationId xmlns:p14="http://schemas.microsoft.com/office/powerpoint/2010/main" val="32696797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34" name="Right Triangle 33">
            <a:extLst>
              <a:ext uri="{FF2B5EF4-FFF2-40B4-BE49-F238E27FC236}">
                <a16:creationId xmlns:a16="http://schemas.microsoft.com/office/drawing/2014/main" id="{DC0EC104-B885-6426-39C7-619821892E0F}"/>
              </a:ext>
              <a:ext uri="{C183D7F6-B498-43B3-948B-1728B52AA6E4}">
                <adec:decorative xmlns:adec="http://schemas.microsoft.com/office/drawing/2017/decorative" val="1"/>
              </a:ext>
            </a:extLst>
          </p:cNvPr>
          <p:cNvSpPr/>
          <p:nvPr userDrawn="1"/>
        </p:nvSpPr>
        <p:spPr>
          <a:xfrm flipH="1">
            <a:off x="8521699" y="-412750"/>
            <a:ext cx="4114791" cy="7683500"/>
          </a:xfrm>
          <a:prstGeom prst="rtTriangle">
            <a:avLst/>
          </a:prstGeom>
          <a:solidFill>
            <a:schemeClr val="accent4">
              <a:lumMod val="40000"/>
              <a:lumOff val="6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ight Triangle 34">
            <a:extLst>
              <a:ext uri="{FF2B5EF4-FFF2-40B4-BE49-F238E27FC236}">
                <a16:creationId xmlns:a16="http://schemas.microsoft.com/office/drawing/2014/main" id="{DDCB2182-CE11-D15E-300A-C7CEA8376992}"/>
              </a:ext>
              <a:ext uri="{C183D7F6-B498-43B3-948B-1728B52AA6E4}">
                <adec:decorative xmlns:adec="http://schemas.microsoft.com/office/drawing/2017/decorative" val="1"/>
              </a:ext>
            </a:extLst>
          </p:cNvPr>
          <p:cNvSpPr/>
          <p:nvPr userDrawn="1"/>
        </p:nvSpPr>
        <p:spPr>
          <a:xfrm flipH="1">
            <a:off x="8077209" y="-751185"/>
            <a:ext cx="4114791" cy="7683500"/>
          </a:xfrm>
          <a:prstGeom prst="rtTriangle">
            <a:avLst/>
          </a:prstGeom>
          <a:solidFill>
            <a:schemeClr val="tx1">
              <a:lumMod val="50000"/>
              <a:lumOff val="5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Straight Connector 36">
            <a:extLst>
              <a:ext uri="{FF2B5EF4-FFF2-40B4-BE49-F238E27FC236}">
                <a16:creationId xmlns:a16="http://schemas.microsoft.com/office/drawing/2014/main" id="{77645BD4-6549-3446-2EAF-EC798A56DE1A}"/>
              </a:ext>
              <a:ext uri="{C183D7F6-B498-43B3-948B-1728B52AA6E4}">
                <adec:decorative xmlns:adec="http://schemas.microsoft.com/office/drawing/2017/decorative" val="1"/>
              </a:ext>
            </a:extLst>
          </p:cNvPr>
          <p:cNvCxnSpPr>
            <a:cxnSpLocks/>
          </p:cNvCxnSpPr>
          <p:nvPr userDrawn="1"/>
        </p:nvCxnSpPr>
        <p:spPr>
          <a:xfrm>
            <a:off x="2524125" y="1666578"/>
            <a:ext cx="0" cy="300067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8DA39C-665E-546D-96A2-593C6D50CD4E}"/>
              </a:ext>
              <a:ext uri="{C183D7F6-B498-43B3-948B-1728B52AA6E4}">
                <adec:decorative xmlns:adec="http://schemas.microsoft.com/office/drawing/2017/decorative" val="1"/>
              </a:ext>
            </a:extLst>
          </p:cNvPr>
          <p:cNvCxnSpPr>
            <a:cxnSpLocks/>
          </p:cNvCxnSpPr>
          <p:nvPr userDrawn="1"/>
        </p:nvCxnSpPr>
        <p:spPr>
          <a:xfrm>
            <a:off x="2853598" y="2127999"/>
            <a:ext cx="2174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Text Placeholder 69">
            <a:extLst>
              <a:ext uri="{FF2B5EF4-FFF2-40B4-BE49-F238E27FC236}">
                <a16:creationId xmlns:a16="http://schemas.microsoft.com/office/drawing/2014/main" id="{53373C27-78D1-D790-09B0-1537479BE9C4}"/>
              </a:ext>
            </a:extLst>
          </p:cNvPr>
          <p:cNvSpPr>
            <a:spLocks noGrp="1"/>
          </p:cNvSpPr>
          <p:nvPr>
            <p:ph type="body" sz="quarter" idx="12" hasCustomPrompt="1"/>
          </p:nvPr>
        </p:nvSpPr>
        <p:spPr>
          <a:xfrm>
            <a:off x="2853598" y="1723907"/>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04E90AC6-DF99-5B3E-49F9-D0CC91C78BEF}"/>
              </a:ext>
            </a:extLst>
          </p:cNvPr>
          <p:cNvSpPr>
            <a:spLocks noGrp="1"/>
          </p:cNvSpPr>
          <p:nvPr>
            <p:ph type="title" hasCustomPrompt="1"/>
          </p:nvPr>
        </p:nvSpPr>
        <p:spPr>
          <a:xfrm>
            <a:off x="2867354" y="2381326"/>
            <a:ext cx="6239860" cy="1692000"/>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48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r>
              <a:rPr kumimoji="1" lang="en-US" altLang="ja-JP"/>
              <a:t>2</a:t>
            </a:r>
            <a:r>
              <a:rPr kumimoji="1" lang="ja-JP" altLang="en-US"/>
              <a:t>行にわたる</a:t>
            </a:r>
            <a:br>
              <a:rPr kumimoji="1" lang="en-US" altLang="ja-JP"/>
            </a:br>
            <a:r>
              <a:rPr kumimoji="1" lang="ja-JP" altLang="en-US"/>
              <a:t>タイトルを扱う</a:t>
            </a:r>
          </a:p>
        </p:txBody>
      </p:sp>
      <p:sp>
        <p:nvSpPr>
          <p:cNvPr id="68" name="Text Placeholder 67">
            <a:extLst>
              <a:ext uri="{FF2B5EF4-FFF2-40B4-BE49-F238E27FC236}">
                <a16:creationId xmlns:a16="http://schemas.microsoft.com/office/drawing/2014/main" id="{96EB4470-3839-4690-2F7A-AD56D12B1F56}"/>
              </a:ext>
            </a:extLst>
          </p:cNvPr>
          <p:cNvSpPr>
            <a:spLocks noGrp="1"/>
          </p:cNvSpPr>
          <p:nvPr>
            <p:ph type="body" sz="quarter" idx="11" hasCustomPrompt="1"/>
          </p:nvPr>
        </p:nvSpPr>
        <p:spPr>
          <a:xfrm>
            <a:off x="2853598" y="4217001"/>
            <a:ext cx="5969000" cy="422275"/>
          </a:xfrm>
        </p:spPr>
        <p:txBody>
          <a:bodyPr>
            <a:normAutofit/>
          </a:bodyPr>
          <a:lstStyle>
            <a:lvl1pPr marL="0" indent="0" algn="l">
              <a:buNone/>
              <a:defRPr sz="2400">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11207737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xEl>
                                              <p:pRg st="0" end="0"/>
                                            </p:txEl>
                                          </p:spTgt>
                                        </p:tgtEl>
                                        <p:attrNameLst>
                                          <p:attrName>style.visibility</p:attrName>
                                        </p:attrNameLst>
                                      </p:cBhvr>
                                      <p:to>
                                        <p:strVal val="visible"/>
                                      </p:to>
                                    </p:set>
                                    <p:animEffect transition="in" filter="fade">
                                      <p:cBhvr>
                                        <p:cTn id="11" dur="500"/>
                                        <p:tgtEl>
                                          <p:spTgt spid="70">
                                            <p:txEl>
                                              <p:pRg st="0" end="0"/>
                                            </p:txEl>
                                          </p:spTgt>
                                        </p:tgtEl>
                                      </p:cBhvr>
                                    </p:animEffect>
                                  </p:childTnLst>
                                </p:cTn>
                              </p:par>
                              <p:par>
                                <p:cTn id="12" presetID="63" presetClass="path" presetSubtype="0" decel="100000" fill="hold" grpId="0" nodeType="withEffect">
                                  <p:stCondLst>
                                    <p:cond delay="0"/>
                                  </p:stCondLst>
                                  <p:childTnLst>
                                    <p:animMotion origin="layout" path="M -0.06888 -3.7037E-7 L 4.58333E-6 -3.7037E-7 " pathEditMode="relative" rAng="0" ptsTypes="AA">
                                      <p:cBhvr>
                                        <p:cTn id="13" dur="500" fill="hold"/>
                                        <p:tgtEl>
                                          <p:spTgt spid="70">
                                            <p:txEl>
                                              <p:pRg st="0" end="0"/>
                                            </p:txEl>
                                          </p:spTgt>
                                        </p:tgtEl>
                                        <p:attrNameLst>
                                          <p:attrName>ppt_x</p:attrName>
                                          <p:attrName>ppt_y</p:attrName>
                                        </p:attrNameLst>
                                      </p:cBhvr>
                                      <p:rCtr x="3438" y="0"/>
                                    </p:animMotion>
                                  </p:childTnLst>
                                </p:cTn>
                              </p:par>
                              <p:par>
                                <p:cTn id="14" presetID="10"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63" presetClass="path" presetSubtype="0" decel="100000" fill="hold" grpId="0" nodeType="withEffect">
                                  <p:stCondLst>
                                    <p:cond delay="0"/>
                                  </p:stCondLst>
                                  <p:childTnLst>
                                    <p:animMotion origin="layout" path="M -0.04558 -0.00116 L -0.00092 -0.00116 " pathEditMode="relative" rAng="0" ptsTypes="AA">
                                      <p:cBhvr>
                                        <p:cTn id="18" dur="500" fill="hold"/>
                                        <p:tgtEl>
                                          <p:spTgt spid="2"/>
                                        </p:tgtEl>
                                        <p:attrNameLst>
                                          <p:attrName>ppt_x</p:attrName>
                                          <p:attrName>ppt_y</p:attrName>
                                        </p:attrNameLst>
                                      </p:cBhvr>
                                      <p:rCtr x="2227" y="0"/>
                                    </p:animMotion>
                                  </p:childTnLst>
                                </p:cTn>
                              </p:par>
                              <p:par>
                                <p:cTn id="19" presetID="10" presetClass="entr" presetSubtype="0" fill="hold" grpId="1" nodeType="with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500"/>
                                        <p:tgtEl>
                                          <p:spTgt spid="68">
                                            <p:txEl>
                                              <p:pRg st="0" end="0"/>
                                            </p:txEl>
                                          </p:spTgt>
                                        </p:tgtEl>
                                      </p:cBhvr>
                                    </p:animEffect>
                                  </p:childTnLst>
                                </p:cTn>
                              </p:par>
                              <p:par>
                                <p:cTn id="22" presetID="63" presetClass="path" presetSubtype="0" decel="100000" fill="hold" grpId="0" nodeType="withEffect">
                                  <p:stCondLst>
                                    <p:cond delay="0"/>
                                  </p:stCondLst>
                                  <p:childTnLst>
                                    <p:animMotion origin="layout" path="M -0.047 -1.85185E-6 L -4.16667E-7 -1.85185E-6 " pathEditMode="relative" rAng="0" ptsTypes="AA">
                                      <p:cBhvr>
                                        <p:cTn id="23" dur="500" fill="hold"/>
                                        <p:tgtEl>
                                          <p:spTgt spid="68">
                                            <p:txEl>
                                              <p:pRg st="0" end="0"/>
                                            </p:txEl>
                                          </p:spTgt>
                                        </p:tgtEl>
                                        <p:attrNameLst>
                                          <p:attrName>ppt_x</p:attrName>
                                          <p:attrName>ppt_y</p:attrName>
                                        </p:attrNameLst>
                                      </p:cBhvr>
                                      <p:rCtr x="2344" y="0"/>
                                    </p:animMotion>
                                  </p:childTnLst>
                                </p:cTn>
                              </p:par>
                              <p:par>
                                <p:cTn id="24" presetID="10"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63" presetClass="path" presetSubtype="0" decel="100000" fill="hold" nodeType="withEffect">
                                  <p:stCondLst>
                                    <p:cond delay="0"/>
                                  </p:stCondLst>
                                  <p:childTnLst>
                                    <p:animMotion origin="layout" path="M -0.06888 4.81481E-6 L 2.91667E-6 4.81481E-6 " pathEditMode="relative" rAng="0" ptsTypes="AA">
                                      <p:cBhvr>
                                        <p:cTn id="28" dur="500" fill="hold"/>
                                        <p:tgtEl>
                                          <p:spTgt spid="61"/>
                                        </p:tgtEl>
                                        <p:attrNameLst>
                                          <p:attrName>ppt_x</p:attrName>
                                          <p:attrName>ppt_y</p:attrName>
                                        </p:attrNameLst>
                                      </p:cBhvr>
                                      <p:rCtr x="34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tmplLst>
          <p:tmpl lvl="1">
            <p:tnLst>
              <p:par>
                <p:cTn presetID="63" presetClass="path" presetSubtype="0" decel="100000" fill="hold" nodeType="withEffect">
                  <p:stCondLst>
                    <p:cond delay="0"/>
                  </p:stCondLst>
                  <p:childTnLst>
                    <p:animMotion origin="layout" path="M -0.06888 -3.7037E-7 L 4.58333E-6 -3.7037E-7 " pathEditMode="relative" rAng="0" ptsTypes="AA">
                      <p:cBhvr>
                        <p:cTn dur="500" fill="hold"/>
                        <p:tgtEl>
                          <p:spTgt spid="70"/>
                        </p:tgtEl>
                        <p:attrNameLst>
                          <p:attrName>ppt_x</p:attrName>
                          <p:attrName>ppt_y</p:attrName>
                        </p:attrNameLst>
                      </p:cBhvr>
                      <p:rCtr x="3438" y="0"/>
                    </p:animMotion>
                  </p:childTnLst>
                </p:cTn>
              </p:par>
            </p:tnLst>
          </p:tmpl>
        </p:tmplLst>
      </p:bldP>
      <p:bldP spid="70" grpId="1" build="p">
        <p:tmplLst>
          <p:tmpl lvl="1">
            <p:tnLst>
              <p:par>
                <p:cTn presetID="10"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2" grpId="0"/>
      <p:bldP spid="2" grpId="1"/>
      <p:bldP spid="68" grpId="0" build="allAtOnce">
        <p:tmplLst>
          <p:tmpl lvl="1">
            <p:tnLst>
              <p:par>
                <p:cTn presetID="63" presetClass="path" presetSubtype="0" decel="100000" fill="hold" nodeType="withEffect">
                  <p:stCondLst>
                    <p:cond delay="0"/>
                  </p:stCondLst>
                  <p:childTnLst>
                    <p:animMotion origin="layout" path="M -0.047 -1.85185E-6 L -4.16667E-7 -1.85185E-6 " pathEditMode="relative" rAng="0" ptsTypes="AA">
                      <p:cBhvr>
                        <p:cTn dur="500" fill="hold"/>
                        <p:tgtEl>
                          <p:spTgt spid="68"/>
                        </p:tgtEl>
                        <p:attrNameLst>
                          <p:attrName>ppt_x</p:attrName>
                          <p:attrName>ppt_y</p:attrName>
                        </p:attrNameLst>
                      </p:cBhvr>
                      <p:rCtr x="2344" y="0"/>
                    </p:animMotion>
                  </p:childTnLst>
                </p:cTn>
              </p:par>
            </p:tnLst>
          </p:tmpl>
        </p:tmplLst>
      </p:bldP>
      <p:bldP spid="68" grpId="1"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34" name="Right Triangle 33">
            <a:extLst>
              <a:ext uri="{FF2B5EF4-FFF2-40B4-BE49-F238E27FC236}">
                <a16:creationId xmlns:a16="http://schemas.microsoft.com/office/drawing/2014/main" id="{DC0EC104-B885-6426-39C7-619821892E0F}"/>
              </a:ext>
              <a:ext uri="{C183D7F6-B498-43B3-948B-1728B52AA6E4}">
                <adec:decorative xmlns:adec="http://schemas.microsoft.com/office/drawing/2017/decorative" val="1"/>
              </a:ext>
            </a:extLst>
          </p:cNvPr>
          <p:cNvSpPr/>
          <p:nvPr userDrawn="1"/>
        </p:nvSpPr>
        <p:spPr>
          <a:xfrm flipH="1">
            <a:off x="8521699" y="-412750"/>
            <a:ext cx="4114791" cy="7683500"/>
          </a:xfrm>
          <a:prstGeom prst="rtTriangle">
            <a:avLst/>
          </a:prstGeom>
          <a:solidFill>
            <a:schemeClr val="accent4">
              <a:lumMod val="40000"/>
              <a:lumOff val="6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ight Triangle 34">
            <a:extLst>
              <a:ext uri="{FF2B5EF4-FFF2-40B4-BE49-F238E27FC236}">
                <a16:creationId xmlns:a16="http://schemas.microsoft.com/office/drawing/2014/main" id="{DDCB2182-CE11-D15E-300A-C7CEA8376992}"/>
              </a:ext>
              <a:ext uri="{C183D7F6-B498-43B3-948B-1728B52AA6E4}">
                <adec:decorative xmlns:adec="http://schemas.microsoft.com/office/drawing/2017/decorative" val="1"/>
              </a:ext>
            </a:extLst>
          </p:cNvPr>
          <p:cNvSpPr/>
          <p:nvPr userDrawn="1"/>
        </p:nvSpPr>
        <p:spPr>
          <a:xfrm flipH="1">
            <a:off x="8077209" y="-751185"/>
            <a:ext cx="4114791" cy="7683500"/>
          </a:xfrm>
          <a:prstGeom prst="rtTriangle">
            <a:avLst/>
          </a:prstGeom>
          <a:solidFill>
            <a:schemeClr val="tx1">
              <a:lumMod val="50000"/>
              <a:lumOff val="5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Straight Connector 36">
            <a:extLst>
              <a:ext uri="{FF2B5EF4-FFF2-40B4-BE49-F238E27FC236}">
                <a16:creationId xmlns:a16="http://schemas.microsoft.com/office/drawing/2014/main" id="{77645BD4-6549-3446-2EAF-EC798A56DE1A}"/>
              </a:ext>
              <a:ext uri="{C183D7F6-B498-43B3-948B-1728B52AA6E4}">
                <adec:decorative xmlns:adec="http://schemas.microsoft.com/office/drawing/2017/decorative" val="1"/>
              </a:ext>
            </a:extLst>
          </p:cNvPr>
          <p:cNvCxnSpPr>
            <a:cxnSpLocks/>
          </p:cNvCxnSpPr>
          <p:nvPr userDrawn="1"/>
        </p:nvCxnSpPr>
        <p:spPr>
          <a:xfrm>
            <a:off x="2524125" y="1666578"/>
            <a:ext cx="0" cy="300067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Footer Placeholder 2">
            <a:extLst>
              <a:ext uri="{FF2B5EF4-FFF2-40B4-BE49-F238E27FC236}">
                <a16:creationId xmlns:a16="http://schemas.microsoft.com/office/drawing/2014/main" id="{87AE39FF-EC25-725C-0B3E-9F049991BB96}"/>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a:solidFill>
                  <a:schemeClr val="bg1">
                    <a:lumMod val="65000"/>
                  </a:schemeClr>
                </a:solidFill>
              </a:rPr>
              <a:t>TNP </a:t>
            </a:r>
            <a:r>
              <a:rPr lang="ja-JP" altLang="en-US" sz="1600" spc="150" baseline="0">
                <a:solidFill>
                  <a:schemeClr val="bg1">
                    <a:lumMod val="65000"/>
                  </a:schemeClr>
                </a:solidFill>
              </a:rPr>
              <a:t>・ 初年次講義 </a:t>
            </a:r>
            <a:r>
              <a:rPr lang="en-US" altLang="ja-JP" sz="1600" spc="150" baseline="0">
                <a:solidFill>
                  <a:schemeClr val="bg1">
                    <a:lumMod val="65000"/>
                  </a:schemeClr>
                </a:solidFill>
              </a:rPr>
              <a:t>2023</a:t>
            </a:r>
            <a:endParaRPr lang="ja-JP" altLang="en-US" sz="1600" spc="150" baseline="0">
              <a:solidFill>
                <a:schemeClr val="bg1">
                  <a:lumMod val="65000"/>
                </a:schemeClr>
              </a:solidFill>
            </a:endParaRPr>
          </a:p>
        </p:txBody>
      </p:sp>
      <p:cxnSp>
        <p:nvCxnSpPr>
          <p:cNvPr id="61" name="Straight Connector 60">
            <a:extLst>
              <a:ext uri="{FF2B5EF4-FFF2-40B4-BE49-F238E27FC236}">
                <a16:creationId xmlns:a16="http://schemas.microsoft.com/office/drawing/2014/main" id="{6E8DA39C-665E-546D-96A2-593C6D50CD4E}"/>
              </a:ext>
              <a:ext uri="{C183D7F6-B498-43B3-948B-1728B52AA6E4}">
                <adec:decorative xmlns:adec="http://schemas.microsoft.com/office/drawing/2017/decorative" val="1"/>
              </a:ext>
            </a:extLst>
          </p:cNvPr>
          <p:cNvCxnSpPr>
            <a:cxnSpLocks/>
          </p:cNvCxnSpPr>
          <p:nvPr userDrawn="1"/>
        </p:nvCxnSpPr>
        <p:spPr>
          <a:xfrm>
            <a:off x="2853598" y="2127999"/>
            <a:ext cx="2174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Text Placeholder 69">
            <a:extLst>
              <a:ext uri="{FF2B5EF4-FFF2-40B4-BE49-F238E27FC236}">
                <a16:creationId xmlns:a16="http://schemas.microsoft.com/office/drawing/2014/main" id="{53373C27-78D1-D790-09B0-1537479BE9C4}"/>
              </a:ext>
            </a:extLst>
          </p:cNvPr>
          <p:cNvSpPr>
            <a:spLocks noGrp="1"/>
          </p:cNvSpPr>
          <p:nvPr>
            <p:ph type="body" sz="quarter" idx="12" hasCustomPrompt="1"/>
          </p:nvPr>
        </p:nvSpPr>
        <p:spPr>
          <a:xfrm>
            <a:off x="2853598" y="1723907"/>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04E90AC6-DF99-5B3E-49F9-D0CC91C78BEF}"/>
              </a:ext>
            </a:extLst>
          </p:cNvPr>
          <p:cNvSpPr>
            <a:spLocks noGrp="1"/>
          </p:cNvSpPr>
          <p:nvPr>
            <p:ph type="title" hasCustomPrompt="1"/>
          </p:nvPr>
        </p:nvSpPr>
        <p:spPr>
          <a:xfrm>
            <a:off x="2867354" y="2381326"/>
            <a:ext cx="6239860" cy="1692000"/>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48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r>
              <a:rPr kumimoji="1" lang="en-US" altLang="ja-JP"/>
              <a:t>2</a:t>
            </a:r>
            <a:r>
              <a:rPr kumimoji="1" lang="ja-JP" altLang="en-US"/>
              <a:t>行にわたる</a:t>
            </a:r>
            <a:br>
              <a:rPr kumimoji="1" lang="en-US" altLang="ja-JP"/>
            </a:br>
            <a:r>
              <a:rPr kumimoji="1" lang="ja-JP" altLang="en-US"/>
              <a:t>タイトルを扱う</a:t>
            </a:r>
          </a:p>
        </p:txBody>
      </p:sp>
      <p:sp>
        <p:nvSpPr>
          <p:cNvPr id="68" name="Text Placeholder 67">
            <a:extLst>
              <a:ext uri="{FF2B5EF4-FFF2-40B4-BE49-F238E27FC236}">
                <a16:creationId xmlns:a16="http://schemas.microsoft.com/office/drawing/2014/main" id="{96EB4470-3839-4690-2F7A-AD56D12B1F56}"/>
              </a:ext>
            </a:extLst>
          </p:cNvPr>
          <p:cNvSpPr>
            <a:spLocks noGrp="1"/>
          </p:cNvSpPr>
          <p:nvPr>
            <p:ph type="body" sz="quarter" idx="11" hasCustomPrompt="1"/>
          </p:nvPr>
        </p:nvSpPr>
        <p:spPr>
          <a:xfrm>
            <a:off x="2853598" y="4217001"/>
            <a:ext cx="5969000" cy="422275"/>
          </a:xfrm>
        </p:spPr>
        <p:txBody>
          <a:bodyPr>
            <a:normAutofit/>
          </a:bodyPr>
          <a:lstStyle>
            <a:lvl1pPr marL="0" indent="0" algn="l">
              <a:buNone/>
              <a:defRPr sz="2400">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4856562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xEl>
                                              <p:pRg st="0" end="0"/>
                                            </p:txEl>
                                          </p:spTgt>
                                        </p:tgtEl>
                                        <p:attrNameLst>
                                          <p:attrName>style.visibility</p:attrName>
                                        </p:attrNameLst>
                                      </p:cBhvr>
                                      <p:to>
                                        <p:strVal val="visible"/>
                                      </p:to>
                                    </p:set>
                                    <p:animEffect transition="in" filter="fade">
                                      <p:cBhvr>
                                        <p:cTn id="11" dur="500"/>
                                        <p:tgtEl>
                                          <p:spTgt spid="70">
                                            <p:txEl>
                                              <p:pRg st="0" end="0"/>
                                            </p:txEl>
                                          </p:spTgt>
                                        </p:tgtEl>
                                      </p:cBhvr>
                                    </p:animEffect>
                                  </p:childTnLst>
                                </p:cTn>
                              </p:par>
                              <p:par>
                                <p:cTn id="12" presetID="63" presetClass="path" presetSubtype="0" decel="100000" fill="hold" grpId="0" nodeType="withEffect">
                                  <p:stCondLst>
                                    <p:cond delay="0"/>
                                  </p:stCondLst>
                                  <p:childTnLst>
                                    <p:animMotion origin="layout" path="M -0.06888 -3.7037E-7 L 4.58333E-6 -3.7037E-7 " pathEditMode="relative" rAng="0" ptsTypes="AA">
                                      <p:cBhvr>
                                        <p:cTn id="13" dur="500" fill="hold"/>
                                        <p:tgtEl>
                                          <p:spTgt spid="70">
                                            <p:txEl>
                                              <p:pRg st="0" end="0"/>
                                            </p:txEl>
                                          </p:spTgt>
                                        </p:tgtEl>
                                        <p:attrNameLst>
                                          <p:attrName>ppt_x</p:attrName>
                                          <p:attrName>ppt_y</p:attrName>
                                        </p:attrNameLst>
                                      </p:cBhvr>
                                      <p:rCtr x="3438" y="0"/>
                                    </p:animMotion>
                                  </p:childTnLst>
                                </p:cTn>
                              </p:par>
                              <p:par>
                                <p:cTn id="14" presetID="10"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63" presetClass="path" presetSubtype="0" decel="100000" fill="hold" grpId="0" nodeType="withEffect">
                                  <p:stCondLst>
                                    <p:cond delay="0"/>
                                  </p:stCondLst>
                                  <p:childTnLst>
                                    <p:animMotion origin="layout" path="M -0.04558 -0.00116 L -0.00092 -0.00116 " pathEditMode="relative" rAng="0" ptsTypes="AA">
                                      <p:cBhvr>
                                        <p:cTn id="18" dur="500" fill="hold"/>
                                        <p:tgtEl>
                                          <p:spTgt spid="2"/>
                                        </p:tgtEl>
                                        <p:attrNameLst>
                                          <p:attrName>ppt_x</p:attrName>
                                          <p:attrName>ppt_y</p:attrName>
                                        </p:attrNameLst>
                                      </p:cBhvr>
                                      <p:rCtr x="2227" y="0"/>
                                    </p:animMotion>
                                  </p:childTnLst>
                                </p:cTn>
                              </p:par>
                              <p:par>
                                <p:cTn id="19" presetID="10" presetClass="entr" presetSubtype="0" fill="hold" grpId="1" nodeType="with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500"/>
                                        <p:tgtEl>
                                          <p:spTgt spid="68">
                                            <p:txEl>
                                              <p:pRg st="0" end="0"/>
                                            </p:txEl>
                                          </p:spTgt>
                                        </p:tgtEl>
                                      </p:cBhvr>
                                    </p:animEffect>
                                  </p:childTnLst>
                                </p:cTn>
                              </p:par>
                              <p:par>
                                <p:cTn id="22" presetID="63" presetClass="path" presetSubtype="0" decel="100000" fill="hold" grpId="0" nodeType="withEffect">
                                  <p:stCondLst>
                                    <p:cond delay="0"/>
                                  </p:stCondLst>
                                  <p:childTnLst>
                                    <p:animMotion origin="layout" path="M -0.047 -1.85185E-6 L -4.16667E-7 -1.85185E-6 " pathEditMode="relative" rAng="0" ptsTypes="AA">
                                      <p:cBhvr>
                                        <p:cTn id="23" dur="500" fill="hold"/>
                                        <p:tgtEl>
                                          <p:spTgt spid="68">
                                            <p:txEl>
                                              <p:pRg st="0" end="0"/>
                                            </p:txEl>
                                          </p:spTgt>
                                        </p:tgtEl>
                                        <p:attrNameLst>
                                          <p:attrName>ppt_x</p:attrName>
                                          <p:attrName>ppt_y</p:attrName>
                                        </p:attrNameLst>
                                      </p:cBhvr>
                                      <p:rCtr x="2344" y="0"/>
                                    </p:animMotion>
                                  </p:childTnLst>
                                </p:cTn>
                              </p:par>
                              <p:par>
                                <p:cTn id="24" presetID="10"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63" presetClass="path" presetSubtype="0" decel="100000" fill="hold" nodeType="withEffect">
                                  <p:stCondLst>
                                    <p:cond delay="0"/>
                                  </p:stCondLst>
                                  <p:childTnLst>
                                    <p:animMotion origin="layout" path="M -0.06888 4.81481E-6 L 2.91667E-6 4.81481E-6 " pathEditMode="relative" rAng="0" ptsTypes="AA">
                                      <p:cBhvr>
                                        <p:cTn id="28" dur="500" fill="hold"/>
                                        <p:tgtEl>
                                          <p:spTgt spid="61"/>
                                        </p:tgtEl>
                                        <p:attrNameLst>
                                          <p:attrName>ppt_x</p:attrName>
                                          <p:attrName>ppt_y</p:attrName>
                                        </p:attrNameLst>
                                      </p:cBhvr>
                                      <p:rCtr x="34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tmplLst>
          <p:tmpl lvl="1">
            <p:tnLst>
              <p:par>
                <p:cTn presetID="63" presetClass="path" presetSubtype="0" decel="100000" fill="hold" nodeType="withEffect">
                  <p:stCondLst>
                    <p:cond delay="0"/>
                  </p:stCondLst>
                  <p:childTnLst>
                    <p:animMotion origin="layout" path="M -0.06888 -3.7037E-7 L 4.58333E-6 -3.7037E-7 " pathEditMode="relative" rAng="0" ptsTypes="AA">
                      <p:cBhvr>
                        <p:cTn dur="500" fill="hold"/>
                        <p:tgtEl>
                          <p:spTgt spid="70"/>
                        </p:tgtEl>
                        <p:attrNameLst>
                          <p:attrName>ppt_x</p:attrName>
                          <p:attrName>ppt_y</p:attrName>
                        </p:attrNameLst>
                      </p:cBhvr>
                      <p:rCtr x="3438" y="0"/>
                    </p:animMotion>
                  </p:childTnLst>
                </p:cTn>
              </p:par>
            </p:tnLst>
          </p:tmpl>
        </p:tmplLst>
      </p:bldP>
      <p:bldP spid="70" grpId="1" build="p">
        <p:tmplLst>
          <p:tmpl lvl="1">
            <p:tnLst>
              <p:par>
                <p:cTn presetID="10"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2" grpId="0"/>
      <p:bldP spid="2" grpId="1"/>
      <p:bldP spid="68" grpId="0" build="allAtOnce">
        <p:tmplLst>
          <p:tmpl lvl="1">
            <p:tnLst>
              <p:par>
                <p:cTn presetID="63" presetClass="path" presetSubtype="0" decel="100000" fill="hold" nodeType="withEffect">
                  <p:stCondLst>
                    <p:cond delay="0"/>
                  </p:stCondLst>
                  <p:childTnLst>
                    <p:animMotion origin="layout" path="M -0.047 -1.85185E-6 L -4.16667E-7 -1.85185E-6 " pathEditMode="relative" rAng="0" ptsTypes="AA">
                      <p:cBhvr>
                        <p:cTn dur="500" fill="hold"/>
                        <p:tgtEl>
                          <p:spTgt spid="68"/>
                        </p:tgtEl>
                        <p:attrNameLst>
                          <p:attrName>ppt_x</p:attrName>
                          <p:attrName>ppt_y</p:attrName>
                        </p:attrNameLst>
                      </p:cBhvr>
                      <p:rCtr x="2344" y="0"/>
                    </p:animMotion>
                  </p:childTnLst>
                </p:cTn>
              </p:par>
            </p:tnLst>
          </p:tmpl>
        </p:tmplLst>
      </p:bldP>
      <p:bldP spid="68" grpId="1"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のタイトル (オレンジ)">
    <p:spTree>
      <p:nvGrpSpPr>
        <p:cNvPr id="1" name=""/>
        <p:cNvGrpSpPr/>
        <p:nvPr/>
      </p:nvGrpSpPr>
      <p:grpSpPr>
        <a:xfrm>
          <a:off x="0" y="0"/>
          <a:ext cx="0" cy="0"/>
          <a:chOff x="0" y="0"/>
          <a:chExt cx="0" cy="0"/>
        </a:xfrm>
      </p:grpSpPr>
      <p:sp>
        <p:nvSpPr>
          <p:cNvPr id="34" name="Right Triangle 33">
            <a:extLst>
              <a:ext uri="{FF2B5EF4-FFF2-40B4-BE49-F238E27FC236}">
                <a16:creationId xmlns:a16="http://schemas.microsoft.com/office/drawing/2014/main" id="{DC0EC104-B885-6426-39C7-619821892E0F}"/>
              </a:ext>
              <a:ext uri="{C183D7F6-B498-43B3-948B-1728B52AA6E4}">
                <adec:decorative xmlns:adec="http://schemas.microsoft.com/office/drawing/2017/decorative" val="1"/>
              </a:ext>
            </a:extLst>
          </p:cNvPr>
          <p:cNvSpPr/>
          <p:nvPr userDrawn="1"/>
        </p:nvSpPr>
        <p:spPr>
          <a:xfrm flipH="1">
            <a:off x="8521699" y="-412750"/>
            <a:ext cx="4114791" cy="7683500"/>
          </a:xfrm>
          <a:prstGeom prst="rtTriangle">
            <a:avLst/>
          </a:prstGeom>
          <a:solidFill>
            <a:schemeClr val="accent2">
              <a:lumMod val="40000"/>
              <a:lumOff val="6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ight Triangle 34">
            <a:extLst>
              <a:ext uri="{FF2B5EF4-FFF2-40B4-BE49-F238E27FC236}">
                <a16:creationId xmlns:a16="http://schemas.microsoft.com/office/drawing/2014/main" id="{DDCB2182-CE11-D15E-300A-C7CEA8376992}"/>
              </a:ext>
              <a:ext uri="{C183D7F6-B498-43B3-948B-1728B52AA6E4}">
                <adec:decorative xmlns:adec="http://schemas.microsoft.com/office/drawing/2017/decorative" val="1"/>
              </a:ext>
            </a:extLst>
          </p:cNvPr>
          <p:cNvSpPr/>
          <p:nvPr userDrawn="1"/>
        </p:nvSpPr>
        <p:spPr>
          <a:xfrm flipH="1">
            <a:off x="8077209" y="-751185"/>
            <a:ext cx="4114791" cy="7683500"/>
          </a:xfrm>
          <a:prstGeom prst="rtTriangle">
            <a:avLst/>
          </a:prstGeom>
          <a:solidFill>
            <a:schemeClr val="tx1">
              <a:lumMod val="65000"/>
              <a:lumOff val="3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Straight Connector 36">
            <a:extLst>
              <a:ext uri="{FF2B5EF4-FFF2-40B4-BE49-F238E27FC236}">
                <a16:creationId xmlns:a16="http://schemas.microsoft.com/office/drawing/2014/main" id="{77645BD4-6549-3446-2EAF-EC798A56DE1A}"/>
              </a:ext>
              <a:ext uri="{C183D7F6-B498-43B3-948B-1728B52AA6E4}">
                <adec:decorative xmlns:adec="http://schemas.microsoft.com/office/drawing/2017/decorative" val="1"/>
              </a:ext>
            </a:extLst>
          </p:cNvPr>
          <p:cNvCxnSpPr>
            <a:cxnSpLocks/>
          </p:cNvCxnSpPr>
          <p:nvPr userDrawn="1"/>
        </p:nvCxnSpPr>
        <p:spPr>
          <a:xfrm>
            <a:off x="2524125" y="1666578"/>
            <a:ext cx="0" cy="300067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8DA39C-665E-546D-96A2-593C6D50CD4E}"/>
              </a:ext>
              <a:ext uri="{C183D7F6-B498-43B3-948B-1728B52AA6E4}">
                <adec:decorative xmlns:adec="http://schemas.microsoft.com/office/drawing/2017/decorative" val="1"/>
              </a:ext>
            </a:extLst>
          </p:cNvPr>
          <p:cNvCxnSpPr>
            <a:cxnSpLocks/>
          </p:cNvCxnSpPr>
          <p:nvPr userDrawn="1"/>
        </p:nvCxnSpPr>
        <p:spPr>
          <a:xfrm>
            <a:off x="2853598" y="2127999"/>
            <a:ext cx="2174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Text Placeholder 69">
            <a:extLst>
              <a:ext uri="{FF2B5EF4-FFF2-40B4-BE49-F238E27FC236}">
                <a16:creationId xmlns:a16="http://schemas.microsoft.com/office/drawing/2014/main" id="{53373C27-78D1-D790-09B0-1537479BE9C4}"/>
              </a:ext>
            </a:extLst>
          </p:cNvPr>
          <p:cNvSpPr>
            <a:spLocks noGrp="1"/>
          </p:cNvSpPr>
          <p:nvPr>
            <p:ph type="body" sz="quarter" idx="12" hasCustomPrompt="1"/>
          </p:nvPr>
        </p:nvSpPr>
        <p:spPr>
          <a:xfrm>
            <a:off x="2853598" y="1723907"/>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04E90AC6-DF99-5B3E-49F9-D0CC91C78BEF}"/>
              </a:ext>
            </a:extLst>
          </p:cNvPr>
          <p:cNvSpPr>
            <a:spLocks noGrp="1"/>
          </p:cNvSpPr>
          <p:nvPr>
            <p:ph type="title" hasCustomPrompt="1"/>
          </p:nvPr>
        </p:nvSpPr>
        <p:spPr>
          <a:xfrm>
            <a:off x="2867354" y="2381326"/>
            <a:ext cx="6239860" cy="1692000"/>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48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r>
              <a:rPr kumimoji="1" lang="en-US" altLang="ja-JP"/>
              <a:t>2</a:t>
            </a:r>
            <a:r>
              <a:rPr kumimoji="1" lang="ja-JP" altLang="en-US"/>
              <a:t>行にわたる</a:t>
            </a:r>
            <a:br>
              <a:rPr kumimoji="1" lang="en-US" altLang="ja-JP"/>
            </a:br>
            <a:r>
              <a:rPr kumimoji="1" lang="ja-JP" altLang="en-US"/>
              <a:t>タイトルを扱う</a:t>
            </a:r>
          </a:p>
        </p:txBody>
      </p:sp>
      <p:sp>
        <p:nvSpPr>
          <p:cNvPr id="68" name="Text Placeholder 67">
            <a:extLst>
              <a:ext uri="{FF2B5EF4-FFF2-40B4-BE49-F238E27FC236}">
                <a16:creationId xmlns:a16="http://schemas.microsoft.com/office/drawing/2014/main" id="{96EB4470-3839-4690-2F7A-AD56D12B1F56}"/>
              </a:ext>
            </a:extLst>
          </p:cNvPr>
          <p:cNvSpPr>
            <a:spLocks noGrp="1"/>
          </p:cNvSpPr>
          <p:nvPr>
            <p:ph type="body" sz="quarter" idx="11" hasCustomPrompt="1"/>
          </p:nvPr>
        </p:nvSpPr>
        <p:spPr>
          <a:xfrm>
            <a:off x="2853598" y="4217001"/>
            <a:ext cx="5969000" cy="422275"/>
          </a:xfrm>
        </p:spPr>
        <p:txBody>
          <a:bodyPr>
            <a:normAutofit/>
          </a:bodyPr>
          <a:lstStyle>
            <a:lvl1pPr marL="0" indent="0" algn="l">
              <a:buNone/>
              <a:defRPr sz="2400">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652565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xEl>
                                              <p:pRg st="0" end="0"/>
                                            </p:txEl>
                                          </p:spTgt>
                                        </p:tgtEl>
                                        <p:attrNameLst>
                                          <p:attrName>style.visibility</p:attrName>
                                        </p:attrNameLst>
                                      </p:cBhvr>
                                      <p:to>
                                        <p:strVal val="visible"/>
                                      </p:to>
                                    </p:set>
                                    <p:animEffect transition="in" filter="fade">
                                      <p:cBhvr>
                                        <p:cTn id="11" dur="500"/>
                                        <p:tgtEl>
                                          <p:spTgt spid="70">
                                            <p:txEl>
                                              <p:pRg st="0" end="0"/>
                                            </p:txEl>
                                          </p:spTgt>
                                        </p:tgtEl>
                                      </p:cBhvr>
                                    </p:animEffect>
                                  </p:childTnLst>
                                </p:cTn>
                              </p:par>
                              <p:par>
                                <p:cTn id="12" presetID="63" presetClass="path" presetSubtype="0" decel="100000" fill="hold" grpId="0" nodeType="withEffect">
                                  <p:stCondLst>
                                    <p:cond delay="0"/>
                                  </p:stCondLst>
                                  <p:childTnLst>
                                    <p:animMotion origin="layout" path="M -0.06888 -3.7037E-7 L 4.58333E-6 -3.7037E-7 " pathEditMode="relative" rAng="0" ptsTypes="AA">
                                      <p:cBhvr>
                                        <p:cTn id="13" dur="500" fill="hold"/>
                                        <p:tgtEl>
                                          <p:spTgt spid="70">
                                            <p:txEl>
                                              <p:pRg st="0" end="0"/>
                                            </p:txEl>
                                          </p:spTgt>
                                        </p:tgtEl>
                                        <p:attrNameLst>
                                          <p:attrName>ppt_x</p:attrName>
                                          <p:attrName>ppt_y</p:attrName>
                                        </p:attrNameLst>
                                      </p:cBhvr>
                                      <p:rCtr x="3438" y="0"/>
                                    </p:animMotion>
                                  </p:childTnLst>
                                </p:cTn>
                              </p:par>
                              <p:par>
                                <p:cTn id="14" presetID="10"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63" presetClass="path" presetSubtype="0" decel="100000" fill="hold" grpId="0" nodeType="withEffect">
                                  <p:stCondLst>
                                    <p:cond delay="0"/>
                                  </p:stCondLst>
                                  <p:childTnLst>
                                    <p:animMotion origin="layout" path="M -0.04558 -0.00116 L -0.00092 -0.00116 " pathEditMode="relative" rAng="0" ptsTypes="AA">
                                      <p:cBhvr>
                                        <p:cTn id="18" dur="500" fill="hold"/>
                                        <p:tgtEl>
                                          <p:spTgt spid="2"/>
                                        </p:tgtEl>
                                        <p:attrNameLst>
                                          <p:attrName>ppt_x</p:attrName>
                                          <p:attrName>ppt_y</p:attrName>
                                        </p:attrNameLst>
                                      </p:cBhvr>
                                      <p:rCtr x="2227" y="0"/>
                                    </p:animMotion>
                                  </p:childTnLst>
                                </p:cTn>
                              </p:par>
                              <p:par>
                                <p:cTn id="19" presetID="10" presetClass="entr" presetSubtype="0" fill="hold" grpId="1" nodeType="with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500"/>
                                        <p:tgtEl>
                                          <p:spTgt spid="68">
                                            <p:txEl>
                                              <p:pRg st="0" end="0"/>
                                            </p:txEl>
                                          </p:spTgt>
                                        </p:tgtEl>
                                      </p:cBhvr>
                                    </p:animEffect>
                                  </p:childTnLst>
                                </p:cTn>
                              </p:par>
                              <p:par>
                                <p:cTn id="22" presetID="63" presetClass="path" presetSubtype="0" decel="100000" fill="hold" grpId="0" nodeType="withEffect">
                                  <p:stCondLst>
                                    <p:cond delay="0"/>
                                  </p:stCondLst>
                                  <p:childTnLst>
                                    <p:animMotion origin="layout" path="M -0.047 -1.85185E-6 L -4.16667E-7 -1.85185E-6 " pathEditMode="relative" rAng="0" ptsTypes="AA">
                                      <p:cBhvr>
                                        <p:cTn id="23" dur="500" fill="hold"/>
                                        <p:tgtEl>
                                          <p:spTgt spid="68">
                                            <p:txEl>
                                              <p:pRg st="0" end="0"/>
                                            </p:txEl>
                                          </p:spTgt>
                                        </p:tgtEl>
                                        <p:attrNameLst>
                                          <p:attrName>ppt_x</p:attrName>
                                          <p:attrName>ppt_y</p:attrName>
                                        </p:attrNameLst>
                                      </p:cBhvr>
                                      <p:rCtr x="2344" y="0"/>
                                    </p:animMotion>
                                  </p:childTnLst>
                                </p:cTn>
                              </p:par>
                              <p:par>
                                <p:cTn id="24" presetID="10"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63" presetClass="path" presetSubtype="0" decel="100000" fill="hold" nodeType="withEffect">
                                  <p:stCondLst>
                                    <p:cond delay="0"/>
                                  </p:stCondLst>
                                  <p:childTnLst>
                                    <p:animMotion origin="layout" path="M -0.06888 4.81481E-6 L 2.91667E-6 4.81481E-6 " pathEditMode="relative" rAng="0" ptsTypes="AA">
                                      <p:cBhvr>
                                        <p:cTn id="28" dur="500" fill="hold"/>
                                        <p:tgtEl>
                                          <p:spTgt spid="61"/>
                                        </p:tgtEl>
                                        <p:attrNameLst>
                                          <p:attrName>ppt_x</p:attrName>
                                          <p:attrName>ppt_y</p:attrName>
                                        </p:attrNameLst>
                                      </p:cBhvr>
                                      <p:rCtr x="34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tmplLst>
          <p:tmpl lvl="1">
            <p:tnLst>
              <p:par>
                <p:cTn presetID="63" presetClass="path" presetSubtype="0" decel="100000" fill="hold" nodeType="withEffect">
                  <p:stCondLst>
                    <p:cond delay="0"/>
                  </p:stCondLst>
                  <p:childTnLst>
                    <p:animMotion origin="layout" path="M -0.06888 -3.7037E-7 L 4.58333E-6 -3.7037E-7 " pathEditMode="relative" rAng="0" ptsTypes="AA">
                      <p:cBhvr>
                        <p:cTn dur="500" fill="hold"/>
                        <p:tgtEl>
                          <p:spTgt spid="70"/>
                        </p:tgtEl>
                        <p:attrNameLst>
                          <p:attrName>ppt_x</p:attrName>
                          <p:attrName>ppt_y</p:attrName>
                        </p:attrNameLst>
                      </p:cBhvr>
                      <p:rCtr x="3438" y="0"/>
                    </p:animMotion>
                  </p:childTnLst>
                </p:cTn>
              </p:par>
            </p:tnLst>
          </p:tmpl>
        </p:tmplLst>
      </p:bldP>
      <p:bldP spid="70" grpId="1" build="p">
        <p:tmplLst>
          <p:tmpl lvl="1">
            <p:tnLst>
              <p:par>
                <p:cTn presetID="10"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2" grpId="0"/>
      <p:bldP spid="2" grpId="1"/>
      <p:bldP spid="68" grpId="0" build="allAtOnce">
        <p:tmplLst>
          <p:tmpl lvl="1">
            <p:tnLst>
              <p:par>
                <p:cTn presetID="63" presetClass="path" presetSubtype="0" decel="100000" fill="hold" nodeType="withEffect">
                  <p:stCondLst>
                    <p:cond delay="0"/>
                  </p:stCondLst>
                  <p:childTnLst>
                    <p:animMotion origin="layout" path="M -0.047 -1.85185E-6 L -4.16667E-7 -1.85185E-6 " pathEditMode="relative" rAng="0" ptsTypes="AA">
                      <p:cBhvr>
                        <p:cTn dur="500" fill="hold"/>
                        <p:tgtEl>
                          <p:spTgt spid="68"/>
                        </p:tgtEl>
                        <p:attrNameLst>
                          <p:attrName>ppt_x</p:attrName>
                          <p:attrName>ppt_y</p:attrName>
                        </p:attrNameLst>
                      </p:cBhvr>
                      <p:rCtr x="2344" y="0"/>
                    </p:animMotion>
                  </p:childTnLst>
                </p:cTn>
              </p:par>
            </p:tnLst>
          </p:tmpl>
        </p:tmplLst>
      </p:bldP>
      <p:bldP spid="68" grpId="1"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セクションのタイトル (オレンジ)">
    <p:spTree>
      <p:nvGrpSpPr>
        <p:cNvPr id="1" name=""/>
        <p:cNvGrpSpPr/>
        <p:nvPr/>
      </p:nvGrpSpPr>
      <p:grpSpPr>
        <a:xfrm>
          <a:off x="0" y="0"/>
          <a:ext cx="0" cy="0"/>
          <a:chOff x="0" y="0"/>
          <a:chExt cx="0" cy="0"/>
        </a:xfrm>
      </p:grpSpPr>
      <p:sp>
        <p:nvSpPr>
          <p:cNvPr id="34" name="Right Triangle 33">
            <a:extLst>
              <a:ext uri="{FF2B5EF4-FFF2-40B4-BE49-F238E27FC236}">
                <a16:creationId xmlns:a16="http://schemas.microsoft.com/office/drawing/2014/main" id="{DC0EC104-B885-6426-39C7-619821892E0F}"/>
              </a:ext>
              <a:ext uri="{C183D7F6-B498-43B3-948B-1728B52AA6E4}">
                <adec:decorative xmlns:adec="http://schemas.microsoft.com/office/drawing/2017/decorative" val="1"/>
              </a:ext>
            </a:extLst>
          </p:cNvPr>
          <p:cNvSpPr/>
          <p:nvPr userDrawn="1"/>
        </p:nvSpPr>
        <p:spPr>
          <a:xfrm flipH="1">
            <a:off x="8521699" y="-412750"/>
            <a:ext cx="4114791" cy="7683500"/>
          </a:xfrm>
          <a:prstGeom prst="rtTriangle">
            <a:avLst/>
          </a:prstGeom>
          <a:solidFill>
            <a:schemeClr val="accent2">
              <a:lumMod val="40000"/>
              <a:lumOff val="6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ight Triangle 34">
            <a:extLst>
              <a:ext uri="{FF2B5EF4-FFF2-40B4-BE49-F238E27FC236}">
                <a16:creationId xmlns:a16="http://schemas.microsoft.com/office/drawing/2014/main" id="{DDCB2182-CE11-D15E-300A-C7CEA8376992}"/>
              </a:ext>
              <a:ext uri="{C183D7F6-B498-43B3-948B-1728B52AA6E4}">
                <adec:decorative xmlns:adec="http://schemas.microsoft.com/office/drawing/2017/decorative" val="1"/>
              </a:ext>
            </a:extLst>
          </p:cNvPr>
          <p:cNvSpPr/>
          <p:nvPr userDrawn="1"/>
        </p:nvSpPr>
        <p:spPr>
          <a:xfrm flipH="1">
            <a:off x="8077209" y="-751185"/>
            <a:ext cx="4114791" cy="7683500"/>
          </a:xfrm>
          <a:prstGeom prst="rtTriangle">
            <a:avLst/>
          </a:prstGeom>
          <a:solidFill>
            <a:schemeClr val="tx1">
              <a:lumMod val="65000"/>
              <a:lumOff val="3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Straight Connector 36">
            <a:extLst>
              <a:ext uri="{FF2B5EF4-FFF2-40B4-BE49-F238E27FC236}">
                <a16:creationId xmlns:a16="http://schemas.microsoft.com/office/drawing/2014/main" id="{77645BD4-6549-3446-2EAF-EC798A56DE1A}"/>
              </a:ext>
              <a:ext uri="{C183D7F6-B498-43B3-948B-1728B52AA6E4}">
                <adec:decorative xmlns:adec="http://schemas.microsoft.com/office/drawing/2017/decorative" val="1"/>
              </a:ext>
            </a:extLst>
          </p:cNvPr>
          <p:cNvCxnSpPr>
            <a:cxnSpLocks/>
          </p:cNvCxnSpPr>
          <p:nvPr userDrawn="1"/>
        </p:nvCxnSpPr>
        <p:spPr>
          <a:xfrm>
            <a:off x="2524125" y="1666578"/>
            <a:ext cx="0" cy="300067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Footer Placeholder 2">
            <a:extLst>
              <a:ext uri="{FF2B5EF4-FFF2-40B4-BE49-F238E27FC236}">
                <a16:creationId xmlns:a16="http://schemas.microsoft.com/office/drawing/2014/main" id="{87AE39FF-EC25-725C-0B3E-9F049991BB96}"/>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a:solidFill>
                  <a:schemeClr val="bg1">
                    <a:lumMod val="65000"/>
                  </a:schemeClr>
                </a:solidFill>
              </a:rPr>
              <a:t>TNP </a:t>
            </a:r>
            <a:r>
              <a:rPr lang="ja-JP" altLang="en-US" sz="1600" spc="150" baseline="0">
                <a:solidFill>
                  <a:schemeClr val="bg1">
                    <a:lumMod val="65000"/>
                  </a:schemeClr>
                </a:solidFill>
              </a:rPr>
              <a:t>・ 初年次講義 </a:t>
            </a:r>
            <a:r>
              <a:rPr lang="en-US" altLang="ja-JP" sz="1600" spc="150" baseline="0">
                <a:solidFill>
                  <a:schemeClr val="bg1">
                    <a:lumMod val="65000"/>
                  </a:schemeClr>
                </a:solidFill>
              </a:rPr>
              <a:t>2023</a:t>
            </a:r>
            <a:endParaRPr lang="ja-JP" altLang="en-US" sz="1600" spc="150" baseline="0">
              <a:solidFill>
                <a:schemeClr val="bg1">
                  <a:lumMod val="65000"/>
                </a:schemeClr>
              </a:solidFill>
            </a:endParaRPr>
          </a:p>
        </p:txBody>
      </p:sp>
      <p:cxnSp>
        <p:nvCxnSpPr>
          <p:cNvPr id="61" name="Straight Connector 60">
            <a:extLst>
              <a:ext uri="{FF2B5EF4-FFF2-40B4-BE49-F238E27FC236}">
                <a16:creationId xmlns:a16="http://schemas.microsoft.com/office/drawing/2014/main" id="{6E8DA39C-665E-546D-96A2-593C6D50CD4E}"/>
              </a:ext>
              <a:ext uri="{C183D7F6-B498-43B3-948B-1728B52AA6E4}">
                <adec:decorative xmlns:adec="http://schemas.microsoft.com/office/drawing/2017/decorative" val="1"/>
              </a:ext>
            </a:extLst>
          </p:cNvPr>
          <p:cNvCxnSpPr>
            <a:cxnSpLocks/>
          </p:cNvCxnSpPr>
          <p:nvPr userDrawn="1"/>
        </p:nvCxnSpPr>
        <p:spPr>
          <a:xfrm>
            <a:off x="2853598" y="2127999"/>
            <a:ext cx="217475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0" name="Text Placeholder 69">
            <a:extLst>
              <a:ext uri="{FF2B5EF4-FFF2-40B4-BE49-F238E27FC236}">
                <a16:creationId xmlns:a16="http://schemas.microsoft.com/office/drawing/2014/main" id="{53373C27-78D1-D790-09B0-1537479BE9C4}"/>
              </a:ext>
            </a:extLst>
          </p:cNvPr>
          <p:cNvSpPr>
            <a:spLocks noGrp="1"/>
          </p:cNvSpPr>
          <p:nvPr>
            <p:ph type="body" sz="quarter" idx="12" hasCustomPrompt="1"/>
          </p:nvPr>
        </p:nvSpPr>
        <p:spPr>
          <a:xfrm>
            <a:off x="2853598" y="1723907"/>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04E90AC6-DF99-5B3E-49F9-D0CC91C78BEF}"/>
              </a:ext>
            </a:extLst>
          </p:cNvPr>
          <p:cNvSpPr>
            <a:spLocks noGrp="1"/>
          </p:cNvSpPr>
          <p:nvPr>
            <p:ph type="title" hasCustomPrompt="1"/>
          </p:nvPr>
        </p:nvSpPr>
        <p:spPr>
          <a:xfrm>
            <a:off x="2867354" y="2381326"/>
            <a:ext cx="6239860" cy="1692000"/>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48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r>
              <a:rPr kumimoji="1" lang="en-US" altLang="ja-JP"/>
              <a:t>2</a:t>
            </a:r>
            <a:r>
              <a:rPr kumimoji="1" lang="ja-JP" altLang="en-US"/>
              <a:t>行にわたる</a:t>
            </a:r>
            <a:br>
              <a:rPr kumimoji="1" lang="en-US" altLang="ja-JP"/>
            </a:br>
            <a:r>
              <a:rPr kumimoji="1" lang="ja-JP" altLang="en-US"/>
              <a:t>タイトルを扱う</a:t>
            </a:r>
          </a:p>
        </p:txBody>
      </p:sp>
      <p:sp>
        <p:nvSpPr>
          <p:cNvPr id="68" name="Text Placeholder 67">
            <a:extLst>
              <a:ext uri="{FF2B5EF4-FFF2-40B4-BE49-F238E27FC236}">
                <a16:creationId xmlns:a16="http://schemas.microsoft.com/office/drawing/2014/main" id="{96EB4470-3839-4690-2F7A-AD56D12B1F56}"/>
              </a:ext>
            </a:extLst>
          </p:cNvPr>
          <p:cNvSpPr>
            <a:spLocks noGrp="1"/>
          </p:cNvSpPr>
          <p:nvPr>
            <p:ph type="body" sz="quarter" idx="11" hasCustomPrompt="1"/>
          </p:nvPr>
        </p:nvSpPr>
        <p:spPr>
          <a:xfrm>
            <a:off x="2853598" y="4217001"/>
            <a:ext cx="5969000" cy="422275"/>
          </a:xfrm>
        </p:spPr>
        <p:txBody>
          <a:bodyPr>
            <a:normAutofit/>
          </a:bodyPr>
          <a:lstStyle>
            <a:lvl1pPr marL="0" indent="0" algn="l">
              <a:buNone/>
              <a:defRPr sz="2400">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38192873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Horizontal)">
                                      <p:cBhvr>
                                        <p:cTn id="7" dur="500"/>
                                        <p:tgtEl>
                                          <p:spTgt spid="37"/>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70">
                                            <p:txEl>
                                              <p:pRg st="0" end="0"/>
                                            </p:txEl>
                                          </p:spTgt>
                                        </p:tgtEl>
                                        <p:attrNameLst>
                                          <p:attrName>style.visibility</p:attrName>
                                        </p:attrNameLst>
                                      </p:cBhvr>
                                      <p:to>
                                        <p:strVal val="visible"/>
                                      </p:to>
                                    </p:set>
                                    <p:animEffect transition="in" filter="fade">
                                      <p:cBhvr>
                                        <p:cTn id="11" dur="500"/>
                                        <p:tgtEl>
                                          <p:spTgt spid="70">
                                            <p:txEl>
                                              <p:pRg st="0" end="0"/>
                                            </p:txEl>
                                          </p:spTgt>
                                        </p:tgtEl>
                                      </p:cBhvr>
                                    </p:animEffect>
                                  </p:childTnLst>
                                </p:cTn>
                              </p:par>
                              <p:par>
                                <p:cTn id="12" presetID="63" presetClass="path" presetSubtype="0" decel="100000" fill="hold" grpId="0" nodeType="withEffect">
                                  <p:stCondLst>
                                    <p:cond delay="0"/>
                                  </p:stCondLst>
                                  <p:childTnLst>
                                    <p:animMotion origin="layout" path="M -0.06888 -3.7037E-7 L 4.58333E-6 -3.7037E-7 " pathEditMode="relative" rAng="0" ptsTypes="AA">
                                      <p:cBhvr>
                                        <p:cTn id="13" dur="500" fill="hold"/>
                                        <p:tgtEl>
                                          <p:spTgt spid="70">
                                            <p:txEl>
                                              <p:pRg st="0" end="0"/>
                                            </p:txEl>
                                          </p:spTgt>
                                        </p:tgtEl>
                                        <p:attrNameLst>
                                          <p:attrName>ppt_x</p:attrName>
                                          <p:attrName>ppt_y</p:attrName>
                                        </p:attrNameLst>
                                      </p:cBhvr>
                                      <p:rCtr x="3438" y="0"/>
                                    </p:animMotion>
                                  </p:childTnLst>
                                </p:cTn>
                              </p:par>
                              <p:par>
                                <p:cTn id="14" presetID="10"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63" presetClass="path" presetSubtype="0" decel="100000" fill="hold" grpId="0" nodeType="withEffect">
                                  <p:stCondLst>
                                    <p:cond delay="0"/>
                                  </p:stCondLst>
                                  <p:childTnLst>
                                    <p:animMotion origin="layout" path="M -0.04558 -0.00116 L -0.00092 -0.00116 " pathEditMode="relative" rAng="0" ptsTypes="AA">
                                      <p:cBhvr>
                                        <p:cTn id="18" dur="500" fill="hold"/>
                                        <p:tgtEl>
                                          <p:spTgt spid="2"/>
                                        </p:tgtEl>
                                        <p:attrNameLst>
                                          <p:attrName>ppt_x</p:attrName>
                                          <p:attrName>ppt_y</p:attrName>
                                        </p:attrNameLst>
                                      </p:cBhvr>
                                      <p:rCtr x="2227" y="0"/>
                                    </p:animMotion>
                                  </p:childTnLst>
                                </p:cTn>
                              </p:par>
                              <p:par>
                                <p:cTn id="19" presetID="10" presetClass="entr" presetSubtype="0" fill="hold" grpId="1" nodeType="with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500"/>
                                        <p:tgtEl>
                                          <p:spTgt spid="68">
                                            <p:txEl>
                                              <p:pRg st="0" end="0"/>
                                            </p:txEl>
                                          </p:spTgt>
                                        </p:tgtEl>
                                      </p:cBhvr>
                                    </p:animEffect>
                                  </p:childTnLst>
                                </p:cTn>
                              </p:par>
                              <p:par>
                                <p:cTn id="22" presetID="63" presetClass="path" presetSubtype="0" decel="100000" fill="hold" grpId="0" nodeType="withEffect">
                                  <p:stCondLst>
                                    <p:cond delay="0"/>
                                  </p:stCondLst>
                                  <p:childTnLst>
                                    <p:animMotion origin="layout" path="M -0.047 -1.85185E-6 L -4.16667E-7 -1.85185E-6 " pathEditMode="relative" rAng="0" ptsTypes="AA">
                                      <p:cBhvr>
                                        <p:cTn id="23" dur="500" fill="hold"/>
                                        <p:tgtEl>
                                          <p:spTgt spid="68">
                                            <p:txEl>
                                              <p:pRg st="0" end="0"/>
                                            </p:txEl>
                                          </p:spTgt>
                                        </p:tgtEl>
                                        <p:attrNameLst>
                                          <p:attrName>ppt_x</p:attrName>
                                          <p:attrName>ppt_y</p:attrName>
                                        </p:attrNameLst>
                                      </p:cBhvr>
                                      <p:rCtr x="2344" y="0"/>
                                    </p:animMotion>
                                  </p:childTnLst>
                                </p:cTn>
                              </p:par>
                              <p:par>
                                <p:cTn id="24" presetID="10"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63" presetClass="path" presetSubtype="0" decel="100000" fill="hold" nodeType="withEffect">
                                  <p:stCondLst>
                                    <p:cond delay="0"/>
                                  </p:stCondLst>
                                  <p:childTnLst>
                                    <p:animMotion origin="layout" path="M -0.06888 4.81481E-6 L 2.91667E-6 4.81481E-6 " pathEditMode="relative" rAng="0" ptsTypes="AA">
                                      <p:cBhvr>
                                        <p:cTn id="28" dur="500" fill="hold"/>
                                        <p:tgtEl>
                                          <p:spTgt spid="61"/>
                                        </p:tgtEl>
                                        <p:attrNameLst>
                                          <p:attrName>ppt_x</p:attrName>
                                          <p:attrName>ppt_y</p:attrName>
                                        </p:attrNameLst>
                                      </p:cBhvr>
                                      <p:rCtr x="34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tmplLst>
          <p:tmpl lvl="1">
            <p:tnLst>
              <p:par>
                <p:cTn presetID="63" presetClass="path" presetSubtype="0" decel="100000" fill="hold" nodeType="withEffect">
                  <p:stCondLst>
                    <p:cond delay="0"/>
                  </p:stCondLst>
                  <p:childTnLst>
                    <p:animMotion origin="layout" path="M -0.06888 -3.7037E-7 L 4.58333E-6 -3.7037E-7 " pathEditMode="relative" rAng="0" ptsTypes="AA">
                      <p:cBhvr>
                        <p:cTn dur="500" fill="hold"/>
                        <p:tgtEl>
                          <p:spTgt spid="70"/>
                        </p:tgtEl>
                        <p:attrNameLst>
                          <p:attrName>ppt_x</p:attrName>
                          <p:attrName>ppt_y</p:attrName>
                        </p:attrNameLst>
                      </p:cBhvr>
                      <p:rCtr x="3438" y="0"/>
                    </p:animMotion>
                  </p:childTnLst>
                </p:cTn>
              </p:par>
            </p:tnLst>
          </p:tmpl>
        </p:tmplLst>
      </p:bldP>
      <p:bldP spid="70" grpId="1" build="p">
        <p:tmplLst>
          <p:tmpl lvl="1">
            <p:tnLst>
              <p:par>
                <p:cTn presetID="10" presetClass="entr" presetSubtype="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2" grpId="0"/>
      <p:bldP spid="2" grpId="1"/>
      <p:bldP spid="68" grpId="0" build="allAtOnce">
        <p:tmplLst>
          <p:tmpl lvl="1">
            <p:tnLst>
              <p:par>
                <p:cTn presetID="63" presetClass="path" presetSubtype="0" decel="100000" fill="hold" nodeType="withEffect">
                  <p:stCondLst>
                    <p:cond delay="0"/>
                  </p:stCondLst>
                  <p:childTnLst>
                    <p:animMotion origin="layout" path="M -0.047 -1.85185E-6 L -4.16667E-7 -1.85185E-6 " pathEditMode="relative" rAng="0" ptsTypes="AA">
                      <p:cBhvr>
                        <p:cTn dur="500" fill="hold"/>
                        <p:tgtEl>
                          <p:spTgt spid="68"/>
                        </p:tgtEl>
                        <p:attrNameLst>
                          <p:attrName>ppt_x</p:attrName>
                          <p:attrName>ppt_y</p:attrName>
                        </p:attrNameLst>
                      </p:cBhvr>
                      <p:rCtr x="2344" y="0"/>
                    </p:animMotion>
                  </p:childTnLst>
                </p:cTn>
              </p:par>
            </p:tnLst>
          </p:tmpl>
        </p:tmplLst>
      </p:bldP>
      <p:bldP spid="68" grpId="1"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のもくじ">
    <p:spTree>
      <p:nvGrpSpPr>
        <p:cNvPr id="1" name=""/>
        <p:cNvGrpSpPr/>
        <p:nvPr/>
      </p:nvGrpSpPr>
      <p:grpSpPr>
        <a:xfrm>
          <a:off x="0" y="0"/>
          <a:ext cx="0" cy="0"/>
          <a:chOff x="0" y="0"/>
          <a:chExt cx="0" cy="0"/>
        </a:xfrm>
      </p:grpSpPr>
      <p:sp>
        <p:nvSpPr>
          <p:cNvPr id="70" name="Text Placeholder 69">
            <a:extLst>
              <a:ext uri="{FF2B5EF4-FFF2-40B4-BE49-F238E27FC236}">
                <a16:creationId xmlns:a16="http://schemas.microsoft.com/office/drawing/2014/main" id="{53373C27-78D1-D790-09B0-1537479BE9C4}"/>
              </a:ext>
              <a:ext uri="{C183D7F6-B498-43B3-948B-1728B52AA6E4}">
                <adec:decorative xmlns:adec="http://schemas.microsoft.com/office/drawing/2017/decorative" val="0"/>
              </a:ext>
            </a:extLst>
          </p:cNvPr>
          <p:cNvSpPr>
            <a:spLocks noGrp="1"/>
          </p:cNvSpPr>
          <p:nvPr>
            <p:ph type="body" sz="quarter" idx="12" hasCustomPrompt="1"/>
          </p:nvPr>
        </p:nvSpPr>
        <p:spPr>
          <a:xfrm>
            <a:off x="12700" y="280089"/>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9154D428-5BEE-9C78-31FF-12F10FFD7F67}"/>
              </a:ext>
              <a:ext uri="{C183D7F6-B498-43B3-948B-1728B52AA6E4}">
                <adec:decorative xmlns:adec="http://schemas.microsoft.com/office/drawing/2017/decorative" val="0"/>
              </a:ext>
            </a:extLst>
          </p:cNvPr>
          <p:cNvSpPr>
            <a:spLocks noGrp="1"/>
          </p:cNvSpPr>
          <p:nvPr>
            <p:ph type="title" hasCustomPrompt="1"/>
          </p:nvPr>
        </p:nvSpPr>
        <p:spPr>
          <a:xfrm>
            <a:off x="2552933" y="279340"/>
            <a:ext cx="7372349" cy="419830"/>
          </a:xfrm>
        </p:spPr>
        <p:txBody>
          <a:bodyPr>
            <a:normAutofit/>
          </a:bodyPr>
          <a:lstStyle>
            <a:lvl1pPr>
              <a:defRPr kumimoji="1" lang="ja-JP" altLang="en-US" sz="20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kumimoji="1" lang="ja-JP" altLang="en-US"/>
              <a:t>このスライドのセクションのタイトル または タイトル</a:t>
            </a:r>
          </a:p>
        </p:txBody>
      </p:sp>
      <p:cxnSp>
        <p:nvCxnSpPr>
          <p:cNvPr id="30" name="Straight Connector 29">
            <a:extLst>
              <a:ext uri="{FF2B5EF4-FFF2-40B4-BE49-F238E27FC236}">
                <a16:creationId xmlns:a16="http://schemas.microsoft.com/office/drawing/2014/main" id="{29339132-D6AD-183D-44FB-050831242836}"/>
              </a:ext>
              <a:ext uri="{C183D7F6-B498-43B3-948B-1728B52AA6E4}">
                <adec:decorative xmlns:adec="http://schemas.microsoft.com/office/drawing/2017/decorative" val="1"/>
              </a:ext>
            </a:extLst>
          </p:cNvPr>
          <p:cNvCxnSpPr/>
          <p:nvPr userDrawn="1"/>
        </p:nvCxnSpPr>
        <p:spPr>
          <a:xfrm>
            <a:off x="2314341"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416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セクションのもくじ">
    <p:spTree>
      <p:nvGrpSpPr>
        <p:cNvPr id="1" name=""/>
        <p:cNvGrpSpPr/>
        <p:nvPr/>
      </p:nvGrpSpPr>
      <p:grpSpPr>
        <a:xfrm>
          <a:off x="0" y="0"/>
          <a:ext cx="0" cy="0"/>
          <a:chOff x="0" y="0"/>
          <a:chExt cx="0" cy="0"/>
        </a:xfrm>
      </p:grpSpPr>
      <p:sp>
        <p:nvSpPr>
          <p:cNvPr id="70" name="Text Placeholder 69">
            <a:extLst>
              <a:ext uri="{FF2B5EF4-FFF2-40B4-BE49-F238E27FC236}">
                <a16:creationId xmlns:a16="http://schemas.microsoft.com/office/drawing/2014/main" id="{53373C27-78D1-D790-09B0-1537479BE9C4}"/>
              </a:ext>
              <a:ext uri="{C183D7F6-B498-43B3-948B-1728B52AA6E4}">
                <adec:decorative xmlns:adec="http://schemas.microsoft.com/office/drawing/2017/decorative" val="0"/>
              </a:ext>
            </a:extLst>
          </p:cNvPr>
          <p:cNvSpPr>
            <a:spLocks noGrp="1"/>
          </p:cNvSpPr>
          <p:nvPr>
            <p:ph type="body" sz="quarter" idx="12" hasCustomPrompt="1"/>
          </p:nvPr>
        </p:nvSpPr>
        <p:spPr>
          <a:xfrm>
            <a:off x="12700" y="280089"/>
            <a:ext cx="2208150" cy="400110"/>
          </a:xfrm>
        </p:spPr>
        <p:txBody>
          <a:bodyPr anchor="b">
            <a:normAutofit/>
          </a:bodyPr>
          <a:lstStyle>
            <a:lvl1pPr marL="0" indent="0" algn="ctr">
              <a:buNone/>
              <a:defRPr kumimoji="1" lang="en-US" altLang="ja-JP" sz="2000" b="0" i="0" u="none" strike="noStrike" kern="1200" cap="none" spc="300" normalizeH="0" baseline="0" dirty="0" smtClean="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STAGE x-x</a:t>
            </a:r>
          </a:p>
        </p:txBody>
      </p:sp>
      <p:sp>
        <p:nvSpPr>
          <p:cNvPr id="2" name="タイトル 1">
            <a:extLst>
              <a:ext uri="{FF2B5EF4-FFF2-40B4-BE49-F238E27FC236}">
                <a16:creationId xmlns:a16="http://schemas.microsoft.com/office/drawing/2014/main" id="{9154D428-5BEE-9C78-31FF-12F10FFD7F67}"/>
              </a:ext>
              <a:ext uri="{C183D7F6-B498-43B3-948B-1728B52AA6E4}">
                <adec:decorative xmlns:adec="http://schemas.microsoft.com/office/drawing/2017/decorative" val="0"/>
              </a:ext>
            </a:extLst>
          </p:cNvPr>
          <p:cNvSpPr>
            <a:spLocks noGrp="1"/>
          </p:cNvSpPr>
          <p:nvPr>
            <p:ph type="title" hasCustomPrompt="1"/>
          </p:nvPr>
        </p:nvSpPr>
        <p:spPr>
          <a:xfrm>
            <a:off x="2552933" y="279340"/>
            <a:ext cx="7372349" cy="419830"/>
          </a:xfrm>
        </p:spPr>
        <p:txBody>
          <a:bodyPr>
            <a:normAutofit/>
          </a:bodyPr>
          <a:lstStyle>
            <a:lvl1pPr>
              <a:defRPr kumimoji="1" lang="ja-JP" altLang="en-US" sz="2000" b="0" i="0" u="none" strike="noStrike" kern="1200" cap="none" spc="0" normalizeH="0" baseline="0" dirty="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kumimoji="1" lang="ja-JP" altLang="en-US"/>
              <a:t>このスライドのセクションのタイトル または タイトル</a:t>
            </a:r>
          </a:p>
        </p:txBody>
      </p:sp>
      <p:sp>
        <p:nvSpPr>
          <p:cNvPr id="39" name="Footer Placeholder 2">
            <a:extLst>
              <a:ext uri="{FF2B5EF4-FFF2-40B4-BE49-F238E27FC236}">
                <a16:creationId xmlns:a16="http://schemas.microsoft.com/office/drawing/2014/main" id="{87AE39FF-EC25-725C-0B3E-9F049991BB96}"/>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a:solidFill>
                  <a:schemeClr val="bg1">
                    <a:lumMod val="65000"/>
                  </a:schemeClr>
                </a:solidFill>
              </a:rPr>
              <a:t>TNP </a:t>
            </a:r>
            <a:r>
              <a:rPr lang="ja-JP" altLang="en-US" sz="1600" spc="150" baseline="0">
                <a:solidFill>
                  <a:schemeClr val="bg1">
                    <a:lumMod val="65000"/>
                  </a:schemeClr>
                </a:solidFill>
              </a:rPr>
              <a:t>・ 初年次講義 </a:t>
            </a:r>
            <a:r>
              <a:rPr lang="en-US" altLang="ja-JP" sz="1600" spc="150" baseline="0">
                <a:solidFill>
                  <a:schemeClr val="bg1">
                    <a:lumMod val="65000"/>
                  </a:schemeClr>
                </a:solidFill>
              </a:rPr>
              <a:t>2023</a:t>
            </a:r>
            <a:endParaRPr lang="ja-JP" altLang="en-US" sz="1600" spc="150" baseline="0">
              <a:solidFill>
                <a:schemeClr val="bg1">
                  <a:lumMod val="65000"/>
                </a:schemeClr>
              </a:solidFill>
            </a:endParaRPr>
          </a:p>
        </p:txBody>
      </p:sp>
      <p:cxnSp>
        <p:nvCxnSpPr>
          <p:cNvPr id="30" name="Straight Connector 29">
            <a:extLst>
              <a:ext uri="{FF2B5EF4-FFF2-40B4-BE49-F238E27FC236}">
                <a16:creationId xmlns:a16="http://schemas.microsoft.com/office/drawing/2014/main" id="{29339132-D6AD-183D-44FB-050831242836}"/>
              </a:ext>
              <a:ext uri="{C183D7F6-B498-43B3-948B-1728B52AA6E4}">
                <adec:decorative xmlns:adec="http://schemas.microsoft.com/office/drawing/2017/decorative" val="1"/>
              </a:ext>
            </a:extLst>
          </p:cNvPr>
          <p:cNvCxnSpPr/>
          <p:nvPr userDrawn="1"/>
        </p:nvCxnSpPr>
        <p:spPr>
          <a:xfrm>
            <a:off x="2314341"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4963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フッター付き tips">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EF03B7D4-CABB-A4E9-3B70-D1F307FB0FEB}"/>
              </a:ext>
              <a:ext uri="{C183D7F6-B498-43B3-948B-1728B52AA6E4}">
                <adec:decorative xmlns:adec="http://schemas.microsoft.com/office/drawing/2017/decorative" val="1"/>
              </a:ext>
            </a:extLst>
          </p:cNvPr>
          <p:cNvSpPr>
            <a:spLocks noGrp="1"/>
          </p:cNvSpPr>
          <p:nvPr>
            <p:ph type="dt" sz="half" idx="12"/>
          </p:nvPr>
        </p:nvSpPr>
        <p:spPr>
          <a:xfrm>
            <a:off x="200952" y="6399893"/>
            <a:ext cx="3704297" cy="365125"/>
          </a:xfrm>
        </p:spPr>
        <p:txBody>
          <a:bodyPr vert="horz" lIns="91440" tIns="45720" rIns="91440" bIns="45720" rtlCol="0" anchor="ctr"/>
          <a:lstStyle>
            <a:lvl1pPr>
              <a:defRPr lang="en-US" altLang="ja-JP" sz="1600" smtClean="0">
                <a:solidFill>
                  <a:schemeClr val="bg1">
                    <a:lumMod val="85000"/>
                  </a:schemeClr>
                </a:solidFill>
              </a:defRPr>
            </a:lvl1pPr>
          </a:lstStyle>
          <a:p>
            <a:r>
              <a:rPr lang="en-US"/>
              <a:t>x - x | Title</a:t>
            </a:r>
          </a:p>
        </p:txBody>
      </p:sp>
      <p:sp>
        <p:nvSpPr>
          <p:cNvPr id="24" name="Slide Number Placeholder 23">
            <a:extLst>
              <a:ext uri="{FF2B5EF4-FFF2-40B4-BE49-F238E27FC236}">
                <a16:creationId xmlns:a16="http://schemas.microsoft.com/office/drawing/2014/main" id="{BEAE0E9F-51CB-02AE-7F6A-10BE509E9198}"/>
              </a:ext>
              <a:ext uri="{C183D7F6-B498-43B3-948B-1728B52AA6E4}">
                <adec:decorative xmlns:adec="http://schemas.microsoft.com/office/drawing/2017/decorative" val="1"/>
              </a:ext>
            </a:extLst>
          </p:cNvPr>
          <p:cNvSpPr>
            <a:spLocks noGrp="1"/>
          </p:cNvSpPr>
          <p:nvPr>
            <p:ph type="sldNum" sz="quarter" idx="14"/>
          </p:nvPr>
        </p:nvSpPr>
        <p:spPr>
          <a:xfrm>
            <a:off x="8286751" y="6399892"/>
            <a:ext cx="3704297" cy="365125"/>
          </a:xfrm>
        </p:spPr>
        <p:txBody>
          <a:bodyPr anchor="b"/>
          <a:lstStyle>
            <a:lvl1pPr>
              <a:defRPr sz="1600">
                <a:solidFill>
                  <a:schemeClr val="bg1">
                    <a:lumMod val="85000"/>
                  </a:schemeClr>
                </a:solidFill>
              </a:defRPr>
            </a:lvl1pPr>
          </a:lstStyle>
          <a:p>
            <a:fld id="{4FD594F5-0CD6-4669-8A9D-E7C0C039D302}" type="slidenum">
              <a:rPr lang="ja-JP" altLang="en-US" smtClean="0"/>
              <a:pPr/>
              <a:t>‹#›</a:t>
            </a:fld>
            <a:endParaRPr lang="ja-JP" altLang="en-US"/>
          </a:p>
        </p:txBody>
      </p:sp>
      <p:cxnSp>
        <p:nvCxnSpPr>
          <p:cNvPr id="26" name="Straight Connector 25">
            <a:extLst>
              <a:ext uri="{FF2B5EF4-FFF2-40B4-BE49-F238E27FC236}">
                <a16:creationId xmlns:a16="http://schemas.microsoft.com/office/drawing/2014/main" id="{845A4370-8015-4DD7-F3CB-E5760E462767}"/>
              </a:ext>
              <a:ext uri="{C183D7F6-B498-43B3-948B-1728B52AA6E4}">
                <adec:decorative xmlns:adec="http://schemas.microsoft.com/office/drawing/2017/decorative" val="1"/>
              </a:ext>
            </a:extLst>
          </p:cNvPr>
          <p:cNvCxnSpPr/>
          <p:nvPr userDrawn="1"/>
        </p:nvCxnSpPr>
        <p:spPr>
          <a:xfrm>
            <a:off x="100476" y="6270171"/>
            <a:ext cx="11991048"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657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フッター付き tips">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EF03B7D4-CABB-A4E9-3B70-D1F307FB0FEB}"/>
              </a:ext>
              <a:ext uri="{C183D7F6-B498-43B3-948B-1728B52AA6E4}">
                <adec:decorative xmlns:adec="http://schemas.microsoft.com/office/drawing/2017/decorative" val="1"/>
              </a:ext>
            </a:extLst>
          </p:cNvPr>
          <p:cNvSpPr>
            <a:spLocks noGrp="1"/>
          </p:cNvSpPr>
          <p:nvPr>
            <p:ph type="dt" sz="half" idx="12"/>
          </p:nvPr>
        </p:nvSpPr>
        <p:spPr>
          <a:xfrm>
            <a:off x="200952" y="6399893"/>
            <a:ext cx="3704297" cy="365125"/>
          </a:xfrm>
        </p:spPr>
        <p:txBody>
          <a:bodyPr vert="horz" lIns="91440" tIns="45720" rIns="91440" bIns="45720" rtlCol="0" anchor="ctr"/>
          <a:lstStyle>
            <a:lvl1pPr>
              <a:defRPr lang="en-US" altLang="ja-JP" sz="1600" smtClean="0">
                <a:solidFill>
                  <a:schemeClr val="bg1">
                    <a:lumMod val="85000"/>
                  </a:schemeClr>
                </a:solidFill>
              </a:defRPr>
            </a:lvl1pPr>
          </a:lstStyle>
          <a:p>
            <a:r>
              <a:rPr lang="en-US"/>
              <a:t>x - x | Title</a:t>
            </a:r>
          </a:p>
        </p:txBody>
      </p:sp>
      <p:sp>
        <p:nvSpPr>
          <p:cNvPr id="24" name="Slide Number Placeholder 23">
            <a:extLst>
              <a:ext uri="{FF2B5EF4-FFF2-40B4-BE49-F238E27FC236}">
                <a16:creationId xmlns:a16="http://schemas.microsoft.com/office/drawing/2014/main" id="{BEAE0E9F-51CB-02AE-7F6A-10BE509E9198}"/>
              </a:ext>
              <a:ext uri="{C183D7F6-B498-43B3-948B-1728B52AA6E4}">
                <adec:decorative xmlns:adec="http://schemas.microsoft.com/office/drawing/2017/decorative" val="1"/>
              </a:ext>
            </a:extLst>
          </p:cNvPr>
          <p:cNvSpPr>
            <a:spLocks noGrp="1"/>
          </p:cNvSpPr>
          <p:nvPr>
            <p:ph type="sldNum" sz="quarter" idx="14"/>
          </p:nvPr>
        </p:nvSpPr>
        <p:spPr>
          <a:xfrm>
            <a:off x="8286751" y="6399892"/>
            <a:ext cx="3704297" cy="365125"/>
          </a:xfrm>
        </p:spPr>
        <p:txBody>
          <a:bodyPr anchor="b"/>
          <a:lstStyle>
            <a:lvl1pPr>
              <a:defRPr sz="1600">
                <a:solidFill>
                  <a:schemeClr val="bg1">
                    <a:lumMod val="85000"/>
                  </a:schemeClr>
                </a:solidFill>
              </a:defRPr>
            </a:lvl1pPr>
          </a:lstStyle>
          <a:p>
            <a:fld id="{4FD594F5-0CD6-4669-8A9D-E7C0C039D302}" type="slidenum">
              <a:rPr lang="ja-JP" altLang="en-US" smtClean="0"/>
              <a:pPr/>
              <a:t>‹#›</a:t>
            </a:fld>
            <a:endParaRPr lang="ja-JP" altLang="en-US"/>
          </a:p>
        </p:txBody>
      </p:sp>
      <p:cxnSp>
        <p:nvCxnSpPr>
          <p:cNvPr id="26" name="Straight Connector 25">
            <a:extLst>
              <a:ext uri="{FF2B5EF4-FFF2-40B4-BE49-F238E27FC236}">
                <a16:creationId xmlns:a16="http://schemas.microsoft.com/office/drawing/2014/main" id="{845A4370-8015-4DD7-F3CB-E5760E462767}"/>
              </a:ext>
              <a:ext uri="{C183D7F6-B498-43B3-948B-1728B52AA6E4}">
                <adec:decorative xmlns:adec="http://schemas.microsoft.com/office/drawing/2017/decorative" val="1"/>
              </a:ext>
            </a:extLst>
          </p:cNvPr>
          <p:cNvCxnSpPr/>
          <p:nvPr userDrawn="1"/>
        </p:nvCxnSpPr>
        <p:spPr>
          <a:xfrm>
            <a:off x="100476" y="6270171"/>
            <a:ext cx="11991048"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ooter Placeholder 2">
            <a:extLst>
              <a:ext uri="{FF2B5EF4-FFF2-40B4-BE49-F238E27FC236}">
                <a16:creationId xmlns:a16="http://schemas.microsoft.com/office/drawing/2014/main" id="{C72264B5-6568-3147-8AF2-280D60E3E3DD}"/>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a:solidFill>
                  <a:schemeClr val="bg1">
                    <a:lumMod val="65000"/>
                  </a:schemeClr>
                </a:solidFill>
              </a:rPr>
              <a:t>TNP </a:t>
            </a:r>
            <a:r>
              <a:rPr lang="ja-JP" altLang="en-US" sz="1600" spc="150" baseline="0">
                <a:solidFill>
                  <a:schemeClr val="bg1">
                    <a:lumMod val="65000"/>
                  </a:schemeClr>
                </a:solidFill>
              </a:rPr>
              <a:t>・ 初年次講義 </a:t>
            </a:r>
            <a:r>
              <a:rPr lang="en-US" altLang="ja-JP" sz="1600" spc="150" baseline="0">
                <a:solidFill>
                  <a:schemeClr val="bg1">
                    <a:lumMod val="65000"/>
                  </a:schemeClr>
                </a:solidFill>
              </a:rPr>
              <a:t>2023</a:t>
            </a:r>
            <a:endParaRPr lang="ja-JP" altLang="en-US" sz="1600" spc="150" baseline="0">
              <a:solidFill>
                <a:schemeClr val="bg1">
                  <a:lumMod val="65000"/>
                </a:schemeClr>
              </a:solidFill>
            </a:endParaRPr>
          </a:p>
        </p:txBody>
      </p:sp>
    </p:spTree>
    <p:extLst>
      <p:ext uri="{BB962C8B-B14F-4D97-AF65-F5344CB8AC3E}">
        <p14:creationId xmlns:p14="http://schemas.microsoft.com/office/powerpoint/2010/main" val="2255700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4049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5470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0.xml"/><Relationship Id="rId6" Type="http://schemas.openxmlformats.org/officeDocument/2006/relationships/slideLayout" Target="../slideLayouts/slideLayout60.xml"/><Relationship Id="rId5" Type="http://schemas.openxmlformats.org/officeDocument/2006/relationships/slideLayout" Target="../slideLayouts/slideLayout50.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Pr>
        <a:solidFill>
          <a:srgbClr val="404040"/>
        </a:solidFill>
        <a:effectLst/>
      </p:bgPr>
    </p:bg>
    <p:spTree>
      <p:nvGrpSpPr>
        <p:cNvPr id="1" name=""/>
        <p:cNvGrpSpPr/>
        <p:nvPr/>
      </p:nvGrpSpPr>
      <p:grpSpPr>
        <a:xfrm>
          <a:off x="0" y="0"/>
          <a:ext cx="0" cy="0"/>
          <a:chOff x="0" y="0"/>
          <a:chExt cx="0" cy="0"/>
        </a:xfrm>
      </p:grpSpPr>
      <p:pic>
        <p:nvPicPr>
          <p:cNvPr id="12" name="図 11" descr="スピード感のあるトンネルの明かり" hidden="1">
            <a:extLst>
              <a:ext uri="{FF2B5EF4-FFF2-40B4-BE49-F238E27FC236}">
                <a16:creationId xmlns:a16="http://schemas.microsoft.com/office/drawing/2014/main" id="{98ECC42E-F23A-4F62-8F56-96E91F5F0076}"/>
              </a:ext>
            </a:extLst>
          </p:cNvPr>
          <p:cNvPicPr>
            <a:picLocks noChangeAspect="1"/>
          </p:cNvPicPr>
          <p:nvPr/>
        </p:nvPicPr>
        <p:blipFill rotWithShape="1">
          <a:blip>
            <a:extLst>
              <a:ext uri="{BEBA8EAE-BF5A-486C-A8C5-ECC9F3942E4B}">
                <a14:imgProps xmlns:a14="http://schemas.microsoft.com/office/drawing/2010/main">
                  <a14:imgLayer r:embed="rId6">
                    <a14:imgEffect>
                      <a14:artisticGlowDiffused intensity="6"/>
                    </a14:imgEffect>
                  </a14:imgLayer>
                </a14:imgProps>
              </a:ext>
              <a:ext uri="{28A0092B-C50C-407E-A947-70E740481C1C}">
                <a14:useLocalDpi xmlns:a14="http://schemas.microsoft.com/office/drawing/2010/main" val="0"/>
              </a:ext>
            </a:extLst>
          </a:blip>
          <a:srcRect b="15690"/>
          <a:stretch/>
        </p:blipFill>
        <p:spPr>
          <a:xfrm>
            <a:off x="-1" y="0"/>
            <a:ext cx="12186649" cy="6858000"/>
          </a:xfrm>
          <a:prstGeom prst="rect">
            <a:avLst/>
          </a:prstGeom>
        </p:spPr>
      </p:pic>
      <p:sp>
        <p:nvSpPr>
          <p:cNvPr id="2" name="タイトル プレースホルダー 1">
            <a:extLst>
              <a:ext uri="{FF2B5EF4-FFF2-40B4-BE49-F238E27FC236}">
                <a16:creationId xmlns:a16="http://schemas.microsoft.com/office/drawing/2014/main" id="{EBF0492A-2567-4400-8952-708530641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7B6373-0185-4692-A99B-1DD1DBEEB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CC1C8D3-178A-402E-BB8B-FF3A50CD5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1-1. C++</a:t>
            </a:r>
            <a:endParaRPr kumimoji="1" lang="ja-JP" altLang="en-US"/>
          </a:p>
        </p:txBody>
      </p:sp>
      <p:sp>
        <p:nvSpPr>
          <p:cNvPr id="6" name="スライド番号プレースホルダー 5">
            <a:extLst>
              <a:ext uri="{FF2B5EF4-FFF2-40B4-BE49-F238E27FC236}">
                <a16:creationId xmlns:a16="http://schemas.microsoft.com/office/drawing/2014/main" id="{6E94F8FA-CE46-432D-8545-95F455BF1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594F5-0CD6-4669-8A9D-E7C0C039D302}" type="slidenum">
              <a:rPr kumimoji="1" lang="ja-JP" altLang="en-US" smtClean="0"/>
              <a:t>‹#›</a:t>
            </a:fld>
            <a:endParaRPr kumimoji="1" lang="ja-JP" altLang="en-US"/>
          </a:p>
        </p:txBody>
      </p:sp>
      <p:sp>
        <p:nvSpPr>
          <p:cNvPr id="9" name="正方形/長方形 8" hidden="1">
            <a:extLst>
              <a:ext uri="{FF2B5EF4-FFF2-40B4-BE49-F238E27FC236}">
                <a16:creationId xmlns:a16="http://schemas.microsoft.com/office/drawing/2014/main" id="{B2065D65-787C-4B39-8E4D-613DEF44DFCC}"/>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3C3781E-8E2E-4AD4-B2BD-5DAF4390FEBA}"/>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Footer Placeholder 2">
            <a:extLst>
              <a:ext uri="{FF2B5EF4-FFF2-40B4-BE49-F238E27FC236}">
                <a16:creationId xmlns:a16="http://schemas.microsoft.com/office/drawing/2014/main" id="{170144D2-3A6D-FC4B-7785-38C8F4E7A9A5}"/>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dirty="0">
                <a:solidFill>
                  <a:schemeClr val="bg1">
                    <a:lumMod val="65000"/>
                  </a:schemeClr>
                </a:solidFill>
              </a:rPr>
              <a:t>TNP </a:t>
            </a:r>
            <a:r>
              <a:rPr lang="ja-JP" altLang="en-US" sz="1600" spc="150" baseline="0" dirty="0">
                <a:solidFill>
                  <a:schemeClr val="bg1">
                    <a:lumMod val="65000"/>
                  </a:schemeClr>
                </a:solidFill>
              </a:rPr>
              <a:t>・ 初年次講義 </a:t>
            </a:r>
            <a:r>
              <a:rPr lang="en-US" altLang="ja-JP" sz="1600" spc="150" baseline="0" dirty="0">
                <a:solidFill>
                  <a:schemeClr val="bg1">
                    <a:lumMod val="65000"/>
                  </a:schemeClr>
                </a:solidFill>
              </a:rPr>
              <a:t>2024</a:t>
            </a:r>
            <a:endParaRPr lang="ja-JP" altLang="en-US" sz="1600" spc="150" baseline="0" dirty="0">
              <a:solidFill>
                <a:schemeClr val="bg1">
                  <a:lumMod val="65000"/>
                </a:schemeClr>
              </a:solidFill>
            </a:endParaRPr>
          </a:p>
        </p:txBody>
      </p:sp>
    </p:spTree>
    <p:extLst>
      <p:ext uri="{BB962C8B-B14F-4D97-AF65-F5344CB8AC3E}">
        <p14:creationId xmlns:p14="http://schemas.microsoft.com/office/powerpoint/2010/main" val="111108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7514">
          <p15:clr>
            <a:srgbClr val="F26B43"/>
          </p15:clr>
        </p15:guide>
        <p15:guide id="4" pos="166">
          <p15:clr>
            <a:srgbClr val="F26B43"/>
          </p15:clr>
        </p15:guide>
        <p15:guide id="5" orient="horz" pos="119">
          <p15:clr>
            <a:srgbClr val="F26B43"/>
          </p15:clr>
        </p15:guide>
        <p15:guide id="6" orient="horz" pos="397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grayWhite">
      <p:bgPr>
        <a:solidFill>
          <a:srgbClr val="404040"/>
        </a:solidFill>
        <a:effectLst/>
      </p:bgPr>
    </p:bg>
    <p:spTree>
      <p:nvGrpSpPr>
        <p:cNvPr id="1" name=""/>
        <p:cNvGrpSpPr/>
        <p:nvPr/>
      </p:nvGrpSpPr>
      <p:grpSpPr>
        <a:xfrm>
          <a:off x="0" y="0"/>
          <a:ext cx="0" cy="0"/>
          <a:chOff x="0" y="0"/>
          <a:chExt cx="0" cy="0"/>
        </a:xfrm>
      </p:grpSpPr>
      <p:pic>
        <p:nvPicPr>
          <p:cNvPr id="12" name="図 11" descr="スピード感のあるトンネルの明かり" hidden="1">
            <a:extLst>
              <a:ext uri="{FF2B5EF4-FFF2-40B4-BE49-F238E27FC236}">
                <a16:creationId xmlns:a16="http://schemas.microsoft.com/office/drawing/2014/main" id="{98ECC42E-F23A-4F62-8F56-96E91F5F0076}"/>
              </a:ext>
            </a:extLst>
          </p:cNvPr>
          <p:cNvPicPr>
            <a:picLocks noChangeAspect="1"/>
          </p:cNvPicPr>
          <p:nvPr/>
        </p:nvPicPr>
        <p:blipFill rotWithShape="1">
          <a:blip>
            <a:extLst>
              <a:ext uri="{BEBA8EAE-BF5A-486C-A8C5-ECC9F3942E4B}">
                <a14:imgProps xmlns:a14="http://schemas.microsoft.com/office/drawing/2010/main">
                  <a14:imgLayer r:embed="rId6">
                    <a14:imgEffect>
                      <a14:artisticGlowDiffused intensity="6"/>
                    </a14:imgEffect>
                  </a14:imgLayer>
                </a14:imgProps>
              </a:ext>
              <a:ext uri="{28A0092B-C50C-407E-A947-70E740481C1C}">
                <a14:useLocalDpi xmlns:a14="http://schemas.microsoft.com/office/drawing/2010/main" val="0"/>
              </a:ext>
            </a:extLst>
          </a:blip>
          <a:srcRect b="15690"/>
          <a:stretch/>
        </p:blipFill>
        <p:spPr>
          <a:xfrm>
            <a:off x="-1" y="0"/>
            <a:ext cx="12186649" cy="6858000"/>
          </a:xfrm>
          <a:prstGeom prst="rect">
            <a:avLst/>
          </a:prstGeom>
        </p:spPr>
      </p:pic>
      <p:sp>
        <p:nvSpPr>
          <p:cNvPr id="2" name="タイトル プレースホルダー 1">
            <a:extLst>
              <a:ext uri="{FF2B5EF4-FFF2-40B4-BE49-F238E27FC236}">
                <a16:creationId xmlns:a16="http://schemas.microsoft.com/office/drawing/2014/main" id="{EBF0492A-2567-4400-8952-708530641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7B6373-0185-4692-A99B-1DD1DBEEB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C1C8D3-178A-402E-BB8B-FF3A50CD5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1-1. C++</a:t>
            </a:r>
            <a:endParaRPr kumimoji="1" lang="ja-JP" altLang="en-US"/>
          </a:p>
        </p:txBody>
      </p:sp>
      <p:sp>
        <p:nvSpPr>
          <p:cNvPr id="6" name="スライド番号プレースホルダー 5">
            <a:extLst>
              <a:ext uri="{FF2B5EF4-FFF2-40B4-BE49-F238E27FC236}">
                <a16:creationId xmlns:a16="http://schemas.microsoft.com/office/drawing/2014/main" id="{6E94F8FA-CE46-432D-8545-95F455BF1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594F5-0CD6-4669-8A9D-E7C0C039D302}" type="slidenum">
              <a:rPr kumimoji="1" lang="ja-JP" altLang="en-US" smtClean="0"/>
              <a:t>‹#›</a:t>
            </a:fld>
            <a:endParaRPr kumimoji="1" lang="ja-JP" altLang="en-US"/>
          </a:p>
        </p:txBody>
      </p:sp>
      <p:sp>
        <p:nvSpPr>
          <p:cNvPr id="9" name="正方形/長方形 8" hidden="1">
            <a:extLst>
              <a:ext uri="{FF2B5EF4-FFF2-40B4-BE49-F238E27FC236}">
                <a16:creationId xmlns:a16="http://schemas.microsoft.com/office/drawing/2014/main" id="{B2065D65-787C-4B39-8E4D-613DEF44DFCC}"/>
              </a:ext>
            </a:extLst>
          </p:cNvPr>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3C3781E-8E2E-4AD4-B2BD-5DAF4390FEBA}"/>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Footer Placeholder 2">
            <a:extLst>
              <a:ext uri="{FF2B5EF4-FFF2-40B4-BE49-F238E27FC236}">
                <a16:creationId xmlns:a16="http://schemas.microsoft.com/office/drawing/2014/main" id="{170144D2-3A6D-FC4B-7785-38C8F4E7A9A5}"/>
              </a:ext>
              <a:ext uri="{C183D7F6-B498-43B3-948B-1728B52AA6E4}">
                <adec:decorative xmlns:adec="http://schemas.microsoft.com/office/drawing/2017/decorative" val="1"/>
              </a:ext>
            </a:extLst>
          </p:cNvPr>
          <p:cNvSpPr txBox="1">
            <a:spLocks/>
          </p:cNvSpPr>
          <p:nvPr userDrawn="1"/>
        </p:nvSpPr>
        <p:spPr>
          <a:xfrm>
            <a:off x="4038600" y="6426319"/>
            <a:ext cx="41148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spc="150" baseline="0">
                <a:solidFill>
                  <a:schemeClr val="bg1">
                    <a:lumMod val="65000"/>
                  </a:schemeClr>
                </a:solidFill>
              </a:rPr>
              <a:t>TNP </a:t>
            </a:r>
            <a:r>
              <a:rPr lang="ja-JP" altLang="en-US" sz="1600" spc="150" baseline="0">
                <a:solidFill>
                  <a:schemeClr val="bg1">
                    <a:lumMod val="65000"/>
                  </a:schemeClr>
                </a:solidFill>
              </a:rPr>
              <a:t>・ 初年次講義 </a:t>
            </a:r>
            <a:r>
              <a:rPr lang="en-US" altLang="ja-JP" sz="1600" spc="150" baseline="0">
                <a:solidFill>
                  <a:schemeClr val="bg1">
                    <a:lumMod val="65000"/>
                  </a:schemeClr>
                </a:solidFill>
              </a:rPr>
              <a:t>2023</a:t>
            </a:r>
            <a:endParaRPr lang="ja-JP" altLang="en-US" sz="1600" spc="150" baseline="0">
              <a:solidFill>
                <a:schemeClr val="bg1">
                  <a:lumMod val="65000"/>
                </a:schemeClr>
              </a:solidFill>
            </a:endParaRPr>
          </a:p>
        </p:txBody>
      </p:sp>
    </p:spTree>
    <p:extLst>
      <p:ext uri="{BB962C8B-B14F-4D97-AF65-F5344CB8AC3E}">
        <p14:creationId xmlns:p14="http://schemas.microsoft.com/office/powerpoint/2010/main" val="3248128580"/>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80" r:id="rId3"/>
    <p:sldLayoutId id="2147483679" r:id="rId4"/>
    <p:sldLayoutId id="2147483676" r:id="rId5"/>
    <p:sldLayoutId id="2147483677" r:id="rId6"/>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7514">
          <p15:clr>
            <a:srgbClr val="F26B43"/>
          </p15:clr>
        </p15:guide>
        <p15:guide id="4" pos="166">
          <p15:clr>
            <a:srgbClr val="F26B43"/>
          </p15:clr>
        </p15:guide>
        <p15:guide id="5" orient="horz" pos="119">
          <p15:clr>
            <a:srgbClr val="F26B43"/>
          </p15:clr>
        </p15:guide>
        <p15:guide id="6"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90.png"/><Relationship Id="rId5" Type="http://schemas.openxmlformats.org/officeDocument/2006/relationships/slide" Target="slide7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6ABEABC-CF87-4E84-BEB6-EF8A5D65A295}"/>
              </a:ext>
            </a:extLst>
          </p:cNvPr>
          <p:cNvSpPr>
            <a:spLocks noGrp="1"/>
          </p:cNvSpPr>
          <p:nvPr>
            <p:ph type="body" sz="quarter" idx="12"/>
          </p:nvPr>
        </p:nvSpPr>
        <p:spPr/>
        <p:txBody>
          <a:bodyPr/>
          <a:lstStyle/>
          <a:p>
            <a:r>
              <a:rPr kumimoji="1" lang="en-US" altLang="ja-JP"/>
              <a:t>STAGE 1-5</a:t>
            </a:r>
            <a:endParaRPr kumimoji="1" lang="ja-JP" altLang="en-US"/>
          </a:p>
        </p:txBody>
      </p:sp>
      <p:sp>
        <p:nvSpPr>
          <p:cNvPr id="4" name="タイトル 3">
            <a:extLst>
              <a:ext uri="{FF2B5EF4-FFF2-40B4-BE49-F238E27FC236}">
                <a16:creationId xmlns:a16="http://schemas.microsoft.com/office/drawing/2014/main" id="{30456562-12A4-7544-E971-A2D43F2E0A31}"/>
              </a:ext>
            </a:extLst>
          </p:cNvPr>
          <p:cNvSpPr>
            <a:spLocks noGrp="1"/>
          </p:cNvSpPr>
          <p:nvPr>
            <p:ph type="title"/>
          </p:nvPr>
        </p:nvSpPr>
        <p:spPr/>
        <p:txBody>
          <a:bodyPr/>
          <a:lstStyle/>
          <a:p>
            <a:r>
              <a:rPr kumimoji="1" lang="ja-JP" altLang="en-US">
                <a:solidFill>
                  <a:schemeClr val="accent3"/>
                </a:solidFill>
              </a:rPr>
              <a:t>関数</a:t>
            </a:r>
            <a:r>
              <a:rPr kumimoji="1" lang="ja-JP" altLang="en-US"/>
              <a:t>を使う</a:t>
            </a:r>
          </a:p>
        </p:txBody>
      </p:sp>
      <p:sp>
        <p:nvSpPr>
          <p:cNvPr id="2" name="テキスト プレースホルダー 1">
            <a:extLst>
              <a:ext uri="{FF2B5EF4-FFF2-40B4-BE49-F238E27FC236}">
                <a16:creationId xmlns:a16="http://schemas.microsoft.com/office/drawing/2014/main" id="{056FF4BF-39C9-309C-5BCF-1AEA21063016}"/>
              </a:ext>
            </a:extLst>
          </p:cNvPr>
          <p:cNvSpPr>
            <a:spLocks noGrp="1"/>
          </p:cNvSpPr>
          <p:nvPr>
            <p:ph type="body" sz="quarter" idx="11"/>
          </p:nvPr>
        </p:nvSpPr>
        <p:spPr/>
        <p:txBody>
          <a:bodyPr>
            <a:normAutofit/>
          </a:bodyPr>
          <a:lstStyle/>
          <a:p>
            <a:r>
              <a:rPr kumimoji="1" lang="ja-JP" altLang="en-US"/>
              <a:t>「関数」のプログラミングにおける再定義</a:t>
            </a:r>
          </a:p>
        </p:txBody>
      </p:sp>
      <p:sp>
        <p:nvSpPr>
          <p:cNvPr id="5" name="Rectangle 40">
            <a:extLst>
              <a:ext uri="{FF2B5EF4-FFF2-40B4-BE49-F238E27FC236}">
                <a16:creationId xmlns:a16="http://schemas.microsoft.com/office/drawing/2014/main" id="{FB64134E-A026-A783-B04B-A875B7DD1B04}"/>
              </a:ext>
              <a:ext uri="{C183D7F6-B498-43B3-948B-1728B52AA6E4}">
                <adec:decorative xmlns:adec="http://schemas.microsoft.com/office/drawing/2017/decorative" val="1"/>
              </a:ext>
            </a:extLst>
          </p:cNvPr>
          <p:cNvSpPr/>
          <p:nvPr/>
        </p:nvSpPr>
        <p:spPr>
          <a:xfrm>
            <a:off x="3280328" y="4977111"/>
            <a:ext cx="142875"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9">
            <a:extLst>
              <a:ext uri="{FF2B5EF4-FFF2-40B4-BE49-F238E27FC236}">
                <a16:creationId xmlns:a16="http://schemas.microsoft.com/office/drawing/2014/main" id="{36F264AE-A4C0-7BC8-63AB-542A7AFBE8EC}"/>
              </a:ext>
              <a:ext uri="{C183D7F6-B498-43B3-948B-1728B52AA6E4}">
                <adec:decorative xmlns:adec="http://schemas.microsoft.com/office/drawing/2017/decorative" val="1"/>
              </a:ext>
            </a:extLst>
          </p:cNvPr>
          <p:cNvSpPr/>
          <p:nvPr/>
        </p:nvSpPr>
        <p:spPr>
          <a:xfrm>
            <a:off x="3021804" y="4977111"/>
            <a:ext cx="142875"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40">
            <a:extLst>
              <a:ext uri="{FF2B5EF4-FFF2-40B4-BE49-F238E27FC236}">
                <a16:creationId xmlns:a16="http://schemas.microsoft.com/office/drawing/2014/main" id="{E3CA6A1D-E284-BF9D-41B4-106BA994DA4C}"/>
              </a:ext>
              <a:ext uri="{C183D7F6-B498-43B3-948B-1728B52AA6E4}">
                <adec:decorative xmlns:adec="http://schemas.microsoft.com/office/drawing/2017/decorative" val="1"/>
              </a:ext>
            </a:extLst>
          </p:cNvPr>
          <p:cNvSpPr/>
          <p:nvPr/>
        </p:nvSpPr>
        <p:spPr>
          <a:xfrm>
            <a:off x="3538852" y="4977111"/>
            <a:ext cx="142875"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40">
            <a:extLst>
              <a:ext uri="{FF2B5EF4-FFF2-40B4-BE49-F238E27FC236}">
                <a16:creationId xmlns:a16="http://schemas.microsoft.com/office/drawing/2014/main" id="{21640EE7-407D-D7C8-2E98-6498A0FE4E09}"/>
              </a:ext>
              <a:ext uri="{C183D7F6-B498-43B3-948B-1728B52AA6E4}">
                <adec:decorative xmlns:adec="http://schemas.microsoft.com/office/drawing/2017/decorative" val="1"/>
              </a:ext>
            </a:extLst>
          </p:cNvPr>
          <p:cNvSpPr/>
          <p:nvPr/>
        </p:nvSpPr>
        <p:spPr>
          <a:xfrm>
            <a:off x="3797376" y="4977111"/>
            <a:ext cx="142875"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40">
            <a:extLst>
              <a:ext uri="{FF2B5EF4-FFF2-40B4-BE49-F238E27FC236}">
                <a16:creationId xmlns:a16="http://schemas.microsoft.com/office/drawing/2014/main" id="{F5AE6FDE-380E-1B1B-3074-36869B5D5749}"/>
              </a:ext>
              <a:ext uri="{C183D7F6-B498-43B3-948B-1728B52AA6E4}">
                <adec:decorative xmlns:adec="http://schemas.microsoft.com/office/drawing/2017/decorative" val="1"/>
              </a:ext>
            </a:extLst>
          </p:cNvPr>
          <p:cNvSpPr/>
          <p:nvPr/>
        </p:nvSpPr>
        <p:spPr>
          <a:xfrm>
            <a:off x="4055900" y="4977111"/>
            <a:ext cx="142875" cy="142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40">
            <a:extLst>
              <a:ext uri="{FF2B5EF4-FFF2-40B4-BE49-F238E27FC236}">
                <a16:creationId xmlns:a16="http://schemas.microsoft.com/office/drawing/2014/main" id="{A4A0F138-35D4-DC26-69AD-76581E1CC66F}"/>
              </a:ext>
              <a:ext uri="{C183D7F6-B498-43B3-948B-1728B52AA6E4}">
                <adec:decorative xmlns:adec="http://schemas.microsoft.com/office/drawing/2017/decorative" val="1"/>
              </a:ext>
            </a:extLst>
          </p:cNvPr>
          <p:cNvSpPr/>
          <p:nvPr/>
        </p:nvSpPr>
        <p:spPr>
          <a:xfrm>
            <a:off x="4314424" y="4977111"/>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40">
            <a:extLst>
              <a:ext uri="{FF2B5EF4-FFF2-40B4-BE49-F238E27FC236}">
                <a16:creationId xmlns:a16="http://schemas.microsoft.com/office/drawing/2014/main" id="{40A4F16D-4908-9EA3-1CB4-116C06B8A7E2}"/>
              </a:ext>
              <a:ext uri="{C183D7F6-B498-43B3-948B-1728B52AA6E4}">
                <adec:decorative xmlns:adec="http://schemas.microsoft.com/office/drawing/2017/decorative" val="1"/>
              </a:ext>
            </a:extLst>
          </p:cNvPr>
          <p:cNvSpPr/>
          <p:nvPr/>
        </p:nvSpPr>
        <p:spPr>
          <a:xfrm>
            <a:off x="4572948" y="4977111"/>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40">
            <a:extLst>
              <a:ext uri="{FF2B5EF4-FFF2-40B4-BE49-F238E27FC236}">
                <a16:creationId xmlns:a16="http://schemas.microsoft.com/office/drawing/2014/main" id="{55A0AAAA-BD4A-B903-3307-7B3182C34145}"/>
              </a:ext>
              <a:ext uri="{C183D7F6-B498-43B3-948B-1728B52AA6E4}">
                <adec:decorative xmlns:adec="http://schemas.microsoft.com/office/drawing/2017/decorative" val="1"/>
              </a:ext>
            </a:extLst>
          </p:cNvPr>
          <p:cNvSpPr/>
          <p:nvPr/>
        </p:nvSpPr>
        <p:spPr>
          <a:xfrm>
            <a:off x="4831472" y="4977111"/>
            <a:ext cx="142875" cy="1428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18908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3589208" y="1260897"/>
            <a:ext cx="4753179"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この </a:t>
            </a:r>
            <a:r>
              <a:rPr kumimoji="1" lang="en-US" altLang="ja-JP"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a:t>
            </a: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の目標</a:t>
            </a:r>
          </a:p>
        </p:txBody>
      </p:sp>
      <p:sp>
        <p:nvSpPr>
          <p:cNvPr id="13" name="TextBox 12">
            <a:extLst>
              <a:ext uri="{FF2B5EF4-FFF2-40B4-BE49-F238E27FC236}">
                <a16:creationId xmlns:a16="http://schemas.microsoft.com/office/drawing/2014/main" id="{C1DD747C-2E6F-6262-B9B5-4DD9786DBF93}"/>
              </a:ext>
            </a:extLst>
          </p:cNvPr>
          <p:cNvSpPr txBox="1"/>
          <p:nvPr/>
        </p:nvSpPr>
        <p:spPr>
          <a:xfrm>
            <a:off x="990497" y="2034621"/>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a:t>
            </a:r>
            <a:r>
              <a:rPr kumimoji="1" lang="ja-JP" altLang="en-US"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プログラミングにおける「関数」を知る</a:t>
            </a:r>
            <a:endParaRPr kumimoji="1" lang="en-US" altLang="ja-JP"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3963186" y="1727880"/>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02F75D0-79A5-12DF-3814-6A45ABE9828E}"/>
              </a:ext>
            </a:extLst>
          </p:cNvPr>
          <p:cNvSpPr txBox="1"/>
          <p:nvPr/>
        </p:nvSpPr>
        <p:spPr>
          <a:xfrm>
            <a:off x="990497" y="2844225"/>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a:t>
            </a:r>
            <a:r>
              <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a:t>
            </a:r>
            <a:r>
              <a:rPr kumimoji="1" lang="ja-JP" altLang="en-US"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rPr>
              <a:t>関数の書き方がわかる</a:t>
            </a:r>
            <a:endParaRPr kumimoji="1" lang="en-US" altLang="ja-JP" sz="3200" b="0" i="0" u="none" strike="noStrike" kern="1200" cap="none" spc="0" normalizeH="0" baseline="0" noProof="0">
              <a:ln>
                <a:noFill/>
              </a:ln>
              <a:solidFill>
                <a:schemeClr val="accent4"/>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2" name="TextBox 10">
            <a:extLst>
              <a:ext uri="{FF2B5EF4-FFF2-40B4-BE49-F238E27FC236}">
                <a16:creationId xmlns:a16="http://schemas.microsoft.com/office/drawing/2014/main" id="{404BB805-5FAF-6DBA-91BD-7A93B6C79478}"/>
              </a:ext>
            </a:extLst>
          </p:cNvPr>
          <p:cNvSpPr txBox="1"/>
          <p:nvPr/>
        </p:nvSpPr>
        <p:spPr>
          <a:xfrm>
            <a:off x="3719409" y="3821855"/>
            <a:ext cx="4753179"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できるようになったこと</a:t>
            </a:r>
          </a:p>
        </p:txBody>
      </p:sp>
      <p:sp>
        <p:nvSpPr>
          <p:cNvPr id="3" name="TextBox 13">
            <a:extLst>
              <a:ext uri="{FF2B5EF4-FFF2-40B4-BE49-F238E27FC236}">
                <a16:creationId xmlns:a16="http://schemas.microsoft.com/office/drawing/2014/main" id="{F9E0C088-78CC-FD56-3F48-965BED3E8B28}"/>
              </a:ext>
            </a:extLst>
          </p:cNvPr>
          <p:cNvSpPr txBox="1"/>
          <p:nvPr/>
        </p:nvSpPr>
        <p:spPr>
          <a:xfrm>
            <a:off x="1919830" y="4524891"/>
            <a:ext cx="8352336" cy="523220"/>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kumimoji="1" lang="ja-JP" altLang="en-US"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自作の関数が書ける</a:t>
            </a:r>
            <a:endParaRPr kumimoji="1" lang="en-US" altLang="ja-JP" sz="28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cxnSp>
        <p:nvCxnSpPr>
          <p:cNvPr id="5" name="Straight Connector 15">
            <a:extLst>
              <a:ext uri="{FF2B5EF4-FFF2-40B4-BE49-F238E27FC236}">
                <a16:creationId xmlns:a16="http://schemas.microsoft.com/office/drawing/2014/main" id="{EE303E15-07D4-9FB4-198C-029642163288}"/>
              </a:ext>
            </a:extLst>
          </p:cNvPr>
          <p:cNvCxnSpPr>
            <a:cxnSpLocks/>
          </p:cNvCxnSpPr>
          <p:nvPr/>
        </p:nvCxnSpPr>
        <p:spPr>
          <a:xfrm>
            <a:off x="4227529" y="4283520"/>
            <a:ext cx="37369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6766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11</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10" name="テキスト ボックス 9">
            <a:extLst>
              <a:ext uri="{FF2B5EF4-FFF2-40B4-BE49-F238E27FC236}">
                <a16:creationId xmlns:a16="http://schemas.microsoft.com/office/drawing/2014/main" id="{8A1BDC9B-7034-B030-2493-19457B05B3F7}"/>
              </a:ext>
            </a:extLst>
          </p:cNvPr>
          <p:cNvSpPr txBox="1"/>
          <p:nvPr/>
        </p:nvSpPr>
        <p:spPr>
          <a:xfrm>
            <a:off x="3179306" y="3138683"/>
            <a:ext cx="5764029" cy="232810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標準ライブラリに定義されている関数では</a:t>
            </a:r>
            <a:endParaRPr kumimoji="1" lang="en-US" altLang="ja-JP" sz="2000">
              <a:solidFill>
                <a:schemeClr val="bg1"/>
              </a:solidFill>
            </a:endParaRPr>
          </a:p>
          <a:p>
            <a:pPr algn="ctr">
              <a:lnSpc>
                <a:spcPct val="120000"/>
              </a:lnSpc>
            </a:pPr>
            <a:r>
              <a:rPr kumimoji="1" lang="ja-JP" altLang="en-US" sz="2000">
                <a:solidFill>
                  <a:schemeClr val="bg1"/>
                </a:solidFill>
              </a:rPr>
              <a:t>どうしても足りない場合、</a:t>
            </a:r>
            <a:endParaRPr kumimoji="1" lang="en-US" altLang="ja-JP" sz="2000">
              <a:solidFill>
                <a:schemeClr val="bg1"/>
              </a:solidFill>
            </a:endParaRPr>
          </a:p>
          <a:p>
            <a:pPr algn="ctr">
              <a:lnSpc>
                <a:spcPct val="120000"/>
              </a:lnSpc>
            </a:pPr>
            <a:r>
              <a:rPr kumimoji="1" lang="ja-JP" altLang="en-US" sz="2000">
                <a:solidFill>
                  <a:schemeClr val="bg1"/>
                </a:solidFill>
              </a:rPr>
              <a:t>新しく関数を作ることができる</a:t>
            </a:r>
            <a:endParaRPr kumimoji="1" lang="en-US" altLang="ja-JP" sz="2000">
              <a:solidFill>
                <a:schemeClr val="bg1"/>
              </a:solidFill>
            </a:endParaRPr>
          </a:p>
          <a:p>
            <a:pPr algn="ctr">
              <a:lnSpc>
                <a:spcPct val="120000"/>
              </a:lnSpc>
            </a:pPr>
            <a:endParaRPr lang="en-US" altLang="ja-JP" sz="2000">
              <a:solidFill>
                <a:schemeClr val="bg1"/>
              </a:solidFill>
            </a:endParaRPr>
          </a:p>
          <a:p>
            <a:pPr algn="ctr">
              <a:lnSpc>
                <a:spcPct val="120000"/>
              </a:lnSpc>
            </a:pPr>
            <a:r>
              <a:rPr kumimoji="1" lang="ja-JP" altLang="en-US" sz="2000">
                <a:solidFill>
                  <a:schemeClr val="bg1"/>
                </a:solidFill>
              </a:rPr>
              <a:t>「関数を　　する」という</a:t>
            </a:r>
            <a:endParaRPr kumimoji="1" lang="en-US" altLang="ja-JP" sz="2000">
              <a:solidFill>
                <a:schemeClr val="bg1"/>
              </a:solidFill>
            </a:endParaRPr>
          </a:p>
        </p:txBody>
      </p:sp>
      <p:sp>
        <p:nvSpPr>
          <p:cNvPr id="12" name="テキスト ボックス 11">
            <a:extLst>
              <a:ext uri="{FF2B5EF4-FFF2-40B4-BE49-F238E27FC236}">
                <a16:creationId xmlns:a16="http://schemas.microsoft.com/office/drawing/2014/main" id="{2C94BAA5-6165-06AA-E87E-81687C3B9884}"/>
              </a:ext>
            </a:extLst>
          </p:cNvPr>
          <p:cNvSpPr txBox="1"/>
          <p:nvPr/>
        </p:nvSpPr>
        <p:spPr>
          <a:xfrm>
            <a:off x="5557344" y="4863829"/>
            <a:ext cx="717331" cy="400110"/>
          </a:xfrm>
          <a:prstGeom prst="rect">
            <a:avLst/>
          </a:prstGeom>
          <a:noFill/>
        </p:spPr>
        <p:txBody>
          <a:bodyPr wrap="square">
            <a:spAutoFit/>
          </a:bodyPr>
          <a:lstStyle/>
          <a:p>
            <a:r>
              <a:rPr kumimoji="1" lang="ja-JP" altLang="en-US" sz="2000" b="0" i="0" u="none" strike="noStrike" kern="1200" cap="none" spc="0" normalizeH="0" baseline="0" noProof="0">
                <a:ln>
                  <a:noFill/>
                </a:ln>
                <a:solidFill>
                  <a:srgbClr val="FF8E49"/>
                </a:solidFill>
                <a:effectLst/>
                <a:uLnTx/>
                <a:uFillTx/>
                <a:latin typeface="源真ゴシックP Heavy"/>
                <a:ea typeface="源真ゴシックP Heavy"/>
                <a:cs typeface="+mn-cs"/>
              </a:rPr>
              <a:t>定義</a:t>
            </a:r>
            <a:endParaRPr lang="ja-JP" altLang="en-US"/>
          </a:p>
        </p:txBody>
      </p:sp>
    </p:spTree>
    <p:extLst>
      <p:ext uri="{BB962C8B-B14F-4D97-AF65-F5344CB8AC3E}">
        <p14:creationId xmlns:p14="http://schemas.microsoft.com/office/powerpoint/2010/main" val="32467152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20" name="表 21">
            <a:extLst>
              <a:ext uri="{FF2B5EF4-FFF2-40B4-BE49-F238E27FC236}">
                <a16:creationId xmlns:a16="http://schemas.microsoft.com/office/drawing/2014/main" id="{316527DA-62F0-A7E8-8A1A-BF6F1DF9E1E0}"/>
              </a:ext>
            </a:extLst>
          </p:cNvPr>
          <p:cNvGraphicFramePr>
            <a:graphicFrameLocks noGrp="1"/>
          </p:cNvGraphicFramePr>
          <p:nvPr/>
        </p:nvGraphicFramePr>
        <p:xfrm>
          <a:off x="1748869" y="3716976"/>
          <a:ext cx="8861368" cy="1828800"/>
        </p:xfrm>
        <a:graphic>
          <a:graphicData uri="http://schemas.openxmlformats.org/drawingml/2006/table">
            <a:tbl>
              <a:tblPr firstRow="1" bandRow="1">
                <a:tableStyleId>{5C22544A-7EE6-4342-B048-85BDC9FD1C3A}</a:tableStyleId>
              </a:tblPr>
              <a:tblGrid>
                <a:gridCol w="4222866">
                  <a:extLst>
                    <a:ext uri="{9D8B030D-6E8A-4147-A177-3AD203B41FA5}">
                      <a16:colId xmlns:a16="http://schemas.microsoft.com/office/drawing/2014/main" val="3856637144"/>
                    </a:ext>
                  </a:extLst>
                </a:gridCol>
                <a:gridCol w="4638502">
                  <a:extLst>
                    <a:ext uri="{9D8B030D-6E8A-4147-A177-3AD203B41FA5}">
                      <a16:colId xmlns:a16="http://schemas.microsoft.com/office/drawing/2014/main" val="2639948784"/>
                    </a:ext>
                  </a:extLst>
                </a:gridCol>
              </a:tblGrid>
              <a:tr h="370840">
                <a:tc>
                  <a:txBody>
                    <a:bodyPr/>
                    <a:lstStyle/>
                    <a:p>
                      <a:pPr algn="l"/>
                      <a:r>
                        <a:rPr kumimoji="1" lang="en-US" altLang="ja-JP" sz="24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twiceIt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value</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endParaRPr kumimoji="1" lang="ja-JP" altLang="en-US"/>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kumimoji="1" lang="en-US" altLang="ja-JP" b="1">
                          <a:solidFill>
                            <a:schemeClr val="accent4">
                              <a:lumMod val="75000"/>
                            </a:schemeClr>
                          </a:solidFill>
                        </a:rPr>
                        <a:t>// </a:t>
                      </a:r>
                      <a:r>
                        <a:rPr kumimoji="1" lang="ja-JP" altLang="en-US" b="1">
                          <a:solidFill>
                            <a:schemeClr val="accent4">
                              <a:lumMod val="75000"/>
                            </a:schemeClr>
                          </a:solidFill>
                        </a:rPr>
                        <a:t>戻り値の型 名前</a:t>
                      </a:r>
                      <a:r>
                        <a:rPr kumimoji="1" lang="en-US" altLang="ja-JP" b="1">
                          <a:solidFill>
                            <a:schemeClr val="accent4">
                              <a:lumMod val="75000"/>
                            </a:schemeClr>
                          </a:solidFill>
                        </a:rPr>
                        <a:t> (</a:t>
                      </a:r>
                      <a:r>
                        <a:rPr kumimoji="1" lang="ja-JP" altLang="en-US" b="1">
                          <a:solidFill>
                            <a:schemeClr val="accent4">
                              <a:lumMod val="75000"/>
                            </a:schemeClr>
                          </a:solidFill>
                        </a:rPr>
                        <a:t>引数</a:t>
                      </a:r>
                      <a:r>
                        <a:rPr kumimoji="1" lang="en-US" altLang="ja-JP" b="1">
                          <a:solidFill>
                            <a:schemeClr val="accent4">
                              <a:lumMod val="75000"/>
                            </a:schemeClr>
                          </a:solidFill>
                        </a:rPr>
                        <a:t>1</a:t>
                      </a:r>
                      <a:r>
                        <a:rPr kumimoji="1" lang="ja-JP" altLang="en-US" b="1">
                          <a:solidFill>
                            <a:schemeClr val="accent4">
                              <a:lumMod val="75000"/>
                            </a:schemeClr>
                          </a:solidFill>
                        </a:rPr>
                        <a:t>の型</a:t>
                      </a:r>
                      <a:r>
                        <a:rPr kumimoji="1" lang="en-US" altLang="ja-JP" b="1">
                          <a:solidFill>
                            <a:schemeClr val="accent4">
                              <a:lumMod val="75000"/>
                            </a:schemeClr>
                          </a:solidFill>
                        </a:rPr>
                        <a:t> </a:t>
                      </a:r>
                      <a:r>
                        <a:rPr kumimoji="1" lang="ja-JP" altLang="en-US" b="1">
                          <a:solidFill>
                            <a:schemeClr val="accent4">
                              <a:lumMod val="75000"/>
                            </a:schemeClr>
                          </a:solidFill>
                        </a:rPr>
                        <a:t>引数</a:t>
                      </a:r>
                      <a:r>
                        <a:rPr kumimoji="1" lang="en-US" altLang="ja-JP" b="1">
                          <a:solidFill>
                            <a:schemeClr val="accent4">
                              <a:lumMod val="75000"/>
                            </a:schemeClr>
                          </a:solidFill>
                        </a:rPr>
                        <a:t>1</a:t>
                      </a:r>
                      <a:r>
                        <a:rPr kumimoji="1" lang="ja-JP" altLang="en-US" b="1">
                          <a:solidFill>
                            <a:schemeClr val="accent4">
                              <a:lumMod val="75000"/>
                            </a:schemeClr>
                          </a:solidFill>
                        </a:rPr>
                        <a:t>の名前</a:t>
                      </a:r>
                      <a:r>
                        <a:rPr kumimoji="1" lang="en-US" altLang="ja-JP" b="1">
                          <a:solidFill>
                            <a:schemeClr val="accent4">
                              <a:lumMod val="75000"/>
                            </a:schemeClr>
                          </a:solidFill>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8774574"/>
                  </a:ext>
                </a:extLst>
              </a:tr>
              <a:tr h="370840">
                <a:tc>
                  <a:txBody>
                    <a:bodyPr/>
                    <a:lstStyle/>
                    <a:p>
                      <a:pPr marL="0" algn="l" defTabSz="914400" rtl="0" eaLnBrk="1" latinLnBrk="0" hangingPunct="1"/>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int </a:t>
                      </a:r>
                      <a:r>
                        <a:rPr kumimoji="1" lang="en-US" altLang="ja-JP" sz="2400" b="0" i="0" u="none" strike="noStrike" kern="1200" cap="none" spc="0" normalizeH="0" baseline="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result</a:t>
                      </a:r>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value</a:t>
                      </a:r>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a:ln>
                            <a:noFill/>
                          </a:ln>
                          <a:solidFill>
                            <a:schemeClr val="accent2"/>
                          </a:solidFill>
                          <a:effectLst/>
                          <a:uLnTx/>
                          <a:uFillTx/>
                          <a:latin typeface="Ricty Diminished Discord" panose="020B0509020203020207" pitchFamily="49" charset="-128"/>
                          <a:ea typeface="Ricty Diminished Discord" panose="020B0509020203020207" pitchFamily="49" charset="-128"/>
                          <a:cs typeface="+mn-cs"/>
                        </a:rPr>
                        <a:t>2</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kumimoji="1" lang="en-US" altLang="ja-JP">
                          <a:solidFill>
                            <a:schemeClr val="accent4">
                              <a:lumMod val="75000"/>
                            </a:schemeClr>
                          </a:solidFill>
                        </a:rPr>
                        <a:t>// </a:t>
                      </a:r>
                      <a:r>
                        <a:rPr kumimoji="1" lang="ja-JP" altLang="en-US">
                          <a:solidFill>
                            <a:schemeClr val="accent4">
                              <a:lumMod val="75000"/>
                            </a:schemeClr>
                          </a:solidFill>
                        </a:rPr>
                        <a:t>処理を書く</a:t>
                      </a:r>
                      <a:endParaRPr kumimoji="1" lang="en-US" altLang="ja-JP">
                        <a:solidFill>
                          <a:schemeClr val="accent4">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489996"/>
                  </a:ext>
                </a:extLst>
              </a:tr>
              <a:tr h="370840">
                <a:tc>
                  <a:txBody>
                    <a:bodyPr/>
                    <a:lstStyle/>
                    <a:p>
                      <a:pPr algn="l"/>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5742B5">
                              <a:lumMod val="60000"/>
                              <a:lumOff val="40000"/>
                            </a:srgbClr>
                          </a:solidFill>
                          <a:effectLst/>
                          <a:uLnTx/>
                          <a:uFillTx/>
                          <a:latin typeface="Ricty Diminished Discord" panose="020B0509020203020207" pitchFamily="49" charset="-128"/>
                          <a:ea typeface="Ricty Diminished Discord" panose="020B0509020203020207" pitchFamily="49" charset="-128"/>
                          <a:cs typeface="+mn-cs"/>
                        </a:rPr>
                        <a:t>return</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result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kumimoji="1" lang="en-US" altLang="ja-JP">
                          <a:solidFill>
                            <a:schemeClr val="accent4">
                              <a:lumMod val="75000"/>
                            </a:schemeClr>
                          </a:solidFill>
                        </a:rPr>
                        <a:t>//  </a:t>
                      </a:r>
                      <a:r>
                        <a:rPr kumimoji="1" lang="ja-JP" altLang="en-US">
                          <a:solidFill>
                            <a:schemeClr val="accent4">
                              <a:lumMod val="75000"/>
                            </a:schemeClr>
                          </a:solidFill>
                        </a:rPr>
                        <a:t>戻り値をどこかで返す</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6724800"/>
                  </a:ext>
                </a:extLst>
              </a:tr>
              <a:tr h="370840">
                <a:tc>
                  <a:txBody>
                    <a:bodyPr/>
                    <a:lstStyle/>
                    <a:p>
                      <a:pPr algn="l"/>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kumimoji="1" lang="en-US" altLang="ja-JP" dirty="0">
                          <a:solidFill>
                            <a:schemeClr val="accent4">
                              <a:lumMod val="75000"/>
                            </a:schemeClr>
                          </a:solidFill>
                        </a:rPr>
                        <a:t>// } </a:t>
                      </a:r>
                      <a:r>
                        <a:rPr kumimoji="1" lang="ja-JP" altLang="en-US" dirty="0">
                          <a:solidFill>
                            <a:schemeClr val="accent4">
                              <a:lumMod val="75000"/>
                            </a:schemeClr>
                          </a:solidFill>
                        </a:rPr>
                        <a:t>で「ブロック」を閉じる</a:t>
                      </a:r>
                      <a:r>
                        <a:rPr kumimoji="1" lang="en-US" altLang="ja-JP" dirty="0">
                          <a:solidFill>
                            <a:schemeClr val="accent4">
                              <a:lumMod val="75000"/>
                            </a:schemeClr>
                          </a:solidFill>
                        </a:rPr>
                        <a:t> </a:t>
                      </a:r>
                      <a:endParaRPr kumimoji="1" lang="ja-JP" altLang="en-US" dirty="0">
                        <a:solidFill>
                          <a:schemeClr val="accent4">
                            <a:lumMod val="7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7236889"/>
                  </a:ext>
                </a:extLst>
              </a:tr>
            </a:tbl>
          </a:graphicData>
        </a:graphic>
      </p:graphicFrame>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12</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10" name="テキスト ボックス 9">
            <a:extLst>
              <a:ext uri="{FF2B5EF4-FFF2-40B4-BE49-F238E27FC236}">
                <a16:creationId xmlns:a16="http://schemas.microsoft.com/office/drawing/2014/main" id="{8A1BDC9B-7034-B030-2493-19457B05B3F7}"/>
              </a:ext>
            </a:extLst>
          </p:cNvPr>
          <p:cNvSpPr txBox="1"/>
          <p:nvPr/>
        </p:nvSpPr>
        <p:spPr>
          <a:xfrm>
            <a:off x="3179306" y="2869300"/>
            <a:ext cx="5764029" cy="430633"/>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関数は　　することではじめて使うことができる</a:t>
            </a:r>
            <a:endParaRPr kumimoji="1" lang="en-US" altLang="ja-JP" sz="2000">
              <a:solidFill>
                <a:schemeClr val="bg1"/>
              </a:solidFill>
            </a:endParaRPr>
          </a:p>
        </p:txBody>
      </p:sp>
      <p:cxnSp>
        <p:nvCxnSpPr>
          <p:cNvPr id="14" name="直線コネクタ 13">
            <a:extLst>
              <a:ext uri="{FF2B5EF4-FFF2-40B4-BE49-F238E27FC236}">
                <a16:creationId xmlns:a16="http://schemas.microsoft.com/office/drawing/2014/main" id="{7E9CF6F3-2045-A9CF-9AA1-709848625367}"/>
              </a:ext>
            </a:extLst>
          </p:cNvPr>
          <p:cNvCxnSpPr>
            <a:cxnSpLocks/>
          </p:cNvCxnSpPr>
          <p:nvPr/>
        </p:nvCxnSpPr>
        <p:spPr>
          <a:xfrm>
            <a:off x="3662787" y="4157550"/>
            <a:ext cx="1404135"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64F1AD2-7435-2764-3478-A6EF11BFACBB}"/>
              </a:ext>
            </a:extLst>
          </p:cNvPr>
          <p:cNvSpPr/>
          <p:nvPr/>
        </p:nvSpPr>
        <p:spPr>
          <a:xfrm>
            <a:off x="1519796" y="3473355"/>
            <a:ext cx="9377330" cy="2495903"/>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D0284A9-54C0-5A73-8716-7CAA5A9D7E0E}"/>
              </a:ext>
            </a:extLst>
          </p:cNvPr>
          <p:cNvSpPr txBox="1"/>
          <p:nvPr/>
        </p:nvSpPr>
        <p:spPr>
          <a:xfrm>
            <a:off x="3331706" y="5593939"/>
            <a:ext cx="5764029" cy="430633"/>
          </a:xfrm>
          <a:prstGeom prst="rect">
            <a:avLst/>
          </a:prstGeom>
        </p:spPr>
        <p:txBody>
          <a:bodyPr vert="horz" wrap="square" lIns="91440" tIns="45720" rIns="91440" bIns="45720" rtlCol="0" anchor="ctr">
            <a:noAutofit/>
          </a:bodyPr>
          <a:lstStyle/>
          <a:p>
            <a:pPr algn="ctr">
              <a:lnSpc>
                <a:spcPct val="120000"/>
              </a:lnSpc>
            </a:pPr>
            <a:r>
              <a:rPr kumimoji="1" lang="ja-JP" altLang="en-US" sz="1200" spc="300">
                <a:solidFill>
                  <a:schemeClr val="bg1">
                    <a:lumMod val="75000"/>
                  </a:schemeClr>
                </a:solidFill>
              </a:rPr>
              <a:t>戻り値のある関数を定義する例</a:t>
            </a:r>
            <a:endParaRPr kumimoji="1" lang="en-US" altLang="ja-JP" sz="1200" spc="300">
              <a:solidFill>
                <a:schemeClr val="bg1">
                  <a:lumMod val="75000"/>
                </a:schemeClr>
              </a:solidFill>
            </a:endParaRPr>
          </a:p>
        </p:txBody>
      </p:sp>
      <p:sp>
        <p:nvSpPr>
          <p:cNvPr id="7" name="テキスト ボックス 6">
            <a:extLst>
              <a:ext uri="{FF2B5EF4-FFF2-40B4-BE49-F238E27FC236}">
                <a16:creationId xmlns:a16="http://schemas.microsoft.com/office/drawing/2014/main" id="{60C7FC4C-E374-9690-4FF8-C10B33EB550E}"/>
              </a:ext>
            </a:extLst>
          </p:cNvPr>
          <p:cNvSpPr txBox="1"/>
          <p:nvPr/>
        </p:nvSpPr>
        <p:spPr>
          <a:xfrm>
            <a:off x="4194323" y="2918104"/>
            <a:ext cx="717331" cy="400110"/>
          </a:xfrm>
          <a:prstGeom prst="rect">
            <a:avLst/>
          </a:prstGeom>
          <a:noFill/>
        </p:spPr>
        <p:txBody>
          <a:bodyPr wrap="square">
            <a:spAutoFit/>
          </a:bodyPr>
          <a:lstStyle/>
          <a:p>
            <a:r>
              <a:rPr kumimoji="1" lang="ja-JP" altLang="en-US" sz="2000" b="0" i="0" u="none" strike="noStrike" kern="1200" cap="none" spc="0" normalizeH="0" baseline="0" noProof="0">
                <a:ln>
                  <a:noFill/>
                </a:ln>
                <a:solidFill>
                  <a:srgbClr val="FF8E49"/>
                </a:solidFill>
                <a:effectLst/>
                <a:uLnTx/>
                <a:uFillTx/>
                <a:latin typeface="源真ゴシックP Heavy"/>
                <a:ea typeface="源真ゴシックP Heavy"/>
                <a:cs typeface="+mn-cs"/>
              </a:rPr>
              <a:t>定義</a:t>
            </a:r>
            <a:endParaRPr lang="ja-JP" altLang="en-US"/>
          </a:p>
        </p:txBody>
      </p:sp>
    </p:spTree>
    <p:extLst>
      <p:ext uri="{BB962C8B-B14F-4D97-AF65-F5344CB8AC3E}">
        <p14:creationId xmlns:p14="http://schemas.microsoft.com/office/powerpoint/2010/main" val="1248944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20" name="表 21">
            <a:extLst>
              <a:ext uri="{FF2B5EF4-FFF2-40B4-BE49-F238E27FC236}">
                <a16:creationId xmlns:a16="http://schemas.microsoft.com/office/drawing/2014/main" id="{316527DA-62F0-A7E8-8A1A-BF6F1DF9E1E0}"/>
              </a:ext>
            </a:extLst>
          </p:cNvPr>
          <p:cNvGraphicFramePr>
            <a:graphicFrameLocks noGrp="1"/>
          </p:cNvGraphicFramePr>
          <p:nvPr/>
        </p:nvGraphicFramePr>
        <p:xfrm>
          <a:off x="1748869" y="3716976"/>
          <a:ext cx="8861368" cy="1828800"/>
        </p:xfrm>
        <a:graphic>
          <a:graphicData uri="http://schemas.openxmlformats.org/drawingml/2006/table">
            <a:tbl>
              <a:tblPr firstRow="1" bandRow="1">
                <a:tableStyleId>{5C22544A-7EE6-4342-B048-85BDC9FD1C3A}</a:tableStyleId>
              </a:tblPr>
              <a:tblGrid>
                <a:gridCol w="4222866">
                  <a:extLst>
                    <a:ext uri="{9D8B030D-6E8A-4147-A177-3AD203B41FA5}">
                      <a16:colId xmlns:a16="http://schemas.microsoft.com/office/drawing/2014/main" val="3856637144"/>
                    </a:ext>
                  </a:extLst>
                </a:gridCol>
                <a:gridCol w="4638502">
                  <a:extLst>
                    <a:ext uri="{9D8B030D-6E8A-4147-A177-3AD203B41FA5}">
                      <a16:colId xmlns:a16="http://schemas.microsoft.com/office/drawing/2014/main" val="2639948784"/>
                    </a:ext>
                  </a:extLst>
                </a:gridCol>
              </a:tblGrid>
              <a:tr h="370840">
                <a:tc>
                  <a:txBody>
                    <a:bodyPr/>
                    <a:lstStyle/>
                    <a:p>
                      <a:pPr algn="l"/>
                      <a:r>
                        <a:rPr kumimoji="1" lang="en-US" altLang="ja-JP" sz="24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void</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printIt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value</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endParaRPr kumimoji="1" lang="ja-JP" altLang="en-US"/>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kumimoji="1" lang="en-US" altLang="ja-JP" b="1">
                          <a:solidFill>
                            <a:schemeClr val="accent4">
                              <a:lumMod val="75000"/>
                            </a:schemeClr>
                          </a:solidFill>
                        </a:rPr>
                        <a:t>// </a:t>
                      </a:r>
                      <a:r>
                        <a:rPr kumimoji="1" lang="ja-JP" altLang="en-US" b="1">
                          <a:solidFill>
                            <a:schemeClr val="accent4">
                              <a:lumMod val="75000"/>
                            </a:schemeClr>
                          </a:solidFill>
                        </a:rPr>
                        <a:t>戻り値の型 </a:t>
                      </a:r>
                      <a:r>
                        <a:rPr kumimoji="1" lang="ja-JP" altLang="en-US" b="1">
                          <a:solidFill>
                            <a:schemeClr val="accent3"/>
                          </a:solidFill>
                        </a:rPr>
                        <a:t>名前</a:t>
                      </a:r>
                      <a:r>
                        <a:rPr kumimoji="1" lang="en-US" altLang="ja-JP" b="1">
                          <a:solidFill>
                            <a:schemeClr val="accent4">
                              <a:lumMod val="75000"/>
                            </a:schemeClr>
                          </a:solidFill>
                        </a:rPr>
                        <a:t> (</a:t>
                      </a:r>
                      <a:r>
                        <a:rPr kumimoji="1" lang="ja-JP" altLang="en-US" b="1">
                          <a:solidFill>
                            <a:schemeClr val="accent4">
                              <a:lumMod val="75000"/>
                            </a:schemeClr>
                          </a:solidFill>
                        </a:rPr>
                        <a:t>引数</a:t>
                      </a:r>
                      <a:r>
                        <a:rPr kumimoji="1" lang="en-US" altLang="ja-JP" b="1">
                          <a:solidFill>
                            <a:schemeClr val="accent4">
                              <a:lumMod val="75000"/>
                            </a:schemeClr>
                          </a:solidFill>
                        </a:rPr>
                        <a:t>1</a:t>
                      </a:r>
                      <a:r>
                        <a:rPr kumimoji="1" lang="ja-JP" altLang="en-US" b="1">
                          <a:solidFill>
                            <a:schemeClr val="accent4">
                              <a:lumMod val="75000"/>
                            </a:schemeClr>
                          </a:solidFill>
                        </a:rPr>
                        <a:t>の型</a:t>
                      </a:r>
                      <a:r>
                        <a:rPr kumimoji="1" lang="en-US" altLang="ja-JP" b="1">
                          <a:solidFill>
                            <a:schemeClr val="accent3"/>
                          </a:solidFill>
                        </a:rPr>
                        <a:t> </a:t>
                      </a:r>
                      <a:r>
                        <a:rPr kumimoji="1" lang="ja-JP" altLang="en-US" b="1">
                          <a:solidFill>
                            <a:schemeClr val="accent3"/>
                          </a:solidFill>
                        </a:rPr>
                        <a:t>引数</a:t>
                      </a:r>
                      <a:r>
                        <a:rPr kumimoji="1" lang="en-US" altLang="ja-JP" b="1">
                          <a:solidFill>
                            <a:schemeClr val="accent3"/>
                          </a:solidFill>
                        </a:rPr>
                        <a:t>1</a:t>
                      </a:r>
                      <a:r>
                        <a:rPr kumimoji="1" lang="ja-JP" altLang="en-US" b="1">
                          <a:solidFill>
                            <a:schemeClr val="accent3"/>
                          </a:solidFill>
                        </a:rPr>
                        <a:t>の名前</a:t>
                      </a:r>
                      <a:r>
                        <a:rPr kumimoji="1" lang="en-US" altLang="ja-JP" b="1">
                          <a:solidFill>
                            <a:schemeClr val="accent4">
                              <a:lumMod val="75000"/>
                            </a:schemeClr>
                          </a:solidFill>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8774574"/>
                  </a:ext>
                </a:extLst>
              </a:tr>
              <a:tr h="370840">
                <a:tc>
                  <a:txBody>
                    <a:bodyPr/>
                    <a:lstStyle/>
                    <a:p>
                      <a:pPr marL="0" algn="l" defTabSz="914400" rtl="0" eaLnBrk="1" latinLnBrk="0" hangingPunct="1"/>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value</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kumimoji="1" lang="en-US" altLang="ja-JP">
                          <a:solidFill>
                            <a:schemeClr val="accent4">
                              <a:lumMod val="75000"/>
                            </a:schemeClr>
                          </a:solidFill>
                        </a:rPr>
                        <a:t>// </a:t>
                      </a:r>
                      <a:r>
                        <a:rPr kumimoji="1" lang="ja-JP" altLang="en-US">
                          <a:solidFill>
                            <a:schemeClr val="accent4">
                              <a:lumMod val="75000"/>
                            </a:schemeClr>
                          </a:solidFill>
                        </a:rPr>
                        <a:t>処理を書く</a:t>
                      </a:r>
                      <a:endParaRPr kumimoji="1" lang="en-US" altLang="ja-JP">
                        <a:solidFill>
                          <a:schemeClr val="accent4">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489996"/>
                  </a:ext>
                </a:extLst>
              </a:tr>
              <a:tr h="370840">
                <a:tc>
                  <a:txBody>
                    <a:bodyPr/>
                    <a:lstStyle/>
                    <a:p>
                      <a:pPr algn="l"/>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5742B5">
                              <a:lumMod val="60000"/>
                              <a:lumOff val="40000"/>
                            </a:srgbClr>
                          </a:solidFill>
                          <a:effectLst/>
                          <a:uLnTx/>
                          <a:uFillTx/>
                          <a:latin typeface="Ricty Diminished Discord" panose="020B0509020203020207" pitchFamily="49" charset="-128"/>
                          <a:ea typeface="Ricty Diminished Discord" panose="020B0509020203020207" pitchFamily="49" charset="-128"/>
                          <a:cs typeface="+mn-cs"/>
                        </a:rPr>
                        <a:t>return</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kumimoji="1" lang="en-US" altLang="ja-JP">
                          <a:solidFill>
                            <a:schemeClr val="accent4">
                              <a:lumMod val="75000"/>
                            </a:schemeClr>
                          </a:solidFill>
                        </a:rPr>
                        <a:t>//  void </a:t>
                      </a:r>
                      <a:r>
                        <a:rPr kumimoji="1" lang="ja-JP" altLang="en-US">
                          <a:solidFill>
                            <a:schemeClr val="accent4">
                              <a:lumMod val="75000"/>
                            </a:schemeClr>
                          </a:solidFill>
                        </a:rPr>
                        <a:t>型の関数は戻り値は返さない</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6724800"/>
                  </a:ext>
                </a:extLst>
              </a:tr>
              <a:tr h="370840">
                <a:tc>
                  <a:txBody>
                    <a:bodyPr/>
                    <a:lstStyle/>
                    <a:p>
                      <a:pPr algn="l"/>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kumimoji="1" lang="en-US" altLang="ja-JP" dirty="0">
                          <a:solidFill>
                            <a:schemeClr val="accent4">
                              <a:lumMod val="75000"/>
                            </a:schemeClr>
                          </a:solidFill>
                        </a:rPr>
                        <a:t>// } </a:t>
                      </a:r>
                      <a:r>
                        <a:rPr kumimoji="1" lang="ja-JP" altLang="en-US" dirty="0">
                          <a:solidFill>
                            <a:schemeClr val="accent4">
                              <a:lumMod val="75000"/>
                            </a:schemeClr>
                          </a:solidFill>
                        </a:rPr>
                        <a:t>で「ブロック」を閉じる</a:t>
                      </a:r>
                      <a:r>
                        <a:rPr kumimoji="1" lang="en-US" altLang="ja-JP" dirty="0">
                          <a:solidFill>
                            <a:schemeClr val="accent4">
                              <a:lumMod val="75000"/>
                            </a:schemeClr>
                          </a:solidFill>
                        </a:rPr>
                        <a:t> </a:t>
                      </a:r>
                      <a:endParaRPr kumimoji="1" lang="ja-JP" altLang="en-US" dirty="0">
                        <a:solidFill>
                          <a:schemeClr val="accent4">
                            <a:lumMod val="7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7236889"/>
                  </a:ext>
                </a:extLst>
              </a:tr>
            </a:tbl>
          </a:graphicData>
        </a:graphic>
      </p:graphicFrame>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13</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10" name="テキスト ボックス 9">
            <a:extLst>
              <a:ext uri="{FF2B5EF4-FFF2-40B4-BE49-F238E27FC236}">
                <a16:creationId xmlns:a16="http://schemas.microsoft.com/office/drawing/2014/main" id="{8A1BDC9B-7034-B030-2493-19457B05B3F7}"/>
              </a:ext>
            </a:extLst>
          </p:cNvPr>
          <p:cNvSpPr txBox="1"/>
          <p:nvPr/>
        </p:nvSpPr>
        <p:spPr>
          <a:xfrm>
            <a:off x="3179306" y="2869300"/>
            <a:ext cx="5764029" cy="430633"/>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関数は　　することではじめて使うことができる</a:t>
            </a:r>
            <a:endParaRPr kumimoji="1" lang="en-US" altLang="ja-JP" sz="2000">
              <a:solidFill>
                <a:schemeClr val="bg1"/>
              </a:solidFill>
            </a:endParaRPr>
          </a:p>
        </p:txBody>
      </p:sp>
      <p:cxnSp>
        <p:nvCxnSpPr>
          <p:cNvPr id="14" name="直線コネクタ 13">
            <a:extLst>
              <a:ext uri="{FF2B5EF4-FFF2-40B4-BE49-F238E27FC236}">
                <a16:creationId xmlns:a16="http://schemas.microsoft.com/office/drawing/2014/main" id="{7E9CF6F3-2045-A9CF-9AA1-709848625367}"/>
              </a:ext>
            </a:extLst>
          </p:cNvPr>
          <p:cNvCxnSpPr>
            <a:cxnSpLocks/>
          </p:cNvCxnSpPr>
          <p:nvPr/>
        </p:nvCxnSpPr>
        <p:spPr>
          <a:xfrm>
            <a:off x="3776295" y="4157550"/>
            <a:ext cx="1404135"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64F1AD2-7435-2764-3478-A6EF11BFACBB}"/>
              </a:ext>
            </a:extLst>
          </p:cNvPr>
          <p:cNvSpPr/>
          <p:nvPr/>
        </p:nvSpPr>
        <p:spPr>
          <a:xfrm>
            <a:off x="1519796" y="3473355"/>
            <a:ext cx="9377330" cy="2495903"/>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D0284A9-54C0-5A73-8716-7CAA5A9D7E0E}"/>
              </a:ext>
            </a:extLst>
          </p:cNvPr>
          <p:cNvSpPr txBox="1"/>
          <p:nvPr/>
        </p:nvSpPr>
        <p:spPr>
          <a:xfrm>
            <a:off x="3331706" y="5593939"/>
            <a:ext cx="5764029" cy="430633"/>
          </a:xfrm>
          <a:prstGeom prst="rect">
            <a:avLst/>
          </a:prstGeom>
        </p:spPr>
        <p:txBody>
          <a:bodyPr vert="horz" wrap="square" lIns="91440" tIns="45720" rIns="91440" bIns="45720" rtlCol="0" anchor="ctr">
            <a:noAutofit/>
          </a:bodyPr>
          <a:lstStyle/>
          <a:p>
            <a:pPr algn="ctr">
              <a:lnSpc>
                <a:spcPct val="120000"/>
              </a:lnSpc>
            </a:pPr>
            <a:r>
              <a:rPr kumimoji="1" lang="ja-JP" altLang="en-US" sz="1200" spc="300">
                <a:solidFill>
                  <a:schemeClr val="bg1">
                    <a:lumMod val="75000"/>
                  </a:schemeClr>
                </a:solidFill>
              </a:rPr>
              <a:t>戻り値のない関数を定義する例</a:t>
            </a:r>
            <a:endParaRPr kumimoji="1" lang="en-US" altLang="ja-JP" sz="1200" spc="300">
              <a:solidFill>
                <a:schemeClr val="bg1">
                  <a:lumMod val="75000"/>
                </a:schemeClr>
              </a:solidFill>
            </a:endParaRPr>
          </a:p>
        </p:txBody>
      </p:sp>
      <p:sp>
        <p:nvSpPr>
          <p:cNvPr id="7" name="テキスト ボックス 6">
            <a:extLst>
              <a:ext uri="{FF2B5EF4-FFF2-40B4-BE49-F238E27FC236}">
                <a16:creationId xmlns:a16="http://schemas.microsoft.com/office/drawing/2014/main" id="{60C7FC4C-E374-9690-4FF8-C10B33EB550E}"/>
              </a:ext>
            </a:extLst>
          </p:cNvPr>
          <p:cNvSpPr txBox="1"/>
          <p:nvPr/>
        </p:nvSpPr>
        <p:spPr>
          <a:xfrm>
            <a:off x="4194323" y="2918104"/>
            <a:ext cx="717331" cy="400110"/>
          </a:xfrm>
          <a:prstGeom prst="rect">
            <a:avLst/>
          </a:prstGeom>
          <a:noFill/>
        </p:spPr>
        <p:txBody>
          <a:bodyPr wrap="square">
            <a:spAutoFit/>
          </a:bodyPr>
          <a:lstStyle/>
          <a:p>
            <a:r>
              <a:rPr kumimoji="1" lang="ja-JP" altLang="en-US" sz="2000" b="0" i="0" u="none" strike="noStrike" kern="1200" cap="none" spc="0" normalizeH="0" baseline="0" noProof="0">
                <a:ln>
                  <a:noFill/>
                </a:ln>
                <a:solidFill>
                  <a:srgbClr val="FF8E49"/>
                </a:solidFill>
                <a:effectLst/>
                <a:uLnTx/>
                <a:uFillTx/>
                <a:latin typeface="源真ゴシックP Heavy"/>
                <a:ea typeface="源真ゴシックP Heavy"/>
                <a:cs typeface="+mn-cs"/>
              </a:rPr>
              <a:t>定義</a:t>
            </a:r>
            <a:endParaRPr lang="ja-JP" altLang="en-US"/>
          </a:p>
        </p:txBody>
      </p:sp>
    </p:spTree>
    <p:extLst>
      <p:ext uri="{BB962C8B-B14F-4D97-AF65-F5344CB8AC3E}">
        <p14:creationId xmlns:p14="http://schemas.microsoft.com/office/powerpoint/2010/main" val="409234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20" name="表 21">
            <a:extLst>
              <a:ext uri="{FF2B5EF4-FFF2-40B4-BE49-F238E27FC236}">
                <a16:creationId xmlns:a16="http://schemas.microsoft.com/office/drawing/2014/main" id="{316527DA-62F0-A7E8-8A1A-BF6F1DF9E1E0}"/>
              </a:ext>
            </a:extLst>
          </p:cNvPr>
          <p:cNvGraphicFramePr>
            <a:graphicFrameLocks noGrp="1"/>
          </p:cNvGraphicFramePr>
          <p:nvPr/>
        </p:nvGraphicFramePr>
        <p:xfrm>
          <a:off x="1748869" y="1340902"/>
          <a:ext cx="8861368" cy="1828800"/>
        </p:xfrm>
        <a:graphic>
          <a:graphicData uri="http://schemas.openxmlformats.org/drawingml/2006/table">
            <a:tbl>
              <a:tblPr firstRow="1" bandRow="1">
                <a:tableStyleId>{5C22544A-7EE6-4342-B048-85BDC9FD1C3A}</a:tableStyleId>
              </a:tblPr>
              <a:tblGrid>
                <a:gridCol w="4222866">
                  <a:extLst>
                    <a:ext uri="{9D8B030D-6E8A-4147-A177-3AD203B41FA5}">
                      <a16:colId xmlns:a16="http://schemas.microsoft.com/office/drawing/2014/main" val="3856637144"/>
                    </a:ext>
                  </a:extLst>
                </a:gridCol>
                <a:gridCol w="4638502">
                  <a:extLst>
                    <a:ext uri="{9D8B030D-6E8A-4147-A177-3AD203B41FA5}">
                      <a16:colId xmlns:a16="http://schemas.microsoft.com/office/drawing/2014/main" val="2639948784"/>
                    </a:ext>
                  </a:extLst>
                </a:gridCol>
              </a:tblGrid>
              <a:tr h="370840">
                <a:tc>
                  <a:txBody>
                    <a:bodyPr/>
                    <a:lstStyle/>
                    <a:p>
                      <a:pPr algn="l"/>
                      <a:r>
                        <a:rPr kumimoji="1" lang="en-US" altLang="ja-JP" sz="24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void</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printIt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value</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endParaRPr kumimoji="1" lang="ja-JP" altLang="en-US"/>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kumimoji="1" lang="en-US" altLang="ja-JP" b="1">
                          <a:solidFill>
                            <a:schemeClr val="accent4">
                              <a:lumMod val="75000"/>
                            </a:schemeClr>
                          </a:solidFill>
                        </a:rPr>
                        <a:t>// </a:t>
                      </a:r>
                      <a:r>
                        <a:rPr kumimoji="1" lang="ja-JP" altLang="en-US" b="1">
                          <a:solidFill>
                            <a:schemeClr val="accent4">
                              <a:lumMod val="75000"/>
                            </a:schemeClr>
                          </a:solidFill>
                        </a:rPr>
                        <a:t>戻り値の型 名前</a:t>
                      </a:r>
                      <a:r>
                        <a:rPr kumimoji="1" lang="en-US" altLang="ja-JP" b="1">
                          <a:solidFill>
                            <a:schemeClr val="accent4">
                              <a:lumMod val="75000"/>
                            </a:schemeClr>
                          </a:solidFill>
                        </a:rPr>
                        <a:t> (</a:t>
                      </a:r>
                      <a:r>
                        <a:rPr kumimoji="1" lang="ja-JP" altLang="en-US" b="1">
                          <a:solidFill>
                            <a:schemeClr val="accent4">
                              <a:lumMod val="75000"/>
                            </a:schemeClr>
                          </a:solidFill>
                        </a:rPr>
                        <a:t>引数</a:t>
                      </a:r>
                      <a:r>
                        <a:rPr kumimoji="1" lang="en-US" altLang="ja-JP" b="1">
                          <a:solidFill>
                            <a:schemeClr val="accent4">
                              <a:lumMod val="75000"/>
                            </a:schemeClr>
                          </a:solidFill>
                        </a:rPr>
                        <a:t>1</a:t>
                      </a:r>
                      <a:r>
                        <a:rPr kumimoji="1" lang="ja-JP" altLang="en-US" b="1">
                          <a:solidFill>
                            <a:schemeClr val="accent4">
                              <a:lumMod val="75000"/>
                            </a:schemeClr>
                          </a:solidFill>
                        </a:rPr>
                        <a:t>の型</a:t>
                      </a:r>
                      <a:r>
                        <a:rPr kumimoji="1" lang="en-US" altLang="ja-JP" b="1">
                          <a:solidFill>
                            <a:schemeClr val="accent4">
                              <a:lumMod val="75000"/>
                            </a:schemeClr>
                          </a:solidFill>
                        </a:rPr>
                        <a:t> </a:t>
                      </a:r>
                      <a:r>
                        <a:rPr kumimoji="1" lang="ja-JP" altLang="en-US" b="1">
                          <a:solidFill>
                            <a:schemeClr val="accent4">
                              <a:lumMod val="75000"/>
                            </a:schemeClr>
                          </a:solidFill>
                        </a:rPr>
                        <a:t>引数</a:t>
                      </a:r>
                      <a:r>
                        <a:rPr kumimoji="1" lang="en-US" altLang="ja-JP" b="1">
                          <a:solidFill>
                            <a:schemeClr val="accent4">
                              <a:lumMod val="75000"/>
                            </a:schemeClr>
                          </a:solidFill>
                        </a:rPr>
                        <a:t>1</a:t>
                      </a:r>
                      <a:r>
                        <a:rPr kumimoji="1" lang="ja-JP" altLang="en-US" b="1">
                          <a:solidFill>
                            <a:schemeClr val="accent4">
                              <a:lumMod val="75000"/>
                            </a:schemeClr>
                          </a:solidFill>
                        </a:rPr>
                        <a:t>の名前</a:t>
                      </a:r>
                      <a:r>
                        <a:rPr kumimoji="1" lang="en-US" altLang="ja-JP" b="1">
                          <a:solidFill>
                            <a:schemeClr val="accent4">
                              <a:lumMod val="75000"/>
                            </a:schemeClr>
                          </a:solidFill>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8774574"/>
                  </a:ext>
                </a:extLst>
              </a:tr>
              <a:tr h="370840">
                <a:tc>
                  <a:txBody>
                    <a:bodyPr/>
                    <a:lstStyle/>
                    <a:p>
                      <a:pPr marL="0" algn="l" defTabSz="914400" rtl="0" eaLnBrk="1" latinLnBrk="0" hangingPunct="1"/>
                      <a:r>
                        <a:rPr kumimoji="1" lang="en-US" altLang="ja-JP" sz="2400" b="0" i="0" u="none" strike="noStrike" kern="1200" cap="none" spc="0" normalizeH="0" baseline="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2400" b="0" i="0" u="none" strike="noStrike" kern="1200" cap="none" spc="0" normalizeH="0" baseline="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value</a:t>
                      </a:r>
                      <a:r>
                        <a:rPr kumimoji="1" lang="en-US" altLang="ja-JP"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sz="2400" b="0" i="0" u="none" strike="noStrike" kern="1200" cap="none" spc="0" normalizeH="0" baseline="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kumimoji="1" lang="en-US" altLang="ja-JP">
                          <a:solidFill>
                            <a:schemeClr val="accent4">
                              <a:lumMod val="75000"/>
                            </a:schemeClr>
                          </a:solidFill>
                        </a:rPr>
                        <a:t>// </a:t>
                      </a:r>
                      <a:r>
                        <a:rPr kumimoji="1" lang="ja-JP" altLang="en-US">
                          <a:solidFill>
                            <a:schemeClr val="accent4">
                              <a:lumMod val="75000"/>
                            </a:schemeClr>
                          </a:solidFill>
                        </a:rPr>
                        <a:t>処理を書く</a:t>
                      </a:r>
                      <a:endParaRPr kumimoji="1" lang="en-US" altLang="ja-JP">
                        <a:solidFill>
                          <a:schemeClr val="accent4">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489996"/>
                  </a:ext>
                </a:extLst>
              </a:tr>
              <a:tr h="370840">
                <a:tc>
                  <a:txBody>
                    <a:bodyPr/>
                    <a:lstStyle/>
                    <a:p>
                      <a:pPr algn="l"/>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2400" b="0" i="0" u="none" strike="noStrike" kern="1200" cap="none" spc="0" normalizeH="0" baseline="0" noProof="0">
                          <a:ln>
                            <a:noFill/>
                          </a:ln>
                          <a:solidFill>
                            <a:srgbClr val="5742B5">
                              <a:lumMod val="60000"/>
                              <a:lumOff val="40000"/>
                            </a:srgbClr>
                          </a:solidFill>
                          <a:effectLst/>
                          <a:uLnTx/>
                          <a:uFillTx/>
                          <a:latin typeface="Ricty Diminished Discord" panose="020B0509020203020207" pitchFamily="49" charset="-128"/>
                          <a:ea typeface="Ricty Diminished Discord" panose="020B0509020203020207" pitchFamily="49" charset="-128"/>
                          <a:cs typeface="+mn-cs"/>
                        </a:rPr>
                        <a:t>return</a:t>
                      </a:r>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kumimoji="1" lang="en-US" altLang="ja-JP">
                          <a:solidFill>
                            <a:schemeClr val="accent4">
                              <a:lumMod val="75000"/>
                            </a:schemeClr>
                          </a:solidFill>
                        </a:rPr>
                        <a:t>//  void </a:t>
                      </a:r>
                      <a:r>
                        <a:rPr kumimoji="1" lang="ja-JP" altLang="en-US">
                          <a:solidFill>
                            <a:schemeClr val="accent4">
                              <a:lumMod val="75000"/>
                            </a:schemeClr>
                          </a:solidFill>
                        </a:rPr>
                        <a:t>型の関数は戻り値は返さない</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6724800"/>
                  </a:ext>
                </a:extLst>
              </a:tr>
              <a:tr h="370840">
                <a:tc>
                  <a:txBody>
                    <a:bodyPr/>
                    <a:lstStyle/>
                    <a:p>
                      <a:pPr algn="l"/>
                      <a:r>
                        <a:rPr kumimoji="1" lang="en-US" altLang="ja-JP" sz="24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endParaRPr kumimoji="1" lang="ja-JP"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kumimoji="1" lang="en-US" altLang="ja-JP" dirty="0">
                          <a:solidFill>
                            <a:schemeClr val="accent4">
                              <a:lumMod val="75000"/>
                            </a:schemeClr>
                          </a:solidFill>
                        </a:rPr>
                        <a:t>// } </a:t>
                      </a:r>
                      <a:r>
                        <a:rPr kumimoji="1" lang="ja-JP" altLang="en-US" dirty="0">
                          <a:solidFill>
                            <a:schemeClr val="accent4">
                              <a:lumMod val="75000"/>
                            </a:schemeClr>
                          </a:solidFill>
                        </a:rPr>
                        <a:t>で「ブロック」を閉じる</a:t>
                      </a:r>
                      <a:r>
                        <a:rPr kumimoji="1" lang="en-US" altLang="ja-JP" dirty="0">
                          <a:solidFill>
                            <a:schemeClr val="accent4">
                              <a:lumMod val="75000"/>
                            </a:schemeClr>
                          </a:solidFill>
                        </a:rPr>
                        <a:t> </a:t>
                      </a:r>
                      <a:endParaRPr kumimoji="1" lang="ja-JP" altLang="en-US" dirty="0">
                        <a:solidFill>
                          <a:schemeClr val="accent4">
                            <a:lumMod val="7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7236889"/>
                  </a:ext>
                </a:extLst>
              </a:tr>
            </a:tbl>
          </a:graphicData>
        </a:graphic>
      </p:graphicFrame>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14</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E9CF6F3-2045-A9CF-9AA1-709848625367}"/>
              </a:ext>
            </a:extLst>
          </p:cNvPr>
          <p:cNvCxnSpPr>
            <a:cxnSpLocks/>
          </p:cNvCxnSpPr>
          <p:nvPr/>
        </p:nvCxnSpPr>
        <p:spPr>
          <a:xfrm>
            <a:off x="3814135" y="1742272"/>
            <a:ext cx="1404135"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矢印: 右 11">
            <a:extLst>
              <a:ext uri="{FF2B5EF4-FFF2-40B4-BE49-F238E27FC236}">
                <a16:creationId xmlns:a16="http://schemas.microsoft.com/office/drawing/2014/main" id="{54E405A9-FBEA-DA0E-3236-BB66290F6C70}"/>
              </a:ext>
            </a:extLst>
          </p:cNvPr>
          <p:cNvSpPr/>
          <p:nvPr/>
        </p:nvSpPr>
        <p:spPr>
          <a:xfrm rot="19800000">
            <a:off x="1122504" y="1750673"/>
            <a:ext cx="655846" cy="36512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9704B023-5CDD-8EB8-7D4E-2C83996D6E44}"/>
              </a:ext>
            </a:extLst>
          </p:cNvPr>
          <p:cNvGrpSpPr/>
          <p:nvPr/>
        </p:nvGrpSpPr>
        <p:grpSpPr>
          <a:xfrm>
            <a:off x="2053100" y="3465492"/>
            <a:ext cx="1623419" cy="507266"/>
            <a:chOff x="3795059" y="3561806"/>
            <a:chExt cx="5230112" cy="633274"/>
          </a:xfrm>
        </p:grpSpPr>
        <p:sp>
          <p:nvSpPr>
            <p:cNvPr id="15" name="正方形/長方形 14">
              <a:extLst>
                <a:ext uri="{FF2B5EF4-FFF2-40B4-BE49-F238E27FC236}">
                  <a16:creationId xmlns:a16="http://schemas.microsoft.com/office/drawing/2014/main" id="{B0E4F8A4-B88A-0CA8-BDF5-DABF99EECF29}"/>
                </a:ext>
              </a:extLst>
            </p:cNvPr>
            <p:cNvSpPr/>
            <p:nvPr/>
          </p:nvSpPr>
          <p:spPr>
            <a:xfrm>
              <a:off x="3795059" y="3561806"/>
              <a:ext cx="5230112" cy="633274"/>
            </a:xfrm>
            <a:prstGeom prst="rect">
              <a:avLst/>
            </a:prstGeom>
            <a:solidFill>
              <a:srgbClr val="2433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rPr>
                <a:t> void</a:t>
              </a:r>
              <a:r>
                <a:rPr kumimoji="1" lang="en-US" altLang="ja-JP"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a:t>
              </a:r>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型</a:t>
              </a:r>
            </a:p>
          </p:txBody>
        </p:sp>
        <p:cxnSp>
          <p:nvCxnSpPr>
            <p:cNvPr id="16" name="直線コネクタ 15">
              <a:extLst>
                <a:ext uri="{FF2B5EF4-FFF2-40B4-BE49-F238E27FC236}">
                  <a16:creationId xmlns:a16="http://schemas.microsoft.com/office/drawing/2014/main" id="{01C0F9F6-4F3F-E45F-B204-81B03381016C}"/>
                </a:ext>
              </a:extLst>
            </p:cNvPr>
            <p:cNvCxnSpPr>
              <a:cxnSpLocks/>
            </p:cNvCxnSpPr>
            <p:nvPr/>
          </p:nvCxnSpPr>
          <p:spPr>
            <a:xfrm>
              <a:off x="3795059" y="3561806"/>
              <a:ext cx="0" cy="633273"/>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38274359-3E25-A0B7-2D4D-371FA13E2BB3}"/>
              </a:ext>
            </a:extLst>
          </p:cNvPr>
          <p:cNvSpPr txBox="1"/>
          <p:nvPr/>
        </p:nvSpPr>
        <p:spPr>
          <a:xfrm>
            <a:off x="3905249" y="3453227"/>
            <a:ext cx="5764029" cy="2378681"/>
          </a:xfrm>
          <a:prstGeom prst="rect">
            <a:avLst/>
          </a:prstGeom>
        </p:spPr>
        <p:txBody>
          <a:bodyPr vert="horz" wrap="square" lIns="91440" tIns="45720" rIns="91440" bIns="45720" rtlCol="0" anchor="t">
            <a:noAutofit/>
          </a:bodyPr>
          <a:lstStyle/>
          <a:p>
            <a:pPr>
              <a:lnSpc>
                <a:spcPct val="120000"/>
              </a:lnSpc>
            </a:pPr>
            <a:r>
              <a:rPr kumimoji="1" lang="ja-JP" altLang="en-US" sz="2000">
                <a:solidFill>
                  <a:schemeClr val="bg1"/>
                </a:solidFill>
              </a:rPr>
              <a:t>関数にだけ使える、</a:t>
            </a:r>
            <a:endParaRPr kumimoji="1" lang="en-US" altLang="ja-JP" sz="2000">
              <a:solidFill>
                <a:schemeClr val="bg1"/>
              </a:solidFill>
            </a:endParaRPr>
          </a:p>
          <a:p>
            <a:pPr>
              <a:lnSpc>
                <a:spcPct val="120000"/>
              </a:lnSpc>
            </a:pPr>
            <a:r>
              <a:rPr kumimoji="1" lang="ja-JP" altLang="en-US" sz="2000">
                <a:solidFill>
                  <a:schemeClr val="bg1"/>
                </a:solidFill>
              </a:rPr>
              <a:t>「関数に戻り値がない」ことを示す型</a:t>
            </a:r>
            <a:endParaRPr kumimoji="1" lang="en-US" altLang="ja-JP" sz="2000">
              <a:solidFill>
                <a:schemeClr val="bg1"/>
              </a:solidFill>
            </a:endParaRPr>
          </a:p>
          <a:p>
            <a:pPr>
              <a:lnSpc>
                <a:spcPct val="120000"/>
              </a:lnSpc>
            </a:pPr>
            <a:endParaRPr lang="en-US" altLang="ja-JP" sz="2000">
              <a:solidFill>
                <a:schemeClr val="bg1"/>
              </a:solidFill>
            </a:endParaRPr>
          </a:p>
          <a:p>
            <a:pPr>
              <a:lnSpc>
                <a:spcPct val="120000"/>
              </a:lnSpc>
            </a:pPr>
            <a:r>
              <a:rPr kumimoji="1" lang="ja-JP" altLang="en-US" sz="2000">
                <a:solidFill>
                  <a:schemeClr val="bg1"/>
                </a:solidFill>
              </a:rPr>
              <a:t>引数はあってもなくてもいい</a:t>
            </a:r>
            <a:endParaRPr kumimoji="1" lang="en-US" altLang="ja-JP" sz="2000">
              <a:solidFill>
                <a:schemeClr val="bg1"/>
              </a:solidFill>
            </a:endParaRPr>
          </a:p>
          <a:p>
            <a:pPr>
              <a:lnSpc>
                <a:spcPct val="120000"/>
              </a:lnSpc>
            </a:pPr>
            <a:endParaRPr lang="en-US" altLang="ja-JP" sz="2000">
              <a:solidFill>
                <a:schemeClr val="bg1"/>
              </a:solidFill>
            </a:endParaRPr>
          </a:p>
          <a:p>
            <a:pPr>
              <a:lnSpc>
                <a:spcPct val="120000"/>
              </a:lnSpc>
            </a:pPr>
            <a:r>
              <a:rPr lang="en-US" altLang="ja-JP">
                <a:solidFill>
                  <a:schemeClr val="bg1">
                    <a:lumMod val="65000"/>
                  </a:schemeClr>
                </a:solidFill>
              </a:rPr>
              <a:t>void: </a:t>
            </a:r>
            <a:r>
              <a:rPr lang="ja-JP" altLang="en-US">
                <a:solidFill>
                  <a:schemeClr val="bg1">
                    <a:lumMod val="65000"/>
                  </a:schemeClr>
                </a:solidFill>
              </a:rPr>
              <a:t>虚無 </a:t>
            </a:r>
            <a:r>
              <a:rPr lang="en-US" altLang="ja-JP">
                <a:solidFill>
                  <a:schemeClr val="bg1">
                    <a:lumMod val="65000"/>
                  </a:schemeClr>
                </a:solidFill>
              </a:rPr>
              <a:t>(</a:t>
            </a:r>
            <a:r>
              <a:rPr lang="ja-JP" altLang="en-US">
                <a:solidFill>
                  <a:schemeClr val="bg1">
                    <a:lumMod val="65000"/>
                  </a:schemeClr>
                </a:solidFill>
              </a:rPr>
              <a:t>転じて 「無を返す」関数</a:t>
            </a:r>
            <a:r>
              <a:rPr lang="en-US" altLang="ja-JP">
                <a:solidFill>
                  <a:schemeClr val="bg1">
                    <a:lumMod val="65000"/>
                  </a:schemeClr>
                </a:solidFill>
              </a:rPr>
              <a:t>)</a:t>
            </a:r>
          </a:p>
        </p:txBody>
      </p:sp>
    </p:spTree>
    <p:extLst>
      <p:ext uri="{BB962C8B-B14F-4D97-AF65-F5344CB8AC3E}">
        <p14:creationId xmlns:p14="http://schemas.microsoft.com/office/powerpoint/2010/main" val="35191169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7EEC4DFA-4C94-A215-A246-FF77125317D5}"/>
              </a:ext>
            </a:extLst>
          </p:cNvPr>
          <p:cNvSpPr txBox="1"/>
          <p:nvPr/>
        </p:nvSpPr>
        <p:spPr>
          <a:xfrm>
            <a:off x="2110399" y="849272"/>
            <a:ext cx="8061513" cy="1273641"/>
          </a:xfrm>
          <a:prstGeom prst="rect">
            <a:avLst/>
          </a:prstGeom>
        </p:spPr>
        <p:txBody>
          <a:bodyPr vert="horz" wrap="square" lIns="91440" tIns="45720" rIns="91440" bIns="45720" rtlCol="0" anchor="t">
            <a:noAutofit/>
          </a:bodyPr>
          <a:lstStyle/>
          <a:p>
            <a:pPr algn="ctr">
              <a:lnSpc>
                <a:spcPct val="120000"/>
              </a:lnSpc>
            </a:pPr>
            <a:r>
              <a:rPr lang="ja-JP" altLang="en-US" sz="2000">
                <a:solidFill>
                  <a:schemeClr val="bg1"/>
                </a:solidFill>
              </a:rPr>
              <a:t>与えられた整数に </a:t>
            </a:r>
            <a:r>
              <a:rPr lang="en-US" altLang="ja-JP" sz="2000">
                <a:solidFill>
                  <a:schemeClr val="bg1"/>
                </a:solidFill>
              </a:rPr>
              <a:t>7 </a:t>
            </a:r>
            <a:r>
              <a:rPr lang="ja-JP" altLang="en-US" sz="2000">
                <a:solidFill>
                  <a:schemeClr val="bg1"/>
                </a:solidFill>
              </a:rPr>
              <a:t>を足した数を返し、</a:t>
            </a:r>
            <a:br>
              <a:rPr lang="en-US" altLang="ja-JP" sz="2000">
                <a:solidFill>
                  <a:schemeClr val="bg1"/>
                </a:solidFill>
              </a:rPr>
            </a:br>
            <a:r>
              <a:rPr lang="ja-JP" altLang="en-US" sz="2000">
                <a:solidFill>
                  <a:schemeClr val="bg1"/>
                </a:solidFill>
              </a:rPr>
              <a:t>ついでにその計算式を表示する関数 </a:t>
            </a:r>
            <a:r>
              <a:rPr lang="en-US" altLang="ja-JP" sz="2000" err="1">
                <a:solidFill>
                  <a:schemeClr val="accent3"/>
                </a:solidFill>
                <a:latin typeface="Ricty Diminished Discord" panose="020B0509020203020207" pitchFamily="49" charset="-128"/>
                <a:ea typeface="Ricty Diminished Discord" panose="020B0509020203020207" pitchFamily="49" charset="-128"/>
              </a:rPr>
              <a:t>add_seven</a:t>
            </a:r>
            <a:endParaRPr lang="ja-JP" altLang="en-US" sz="2000">
              <a:solidFill>
                <a:schemeClr val="bg1"/>
              </a:solidFill>
            </a:endParaRPr>
          </a:p>
          <a:p>
            <a:pPr algn="ctr">
              <a:lnSpc>
                <a:spcPct val="120000"/>
              </a:lnSpc>
            </a:pPr>
            <a:r>
              <a:rPr lang="ja-JP" altLang="en-US" sz="2000">
                <a:solidFill>
                  <a:schemeClr val="bg1"/>
                </a:solidFill>
              </a:rPr>
              <a:t>を作ってみよう</a:t>
            </a:r>
            <a:endParaRPr lang="en-US" altLang="ja-JP" sz="2000">
              <a:solidFill>
                <a:schemeClr val="bg1"/>
              </a:solidFill>
            </a:endParaRPr>
          </a:p>
        </p:txBody>
      </p:sp>
      <p:sp>
        <p:nvSpPr>
          <p:cNvPr id="5" name="テキスト ボックス 4">
            <a:extLst>
              <a:ext uri="{FF2B5EF4-FFF2-40B4-BE49-F238E27FC236}">
                <a16:creationId xmlns:a16="http://schemas.microsoft.com/office/drawing/2014/main" id="{4F4C48BF-827B-EF70-FD5F-A7EE4CC4635A}"/>
              </a:ext>
            </a:extLst>
          </p:cNvPr>
          <p:cNvSpPr txBox="1"/>
          <p:nvPr/>
        </p:nvSpPr>
        <p:spPr>
          <a:xfrm>
            <a:off x="4650259" y="2118860"/>
            <a:ext cx="1960607" cy="439992"/>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16" name="テキスト ボックス 15">
            <a:extLst>
              <a:ext uri="{FF2B5EF4-FFF2-40B4-BE49-F238E27FC236}">
                <a16:creationId xmlns:a16="http://schemas.microsoft.com/office/drawing/2014/main" id="{D497DF5B-37A3-DB07-31AE-82A9D8A4EA6E}"/>
              </a:ext>
            </a:extLst>
          </p:cNvPr>
          <p:cNvSpPr txBox="1"/>
          <p:nvPr/>
        </p:nvSpPr>
        <p:spPr>
          <a:xfrm>
            <a:off x="2497999" y="2073817"/>
            <a:ext cx="880767"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2" name="四角形: 角を丸くする 21">
            <a:extLst>
              <a:ext uri="{FF2B5EF4-FFF2-40B4-BE49-F238E27FC236}">
                <a16:creationId xmlns:a16="http://schemas.microsoft.com/office/drawing/2014/main" id="{50AE3A8E-B609-01EF-CB08-F679C6C0C3A4}"/>
              </a:ext>
            </a:extLst>
          </p:cNvPr>
          <p:cNvSpPr/>
          <p:nvPr/>
        </p:nvSpPr>
        <p:spPr>
          <a:xfrm>
            <a:off x="4682590" y="2187519"/>
            <a:ext cx="457711"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23" name="テキスト ボックス 22">
            <a:extLst>
              <a:ext uri="{FF2B5EF4-FFF2-40B4-BE49-F238E27FC236}">
                <a16:creationId xmlns:a16="http://schemas.microsoft.com/office/drawing/2014/main" id="{0888EC0C-C29E-3258-2553-8B7AB62FB6E2}"/>
              </a:ext>
            </a:extLst>
          </p:cNvPr>
          <p:cNvSpPr txBox="1"/>
          <p:nvPr/>
        </p:nvSpPr>
        <p:spPr>
          <a:xfrm>
            <a:off x="2255735" y="2810666"/>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5" name="テキスト ボックス 24">
            <a:extLst>
              <a:ext uri="{FF2B5EF4-FFF2-40B4-BE49-F238E27FC236}">
                <a16:creationId xmlns:a16="http://schemas.microsoft.com/office/drawing/2014/main" id="{10E37F12-4C46-256C-1512-8D9779E061E8}"/>
              </a:ext>
            </a:extLst>
          </p:cNvPr>
          <p:cNvSpPr txBox="1"/>
          <p:nvPr/>
        </p:nvSpPr>
        <p:spPr>
          <a:xfrm>
            <a:off x="3711204" y="2824322"/>
            <a:ext cx="6094948" cy="439992"/>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6" name="四角形: 角を丸くする 25">
            <a:extLst>
              <a:ext uri="{FF2B5EF4-FFF2-40B4-BE49-F238E27FC236}">
                <a16:creationId xmlns:a16="http://schemas.microsoft.com/office/drawing/2014/main" id="{84EBEE04-0583-3089-5BAF-5763D33268AA}"/>
              </a:ext>
            </a:extLst>
          </p:cNvPr>
          <p:cNvSpPr/>
          <p:nvPr/>
        </p:nvSpPr>
        <p:spPr>
          <a:xfrm>
            <a:off x="3826292" y="2892980"/>
            <a:ext cx="457711"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27" name="四角形: 角を丸くする 26">
            <a:extLst>
              <a:ext uri="{FF2B5EF4-FFF2-40B4-BE49-F238E27FC236}">
                <a16:creationId xmlns:a16="http://schemas.microsoft.com/office/drawing/2014/main" id="{17E95C0A-00F8-7E62-CD25-9C9C1F858CD1}"/>
              </a:ext>
            </a:extLst>
          </p:cNvPr>
          <p:cNvSpPr/>
          <p:nvPr/>
        </p:nvSpPr>
        <p:spPr>
          <a:xfrm>
            <a:off x="3711204" y="2109178"/>
            <a:ext cx="852310" cy="439992"/>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a:p>
        </p:txBody>
      </p:sp>
      <p:sp>
        <p:nvSpPr>
          <p:cNvPr id="28" name="テキスト ボックス 27">
            <a:extLst>
              <a:ext uri="{FF2B5EF4-FFF2-40B4-BE49-F238E27FC236}">
                <a16:creationId xmlns:a16="http://schemas.microsoft.com/office/drawing/2014/main" id="{855DF872-014C-7136-DD8C-A5C23DE7362F}"/>
              </a:ext>
            </a:extLst>
          </p:cNvPr>
          <p:cNvSpPr txBox="1"/>
          <p:nvPr/>
        </p:nvSpPr>
        <p:spPr>
          <a:xfrm>
            <a:off x="704407" y="3284294"/>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例</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cxnSp>
        <p:nvCxnSpPr>
          <p:cNvPr id="29" name="直線コネクタ 28">
            <a:extLst>
              <a:ext uri="{FF2B5EF4-FFF2-40B4-BE49-F238E27FC236}">
                <a16:creationId xmlns:a16="http://schemas.microsoft.com/office/drawing/2014/main" id="{48E76203-BEB2-55A8-DB5F-87242CF47C64}"/>
              </a:ext>
            </a:extLst>
          </p:cNvPr>
          <p:cNvCxnSpPr>
            <a:cxnSpLocks/>
          </p:cNvCxnSpPr>
          <p:nvPr/>
        </p:nvCxnSpPr>
        <p:spPr>
          <a:xfrm>
            <a:off x="1920241" y="3516902"/>
            <a:ext cx="9147152" cy="0"/>
          </a:xfrm>
          <a:prstGeom prst="line">
            <a:avLst/>
          </a:prstGeom>
          <a:ln w="6350">
            <a:solidFill>
              <a:schemeClr val="accent3">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AEF3661-D594-3734-C099-BA9B2A0DBF05}"/>
              </a:ext>
            </a:extLst>
          </p:cNvPr>
          <p:cNvSpPr txBox="1"/>
          <p:nvPr/>
        </p:nvSpPr>
        <p:spPr>
          <a:xfrm>
            <a:off x="3711204" y="4013362"/>
            <a:ext cx="3922460" cy="554946"/>
          </a:xfrm>
          <a:prstGeom prst="rect">
            <a:avLst/>
          </a:prstGeom>
        </p:spPr>
        <p:txBody>
          <a:bodyPr vert="horz" wrap="square" lIns="91440" tIns="45720" rIns="91440" bIns="45720" rtlCol="0" anchor="ctr">
            <a:noAutofit/>
          </a:bodyPr>
          <a:lstStyle/>
          <a:p>
            <a:pPr algn="l">
              <a:lnSpc>
                <a:spcPct val="120000"/>
              </a:lnSpc>
            </a:pP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1" name="テキスト ボックス 30">
            <a:extLst>
              <a:ext uri="{FF2B5EF4-FFF2-40B4-BE49-F238E27FC236}">
                <a16:creationId xmlns:a16="http://schemas.microsoft.com/office/drawing/2014/main" id="{187F2257-3A15-294E-8BC7-95E64E0EBE0E}"/>
              </a:ext>
            </a:extLst>
          </p:cNvPr>
          <p:cNvSpPr txBox="1"/>
          <p:nvPr/>
        </p:nvSpPr>
        <p:spPr>
          <a:xfrm>
            <a:off x="7633664" y="3844289"/>
            <a:ext cx="2936361" cy="907713"/>
          </a:xfrm>
          <a:prstGeom prst="rect">
            <a:avLst/>
          </a:prstGeom>
          <a:solidFill>
            <a:srgbClr val="24330F"/>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4+7=11</a:t>
            </a:r>
          </a:p>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a=11</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2" name="テキスト ボックス 31">
            <a:extLst>
              <a:ext uri="{FF2B5EF4-FFF2-40B4-BE49-F238E27FC236}">
                <a16:creationId xmlns:a16="http://schemas.microsoft.com/office/drawing/2014/main" id="{5AAD7B73-8577-3BDB-9696-6E4120C4F468}"/>
              </a:ext>
            </a:extLst>
          </p:cNvPr>
          <p:cNvSpPr txBox="1"/>
          <p:nvPr/>
        </p:nvSpPr>
        <p:spPr>
          <a:xfrm>
            <a:off x="7697225" y="3734309"/>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33" name="テキスト ボックス 32">
            <a:extLst>
              <a:ext uri="{FF2B5EF4-FFF2-40B4-BE49-F238E27FC236}">
                <a16:creationId xmlns:a16="http://schemas.microsoft.com/office/drawing/2014/main" id="{D16BCA10-9898-9014-AE8A-5635F44383C7}"/>
              </a:ext>
            </a:extLst>
          </p:cNvPr>
          <p:cNvSpPr txBox="1"/>
          <p:nvPr/>
        </p:nvSpPr>
        <p:spPr>
          <a:xfrm>
            <a:off x="1923212" y="3857600"/>
            <a:ext cx="5603430" cy="89440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4 </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4" name="テキスト ボックス 33">
            <a:extLst>
              <a:ext uri="{FF2B5EF4-FFF2-40B4-BE49-F238E27FC236}">
                <a16:creationId xmlns:a16="http://schemas.microsoft.com/office/drawing/2014/main" id="{25650F5A-9682-B728-E626-8FD567AFEF72}"/>
              </a:ext>
            </a:extLst>
          </p:cNvPr>
          <p:cNvSpPr txBox="1"/>
          <p:nvPr/>
        </p:nvSpPr>
        <p:spPr>
          <a:xfrm>
            <a:off x="1986773" y="3747620"/>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35" name="テキスト ボックス 34">
            <a:extLst>
              <a:ext uri="{FF2B5EF4-FFF2-40B4-BE49-F238E27FC236}">
                <a16:creationId xmlns:a16="http://schemas.microsoft.com/office/drawing/2014/main" id="{E26B2582-A598-9EFF-A527-F304AB503838}"/>
              </a:ext>
            </a:extLst>
          </p:cNvPr>
          <p:cNvSpPr txBox="1"/>
          <p:nvPr/>
        </p:nvSpPr>
        <p:spPr>
          <a:xfrm>
            <a:off x="1392581" y="4979790"/>
            <a:ext cx="10102544" cy="1178656"/>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ja-JP" altLang="en-US" sz="2000">
                <a:solidFill>
                  <a:prstClr val="white"/>
                </a:solidFill>
                <a:latin typeface="源真ゴシックP Regular"/>
                <a:ea typeface="源真ゴシックP Regular"/>
              </a:rPr>
              <a:t>　　　 </a:t>
            </a:r>
            <a:r>
              <a:rPr lang="en-US" altLang="ja-JP" sz="2000">
                <a:solidFill>
                  <a:prstClr val="white"/>
                </a:solidFill>
                <a:latin typeface="源真ゴシックP Regular"/>
                <a:ea typeface="源真ゴシックP Regular"/>
              </a:rPr>
              <a:t>4</a:t>
            </a:r>
            <a:r>
              <a:rPr lang="ja-JP" altLang="en-US" sz="2000">
                <a:solidFill>
                  <a:prstClr val="white"/>
                </a:solidFill>
                <a:latin typeface="源真ゴシックP Regular"/>
                <a:ea typeface="源真ゴシックP Regular"/>
              </a:rPr>
              <a:t> に </a:t>
            </a:r>
            <a:r>
              <a:rPr lang="en-US" altLang="ja-JP" sz="2000">
                <a:solidFill>
                  <a:prstClr val="white"/>
                </a:solidFill>
                <a:latin typeface="源真ゴシックP Regular"/>
                <a:ea typeface="源真ゴシックP Regular"/>
              </a:rPr>
              <a:t>7 </a:t>
            </a:r>
            <a:r>
              <a:rPr lang="ja-JP" altLang="en-US" sz="2000">
                <a:solidFill>
                  <a:prstClr val="white"/>
                </a:solidFill>
                <a:latin typeface="源真ゴシックP Regular"/>
                <a:ea typeface="源真ゴシックP Regular"/>
              </a:rPr>
              <a:t>を足した数は </a:t>
            </a:r>
            <a:r>
              <a:rPr lang="en-US" altLang="ja-JP" sz="2000">
                <a:solidFill>
                  <a:prstClr val="white"/>
                </a:solidFill>
                <a:latin typeface="源真ゴシックP Regular"/>
                <a:ea typeface="源真ゴシックP Regular"/>
              </a:rPr>
              <a:t>11 </a:t>
            </a:r>
            <a:r>
              <a:rPr lang="ja-JP" altLang="en-US" sz="2000">
                <a:solidFill>
                  <a:prstClr val="white"/>
                </a:solidFill>
                <a:latin typeface="源真ゴシックP Regular"/>
                <a:ea typeface="源真ゴシックP Regular"/>
              </a:rPr>
              <a:t>なので、 </a:t>
            </a:r>
            <a:r>
              <a:rPr lang="en-US" altLang="ja-JP" sz="2000">
                <a:solidFill>
                  <a:prstClr val="white"/>
                </a:solidFill>
                <a:latin typeface="Ricty Diminished Discord" panose="020B0509020203020207" pitchFamily="49" charset="-128"/>
                <a:ea typeface="Ricty Diminished Discord" panose="020B0509020203020207" pitchFamily="49" charset="-128"/>
              </a:rPr>
              <a:t>add_seven</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関数は </a:t>
            </a:r>
            <a:r>
              <a:rPr lang="en-US" altLang="ja-JP" sz="2000">
                <a:solidFill>
                  <a:prstClr val="white"/>
                </a:solidFill>
                <a:latin typeface="源真ゴシックP Regular"/>
                <a:ea typeface="源真ゴシックP Regular"/>
              </a:rPr>
              <a:t>“4+7=11”</a:t>
            </a:r>
            <a:r>
              <a:rPr lang="ja-JP" altLang="en-US" sz="2000">
                <a:solidFill>
                  <a:prstClr val="white"/>
                </a:solidFill>
                <a:latin typeface="源真ゴシックP Regular"/>
                <a:ea typeface="源真ゴシックP Regular"/>
              </a:rPr>
              <a:t> を出力し</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ja-JP" altLang="en-US" sz="2000">
                <a:solidFill>
                  <a:prstClr val="white"/>
                </a:solidFill>
                <a:latin typeface="源真ゴシックP Regular"/>
                <a:ea typeface="源真ゴシックP Regular"/>
              </a:rPr>
              <a:t>　　　 </a:t>
            </a:r>
            <a:r>
              <a:rPr lang="en-US" altLang="ja-JP" sz="2000">
                <a:solidFill>
                  <a:prstClr val="white"/>
                </a:solidFill>
                <a:latin typeface="源真ゴシックP Regular"/>
                <a:ea typeface="源真ゴシックP Regular"/>
              </a:rPr>
              <a:t>11 </a:t>
            </a:r>
            <a:r>
              <a:rPr lang="ja-JP" altLang="en-US" sz="2000">
                <a:solidFill>
                  <a:prstClr val="white"/>
                </a:solidFill>
                <a:latin typeface="源真ゴシックP Regular"/>
                <a:ea typeface="源真ゴシックP Regular"/>
              </a:rPr>
              <a:t>を返します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en-US" altLang="ja-JP" sz="2000">
                <a:solidFill>
                  <a:prstClr val="white"/>
                </a:solidFill>
                <a:latin typeface="源真ゴシックP Regular"/>
                <a:ea typeface="源真ゴシックP Regular"/>
              </a:rPr>
              <a:t>a </a:t>
            </a:r>
            <a:r>
              <a:rPr lang="ja-JP" altLang="en-US" sz="2000">
                <a:solidFill>
                  <a:prstClr val="white"/>
                </a:solidFill>
                <a:latin typeface="源真ゴシックP Regular"/>
                <a:ea typeface="源真ゴシックP Regular"/>
              </a:rPr>
              <a:t>が初期化されて </a:t>
            </a:r>
            <a:r>
              <a:rPr lang="en-US" altLang="ja-JP" sz="2000">
                <a:solidFill>
                  <a:prstClr val="white"/>
                </a:solidFill>
                <a:latin typeface="源真ゴシックP Regular"/>
                <a:ea typeface="源真ゴシックP Regular"/>
              </a:rPr>
              <a:t>11 </a:t>
            </a:r>
            <a:r>
              <a:rPr lang="ja-JP" altLang="en-US" sz="2000">
                <a:solidFill>
                  <a:prstClr val="white"/>
                </a:solidFill>
                <a:latin typeface="源真ゴシックP Regular"/>
                <a:ea typeface="源真ゴシックP Regular"/>
              </a:rPr>
              <a:t>が入るので、</a:t>
            </a:r>
            <a:r>
              <a:rPr lang="en-US" altLang="ja-JP" sz="2000">
                <a:solidFill>
                  <a:prstClr val="white"/>
                </a:solidFill>
                <a:latin typeface="源真ゴシックP Regular"/>
                <a:ea typeface="源真ゴシックP Regular"/>
              </a:rPr>
              <a:t>2</a:t>
            </a:r>
            <a:r>
              <a:rPr lang="ja-JP" altLang="en-US" sz="2000">
                <a:solidFill>
                  <a:prstClr val="white"/>
                </a:solidFill>
                <a:latin typeface="源真ゴシックP Regular"/>
                <a:ea typeface="源真ゴシックP Regular"/>
              </a:rPr>
              <a:t>行目は </a:t>
            </a:r>
            <a:r>
              <a:rPr lang="en-US" altLang="ja-JP" sz="2000">
                <a:solidFill>
                  <a:prstClr val="white"/>
                </a:solidFill>
                <a:latin typeface="源真ゴシックP Regular"/>
                <a:ea typeface="源真ゴシックP Regular"/>
              </a:rPr>
              <a:t>“a=“</a:t>
            </a:r>
            <a:r>
              <a:rPr lang="ja-JP" altLang="en-US" sz="2000">
                <a:solidFill>
                  <a:prstClr val="white"/>
                </a:solidFill>
                <a:latin typeface="源真ゴシックP Regular"/>
                <a:ea typeface="源真ゴシックP Regular"/>
              </a:rPr>
              <a:t>のあとに </a:t>
            </a:r>
            <a:r>
              <a:rPr lang="en-US" altLang="ja-JP" sz="2000">
                <a:solidFill>
                  <a:prstClr val="white"/>
                </a:solidFill>
                <a:latin typeface="源真ゴシックP Regular"/>
                <a:ea typeface="源真ゴシックP Regular"/>
              </a:rPr>
              <a:t>a </a:t>
            </a:r>
            <a:r>
              <a:rPr lang="ja-JP" altLang="en-US" sz="2000">
                <a:solidFill>
                  <a:prstClr val="white"/>
                </a:solidFill>
                <a:latin typeface="源真ゴシックP Regular"/>
                <a:ea typeface="源真ゴシックP Regular"/>
              </a:rPr>
              <a:t>の値を出力します</a:t>
            </a:r>
            <a:endParaRPr lang="en-US" altLang="ja-JP" sz="2000">
              <a:solidFill>
                <a:prstClr val="white"/>
              </a:solidFill>
              <a:latin typeface="源真ゴシックP Regular"/>
              <a:ea typeface="源真ゴシックP Regular"/>
            </a:endParaRPr>
          </a:p>
        </p:txBody>
      </p:sp>
      <p:cxnSp>
        <p:nvCxnSpPr>
          <p:cNvPr id="36" name="直線コネクタ 35">
            <a:extLst>
              <a:ext uri="{FF2B5EF4-FFF2-40B4-BE49-F238E27FC236}">
                <a16:creationId xmlns:a16="http://schemas.microsoft.com/office/drawing/2014/main" id="{99409330-F1B2-83FC-B8F6-F9785BF6D02B}"/>
              </a:ext>
            </a:extLst>
          </p:cNvPr>
          <p:cNvCxnSpPr>
            <a:cxnSpLocks/>
          </p:cNvCxnSpPr>
          <p:nvPr/>
        </p:nvCxnSpPr>
        <p:spPr>
          <a:xfrm>
            <a:off x="3461584" y="2073817"/>
            <a:ext cx="0" cy="507265"/>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70C6D8E-1761-E400-312C-472E66477515}"/>
              </a:ext>
            </a:extLst>
          </p:cNvPr>
          <p:cNvCxnSpPr>
            <a:cxnSpLocks/>
          </p:cNvCxnSpPr>
          <p:nvPr/>
        </p:nvCxnSpPr>
        <p:spPr>
          <a:xfrm>
            <a:off x="3468418" y="2777029"/>
            <a:ext cx="0" cy="507265"/>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四角形: 角を丸くする 40">
            <a:extLst>
              <a:ext uri="{FF2B5EF4-FFF2-40B4-BE49-F238E27FC236}">
                <a16:creationId xmlns:a16="http://schemas.microsoft.com/office/drawing/2014/main" id="{4AD57D92-D273-9F26-5EB0-F7F06F5A2AAF}"/>
              </a:ext>
            </a:extLst>
          </p:cNvPr>
          <p:cNvSpPr/>
          <p:nvPr/>
        </p:nvSpPr>
        <p:spPr>
          <a:xfrm>
            <a:off x="1528098" y="5054006"/>
            <a:ext cx="664281" cy="318801"/>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r>
              <a:rPr kumimoji="1" lang="ja-JP" altLang="en-US" sz="14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400"/>
          </a:p>
        </p:txBody>
      </p:sp>
      <p:sp>
        <p:nvSpPr>
          <p:cNvPr id="42" name="四角形: 角を丸くする 41">
            <a:extLst>
              <a:ext uri="{FF2B5EF4-FFF2-40B4-BE49-F238E27FC236}">
                <a16:creationId xmlns:a16="http://schemas.microsoft.com/office/drawing/2014/main" id="{33E9FC93-538B-9D16-72CB-74A210A21900}"/>
              </a:ext>
            </a:extLst>
          </p:cNvPr>
          <p:cNvSpPr/>
          <p:nvPr/>
        </p:nvSpPr>
        <p:spPr>
          <a:xfrm>
            <a:off x="1521793" y="5439952"/>
            <a:ext cx="664281" cy="318801"/>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r>
              <a:rPr kumimoji="1" lang="ja-JP" altLang="en-US" sz="1400">
                <a:solidFill>
                  <a:schemeClr val="accent4"/>
                </a:solidFill>
              </a:rPr>
              <a:t>戻り値</a:t>
            </a:r>
          </a:p>
        </p:txBody>
      </p:sp>
      <p:sp>
        <p:nvSpPr>
          <p:cNvPr id="3" name="Date Placeholder 21">
            <a:extLst>
              <a:ext uri="{FF2B5EF4-FFF2-40B4-BE49-F238E27FC236}">
                <a16:creationId xmlns:a16="http://schemas.microsoft.com/office/drawing/2014/main" id="{51F55B06-7608-E342-EB82-1FF448856D3B}"/>
              </a:ext>
              <a:ext uri="{C183D7F6-B498-43B3-948B-1728B52AA6E4}">
                <adec:decorative xmlns:adec="http://schemas.microsoft.com/office/drawing/2017/decorative" val="1"/>
              </a:ext>
            </a:extLst>
          </p:cNvPr>
          <p:cNvSpPr txBox="1">
            <a:spLocks/>
          </p:cNvSpPr>
          <p:nvPr/>
        </p:nvSpPr>
        <p:spPr>
          <a:xfrm>
            <a:off x="200952" y="7291862"/>
            <a:ext cx="3704297" cy="365125"/>
          </a:xfrm>
          <a:prstGeom prst="rect">
            <a:avLst/>
          </a:prstGeom>
        </p:spPr>
        <p:txBody>
          <a:bodyPr vert="horz" lIns="91440" tIns="45720" rIns="91440" bIns="45720" rtlCol="0" anchor="ctr"/>
          <a:lstStyle>
            <a:defPPr>
              <a:defRPr lang="ja-JP"/>
            </a:defPPr>
            <a:lvl1pPr marL="0" algn="l" defTabSz="914400" rtl="0" eaLnBrk="1" latinLnBrk="0" hangingPunct="1">
              <a:defRPr kumimoji="1" lang="en-US" altLang="ja-JP" sz="1600" kern="1200" smtClean="0">
                <a:solidFill>
                  <a:schemeClr val="bg1">
                    <a:lumMod val="8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1 - 5 | </a:t>
            </a:r>
            <a:r>
              <a:rPr lang="ja-JP" altLang="en-US"/>
              <a:t>関数を使う</a:t>
            </a:r>
            <a:endParaRPr lang="en-US" altLang="ja-JP"/>
          </a:p>
        </p:txBody>
      </p:sp>
      <p:sp>
        <p:nvSpPr>
          <p:cNvPr id="8" name="Slide Number Placeholder 23">
            <a:extLst>
              <a:ext uri="{FF2B5EF4-FFF2-40B4-BE49-F238E27FC236}">
                <a16:creationId xmlns:a16="http://schemas.microsoft.com/office/drawing/2014/main" id="{CBCF440E-E07F-5E28-0AA3-6A52B1DE1C6D}"/>
              </a:ext>
              <a:ext uri="{C183D7F6-B498-43B3-948B-1728B52AA6E4}">
                <adec:decorative xmlns:adec="http://schemas.microsoft.com/office/drawing/2017/decorative" val="1"/>
              </a:ext>
            </a:extLst>
          </p:cNvPr>
          <p:cNvSpPr txBox="1">
            <a:spLocks/>
          </p:cNvSpPr>
          <p:nvPr/>
        </p:nvSpPr>
        <p:spPr>
          <a:xfrm>
            <a:off x="8286751" y="7291861"/>
            <a:ext cx="3704297" cy="365125"/>
          </a:xfrm>
          <a:prstGeom prst="rect">
            <a:avLst/>
          </a:prstGeom>
        </p:spPr>
        <p:txBody>
          <a:bodyPr anchor="b"/>
          <a:lstStyle>
            <a:defPPr>
              <a:defRPr lang="ja-JP"/>
            </a:defPPr>
            <a:lvl1pPr marL="0" algn="l" defTabSz="914400" rtl="0" eaLnBrk="1" latinLnBrk="0" hangingPunct="1">
              <a:defRPr kumimoji="1" sz="1600" kern="1200">
                <a:solidFill>
                  <a:schemeClr val="bg1">
                    <a:lumMod val="8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en-US" altLang="ja-JP"/>
              <a:t>70</a:t>
            </a:r>
            <a:endParaRPr lang="ja-JP" altLang="en-US"/>
          </a:p>
        </p:txBody>
      </p:sp>
      <p:cxnSp>
        <p:nvCxnSpPr>
          <p:cNvPr id="10" name="Straight Connector 25">
            <a:extLst>
              <a:ext uri="{FF2B5EF4-FFF2-40B4-BE49-F238E27FC236}">
                <a16:creationId xmlns:a16="http://schemas.microsoft.com/office/drawing/2014/main" id="{AD93879C-3891-0F1B-5735-7076DC55A0E9}"/>
              </a:ext>
              <a:ext uri="{C183D7F6-B498-43B3-948B-1728B52AA6E4}">
                <adec:decorative xmlns:adec="http://schemas.microsoft.com/office/drawing/2017/decorative" val="1"/>
              </a:ext>
            </a:extLst>
          </p:cNvPr>
          <p:cNvCxnSpPr/>
          <p:nvPr/>
        </p:nvCxnSpPr>
        <p:spPr>
          <a:xfrm>
            <a:off x="100476" y="7162140"/>
            <a:ext cx="11991048"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13" name="スライド ズーム 12">
                <a:extLst>
                  <a:ext uri="{FF2B5EF4-FFF2-40B4-BE49-F238E27FC236}">
                    <a16:creationId xmlns:a16="http://schemas.microsoft.com/office/drawing/2014/main" id="{328789CD-FFAE-B102-8472-C835739268B5}"/>
                  </a:ext>
                </a:extLst>
              </p:cNvPr>
              <p:cNvGraphicFramePr>
                <a:graphicFrameLocks noChangeAspect="1"/>
              </p:cNvGraphicFramePr>
              <p:nvPr/>
            </p:nvGraphicFramePr>
            <p:xfrm>
              <a:off x="8955075" y="1601413"/>
              <a:ext cx="3048000" cy="1714500"/>
            </p:xfrm>
            <a:graphic>
              <a:graphicData uri="http://schemas.microsoft.com/office/powerpoint/2016/slidezoom">
                <pslz:sldZm>
                  <pslz:sldZmObj sldId="372" cId="3049101297">
                    <pslz:zmPr id="{18F9CC51-7559-45B9-9714-632C1A032E7A}"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スライド ズーム 12">
                <a:hlinkClick r:id="rId5" action="ppaction://hlinksldjump"/>
                <a:extLst>
                  <a:ext uri="{FF2B5EF4-FFF2-40B4-BE49-F238E27FC236}">
                    <a16:creationId xmlns:a16="http://schemas.microsoft.com/office/drawing/2014/main" id="{328789CD-FFAE-B102-8472-C835739268B5}"/>
                  </a:ext>
                </a:extLst>
              </p:cNvPr>
              <p:cNvPicPr>
                <a:picLocks noGrp="1" noRot="1" noChangeAspect="1" noMove="1" noResize="1" noEditPoints="1" noAdjustHandles="1" noChangeArrowheads="1" noChangeShapeType="1"/>
              </p:cNvPicPr>
              <p:nvPr/>
            </p:nvPicPr>
            <p:blipFill>
              <a:blip r:embed="rId6"/>
              <a:stretch>
                <a:fillRect/>
              </a:stretch>
            </p:blipFill>
            <p:spPr>
              <a:xfrm>
                <a:off x="8955075" y="160141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3365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AC01781D-D3C6-DBAB-175B-3A92D3220FB2}"/>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18" name="テキスト ボックス 17">
            <a:extLst>
              <a:ext uri="{FF2B5EF4-FFF2-40B4-BE49-F238E27FC236}">
                <a16:creationId xmlns:a16="http://schemas.microsoft.com/office/drawing/2014/main" id="{49E31368-1B90-CDF1-2900-613A519C9377}"/>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7EEC4DFA-4C94-A215-A246-FF77125317D5}"/>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16" name="テキスト ボックス 15">
            <a:extLst>
              <a:ext uri="{FF2B5EF4-FFF2-40B4-BE49-F238E27FC236}">
                <a16:creationId xmlns:a16="http://schemas.microsoft.com/office/drawing/2014/main" id="{D497DF5B-37A3-DB07-31AE-82A9D8A4EA6E}"/>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3" name="テキスト ボックス 22">
            <a:extLst>
              <a:ext uri="{FF2B5EF4-FFF2-40B4-BE49-F238E27FC236}">
                <a16:creationId xmlns:a16="http://schemas.microsoft.com/office/drawing/2014/main" id="{0888EC0C-C29E-3258-2553-8B7AB62FB6E2}"/>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7" name="四角形: 角を丸くする 26">
            <a:extLst>
              <a:ext uri="{FF2B5EF4-FFF2-40B4-BE49-F238E27FC236}">
                <a16:creationId xmlns:a16="http://schemas.microsoft.com/office/drawing/2014/main" id="{17E95C0A-00F8-7E62-CD25-9C9C1F858CD1}"/>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6" name="直線コネクタ 35">
            <a:extLst>
              <a:ext uri="{FF2B5EF4-FFF2-40B4-BE49-F238E27FC236}">
                <a16:creationId xmlns:a16="http://schemas.microsoft.com/office/drawing/2014/main" id="{99409330-F1B2-83FC-B8F6-F9785BF6D02B}"/>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70C6D8E-1761-E400-312C-472E66477515}"/>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30866A87-61B7-688C-0E06-FBDBFA6A2FAB}"/>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516812" y="2089562"/>
            <a:ext cx="9229342" cy="1958807"/>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lumMod val="65000"/>
                  </a:schemeClr>
                </a:solidFill>
                <a:latin typeface="Ricty Diminished Discord" panose="020B0509020203020207" pitchFamily="49" charset="-128"/>
                <a:ea typeface="Ricty Diminished Discord" panose="020B0509020203020207" pitchFamily="49" charset="-128"/>
              </a:rPr>
              <a:t>  // </a:t>
            </a:r>
            <a:r>
              <a:rPr lang="ja-JP" altLang="en-US">
                <a:solidFill>
                  <a:schemeClr val="bg1">
                    <a:lumMod val="65000"/>
                  </a:schemeClr>
                </a:solidFill>
                <a:latin typeface="Ricty Diminished Discord" panose="020B0509020203020207" pitchFamily="49" charset="-128"/>
                <a:ea typeface="Ricty Diminished Discord" panose="020B0509020203020207" pitchFamily="49" charset="-128"/>
              </a:rPr>
              <a:t>さて、なにを書こう？</a:t>
            </a:r>
            <a:endParaRPr lang="en-US" altLang="ja-JP">
              <a:solidFill>
                <a:schemeClr val="bg1">
                  <a:lumMod val="6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1979582"/>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13" name="テキスト ボックス 12">
            <a:extLst>
              <a:ext uri="{FF2B5EF4-FFF2-40B4-BE49-F238E27FC236}">
                <a16:creationId xmlns:a16="http://schemas.microsoft.com/office/drawing/2014/main" id="{BDAB4F0E-B697-CF17-4389-FE136D2C4238}"/>
              </a:ext>
            </a:extLst>
          </p:cNvPr>
          <p:cNvSpPr txBox="1"/>
          <p:nvPr/>
        </p:nvSpPr>
        <p:spPr>
          <a:xfrm>
            <a:off x="478346" y="4147671"/>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例</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cxnSp>
        <p:nvCxnSpPr>
          <p:cNvPr id="21" name="直線コネクタ 20">
            <a:extLst>
              <a:ext uri="{FF2B5EF4-FFF2-40B4-BE49-F238E27FC236}">
                <a16:creationId xmlns:a16="http://schemas.microsoft.com/office/drawing/2014/main" id="{2B1CA556-D661-E757-9B49-8EAF37C82AD2}"/>
              </a:ext>
            </a:extLst>
          </p:cNvPr>
          <p:cNvCxnSpPr>
            <a:cxnSpLocks/>
          </p:cNvCxnSpPr>
          <p:nvPr/>
        </p:nvCxnSpPr>
        <p:spPr>
          <a:xfrm>
            <a:off x="1694180" y="4380279"/>
            <a:ext cx="9147152" cy="0"/>
          </a:xfrm>
          <a:prstGeom prst="line">
            <a:avLst/>
          </a:prstGeom>
          <a:ln w="6350">
            <a:solidFill>
              <a:schemeClr val="accent3">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0B0EF74-CE25-FCFA-AC62-7162A9A7864C}"/>
              </a:ext>
            </a:extLst>
          </p:cNvPr>
          <p:cNvSpPr txBox="1"/>
          <p:nvPr/>
        </p:nvSpPr>
        <p:spPr>
          <a:xfrm>
            <a:off x="3485143" y="5090962"/>
            <a:ext cx="3922460" cy="554946"/>
          </a:xfrm>
          <a:prstGeom prst="rect">
            <a:avLst/>
          </a:prstGeom>
        </p:spPr>
        <p:txBody>
          <a:bodyPr vert="horz" wrap="square" lIns="91440" tIns="45720" rIns="91440" bIns="45720" rtlCol="0" anchor="ctr">
            <a:noAutofit/>
          </a:bodyPr>
          <a:lstStyle/>
          <a:p>
            <a:pPr algn="l">
              <a:lnSpc>
                <a:spcPct val="120000"/>
              </a:lnSpc>
            </a:pP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4" name="テキスト ボックス 23">
            <a:extLst>
              <a:ext uri="{FF2B5EF4-FFF2-40B4-BE49-F238E27FC236}">
                <a16:creationId xmlns:a16="http://schemas.microsoft.com/office/drawing/2014/main" id="{B4A70E51-FA7A-7AE0-759F-389F2B97BDFF}"/>
              </a:ext>
            </a:extLst>
          </p:cNvPr>
          <p:cNvSpPr txBox="1"/>
          <p:nvPr/>
        </p:nvSpPr>
        <p:spPr>
          <a:xfrm>
            <a:off x="7407603" y="4707666"/>
            <a:ext cx="2936361" cy="907713"/>
          </a:xfrm>
          <a:prstGeom prst="rect">
            <a:avLst/>
          </a:prstGeom>
          <a:solidFill>
            <a:srgbClr val="24330F"/>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4+7=11</a:t>
            </a:r>
          </a:p>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a=11</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5" name="テキスト ボックス 24">
            <a:extLst>
              <a:ext uri="{FF2B5EF4-FFF2-40B4-BE49-F238E27FC236}">
                <a16:creationId xmlns:a16="http://schemas.microsoft.com/office/drawing/2014/main" id="{37588356-60B8-28E9-92E4-D144B59E13C3}"/>
              </a:ext>
            </a:extLst>
          </p:cNvPr>
          <p:cNvSpPr txBox="1"/>
          <p:nvPr/>
        </p:nvSpPr>
        <p:spPr>
          <a:xfrm>
            <a:off x="7471164" y="4597686"/>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28" name="テキスト ボックス 27">
            <a:extLst>
              <a:ext uri="{FF2B5EF4-FFF2-40B4-BE49-F238E27FC236}">
                <a16:creationId xmlns:a16="http://schemas.microsoft.com/office/drawing/2014/main" id="{32483AE0-04FB-5B36-18F4-61C3EF7FEA9F}"/>
              </a:ext>
            </a:extLst>
          </p:cNvPr>
          <p:cNvSpPr txBox="1"/>
          <p:nvPr/>
        </p:nvSpPr>
        <p:spPr>
          <a:xfrm>
            <a:off x="1697151" y="4720977"/>
            <a:ext cx="5603430" cy="89440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4</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9" name="テキスト ボックス 28">
            <a:extLst>
              <a:ext uri="{FF2B5EF4-FFF2-40B4-BE49-F238E27FC236}">
                <a16:creationId xmlns:a16="http://schemas.microsoft.com/office/drawing/2014/main" id="{932450D6-74EA-1E97-F6CC-A6C949EB659F}"/>
              </a:ext>
            </a:extLst>
          </p:cNvPr>
          <p:cNvSpPr txBox="1"/>
          <p:nvPr/>
        </p:nvSpPr>
        <p:spPr>
          <a:xfrm>
            <a:off x="1760712" y="4610997"/>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grpSp>
        <p:nvGrpSpPr>
          <p:cNvPr id="33" name="グループ化 32">
            <a:extLst>
              <a:ext uri="{FF2B5EF4-FFF2-40B4-BE49-F238E27FC236}">
                <a16:creationId xmlns:a16="http://schemas.microsoft.com/office/drawing/2014/main" id="{CBBDBBF8-B91B-D9EE-7035-C5D115199F89}"/>
              </a:ext>
            </a:extLst>
          </p:cNvPr>
          <p:cNvGrpSpPr/>
          <p:nvPr/>
        </p:nvGrpSpPr>
        <p:grpSpPr>
          <a:xfrm>
            <a:off x="1752062" y="5795708"/>
            <a:ext cx="8061513" cy="926765"/>
            <a:chOff x="1752062" y="5795708"/>
            <a:chExt cx="8061513" cy="926765"/>
          </a:xfrm>
        </p:grpSpPr>
        <p:sp>
          <p:nvSpPr>
            <p:cNvPr id="30" name="テキスト ボックス 29">
              <a:extLst>
                <a:ext uri="{FF2B5EF4-FFF2-40B4-BE49-F238E27FC236}">
                  <a16:creationId xmlns:a16="http://schemas.microsoft.com/office/drawing/2014/main" id="{B464B758-B5E0-5FE9-353F-E9C011183B6F}"/>
                </a:ext>
              </a:extLst>
            </p:cNvPr>
            <p:cNvSpPr txBox="1"/>
            <p:nvPr/>
          </p:nvSpPr>
          <p:spPr>
            <a:xfrm>
              <a:off x="1752062" y="5795708"/>
              <a:ext cx="8061513" cy="926765"/>
            </a:xfrm>
            <a:prstGeom prst="rect">
              <a:avLst/>
            </a:prstGeom>
          </p:spPr>
          <p:txBody>
            <a:bodyPr vert="horz" wrap="square" lIns="91440" tIns="45720" rIns="91440" bIns="45720" rtlCol="0" anchor="t">
              <a:noAutofit/>
            </a:bodyPr>
            <a:lstStyle/>
            <a:p>
              <a:pPr algn="ctr">
                <a:lnSpc>
                  <a:spcPct val="120000"/>
                </a:lnSpc>
              </a:pPr>
              <a:r>
                <a:rPr lang="en-US" altLang="ja-JP" sz="1400"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sz="1400">
                  <a:solidFill>
                    <a:schemeClr val="bg1"/>
                  </a:solidFill>
                </a:rPr>
                <a:t> </a:t>
              </a:r>
              <a:r>
                <a:rPr lang="ja-JP" altLang="en-US" sz="1400">
                  <a:solidFill>
                    <a:schemeClr val="bg1"/>
                  </a:solidFill>
                </a:rPr>
                <a:t>に </a:t>
              </a:r>
              <a:r>
                <a:rPr lang="en-US" altLang="ja-JP" sz="1400">
                  <a:solidFill>
                    <a:schemeClr val="bg1"/>
                  </a:solidFill>
                </a:rPr>
                <a:t>4 </a:t>
              </a:r>
              <a:r>
                <a:rPr lang="ja-JP" altLang="en-US" sz="1400">
                  <a:solidFill>
                    <a:schemeClr val="bg1"/>
                  </a:solidFill>
                </a:rPr>
                <a:t>が代入されている状態で、関数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sz="1400">
                  <a:solidFill>
                    <a:schemeClr val="bg1"/>
                  </a:solidFill>
                </a:rPr>
                <a:t> </a:t>
              </a:r>
              <a:r>
                <a:rPr lang="ja-JP" altLang="en-US" sz="1400">
                  <a:solidFill>
                    <a:schemeClr val="bg1"/>
                  </a:solidFill>
                </a:rPr>
                <a:t>の中身</a:t>
              </a:r>
              <a:r>
                <a:rPr lang="en-US" altLang="ja-JP" sz="1400">
                  <a:solidFill>
                    <a:schemeClr val="bg1"/>
                  </a:solidFill>
                </a:rPr>
                <a:t>( </a:t>
              </a:r>
              <a:r>
                <a:rPr lang="ja-JP" altLang="en-US" sz="1400">
                  <a:solidFill>
                    <a:schemeClr val="bg1"/>
                  </a:solidFill>
                </a:rPr>
                <a:t>波かっこの中のコード</a:t>
              </a:r>
              <a:r>
                <a:rPr lang="en-US" altLang="ja-JP" sz="1400">
                  <a:solidFill>
                    <a:schemeClr val="bg1"/>
                  </a:solidFill>
                </a:rPr>
                <a:t>) </a:t>
              </a:r>
              <a:r>
                <a:rPr lang="ja-JP" altLang="en-US" sz="1400">
                  <a:solidFill>
                    <a:schemeClr val="bg1"/>
                  </a:solidFill>
                </a:rPr>
                <a:t>が実行される</a:t>
              </a:r>
              <a:endParaRPr lang="en-US" altLang="ja-JP" sz="1400">
                <a:solidFill>
                  <a:schemeClr val="bg1"/>
                </a:solidFill>
              </a:endParaRPr>
            </a:p>
            <a:p>
              <a:pPr algn="ctr">
                <a:lnSpc>
                  <a:spcPct val="120000"/>
                </a:lnSpc>
              </a:pP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sz="1400">
                  <a:solidFill>
                    <a:schemeClr val="accent3"/>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は</a:t>
              </a:r>
              <a:r>
                <a:rPr lang="en-US" altLang="ja-JP" sz="1400">
                  <a:solidFill>
                    <a:schemeClr val="bg1"/>
                  </a:solidFill>
                </a:rPr>
                <a:t>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en-US" altLang="ja-JP" sz="14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plusWhat</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a:t>
              </a:r>
              <a:r>
                <a:rPr kumimoji="1" lang="en-US" altLang="ja-JP" sz="14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plusWhat</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lang="en-US" altLang="ja-JP" sz="1400">
                  <a:solidFill>
                    <a:schemeClr val="bg1"/>
                  </a:solidFill>
                </a:rPr>
                <a:t>   </a:t>
              </a:r>
              <a:r>
                <a:rPr lang="ja-JP" altLang="en-US" sz="1400">
                  <a:solidFill>
                    <a:schemeClr val="bg1"/>
                  </a:solidFill>
                </a:rPr>
                <a:t>を </a:t>
              </a:r>
              <a:r>
                <a:rPr lang="en-US" altLang="ja-JP" sz="1400">
                  <a:solidFill>
                    <a:schemeClr val="accent3"/>
                  </a:solidFill>
                  <a:latin typeface="Ricty Diminished Discord" panose="020B0509020203020207" pitchFamily="49" charset="-128"/>
                  <a:ea typeface="Ricty Diminished Discord" panose="020B0509020203020207" pitchFamily="49" charset="-128"/>
                </a:rPr>
                <a:t>printf()</a:t>
              </a:r>
              <a:r>
                <a:rPr lang="ja-JP" altLang="en-US" sz="1400">
                  <a:solidFill>
                    <a:schemeClr val="bg1"/>
                  </a:solidFill>
                </a:rPr>
                <a:t>で出力しつつ、</a:t>
              </a:r>
              <a:endParaRPr lang="en-US" altLang="ja-JP" sz="1400">
                <a:solidFill>
                  <a:schemeClr val="bg1"/>
                </a:solidFill>
              </a:endParaRPr>
            </a:p>
            <a:p>
              <a:pPr algn="ctr">
                <a:lnSpc>
                  <a:spcPct val="120000"/>
                </a:lnSpc>
              </a:pPr>
              <a:r>
                <a:rPr lang="en-US" altLang="ja-JP" sz="14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sz="1400">
                  <a:solidFill>
                    <a:schemeClr val="bg1"/>
                  </a:solidFill>
                </a:rPr>
                <a:t>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plusWhat</a:t>
              </a:r>
              <a:r>
                <a:rPr lang="ja-JP" altLang="en-US" sz="1400">
                  <a:solidFill>
                    <a:schemeClr val="bg1"/>
                  </a:solidFill>
                </a:rPr>
                <a:t>の値に</a:t>
              </a:r>
              <a:r>
                <a:rPr lang="en-US" altLang="ja-JP" sz="1400">
                  <a:solidFill>
                    <a:schemeClr val="bg1"/>
                  </a:solidFill>
                </a:rPr>
                <a:t>7</a:t>
              </a:r>
              <a:r>
                <a:rPr lang="ja-JP" altLang="en-US" sz="1400">
                  <a:solidFill>
                    <a:schemeClr val="bg1"/>
                  </a:solidFill>
                </a:rPr>
                <a:t>を足した数</a:t>
              </a:r>
              <a:r>
                <a:rPr lang="en-US" altLang="ja-JP" sz="1400">
                  <a:solidFill>
                    <a:schemeClr val="bg1"/>
                  </a:solidFill>
                </a:rPr>
                <a:t>)  </a:t>
              </a:r>
              <a:r>
                <a:rPr lang="ja-JP" altLang="en-US" sz="1400">
                  <a:solidFill>
                    <a:schemeClr val="bg1"/>
                  </a:solidFill>
                </a:rPr>
                <a:t>で値を返す</a:t>
              </a:r>
              <a:endParaRPr lang="en-US" altLang="ja-JP" sz="1400">
                <a:solidFill>
                  <a:schemeClr val="bg1"/>
                </a:solidFill>
              </a:endParaRPr>
            </a:p>
          </p:txBody>
        </p:sp>
        <p:sp>
          <p:nvSpPr>
            <p:cNvPr id="31" name="四角形: 角を丸くする 30">
              <a:extLst>
                <a:ext uri="{FF2B5EF4-FFF2-40B4-BE49-F238E27FC236}">
                  <a16:creationId xmlns:a16="http://schemas.microsoft.com/office/drawing/2014/main" id="{7CD93993-F505-E0A1-D58B-60370D5BE89F}"/>
                </a:ext>
              </a:extLst>
            </p:cNvPr>
            <p:cNvSpPr/>
            <p:nvPr/>
          </p:nvSpPr>
          <p:spPr>
            <a:xfrm>
              <a:off x="3737765" y="6101558"/>
              <a:ext cx="3153187" cy="255032"/>
            </a:xfrm>
            <a:prstGeom prst="roundRect">
              <a:avLst>
                <a:gd name="adj" fmla="val 2732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en-US" altLang="ja-JP" sz="14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plusWhat</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a:t>
              </a:r>
              <a:r>
                <a:rPr kumimoji="1" lang="en-US" altLang="ja-JP" sz="14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plusWhat</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2" name="四角形: 角を丸くする 31">
              <a:extLst>
                <a:ext uri="{FF2B5EF4-FFF2-40B4-BE49-F238E27FC236}">
                  <a16:creationId xmlns:a16="http://schemas.microsoft.com/office/drawing/2014/main" id="{6348A2A4-9364-B54F-4B2F-B433DFDF24A1}"/>
                </a:ext>
              </a:extLst>
            </p:cNvPr>
            <p:cNvSpPr/>
            <p:nvPr/>
          </p:nvSpPr>
          <p:spPr>
            <a:xfrm>
              <a:off x="3821022" y="6378874"/>
              <a:ext cx="2986672" cy="255032"/>
            </a:xfrm>
            <a:prstGeom prst="roundRect">
              <a:avLst>
                <a:gd name="adj" fmla="val 2732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sz="1400">
                  <a:solidFill>
                    <a:schemeClr val="bg1"/>
                  </a:solidFill>
                </a:rPr>
                <a:t>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plusWhat</a:t>
              </a:r>
              <a:r>
                <a:rPr lang="ja-JP" altLang="en-US" sz="1400">
                  <a:solidFill>
                    <a:schemeClr val="bg1"/>
                  </a:solidFill>
                </a:rPr>
                <a:t>の値に</a:t>
              </a:r>
              <a:r>
                <a:rPr lang="en-US" altLang="ja-JP" sz="1400">
                  <a:solidFill>
                    <a:schemeClr val="bg1"/>
                  </a:solidFill>
                </a:rPr>
                <a:t>7</a:t>
              </a:r>
              <a:r>
                <a:rPr lang="ja-JP" altLang="en-US" sz="1400">
                  <a:solidFill>
                    <a:schemeClr val="bg1"/>
                  </a:solidFill>
                </a:rPr>
                <a:t>を足した数</a:t>
              </a:r>
              <a:r>
                <a:rPr lang="en-US" altLang="ja-JP" sz="1400">
                  <a:solidFill>
                    <a:schemeClr val="bg1"/>
                  </a:solidFill>
                </a:rPr>
                <a:t>)</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grpSp>
      <p:sp>
        <p:nvSpPr>
          <p:cNvPr id="7" name="四角形: 角を丸くする 6">
            <a:extLst>
              <a:ext uri="{FF2B5EF4-FFF2-40B4-BE49-F238E27FC236}">
                <a16:creationId xmlns:a16="http://schemas.microsoft.com/office/drawing/2014/main" id="{09C2E1FF-27FE-0FFB-C6CF-8FE9BAC81CBD}"/>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384516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5B57A098-2305-00DD-D5E8-62674C41CA22}"/>
              </a:ext>
            </a:extLst>
          </p:cNvPr>
          <p:cNvCxnSpPr/>
          <p:nvPr/>
        </p:nvCxnSpPr>
        <p:spPr>
          <a:xfrm>
            <a:off x="9847385" y="1543015"/>
            <a:ext cx="0" cy="4252693"/>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380482" y="2089562"/>
            <a:ext cx="7266320" cy="1958807"/>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lumMod val="65000"/>
                  </a:schemeClr>
                </a:solidFill>
                <a:latin typeface="Ricty Diminished Discord" panose="020B0509020203020207" pitchFamily="49" charset="-128"/>
                <a:ea typeface="Ricty Diminished Discord" panose="020B0509020203020207" pitchFamily="49" charset="-128"/>
              </a:rPr>
              <a:t>  // </a:t>
            </a:r>
            <a:r>
              <a:rPr lang="ja-JP" altLang="en-US">
                <a:solidFill>
                  <a:schemeClr val="bg1">
                    <a:lumMod val="65000"/>
                  </a:schemeClr>
                </a:solidFill>
                <a:latin typeface="Ricty Diminished Discord" panose="020B0509020203020207" pitchFamily="49" charset="-128"/>
                <a:ea typeface="Ricty Diminished Discord" panose="020B0509020203020207" pitchFamily="49" charset="-128"/>
              </a:rPr>
              <a:t>さて、なにを書こう？</a:t>
            </a:r>
            <a:endParaRPr lang="en-US" altLang="ja-JP">
              <a:solidFill>
                <a:schemeClr val="bg1">
                  <a:lumMod val="6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380482" y="1979582"/>
            <a:ext cx="886664"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13" name="テキスト ボックス 12">
            <a:extLst>
              <a:ext uri="{FF2B5EF4-FFF2-40B4-BE49-F238E27FC236}">
                <a16:creationId xmlns:a16="http://schemas.microsoft.com/office/drawing/2014/main" id="{BDAB4F0E-B697-CF17-4389-FE136D2C4238}"/>
              </a:ext>
            </a:extLst>
          </p:cNvPr>
          <p:cNvSpPr txBox="1"/>
          <p:nvPr/>
        </p:nvSpPr>
        <p:spPr>
          <a:xfrm>
            <a:off x="-566713" y="4988221"/>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例</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cxnSp>
        <p:nvCxnSpPr>
          <p:cNvPr id="21" name="直線コネクタ 20">
            <a:extLst>
              <a:ext uri="{FF2B5EF4-FFF2-40B4-BE49-F238E27FC236}">
                <a16:creationId xmlns:a16="http://schemas.microsoft.com/office/drawing/2014/main" id="{2B1CA556-D661-E757-9B49-8EAF37C82AD2}"/>
              </a:ext>
            </a:extLst>
          </p:cNvPr>
          <p:cNvCxnSpPr>
            <a:cxnSpLocks/>
          </p:cNvCxnSpPr>
          <p:nvPr/>
        </p:nvCxnSpPr>
        <p:spPr>
          <a:xfrm>
            <a:off x="649121" y="5220829"/>
            <a:ext cx="7179957" cy="0"/>
          </a:xfrm>
          <a:prstGeom prst="line">
            <a:avLst/>
          </a:prstGeom>
          <a:ln w="6350">
            <a:solidFill>
              <a:schemeClr val="accent3">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4A70E51-FA7A-7AE0-759F-389F2B97BDFF}"/>
              </a:ext>
            </a:extLst>
          </p:cNvPr>
          <p:cNvSpPr txBox="1"/>
          <p:nvPr/>
        </p:nvSpPr>
        <p:spPr>
          <a:xfrm>
            <a:off x="5639550" y="5548216"/>
            <a:ext cx="2004417" cy="907713"/>
          </a:xfrm>
          <a:prstGeom prst="rect">
            <a:avLst/>
          </a:prstGeom>
          <a:solidFill>
            <a:srgbClr val="24330F"/>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4+7=11</a:t>
            </a:r>
          </a:p>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a=11</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5" name="テキスト ボックス 24">
            <a:extLst>
              <a:ext uri="{FF2B5EF4-FFF2-40B4-BE49-F238E27FC236}">
                <a16:creationId xmlns:a16="http://schemas.microsoft.com/office/drawing/2014/main" id="{37588356-60B8-28E9-92E4-D144B59E13C3}"/>
              </a:ext>
            </a:extLst>
          </p:cNvPr>
          <p:cNvSpPr txBox="1"/>
          <p:nvPr/>
        </p:nvSpPr>
        <p:spPr>
          <a:xfrm>
            <a:off x="5703111" y="5438236"/>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28" name="テキスト ボックス 27">
            <a:extLst>
              <a:ext uri="{FF2B5EF4-FFF2-40B4-BE49-F238E27FC236}">
                <a16:creationId xmlns:a16="http://schemas.microsoft.com/office/drawing/2014/main" id="{32483AE0-04FB-5B36-18F4-61C3EF7FEA9F}"/>
              </a:ext>
            </a:extLst>
          </p:cNvPr>
          <p:cNvSpPr txBox="1"/>
          <p:nvPr/>
        </p:nvSpPr>
        <p:spPr>
          <a:xfrm>
            <a:off x="380482" y="5561527"/>
            <a:ext cx="5022791" cy="89440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4</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9" name="テキスト ボックス 28">
            <a:extLst>
              <a:ext uri="{FF2B5EF4-FFF2-40B4-BE49-F238E27FC236}">
                <a16:creationId xmlns:a16="http://schemas.microsoft.com/office/drawing/2014/main" id="{932450D6-74EA-1E97-F6CC-A6C949EB659F}"/>
              </a:ext>
            </a:extLst>
          </p:cNvPr>
          <p:cNvSpPr txBox="1"/>
          <p:nvPr/>
        </p:nvSpPr>
        <p:spPr>
          <a:xfrm>
            <a:off x="444043" y="5451547"/>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5" name="フローチャート: 処理 4">
            <a:extLst>
              <a:ext uri="{FF2B5EF4-FFF2-40B4-BE49-F238E27FC236}">
                <a16:creationId xmlns:a16="http://schemas.microsoft.com/office/drawing/2014/main" id="{11314398-A9C6-41A1-CEBC-3A311676CE8A}"/>
              </a:ext>
            </a:extLst>
          </p:cNvPr>
          <p:cNvSpPr/>
          <p:nvPr/>
        </p:nvSpPr>
        <p:spPr>
          <a:xfrm>
            <a:off x="8491177" y="3083833"/>
            <a:ext cx="2736760" cy="1049106"/>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a:t>(</a:t>
            </a:r>
            <a:r>
              <a:rPr kumimoji="1" lang="ja-JP" altLang="en-US"/>
              <a:t>足す前の値</a:t>
            </a:r>
            <a:r>
              <a:rPr kumimoji="1" lang="en-US" altLang="ja-JP"/>
              <a:t>)</a:t>
            </a:r>
            <a:r>
              <a:rPr lang="en-US" altLang="ja-JP"/>
              <a:t> + 4 = (</a:t>
            </a:r>
            <a:r>
              <a:rPr lang="ja-JP" altLang="en-US"/>
              <a:t>足した後の値</a:t>
            </a:r>
            <a:r>
              <a:rPr lang="en-US" altLang="ja-JP"/>
              <a:t>)</a:t>
            </a:r>
            <a:r>
              <a:rPr lang="ja-JP" altLang="en-US"/>
              <a:t> </a:t>
            </a:r>
            <a:br>
              <a:rPr lang="en-US" altLang="ja-JP"/>
            </a:br>
            <a:r>
              <a:rPr lang="ja-JP" altLang="en-US"/>
              <a:t>と表示する</a:t>
            </a:r>
            <a:endParaRPr kumimoji="1" lang="ja-JP" altLang="en-US"/>
          </a:p>
        </p:txBody>
      </p:sp>
      <p:sp>
        <p:nvSpPr>
          <p:cNvPr id="7" name="フローチャート: 処理 6">
            <a:extLst>
              <a:ext uri="{FF2B5EF4-FFF2-40B4-BE49-F238E27FC236}">
                <a16:creationId xmlns:a16="http://schemas.microsoft.com/office/drawing/2014/main" id="{2FA76CBB-879C-F9E7-06DB-F86F857BE713}"/>
              </a:ext>
            </a:extLst>
          </p:cNvPr>
          <p:cNvSpPr/>
          <p:nvPr/>
        </p:nvSpPr>
        <p:spPr>
          <a:xfrm>
            <a:off x="8491177" y="4587663"/>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ja-JP" altLang="en-US"/>
              <a:t>足した後の値を返す</a:t>
            </a:r>
          </a:p>
        </p:txBody>
      </p:sp>
      <p:sp>
        <p:nvSpPr>
          <p:cNvPr id="8" name="フローチャート: 処理 7">
            <a:extLst>
              <a:ext uri="{FF2B5EF4-FFF2-40B4-BE49-F238E27FC236}">
                <a16:creationId xmlns:a16="http://schemas.microsoft.com/office/drawing/2014/main" id="{1A2BA1C0-12C7-8ED8-7272-7D6007CAAB6C}"/>
              </a:ext>
            </a:extLst>
          </p:cNvPr>
          <p:cNvSpPr/>
          <p:nvPr/>
        </p:nvSpPr>
        <p:spPr>
          <a:xfrm>
            <a:off x="8491177" y="2038162"/>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err="1"/>
              <a:t>plusWhat</a:t>
            </a:r>
            <a:r>
              <a:rPr kumimoji="1" lang="en-US" altLang="ja-JP"/>
              <a:t> </a:t>
            </a:r>
            <a:r>
              <a:rPr kumimoji="1" lang="ja-JP" altLang="en-US"/>
              <a:t>に </a:t>
            </a:r>
            <a:r>
              <a:rPr kumimoji="1" lang="en-US" altLang="ja-JP"/>
              <a:t>7</a:t>
            </a:r>
            <a:r>
              <a:rPr kumimoji="1" lang="ja-JP" altLang="en-US"/>
              <a:t>を足す</a:t>
            </a:r>
          </a:p>
        </p:txBody>
      </p:sp>
      <p:sp>
        <p:nvSpPr>
          <p:cNvPr id="41" name="テキスト ボックス 40">
            <a:extLst>
              <a:ext uri="{FF2B5EF4-FFF2-40B4-BE49-F238E27FC236}">
                <a16:creationId xmlns:a16="http://schemas.microsoft.com/office/drawing/2014/main" id="{B6C91FB9-BA2D-A5DA-BBCA-ED7817988145}"/>
              </a:ext>
            </a:extLst>
          </p:cNvPr>
          <p:cNvSpPr txBox="1"/>
          <p:nvPr/>
        </p:nvSpPr>
        <p:spPr>
          <a:xfrm>
            <a:off x="8441995" y="1139051"/>
            <a:ext cx="287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フローチャート</a:t>
            </a:r>
          </a:p>
        </p:txBody>
      </p:sp>
      <p:sp>
        <p:nvSpPr>
          <p:cNvPr id="3" name="テキスト ボックス 2">
            <a:extLst>
              <a:ext uri="{FF2B5EF4-FFF2-40B4-BE49-F238E27FC236}">
                <a16:creationId xmlns:a16="http://schemas.microsoft.com/office/drawing/2014/main" id="{B5D55839-50FF-BD5A-A4F6-2731D4E56B8A}"/>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10" name="テキスト ボックス 9">
            <a:extLst>
              <a:ext uri="{FF2B5EF4-FFF2-40B4-BE49-F238E27FC236}">
                <a16:creationId xmlns:a16="http://schemas.microsoft.com/office/drawing/2014/main" id="{FC7AFEA1-591B-691B-4690-8366DC3D6DD1}"/>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11" name="テキスト ボックス 10">
            <a:extLst>
              <a:ext uri="{FF2B5EF4-FFF2-40B4-BE49-F238E27FC236}">
                <a16:creationId xmlns:a16="http://schemas.microsoft.com/office/drawing/2014/main" id="{0919AB92-FEA9-CCA4-2689-22A450D27C50}"/>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22" name="テキスト ボックス 21">
            <a:extLst>
              <a:ext uri="{FF2B5EF4-FFF2-40B4-BE49-F238E27FC236}">
                <a16:creationId xmlns:a16="http://schemas.microsoft.com/office/drawing/2014/main" id="{D4C754AB-4295-A862-6CA1-97D67B39C790}"/>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0" name="テキスト ボックス 29">
            <a:extLst>
              <a:ext uri="{FF2B5EF4-FFF2-40B4-BE49-F238E27FC236}">
                <a16:creationId xmlns:a16="http://schemas.microsoft.com/office/drawing/2014/main" id="{122A9803-1BA1-DEE3-5417-DAB90BEB9856}"/>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1" name="四角形: 角を丸くする 30">
            <a:extLst>
              <a:ext uri="{FF2B5EF4-FFF2-40B4-BE49-F238E27FC236}">
                <a16:creationId xmlns:a16="http://schemas.microsoft.com/office/drawing/2014/main" id="{D8AE271B-6028-7E2C-FE44-2D036588DF3D}"/>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2" name="直線コネクタ 31">
            <a:extLst>
              <a:ext uri="{FF2B5EF4-FFF2-40B4-BE49-F238E27FC236}">
                <a16:creationId xmlns:a16="http://schemas.microsoft.com/office/drawing/2014/main" id="{CA444CE2-6422-2AE3-7886-24D70A25C6B0}"/>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DB0C04B-7F20-4F76-6434-A9C81131A533}"/>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四角形: 角を丸くする 34">
            <a:extLst>
              <a:ext uri="{FF2B5EF4-FFF2-40B4-BE49-F238E27FC236}">
                <a16:creationId xmlns:a16="http://schemas.microsoft.com/office/drawing/2014/main" id="{360B6BAE-1A57-B739-EDF0-7415E2D4402C}"/>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8" name="四角形: 角を丸くする 37">
            <a:extLst>
              <a:ext uri="{FF2B5EF4-FFF2-40B4-BE49-F238E27FC236}">
                <a16:creationId xmlns:a16="http://schemas.microsoft.com/office/drawing/2014/main" id="{59BFD1D6-8DE1-FA3B-05B7-5283E3F1DCB8}"/>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2262310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5B57A098-2305-00DD-D5E8-62674C41CA22}"/>
              </a:ext>
            </a:extLst>
          </p:cNvPr>
          <p:cNvCxnSpPr/>
          <p:nvPr/>
        </p:nvCxnSpPr>
        <p:spPr>
          <a:xfrm>
            <a:off x="9847385" y="1543015"/>
            <a:ext cx="0" cy="4252693"/>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380482" y="2089562"/>
            <a:ext cx="7266320" cy="1958807"/>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7</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printf</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“%d+4=%d”</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ja-JP" altLang="en-US">
                <a:solidFill>
                  <a:schemeClr val="accent1"/>
                </a:solidFill>
                <a:latin typeface="Ricty Diminished Discord" panose="020B0509020203020207" pitchFamily="49" charset="-128"/>
                <a:ea typeface="Ricty Diminished Discord" panose="020B0509020203020207" pitchFamily="49" charset="-128"/>
              </a:rPr>
              <a:t>足す前</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380482" y="1979582"/>
            <a:ext cx="886664"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5" name="フローチャート: 処理 4">
            <a:extLst>
              <a:ext uri="{FF2B5EF4-FFF2-40B4-BE49-F238E27FC236}">
                <a16:creationId xmlns:a16="http://schemas.microsoft.com/office/drawing/2014/main" id="{11314398-A9C6-41A1-CEBC-3A311676CE8A}"/>
              </a:ext>
            </a:extLst>
          </p:cNvPr>
          <p:cNvSpPr/>
          <p:nvPr/>
        </p:nvSpPr>
        <p:spPr>
          <a:xfrm>
            <a:off x="8491177" y="3083833"/>
            <a:ext cx="2736760" cy="1049106"/>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a:t>(</a:t>
            </a:r>
            <a:r>
              <a:rPr kumimoji="1" lang="ja-JP" altLang="en-US"/>
              <a:t>足す前の値</a:t>
            </a:r>
            <a:r>
              <a:rPr kumimoji="1" lang="en-US" altLang="ja-JP"/>
              <a:t>)</a:t>
            </a:r>
            <a:r>
              <a:rPr lang="en-US" altLang="ja-JP"/>
              <a:t> + 4 = (</a:t>
            </a:r>
            <a:r>
              <a:rPr lang="ja-JP" altLang="en-US"/>
              <a:t>足した後の値</a:t>
            </a:r>
            <a:r>
              <a:rPr lang="en-US" altLang="ja-JP"/>
              <a:t>)</a:t>
            </a:r>
            <a:r>
              <a:rPr lang="ja-JP" altLang="en-US"/>
              <a:t> </a:t>
            </a:r>
            <a:br>
              <a:rPr lang="en-US" altLang="ja-JP"/>
            </a:br>
            <a:r>
              <a:rPr lang="ja-JP" altLang="en-US"/>
              <a:t>と表示する</a:t>
            </a:r>
            <a:endParaRPr kumimoji="1" lang="ja-JP" altLang="en-US"/>
          </a:p>
        </p:txBody>
      </p:sp>
      <p:sp>
        <p:nvSpPr>
          <p:cNvPr id="7" name="フローチャート: 処理 6">
            <a:extLst>
              <a:ext uri="{FF2B5EF4-FFF2-40B4-BE49-F238E27FC236}">
                <a16:creationId xmlns:a16="http://schemas.microsoft.com/office/drawing/2014/main" id="{2FA76CBB-879C-F9E7-06DB-F86F857BE713}"/>
              </a:ext>
            </a:extLst>
          </p:cNvPr>
          <p:cNvSpPr/>
          <p:nvPr/>
        </p:nvSpPr>
        <p:spPr>
          <a:xfrm>
            <a:off x="8491177" y="4587663"/>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ja-JP" altLang="en-US"/>
              <a:t>足した後の値を返す</a:t>
            </a:r>
          </a:p>
        </p:txBody>
      </p:sp>
      <p:sp>
        <p:nvSpPr>
          <p:cNvPr id="8" name="フローチャート: 処理 7">
            <a:extLst>
              <a:ext uri="{FF2B5EF4-FFF2-40B4-BE49-F238E27FC236}">
                <a16:creationId xmlns:a16="http://schemas.microsoft.com/office/drawing/2014/main" id="{1A2BA1C0-12C7-8ED8-7272-7D6007CAAB6C}"/>
              </a:ext>
            </a:extLst>
          </p:cNvPr>
          <p:cNvSpPr/>
          <p:nvPr/>
        </p:nvSpPr>
        <p:spPr>
          <a:xfrm>
            <a:off x="8491177" y="2038162"/>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err="1"/>
              <a:t>plusWhat</a:t>
            </a:r>
            <a:r>
              <a:rPr kumimoji="1" lang="en-US" altLang="ja-JP"/>
              <a:t> </a:t>
            </a:r>
            <a:r>
              <a:rPr kumimoji="1" lang="ja-JP" altLang="en-US"/>
              <a:t>に </a:t>
            </a:r>
            <a:r>
              <a:rPr kumimoji="1" lang="en-US" altLang="ja-JP"/>
              <a:t>7</a:t>
            </a:r>
            <a:r>
              <a:rPr kumimoji="1" lang="ja-JP" altLang="en-US"/>
              <a:t>を足す</a:t>
            </a:r>
          </a:p>
        </p:txBody>
      </p:sp>
      <p:sp>
        <p:nvSpPr>
          <p:cNvPr id="41" name="テキスト ボックス 40">
            <a:extLst>
              <a:ext uri="{FF2B5EF4-FFF2-40B4-BE49-F238E27FC236}">
                <a16:creationId xmlns:a16="http://schemas.microsoft.com/office/drawing/2014/main" id="{B6C91FB9-BA2D-A5DA-BBCA-ED7817988145}"/>
              </a:ext>
            </a:extLst>
          </p:cNvPr>
          <p:cNvSpPr txBox="1"/>
          <p:nvPr/>
        </p:nvSpPr>
        <p:spPr>
          <a:xfrm>
            <a:off x="8441995" y="1139051"/>
            <a:ext cx="287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フローチャート</a:t>
            </a:r>
          </a:p>
        </p:txBody>
      </p:sp>
      <p:sp>
        <p:nvSpPr>
          <p:cNvPr id="10" name="テキスト ボックス 9">
            <a:extLst>
              <a:ext uri="{FF2B5EF4-FFF2-40B4-BE49-F238E27FC236}">
                <a16:creationId xmlns:a16="http://schemas.microsoft.com/office/drawing/2014/main" id="{D992ABFD-BCFF-166C-600E-D3CD20F64149}"/>
              </a:ext>
            </a:extLst>
          </p:cNvPr>
          <p:cNvSpPr txBox="1"/>
          <p:nvPr/>
        </p:nvSpPr>
        <p:spPr>
          <a:xfrm>
            <a:off x="-566713" y="4988221"/>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例</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cxnSp>
        <p:nvCxnSpPr>
          <p:cNvPr id="11" name="直線コネクタ 10">
            <a:extLst>
              <a:ext uri="{FF2B5EF4-FFF2-40B4-BE49-F238E27FC236}">
                <a16:creationId xmlns:a16="http://schemas.microsoft.com/office/drawing/2014/main" id="{C2A3365D-D7F4-0C85-5979-246F30284396}"/>
              </a:ext>
            </a:extLst>
          </p:cNvPr>
          <p:cNvCxnSpPr>
            <a:cxnSpLocks/>
          </p:cNvCxnSpPr>
          <p:nvPr/>
        </p:nvCxnSpPr>
        <p:spPr>
          <a:xfrm>
            <a:off x="649121" y="5220829"/>
            <a:ext cx="7179957" cy="0"/>
          </a:xfrm>
          <a:prstGeom prst="line">
            <a:avLst/>
          </a:prstGeom>
          <a:ln w="6350">
            <a:solidFill>
              <a:schemeClr val="accent3">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2574F19-C996-55E4-5AAC-0C83B2C1E3EF}"/>
              </a:ext>
            </a:extLst>
          </p:cNvPr>
          <p:cNvSpPr txBox="1"/>
          <p:nvPr/>
        </p:nvSpPr>
        <p:spPr>
          <a:xfrm>
            <a:off x="5639550" y="5548216"/>
            <a:ext cx="2004417" cy="907713"/>
          </a:xfrm>
          <a:prstGeom prst="rect">
            <a:avLst/>
          </a:prstGeom>
          <a:solidFill>
            <a:srgbClr val="24330F"/>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4+7=11</a:t>
            </a:r>
          </a:p>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a=11</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5" name="テキスト ボックス 34">
            <a:extLst>
              <a:ext uri="{FF2B5EF4-FFF2-40B4-BE49-F238E27FC236}">
                <a16:creationId xmlns:a16="http://schemas.microsoft.com/office/drawing/2014/main" id="{68CA580B-287B-088C-9BCD-2641F6E499B0}"/>
              </a:ext>
            </a:extLst>
          </p:cNvPr>
          <p:cNvSpPr txBox="1"/>
          <p:nvPr/>
        </p:nvSpPr>
        <p:spPr>
          <a:xfrm>
            <a:off x="5703111" y="5438236"/>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38" name="テキスト ボックス 37">
            <a:extLst>
              <a:ext uri="{FF2B5EF4-FFF2-40B4-BE49-F238E27FC236}">
                <a16:creationId xmlns:a16="http://schemas.microsoft.com/office/drawing/2014/main" id="{C38B2DF3-A3E5-021B-D291-6C64F6ADFBBA}"/>
              </a:ext>
            </a:extLst>
          </p:cNvPr>
          <p:cNvSpPr txBox="1"/>
          <p:nvPr/>
        </p:nvSpPr>
        <p:spPr>
          <a:xfrm>
            <a:off x="380482" y="5561527"/>
            <a:ext cx="5022791" cy="89440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4</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9" name="テキスト ボックス 38">
            <a:extLst>
              <a:ext uri="{FF2B5EF4-FFF2-40B4-BE49-F238E27FC236}">
                <a16:creationId xmlns:a16="http://schemas.microsoft.com/office/drawing/2014/main" id="{BC4162CA-9DD3-3CAC-ADA7-6BBC1AEA8DFD}"/>
              </a:ext>
            </a:extLst>
          </p:cNvPr>
          <p:cNvSpPr txBox="1"/>
          <p:nvPr/>
        </p:nvSpPr>
        <p:spPr>
          <a:xfrm>
            <a:off x="444043" y="5451547"/>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3" name="テキスト ボックス 2">
            <a:extLst>
              <a:ext uri="{FF2B5EF4-FFF2-40B4-BE49-F238E27FC236}">
                <a16:creationId xmlns:a16="http://schemas.microsoft.com/office/drawing/2014/main" id="{4016CAF5-218F-7439-FB41-75DE95599815}"/>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13" name="テキスト ボックス 12">
            <a:extLst>
              <a:ext uri="{FF2B5EF4-FFF2-40B4-BE49-F238E27FC236}">
                <a16:creationId xmlns:a16="http://schemas.microsoft.com/office/drawing/2014/main" id="{36F2AA1C-5CEE-EDEE-8BDF-E0825B6E5E9B}"/>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1" name="テキスト ボックス 20">
            <a:extLst>
              <a:ext uri="{FF2B5EF4-FFF2-40B4-BE49-F238E27FC236}">
                <a16:creationId xmlns:a16="http://schemas.microsoft.com/office/drawing/2014/main" id="{F5C2FE4E-88DB-A005-5019-A62CDDE796BA}"/>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24" name="テキスト ボックス 23">
            <a:extLst>
              <a:ext uri="{FF2B5EF4-FFF2-40B4-BE49-F238E27FC236}">
                <a16:creationId xmlns:a16="http://schemas.microsoft.com/office/drawing/2014/main" id="{755546FD-39E9-2C77-2941-24E6A4C7EA97}"/>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5" name="テキスト ボックス 24">
            <a:extLst>
              <a:ext uri="{FF2B5EF4-FFF2-40B4-BE49-F238E27FC236}">
                <a16:creationId xmlns:a16="http://schemas.microsoft.com/office/drawing/2014/main" id="{1CD410A8-1379-1A55-DE28-9603D6A1CA1E}"/>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8" name="四角形: 角を丸くする 27">
            <a:extLst>
              <a:ext uri="{FF2B5EF4-FFF2-40B4-BE49-F238E27FC236}">
                <a16:creationId xmlns:a16="http://schemas.microsoft.com/office/drawing/2014/main" id="{B13585FE-BF0A-701A-AF53-B86B434AE2A8}"/>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29" name="直線コネクタ 28">
            <a:extLst>
              <a:ext uri="{FF2B5EF4-FFF2-40B4-BE49-F238E27FC236}">
                <a16:creationId xmlns:a16="http://schemas.microsoft.com/office/drawing/2014/main" id="{A100653A-EA34-5922-B003-01B42F0EE3B4}"/>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8A1CA2A-46E8-DD4D-6013-B842D504C1C7}"/>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320E96BA-B379-265D-87ED-45265C5C6668}"/>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2" name="四角形: 角を丸くする 31">
            <a:extLst>
              <a:ext uri="{FF2B5EF4-FFF2-40B4-BE49-F238E27FC236}">
                <a16:creationId xmlns:a16="http://schemas.microsoft.com/office/drawing/2014/main" id="{D60F4277-8CCB-C8CE-902B-B93E4DAAF56E}"/>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35948667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5B57A098-2305-00DD-D5E8-62674C41CA22}"/>
              </a:ext>
            </a:extLst>
          </p:cNvPr>
          <p:cNvCxnSpPr/>
          <p:nvPr/>
        </p:nvCxnSpPr>
        <p:spPr>
          <a:xfrm>
            <a:off x="9847385" y="1543015"/>
            <a:ext cx="0" cy="4252693"/>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380482" y="2089562"/>
            <a:ext cx="7266320" cy="1958807"/>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7</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足す前の値が上書きされた</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printf</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“%d+4=%d”</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ja-JP" altLang="en-US">
                <a:solidFill>
                  <a:schemeClr val="accent1"/>
                </a:solidFill>
                <a:latin typeface="Ricty Diminished Discord" panose="020B0509020203020207" pitchFamily="49" charset="-128"/>
                <a:ea typeface="Ricty Diminished Discord" panose="020B0509020203020207" pitchFamily="49" charset="-128"/>
              </a:rPr>
              <a:t>足す前</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380482" y="1979582"/>
            <a:ext cx="886664"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5" name="フローチャート: 処理 4">
            <a:extLst>
              <a:ext uri="{FF2B5EF4-FFF2-40B4-BE49-F238E27FC236}">
                <a16:creationId xmlns:a16="http://schemas.microsoft.com/office/drawing/2014/main" id="{11314398-A9C6-41A1-CEBC-3A311676CE8A}"/>
              </a:ext>
            </a:extLst>
          </p:cNvPr>
          <p:cNvSpPr/>
          <p:nvPr/>
        </p:nvSpPr>
        <p:spPr>
          <a:xfrm>
            <a:off x="8491177" y="3083833"/>
            <a:ext cx="2736760" cy="1049106"/>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a:t>(</a:t>
            </a:r>
            <a:r>
              <a:rPr kumimoji="1" lang="ja-JP" altLang="en-US"/>
              <a:t>足す前の値</a:t>
            </a:r>
            <a:r>
              <a:rPr kumimoji="1" lang="en-US" altLang="ja-JP"/>
              <a:t>)</a:t>
            </a:r>
            <a:r>
              <a:rPr lang="en-US" altLang="ja-JP"/>
              <a:t> + 4 = (</a:t>
            </a:r>
            <a:r>
              <a:rPr lang="ja-JP" altLang="en-US"/>
              <a:t>足した後の値</a:t>
            </a:r>
            <a:r>
              <a:rPr lang="en-US" altLang="ja-JP"/>
              <a:t>)</a:t>
            </a:r>
            <a:r>
              <a:rPr lang="ja-JP" altLang="en-US"/>
              <a:t> </a:t>
            </a:r>
            <a:br>
              <a:rPr lang="en-US" altLang="ja-JP"/>
            </a:br>
            <a:r>
              <a:rPr lang="ja-JP" altLang="en-US"/>
              <a:t>と表示する</a:t>
            </a:r>
            <a:endParaRPr kumimoji="1" lang="ja-JP" altLang="en-US"/>
          </a:p>
        </p:txBody>
      </p:sp>
      <p:sp>
        <p:nvSpPr>
          <p:cNvPr id="7" name="フローチャート: 処理 6">
            <a:extLst>
              <a:ext uri="{FF2B5EF4-FFF2-40B4-BE49-F238E27FC236}">
                <a16:creationId xmlns:a16="http://schemas.microsoft.com/office/drawing/2014/main" id="{2FA76CBB-879C-F9E7-06DB-F86F857BE713}"/>
              </a:ext>
            </a:extLst>
          </p:cNvPr>
          <p:cNvSpPr/>
          <p:nvPr/>
        </p:nvSpPr>
        <p:spPr>
          <a:xfrm>
            <a:off x="8491177" y="4587663"/>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ja-JP" altLang="en-US"/>
              <a:t>足した後の値を返す</a:t>
            </a:r>
          </a:p>
        </p:txBody>
      </p:sp>
      <p:sp>
        <p:nvSpPr>
          <p:cNvPr id="8" name="フローチャート: 処理 7">
            <a:extLst>
              <a:ext uri="{FF2B5EF4-FFF2-40B4-BE49-F238E27FC236}">
                <a16:creationId xmlns:a16="http://schemas.microsoft.com/office/drawing/2014/main" id="{1A2BA1C0-12C7-8ED8-7272-7D6007CAAB6C}"/>
              </a:ext>
            </a:extLst>
          </p:cNvPr>
          <p:cNvSpPr/>
          <p:nvPr/>
        </p:nvSpPr>
        <p:spPr>
          <a:xfrm>
            <a:off x="8491177" y="2038162"/>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err="1"/>
              <a:t>plusWhat</a:t>
            </a:r>
            <a:r>
              <a:rPr kumimoji="1" lang="en-US" altLang="ja-JP"/>
              <a:t> </a:t>
            </a:r>
            <a:r>
              <a:rPr kumimoji="1" lang="ja-JP" altLang="en-US"/>
              <a:t>に </a:t>
            </a:r>
            <a:r>
              <a:rPr kumimoji="1" lang="en-US" altLang="ja-JP"/>
              <a:t>7</a:t>
            </a:r>
            <a:r>
              <a:rPr kumimoji="1" lang="ja-JP" altLang="en-US"/>
              <a:t>を足す</a:t>
            </a:r>
          </a:p>
        </p:txBody>
      </p:sp>
      <p:sp>
        <p:nvSpPr>
          <p:cNvPr id="41" name="テキスト ボックス 40">
            <a:extLst>
              <a:ext uri="{FF2B5EF4-FFF2-40B4-BE49-F238E27FC236}">
                <a16:creationId xmlns:a16="http://schemas.microsoft.com/office/drawing/2014/main" id="{B6C91FB9-BA2D-A5DA-BBCA-ED7817988145}"/>
              </a:ext>
            </a:extLst>
          </p:cNvPr>
          <p:cNvSpPr txBox="1"/>
          <p:nvPr/>
        </p:nvSpPr>
        <p:spPr>
          <a:xfrm>
            <a:off x="8441995" y="1139051"/>
            <a:ext cx="287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フローチャート</a:t>
            </a:r>
          </a:p>
        </p:txBody>
      </p:sp>
      <p:sp>
        <p:nvSpPr>
          <p:cNvPr id="3" name="テキスト ボックス 2">
            <a:extLst>
              <a:ext uri="{FF2B5EF4-FFF2-40B4-BE49-F238E27FC236}">
                <a16:creationId xmlns:a16="http://schemas.microsoft.com/office/drawing/2014/main" id="{6F9F4BE9-8AF4-8B78-0233-168C8D66AFA8}"/>
              </a:ext>
            </a:extLst>
          </p:cNvPr>
          <p:cNvSpPr txBox="1"/>
          <p:nvPr/>
        </p:nvSpPr>
        <p:spPr>
          <a:xfrm>
            <a:off x="-566713" y="4988221"/>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例</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cxnSp>
        <p:nvCxnSpPr>
          <p:cNvPr id="10" name="直線コネクタ 9">
            <a:extLst>
              <a:ext uri="{FF2B5EF4-FFF2-40B4-BE49-F238E27FC236}">
                <a16:creationId xmlns:a16="http://schemas.microsoft.com/office/drawing/2014/main" id="{E59F1F18-4B12-7C1C-59D3-33A1303EC247}"/>
              </a:ext>
            </a:extLst>
          </p:cNvPr>
          <p:cNvCxnSpPr>
            <a:cxnSpLocks/>
          </p:cNvCxnSpPr>
          <p:nvPr/>
        </p:nvCxnSpPr>
        <p:spPr>
          <a:xfrm>
            <a:off x="649121" y="5220829"/>
            <a:ext cx="7179957" cy="0"/>
          </a:xfrm>
          <a:prstGeom prst="line">
            <a:avLst/>
          </a:prstGeom>
          <a:ln w="6350">
            <a:solidFill>
              <a:schemeClr val="accent3">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5E45063-0FD2-DCD6-0689-827AA3BE0053}"/>
              </a:ext>
            </a:extLst>
          </p:cNvPr>
          <p:cNvSpPr txBox="1"/>
          <p:nvPr/>
        </p:nvSpPr>
        <p:spPr>
          <a:xfrm>
            <a:off x="5639550" y="5548216"/>
            <a:ext cx="2004417" cy="907713"/>
          </a:xfrm>
          <a:prstGeom prst="rect">
            <a:avLst/>
          </a:prstGeom>
          <a:solidFill>
            <a:srgbClr val="24330F"/>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4+7=11</a:t>
            </a:r>
          </a:p>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a=11</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2" name="テキスト ボックス 21">
            <a:extLst>
              <a:ext uri="{FF2B5EF4-FFF2-40B4-BE49-F238E27FC236}">
                <a16:creationId xmlns:a16="http://schemas.microsoft.com/office/drawing/2014/main" id="{54ED1623-9EFC-B869-F1E9-07EEF48BA59E}"/>
              </a:ext>
            </a:extLst>
          </p:cNvPr>
          <p:cNvSpPr txBox="1"/>
          <p:nvPr/>
        </p:nvSpPr>
        <p:spPr>
          <a:xfrm>
            <a:off x="5703111" y="5438236"/>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35" name="テキスト ボックス 34">
            <a:extLst>
              <a:ext uri="{FF2B5EF4-FFF2-40B4-BE49-F238E27FC236}">
                <a16:creationId xmlns:a16="http://schemas.microsoft.com/office/drawing/2014/main" id="{0BB16B34-070C-58F8-C1AC-84B22FE3FD83}"/>
              </a:ext>
            </a:extLst>
          </p:cNvPr>
          <p:cNvSpPr txBox="1"/>
          <p:nvPr/>
        </p:nvSpPr>
        <p:spPr>
          <a:xfrm>
            <a:off x="380482" y="5561527"/>
            <a:ext cx="5022791" cy="89440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4</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8" name="テキスト ボックス 37">
            <a:extLst>
              <a:ext uri="{FF2B5EF4-FFF2-40B4-BE49-F238E27FC236}">
                <a16:creationId xmlns:a16="http://schemas.microsoft.com/office/drawing/2014/main" id="{A1F82656-7592-9A61-B7BF-CB6EB72C4469}"/>
              </a:ext>
            </a:extLst>
          </p:cNvPr>
          <p:cNvSpPr txBox="1"/>
          <p:nvPr/>
        </p:nvSpPr>
        <p:spPr>
          <a:xfrm>
            <a:off x="444043" y="5451547"/>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cxnSp>
        <p:nvCxnSpPr>
          <p:cNvPr id="40" name="直線コネクタ 39">
            <a:extLst>
              <a:ext uri="{FF2B5EF4-FFF2-40B4-BE49-F238E27FC236}">
                <a16:creationId xmlns:a16="http://schemas.microsoft.com/office/drawing/2014/main" id="{4FC2926B-156E-B065-13F1-91E8BC93F331}"/>
              </a:ext>
            </a:extLst>
          </p:cNvPr>
          <p:cNvCxnSpPr/>
          <p:nvPr/>
        </p:nvCxnSpPr>
        <p:spPr>
          <a:xfrm>
            <a:off x="3140965" y="3229607"/>
            <a:ext cx="687690"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BF769B4-302C-657E-4E55-D236D6775041}"/>
              </a:ext>
            </a:extLst>
          </p:cNvPr>
          <p:cNvCxnSpPr>
            <a:cxnSpLocks/>
          </p:cNvCxnSpPr>
          <p:nvPr/>
        </p:nvCxnSpPr>
        <p:spPr>
          <a:xfrm flipV="1">
            <a:off x="3465095" y="3306965"/>
            <a:ext cx="0" cy="941901"/>
          </a:xfrm>
          <a:prstGeom prst="straightConnector1">
            <a:avLst/>
          </a:prstGeom>
          <a:ln w="635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0EFC0D09-1047-2A5D-52CA-A170CD7CB0AC}"/>
              </a:ext>
            </a:extLst>
          </p:cNvPr>
          <p:cNvSpPr txBox="1"/>
          <p:nvPr/>
        </p:nvSpPr>
        <p:spPr>
          <a:xfrm>
            <a:off x="2292744" y="4275721"/>
            <a:ext cx="2450208" cy="807050"/>
          </a:xfrm>
          <a:prstGeom prst="rect">
            <a:avLst/>
          </a:prstGeom>
        </p:spPr>
        <p:txBody>
          <a:bodyPr vert="horz" wrap="square" lIns="91440" tIns="45720" rIns="91440" bIns="45720" rtlCol="0" anchor="t">
            <a:noAutofit/>
          </a:bodyPr>
          <a:lstStyle/>
          <a:p>
            <a:pPr algn="ctr">
              <a:lnSpc>
                <a:spcPct val="120000"/>
              </a:lnSpc>
            </a:pPr>
            <a:r>
              <a:rPr kumimoji="1" lang="ja-JP" altLang="en-US">
                <a:solidFill>
                  <a:schemeClr val="bg1"/>
                </a:solidFill>
              </a:rPr>
              <a:t>足す前の値が</a:t>
            </a:r>
            <a:endParaRPr kumimoji="1" lang="en-US" altLang="ja-JP">
              <a:solidFill>
                <a:schemeClr val="bg1"/>
              </a:solidFill>
            </a:endParaRPr>
          </a:p>
          <a:p>
            <a:pPr algn="ctr">
              <a:lnSpc>
                <a:spcPct val="120000"/>
              </a:lnSpc>
            </a:pPr>
            <a:r>
              <a:rPr lang="ja-JP" altLang="en-US">
                <a:solidFill>
                  <a:schemeClr val="bg1"/>
                </a:solidFill>
              </a:rPr>
              <a:t>変数の中にない</a:t>
            </a:r>
            <a:endParaRPr lang="en-US" altLang="ja-JP">
              <a:solidFill>
                <a:schemeClr val="bg1"/>
              </a:solidFill>
            </a:endParaRPr>
          </a:p>
        </p:txBody>
      </p:sp>
      <p:sp>
        <p:nvSpPr>
          <p:cNvPr id="46" name="テキスト ボックス 45">
            <a:extLst>
              <a:ext uri="{FF2B5EF4-FFF2-40B4-BE49-F238E27FC236}">
                <a16:creationId xmlns:a16="http://schemas.microsoft.com/office/drawing/2014/main" id="{A252F450-61CE-802E-8668-54F7A02EC860}"/>
              </a:ext>
            </a:extLst>
          </p:cNvPr>
          <p:cNvSpPr txBox="1"/>
          <p:nvPr/>
        </p:nvSpPr>
        <p:spPr>
          <a:xfrm>
            <a:off x="4494965" y="4243431"/>
            <a:ext cx="3332596" cy="807050"/>
          </a:xfrm>
          <a:prstGeom prst="rect">
            <a:avLst/>
          </a:prstGeom>
        </p:spPr>
        <p:txBody>
          <a:bodyPr vert="horz" wrap="square" lIns="91440" tIns="45720" rIns="91440" bIns="45720" rtlCol="0" anchor="t">
            <a:noAutofit/>
          </a:bodyPr>
          <a:lstStyle/>
          <a:p>
            <a:pPr algn="ctr">
              <a:lnSpc>
                <a:spcPct val="120000"/>
              </a:lnSpc>
            </a:pPr>
            <a:r>
              <a:rPr kumimoji="1" lang="ja-JP" altLang="en-US">
                <a:solidFill>
                  <a:schemeClr val="bg1"/>
                </a:solidFill>
              </a:rPr>
              <a:t>ので</a:t>
            </a:r>
            <a:endParaRPr kumimoji="1" lang="en-US" altLang="ja-JP">
              <a:solidFill>
                <a:schemeClr val="bg1"/>
              </a:solidFill>
            </a:endParaRPr>
          </a:p>
          <a:p>
            <a:pPr algn="ctr">
              <a:lnSpc>
                <a:spcPct val="120000"/>
              </a:lnSpc>
            </a:pPr>
            <a:r>
              <a:rPr lang="en-US" altLang="ja-JP">
                <a:solidFill>
                  <a:schemeClr val="bg1"/>
                </a:solidFill>
              </a:rPr>
              <a:t>(</a:t>
            </a:r>
            <a:r>
              <a:rPr lang="ja-JP" altLang="en-US">
                <a:solidFill>
                  <a:schemeClr val="bg1"/>
                </a:solidFill>
              </a:rPr>
              <a:t>足した後 </a:t>
            </a:r>
            <a:r>
              <a:rPr lang="en-US" altLang="ja-JP">
                <a:solidFill>
                  <a:schemeClr val="bg1"/>
                </a:solidFill>
              </a:rPr>
              <a:t>- 7) </a:t>
            </a:r>
            <a:r>
              <a:rPr lang="ja-JP" altLang="en-US">
                <a:solidFill>
                  <a:schemeClr val="bg1"/>
                </a:solidFill>
              </a:rPr>
              <a:t>をわざわざ書く？</a:t>
            </a:r>
            <a:endParaRPr lang="en-US" altLang="ja-JP">
              <a:solidFill>
                <a:schemeClr val="bg1"/>
              </a:solidFill>
            </a:endParaRPr>
          </a:p>
        </p:txBody>
      </p:sp>
      <p:sp>
        <p:nvSpPr>
          <p:cNvPr id="13" name="テキスト ボックス 12">
            <a:extLst>
              <a:ext uri="{FF2B5EF4-FFF2-40B4-BE49-F238E27FC236}">
                <a16:creationId xmlns:a16="http://schemas.microsoft.com/office/drawing/2014/main" id="{08B6F1BC-5DE3-E58C-A90A-B26682AD76C8}"/>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1" name="テキスト ボックス 20">
            <a:extLst>
              <a:ext uri="{FF2B5EF4-FFF2-40B4-BE49-F238E27FC236}">
                <a16:creationId xmlns:a16="http://schemas.microsoft.com/office/drawing/2014/main" id="{328F2137-AAE7-ED9F-AA96-7AC5F8375FC1}"/>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4" name="テキスト ボックス 23">
            <a:extLst>
              <a:ext uri="{FF2B5EF4-FFF2-40B4-BE49-F238E27FC236}">
                <a16:creationId xmlns:a16="http://schemas.microsoft.com/office/drawing/2014/main" id="{3646AA34-CFA7-B4FD-4834-6DAB33F66B42}"/>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25" name="テキスト ボックス 24">
            <a:extLst>
              <a:ext uri="{FF2B5EF4-FFF2-40B4-BE49-F238E27FC236}">
                <a16:creationId xmlns:a16="http://schemas.microsoft.com/office/drawing/2014/main" id="{39ACDFC8-419D-FF60-ABD4-817F598ED2D4}"/>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8" name="テキスト ボックス 27">
            <a:extLst>
              <a:ext uri="{FF2B5EF4-FFF2-40B4-BE49-F238E27FC236}">
                <a16:creationId xmlns:a16="http://schemas.microsoft.com/office/drawing/2014/main" id="{DC73F607-65BF-9405-B182-9CB2374F4D29}"/>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9" name="四角形: 角を丸くする 28">
            <a:extLst>
              <a:ext uri="{FF2B5EF4-FFF2-40B4-BE49-F238E27FC236}">
                <a16:creationId xmlns:a16="http://schemas.microsoft.com/office/drawing/2014/main" id="{736C9929-7E15-D7DD-9E84-100B3573DE44}"/>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0" name="直線コネクタ 29">
            <a:extLst>
              <a:ext uri="{FF2B5EF4-FFF2-40B4-BE49-F238E27FC236}">
                <a16:creationId xmlns:a16="http://schemas.microsoft.com/office/drawing/2014/main" id="{84E97D4B-AFC1-E7F8-C050-37ED137EF549}"/>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FEA59E4-C2B2-0906-E3C7-70DAB704C8D4}"/>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四角形: 角を丸くする 31">
            <a:extLst>
              <a:ext uri="{FF2B5EF4-FFF2-40B4-BE49-F238E27FC236}">
                <a16:creationId xmlns:a16="http://schemas.microsoft.com/office/drawing/2014/main" id="{6392A5C7-D0E5-FAC2-3FBF-AC718863FE80}"/>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3" name="四角形: 角を丸くする 32">
            <a:extLst>
              <a:ext uri="{FF2B5EF4-FFF2-40B4-BE49-F238E27FC236}">
                <a16:creationId xmlns:a16="http://schemas.microsoft.com/office/drawing/2014/main" id="{E0235054-67A2-D528-0BA4-AFC33898B14B}"/>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20572002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3589208" y="2239719"/>
            <a:ext cx="4753179"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この </a:t>
            </a:r>
            <a:r>
              <a:rPr kumimoji="1" lang="en-US" altLang="ja-JP"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a:t>
            </a: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の目標</a:t>
            </a:r>
          </a:p>
        </p:txBody>
      </p:sp>
      <p:sp>
        <p:nvSpPr>
          <p:cNvPr id="13" name="TextBox 12">
            <a:extLst>
              <a:ext uri="{FF2B5EF4-FFF2-40B4-BE49-F238E27FC236}">
                <a16:creationId xmlns:a16="http://schemas.microsoft.com/office/drawing/2014/main" id="{C1DD747C-2E6F-6262-B9B5-4DD9786DBF93}"/>
              </a:ext>
            </a:extLst>
          </p:cNvPr>
          <p:cNvSpPr txBox="1"/>
          <p:nvPr/>
        </p:nvSpPr>
        <p:spPr>
          <a:xfrm>
            <a:off x="990497" y="3013443"/>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lang="en-US" altLang="ja-JP" sz="3200">
                <a:solidFill>
                  <a:schemeClr val="accent4">
                    <a:lumMod val="75000"/>
                  </a:schemeClr>
                </a:solidFill>
                <a:latin typeface="Ricty Diminished Discord" panose="020B0509020203020207" pitchFamily="49" charset="-128"/>
                <a:ea typeface="Ricty Diminished Discord" panose="020B0509020203020207" pitchFamily="49" charset="-128"/>
              </a:rPr>
              <a:t>&gt;</a:t>
            </a:r>
            <a:r>
              <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プログラミングにおける「関数」を知る</a:t>
            </a:r>
            <a:endParaRPr kumimoji="1" lang="en-US" altLang="ja-JP"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3963186" y="2706702"/>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02F75D0-79A5-12DF-3814-6A45ABE9828E}"/>
              </a:ext>
            </a:extLst>
          </p:cNvPr>
          <p:cNvSpPr txBox="1"/>
          <p:nvPr/>
        </p:nvSpPr>
        <p:spPr>
          <a:xfrm>
            <a:off x="990497" y="3823047"/>
            <a:ext cx="10211004" cy="584775"/>
          </a:xfrm>
          <a:prstGeom prst="rect">
            <a:avLst/>
          </a:prstGeom>
          <a:noFill/>
        </p:spPr>
        <p:txBody>
          <a:bodyPr wrap="square" rtlCol="0">
            <a:spAutoFit/>
          </a:bodyPr>
          <a:lstStyle/>
          <a:p>
            <a:pPr marR="0" algn="ctr" defTabSz="914400" rtl="0" eaLnBrk="1" fontAlgn="auto" latinLnBrk="0" hangingPunct="1">
              <a:lnSpc>
                <a:spcPct val="100000"/>
              </a:lnSpc>
              <a:spcBef>
                <a:spcPts val="0"/>
              </a:spcBef>
              <a:spcAft>
                <a:spcPts val="0"/>
              </a:spcAft>
              <a:buClrTx/>
              <a:buSzTx/>
              <a:tabLst/>
            </a:pPr>
            <a:r>
              <a:rPr lang="en-US" altLang="ja-JP" sz="3200">
                <a:solidFill>
                  <a:schemeClr val="accent4">
                    <a:lumMod val="75000"/>
                  </a:schemeClr>
                </a:solidFill>
                <a:latin typeface="Ricty Diminished Discord" panose="020B0509020203020207" pitchFamily="49" charset="-128"/>
                <a:ea typeface="Ricty Diminished Discord" panose="020B0509020203020207" pitchFamily="49" charset="-128"/>
              </a:rPr>
              <a:t>&gt;</a:t>
            </a:r>
            <a:r>
              <a:rPr kumimoji="1" lang="ja-JP" altLang="en-US"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  関数の書き方がわかる</a:t>
            </a:r>
            <a:endParaRPr kumimoji="1" lang="en-US" altLang="ja-JP" sz="32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Tree>
    <p:extLst>
      <p:ext uri="{BB962C8B-B14F-4D97-AF65-F5344CB8AC3E}">
        <p14:creationId xmlns:p14="http://schemas.microsoft.com/office/powerpoint/2010/main" val="35024028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5B57A098-2305-00DD-D5E8-62674C41CA22}"/>
              </a:ext>
            </a:extLst>
          </p:cNvPr>
          <p:cNvCxnSpPr/>
          <p:nvPr/>
        </p:nvCxnSpPr>
        <p:spPr>
          <a:xfrm>
            <a:off x="9847385" y="1543015"/>
            <a:ext cx="0" cy="4252693"/>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380482" y="2089562"/>
            <a:ext cx="7266320" cy="221471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original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に元の値を入れる</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7</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足す前の値を上書き</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printf</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“%d+4=%d”</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380482" y="1979582"/>
            <a:ext cx="886664"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5" name="フローチャート: 処理 4">
            <a:extLst>
              <a:ext uri="{FF2B5EF4-FFF2-40B4-BE49-F238E27FC236}">
                <a16:creationId xmlns:a16="http://schemas.microsoft.com/office/drawing/2014/main" id="{11314398-A9C6-41A1-CEBC-3A311676CE8A}"/>
              </a:ext>
            </a:extLst>
          </p:cNvPr>
          <p:cNvSpPr/>
          <p:nvPr/>
        </p:nvSpPr>
        <p:spPr>
          <a:xfrm>
            <a:off x="8491177" y="3769004"/>
            <a:ext cx="2736760" cy="1049106"/>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a:t>(</a:t>
            </a:r>
            <a:r>
              <a:rPr kumimoji="1" lang="ja-JP" altLang="en-US"/>
              <a:t>足す前の値</a:t>
            </a:r>
            <a:r>
              <a:rPr kumimoji="1" lang="en-US" altLang="ja-JP"/>
              <a:t>)</a:t>
            </a:r>
            <a:r>
              <a:rPr lang="en-US" altLang="ja-JP"/>
              <a:t> + 4 = (</a:t>
            </a:r>
            <a:r>
              <a:rPr lang="ja-JP" altLang="en-US"/>
              <a:t>足した後の値</a:t>
            </a:r>
            <a:r>
              <a:rPr lang="en-US" altLang="ja-JP"/>
              <a:t>)</a:t>
            </a:r>
            <a:r>
              <a:rPr lang="ja-JP" altLang="en-US"/>
              <a:t> </a:t>
            </a:r>
            <a:br>
              <a:rPr lang="en-US" altLang="ja-JP"/>
            </a:br>
            <a:r>
              <a:rPr lang="ja-JP" altLang="en-US"/>
              <a:t>と表示する</a:t>
            </a:r>
            <a:endParaRPr kumimoji="1" lang="ja-JP" altLang="en-US"/>
          </a:p>
        </p:txBody>
      </p:sp>
      <p:sp>
        <p:nvSpPr>
          <p:cNvPr id="7" name="フローチャート: 処理 6">
            <a:extLst>
              <a:ext uri="{FF2B5EF4-FFF2-40B4-BE49-F238E27FC236}">
                <a16:creationId xmlns:a16="http://schemas.microsoft.com/office/drawing/2014/main" id="{2FA76CBB-879C-F9E7-06DB-F86F857BE713}"/>
              </a:ext>
            </a:extLst>
          </p:cNvPr>
          <p:cNvSpPr/>
          <p:nvPr/>
        </p:nvSpPr>
        <p:spPr>
          <a:xfrm>
            <a:off x="8491177" y="4988221"/>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ja-JP" altLang="en-US"/>
              <a:t>足した後の値を返す</a:t>
            </a:r>
          </a:p>
        </p:txBody>
      </p:sp>
      <p:sp>
        <p:nvSpPr>
          <p:cNvPr id="8" name="フローチャート: 処理 7">
            <a:extLst>
              <a:ext uri="{FF2B5EF4-FFF2-40B4-BE49-F238E27FC236}">
                <a16:creationId xmlns:a16="http://schemas.microsoft.com/office/drawing/2014/main" id="{1A2BA1C0-12C7-8ED8-7272-7D6007CAAB6C}"/>
              </a:ext>
            </a:extLst>
          </p:cNvPr>
          <p:cNvSpPr/>
          <p:nvPr/>
        </p:nvSpPr>
        <p:spPr>
          <a:xfrm>
            <a:off x="8491177" y="3025357"/>
            <a:ext cx="2736760" cy="495108"/>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en-US" altLang="ja-JP" err="1"/>
              <a:t>plusWhat</a:t>
            </a:r>
            <a:r>
              <a:rPr kumimoji="1" lang="en-US" altLang="ja-JP"/>
              <a:t> </a:t>
            </a:r>
            <a:r>
              <a:rPr kumimoji="1" lang="ja-JP" altLang="en-US"/>
              <a:t>に </a:t>
            </a:r>
            <a:r>
              <a:rPr kumimoji="1" lang="en-US" altLang="ja-JP"/>
              <a:t>7</a:t>
            </a:r>
            <a:r>
              <a:rPr kumimoji="1" lang="ja-JP" altLang="en-US"/>
              <a:t>を足す</a:t>
            </a:r>
          </a:p>
        </p:txBody>
      </p:sp>
      <p:sp>
        <p:nvSpPr>
          <p:cNvPr id="41" name="テキスト ボックス 40">
            <a:extLst>
              <a:ext uri="{FF2B5EF4-FFF2-40B4-BE49-F238E27FC236}">
                <a16:creationId xmlns:a16="http://schemas.microsoft.com/office/drawing/2014/main" id="{B6C91FB9-BA2D-A5DA-BBCA-ED7817988145}"/>
              </a:ext>
            </a:extLst>
          </p:cNvPr>
          <p:cNvSpPr txBox="1"/>
          <p:nvPr/>
        </p:nvSpPr>
        <p:spPr>
          <a:xfrm>
            <a:off x="8441995" y="1139051"/>
            <a:ext cx="287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フローチャート</a:t>
            </a:r>
          </a:p>
        </p:txBody>
      </p:sp>
      <p:sp>
        <p:nvSpPr>
          <p:cNvPr id="3" name="テキスト ボックス 2">
            <a:extLst>
              <a:ext uri="{FF2B5EF4-FFF2-40B4-BE49-F238E27FC236}">
                <a16:creationId xmlns:a16="http://schemas.microsoft.com/office/drawing/2014/main" id="{6F9F4BE9-8AF4-8B78-0233-168C8D66AFA8}"/>
              </a:ext>
            </a:extLst>
          </p:cNvPr>
          <p:cNvSpPr txBox="1"/>
          <p:nvPr/>
        </p:nvSpPr>
        <p:spPr>
          <a:xfrm>
            <a:off x="-566713" y="4988221"/>
            <a:ext cx="1123031" cy="439992"/>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例</a:t>
            </a:r>
            <a:endParaRPr kumimoji="1" lang="en-US" altLang="ja-JP" sz="20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cxnSp>
        <p:nvCxnSpPr>
          <p:cNvPr id="10" name="直線コネクタ 9">
            <a:extLst>
              <a:ext uri="{FF2B5EF4-FFF2-40B4-BE49-F238E27FC236}">
                <a16:creationId xmlns:a16="http://schemas.microsoft.com/office/drawing/2014/main" id="{E59F1F18-4B12-7C1C-59D3-33A1303EC247}"/>
              </a:ext>
            </a:extLst>
          </p:cNvPr>
          <p:cNvCxnSpPr>
            <a:cxnSpLocks/>
          </p:cNvCxnSpPr>
          <p:nvPr/>
        </p:nvCxnSpPr>
        <p:spPr>
          <a:xfrm>
            <a:off x="649121" y="5220829"/>
            <a:ext cx="7179957" cy="0"/>
          </a:xfrm>
          <a:prstGeom prst="line">
            <a:avLst/>
          </a:prstGeom>
          <a:ln w="6350">
            <a:solidFill>
              <a:schemeClr val="accent3">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5E45063-0FD2-DCD6-0689-827AA3BE0053}"/>
              </a:ext>
            </a:extLst>
          </p:cNvPr>
          <p:cNvSpPr txBox="1"/>
          <p:nvPr/>
        </p:nvSpPr>
        <p:spPr>
          <a:xfrm>
            <a:off x="5639550" y="5548216"/>
            <a:ext cx="2004417" cy="907713"/>
          </a:xfrm>
          <a:prstGeom prst="rect">
            <a:avLst/>
          </a:prstGeom>
          <a:solidFill>
            <a:srgbClr val="24330F"/>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4+7=11</a:t>
            </a:r>
          </a:p>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a=11</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22" name="テキスト ボックス 21">
            <a:extLst>
              <a:ext uri="{FF2B5EF4-FFF2-40B4-BE49-F238E27FC236}">
                <a16:creationId xmlns:a16="http://schemas.microsoft.com/office/drawing/2014/main" id="{54ED1623-9EFC-B869-F1E9-07EEF48BA59E}"/>
              </a:ext>
            </a:extLst>
          </p:cNvPr>
          <p:cNvSpPr txBox="1"/>
          <p:nvPr/>
        </p:nvSpPr>
        <p:spPr>
          <a:xfrm>
            <a:off x="5703111" y="5438236"/>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35" name="テキスト ボックス 34">
            <a:extLst>
              <a:ext uri="{FF2B5EF4-FFF2-40B4-BE49-F238E27FC236}">
                <a16:creationId xmlns:a16="http://schemas.microsoft.com/office/drawing/2014/main" id="{0BB16B34-070C-58F8-C1AC-84B22FE3FD83}"/>
              </a:ext>
            </a:extLst>
          </p:cNvPr>
          <p:cNvSpPr txBox="1"/>
          <p:nvPr/>
        </p:nvSpPr>
        <p:spPr>
          <a:xfrm>
            <a:off x="380482" y="5561527"/>
            <a:ext cx="5022791" cy="894402"/>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4</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38" name="テキスト ボックス 37">
            <a:extLst>
              <a:ext uri="{FF2B5EF4-FFF2-40B4-BE49-F238E27FC236}">
                <a16:creationId xmlns:a16="http://schemas.microsoft.com/office/drawing/2014/main" id="{A1F82656-7592-9A61-B7BF-CB6EB72C4469}"/>
              </a:ext>
            </a:extLst>
          </p:cNvPr>
          <p:cNvSpPr txBox="1"/>
          <p:nvPr/>
        </p:nvSpPr>
        <p:spPr>
          <a:xfrm>
            <a:off x="444043" y="5451547"/>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13" name="フローチャート: 処理 12">
            <a:extLst>
              <a:ext uri="{FF2B5EF4-FFF2-40B4-BE49-F238E27FC236}">
                <a16:creationId xmlns:a16="http://schemas.microsoft.com/office/drawing/2014/main" id="{D479A713-A252-F338-867F-EC21CBDA90BB}"/>
              </a:ext>
            </a:extLst>
          </p:cNvPr>
          <p:cNvSpPr/>
          <p:nvPr/>
        </p:nvSpPr>
        <p:spPr>
          <a:xfrm>
            <a:off x="8511966" y="1727713"/>
            <a:ext cx="2736760" cy="1049106"/>
          </a:xfrm>
          <a:prstGeom prst="flowChartProcess">
            <a:avLst/>
          </a:prstGeom>
          <a:solidFill>
            <a:srgbClr val="404040"/>
          </a:solidFill>
          <a:ln w="158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ctr">
            <a:spAutoFit/>
          </a:bodyPr>
          <a:lstStyle/>
          <a:p>
            <a:pPr algn="ctr"/>
            <a:r>
              <a:rPr kumimoji="1" lang="ja-JP" altLang="en-US"/>
              <a:t>変数 </a:t>
            </a:r>
            <a:r>
              <a:rPr kumimoji="1" lang="en-US" altLang="ja-JP"/>
              <a:t>original </a:t>
            </a:r>
            <a:r>
              <a:rPr kumimoji="1" lang="ja-JP" altLang="en-US"/>
              <a:t>を</a:t>
            </a:r>
            <a:endParaRPr kumimoji="1" lang="en-US" altLang="ja-JP"/>
          </a:p>
          <a:p>
            <a:pPr algn="ctr"/>
            <a:r>
              <a:rPr lang="en-US" altLang="ja-JP" err="1"/>
              <a:t>plusWhat</a:t>
            </a:r>
            <a:r>
              <a:rPr lang="en-US" altLang="ja-JP"/>
              <a:t> </a:t>
            </a:r>
            <a:r>
              <a:rPr lang="ja-JP" altLang="en-US"/>
              <a:t>と同じ値で</a:t>
            </a:r>
            <a:br>
              <a:rPr lang="en-US" altLang="ja-JP"/>
            </a:br>
            <a:r>
              <a:rPr lang="ja-JP" altLang="en-US"/>
              <a:t>初期化する</a:t>
            </a:r>
            <a:endParaRPr kumimoji="1" lang="ja-JP" altLang="en-US"/>
          </a:p>
        </p:txBody>
      </p:sp>
      <p:sp>
        <p:nvSpPr>
          <p:cNvPr id="21" name="テキスト ボックス 20">
            <a:extLst>
              <a:ext uri="{FF2B5EF4-FFF2-40B4-BE49-F238E27FC236}">
                <a16:creationId xmlns:a16="http://schemas.microsoft.com/office/drawing/2014/main" id="{426DB86B-9B02-2B63-E6DC-4D46C1F5A130}"/>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4" name="テキスト ボックス 23">
            <a:extLst>
              <a:ext uri="{FF2B5EF4-FFF2-40B4-BE49-F238E27FC236}">
                <a16:creationId xmlns:a16="http://schemas.microsoft.com/office/drawing/2014/main" id="{655D9B11-1C18-88D3-044B-F0240AFC1D46}"/>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5" name="テキスト ボックス 24">
            <a:extLst>
              <a:ext uri="{FF2B5EF4-FFF2-40B4-BE49-F238E27FC236}">
                <a16:creationId xmlns:a16="http://schemas.microsoft.com/office/drawing/2014/main" id="{D496BBD4-CCC0-6D69-64F8-D6D70689CB63}"/>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28" name="テキスト ボックス 27">
            <a:extLst>
              <a:ext uri="{FF2B5EF4-FFF2-40B4-BE49-F238E27FC236}">
                <a16:creationId xmlns:a16="http://schemas.microsoft.com/office/drawing/2014/main" id="{3B306B13-A013-58AB-E94B-2F1CD59E164E}"/>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29" name="テキスト ボックス 28">
            <a:extLst>
              <a:ext uri="{FF2B5EF4-FFF2-40B4-BE49-F238E27FC236}">
                <a16:creationId xmlns:a16="http://schemas.microsoft.com/office/drawing/2014/main" id="{21B5E38B-213D-20A0-2B0B-B5FE2CA5A55B}"/>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0" name="四角形: 角を丸くする 29">
            <a:extLst>
              <a:ext uri="{FF2B5EF4-FFF2-40B4-BE49-F238E27FC236}">
                <a16:creationId xmlns:a16="http://schemas.microsoft.com/office/drawing/2014/main" id="{E7755A1A-3A91-0CB4-A804-1D72DAE9EB06}"/>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1" name="直線コネクタ 30">
            <a:extLst>
              <a:ext uri="{FF2B5EF4-FFF2-40B4-BE49-F238E27FC236}">
                <a16:creationId xmlns:a16="http://schemas.microsoft.com/office/drawing/2014/main" id="{585C8635-89B7-E99F-15D4-20D0547F8DC0}"/>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735628-2C1A-320F-DA6C-58FC8FBF32FD}"/>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0AE49EC6-4C35-97D5-3197-B0081A1E58D2}"/>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9" name="四角形: 角を丸くする 38">
            <a:extLst>
              <a:ext uri="{FF2B5EF4-FFF2-40B4-BE49-F238E27FC236}">
                <a16:creationId xmlns:a16="http://schemas.microsoft.com/office/drawing/2014/main" id="{980ABD62-8326-8F2E-7783-32B58D019969}"/>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16646096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516812" y="2089562"/>
            <a:ext cx="9229342" cy="2285955"/>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original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に元の値を入れる</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7</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足す前の値を上書き</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rgbClr val="FACF64"/>
                </a:solidFill>
                <a:latin typeface="Ricty Diminished Discord" panose="020B0509020203020207" pitchFamily="49" charset="-128"/>
                <a:ea typeface="Ricty Diminished Discord" panose="020B0509020203020207" pitchFamily="49" charset="-128"/>
              </a:rPr>
              <a:t>print</a:t>
            </a:r>
            <a:r>
              <a:rPr lang="en-US" altLang="ja-JP">
                <a:solidFill>
                  <a:schemeClr val="accent3"/>
                </a:solidFill>
                <a:latin typeface="Ricty Diminished Discord" panose="020B0509020203020207" pitchFamily="49" charset="-128"/>
                <a:ea typeface="Ricty Diminished Discord" panose="020B0509020203020207" pitchFamily="49" charset="-128"/>
              </a:rPr>
              <a:t>f</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“%d+4=%d”</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rgbClr val="FACF64"/>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1979582"/>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3" name="テキスト ボックス 2">
            <a:extLst>
              <a:ext uri="{FF2B5EF4-FFF2-40B4-BE49-F238E27FC236}">
                <a16:creationId xmlns:a16="http://schemas.microsoft.com/office/drawing/2014/main" id="{5DA80F26-E29A-71B4-6524-312D8A5145DC}"/>
              </a:ext>
            </a:extLst>
          </p:cNvPr>
          <p:cNvSpPr txBox="1"/>
          <p:nvPr/>
        </p:nvSpPr>
        <p:spPr>
          <a:xfrm>
            <a:off x="1044728" y="4867590"/>
            <a:ext cx="10102544" cy="1547988"/>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ja-JP" altLang="en-US" sz="2000">
                <a:solidFill>
                  <a:prstClr val="white"/>
                </a:solidFill>
                <a:latin typeface="源真ゴシックP Regular"/>
                <a:ea typeface="源真ゴシックP Regular"/>
              </a:rPr>
              <a:t>これで目標が達成できた</a:t>
            </a:r>
            <a:endParaRPr lang="en-US" altLang="ja-JP" sz="2000">
              <a:solidFill>
                <a:prstClr val="white"/>
              </a:solidFill>
              <a:latin typeface="源真ゴシックP Regular"/>
              <a:ea typeface="源真ゴシックP Regular"/>
            </a:endParaRPr>
          </a:p>
          <a:p>
            <a:pPr marL="0" marR="0" lvl="0" indent="0" algn="ctr" defTabSz="914400" rtl="0" eaLnBrk="1" fontAlgn="auto" latinLnBrk="0" hangingPunct="1">
              <a:lnSpc>
                <a:spcPct val="120000"/>
              </a:lnSpc>
              <a:spcBef>
                <a:spcPts val="0"/>
              </a:spcBef>
              <a:spcAft>
                <a:spcPts val="0"/>
              </a:spcAft>
              <a:buClrTx/>
              <a:buSzTx/>
              <a:buFontTx/>
              <a:buNone/>
              <a:tabLst/>
              <a:defRPr/>
            </a:pPr>
            <a:endParaRPr lang="en-US" altLang="ja-JP" sz="2000">
              <a:solidFill>
                <a:prstClr val="white"/>
              </a:solidFill>
              <a:latin typeface="源真ゴシックP Regular"/>
              <a:ea typeface="源真ゴシックP Regular"/>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ja-JP" altLang="en-US" sz="2000">
                <a:solidFill>
                  <a:prstClr val="white"/>
                </a:solidFill>
                <a:latin typeface="源真ゴシックP Regular"/>
                <a:ea typeface="源真ゴシックP Regular"/>
              </a:rPr>
              <a:t>実行するときは、このコードを </a:t>
            </a:r>
            <a:r>
              <a:rPr lang="en-US" altLang="ja-JP" sz="2000">
                <a:solidFill>
                  <a:prstClr val="white"/>
                </a:solidFill>
                <a:latin typeface="源真ゴシックP Regular"/>
                <a:ea typeface="源真ゴシックP Regular"/>
              </a:rPr>
              <a:t>main </a:t>
            </a:r>
            <a:r>
              <a:rPr lang="ja-JP" altLang="en-US" sz="2000">
                <a:solidFill>
                  <a:prstClr val="white"/>
                </a:solidFill>
                <a:latin typeface="源真ゴシックP Regular"/>
                <a:ea typeface="源真ゴシックP Regular"/>
              </a:rPr>
              <a:t>関数の外に設置して、</a:t>
            </a:r>
            <a:endParaRPr lang="en-US" altLang="ja-JP" sz="2000">
              <a:solidFill>
                <a:prstClr val="white"/>
              </a:solidFill>
              <a:latin typeface="源真ゴシックP Regular"/>
              <a:ea typeface="源真ゴシックP Regular"/>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ja-JP" sz="2000">
                <a:solidFill>
                  <a:prstClr val="white"/>
                </a:solidFill>
                <a:latin typeface="源真ゴシックP Regular"/>
                <a:ea typeface="源真ゴシックP Regular"/>
              </a:rPr>
              <a:t>main </a:t>
            </a:r>
            <a:r>
              <a:rPr lang="ja-JP" altLang="en-US" sz="2000">
                <a:solidFill>
                  <a:prstClr val="white"/>
                </a:solidFill>
                <a:latin typeface="源真ゴシックP Regular"/>
                <a:ea typeface="源真ゴシックP Regular"/>
              </a:rPr>
              <a:t>関数に「例」のコードを書こう</a:t>
            </a:r>
            <a:endParaRPr lang="en-US" altLang="ja-JP" sz="2000">
              <a:solidFill>
                <a:prstClr val="white"/>
              </a:solidFill>
              <a:latin typeface="源真ゴシックP Regular"/>
              <a:ea typeface="源真ゴシックP Regular"/>
            </a:endParaRPr>
          </a:p>
        </p:txBody>
      </p:sp>
      <p:sp>
        <p:nvSpPr>
          <p:cNvPr id="28" name="テキスト ボックス 27">
            <a:extLst>
              <a:ext uri="{FF2B5EF4-FFF2-40B4-BE49-F238E27FC236}">
                <a16:creationId xmlns:a16="http://schemas.microsoft.com/office/drawing/2014/main" id="{FA7BAE2C-6C37-3C59-BC1D-09F0ECFB70F8}"/>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9" name="テキスト ボックス 28">
            <a:extLst>
              <a:ext uri="{FF2B5EF4-FFF2-40B4-BE49-F238E27FC236}">
                <a16:creationId xmlns:a16="http://schemas.microsoft.com/office/drawing/2014/main" id="{91D76887-61D2-0E03-1B02-320180186CA9}"/>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30" name="テキスト ボックス 29">
            <a:extLst>
              <a:ext uri="{FF2B5EF4-FFF2-40B4-BE49-F238E27FC236}">
                <a16:creationId xmlns:a16="http://schemas.microsoft.com/office/drawing/2014/main" id="{972E9106-A293-4C5F-3EFD-0DB87515CCAD}"/>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31" name="テキスト ボックス 30">
            <a:extLst>
              <a:ext uri="{FF2B5EF4-FFF2-40B4-BE49-F238E27FC236}">
                <a16:creationId xmlns:a16="http://schemas.microsoft.com/office/drawing/2014/main" id="{4C151281-91AE-724F-D4B0-5BD6E3D0FD15}"/>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2" name="テキスト ボックス 31">
            <a:extLst>
              <a:ext uri="{FF2B5EF4-FFF2-40B4-BE49-F238E27FC236}">
                <a16:creationId xmlns:a16="http://schemas.microsoft.com/office/drawing/2014/main" id="{C47D6709-1090-4602-DBF6-75851B01C412}"/>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3" name="四角形: 角を丸くする 32">
            <a:extLst>
              <a:ext uri="{FF2B5EF4-FFF2-40B4-BE49-F238E27FC236}">
                <a16:creationId xmlns:a16="http://schemas.microsoft.com/office/drawing/2014/main" id="{414F739B-4ACA-1698-1934-2DD8F7E8E47B}"/>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4" name="直線コネクタ 33">
            <a:extLst>
              <a:ext uri="{FF2B5EF4-FFF2-40B4-BE49-F238E27FC236}">
                <a16:creationId xmlns:a16="http://schemas.microsoft.com/office/drawing/2014/main" id="{2003AFA0-68C9-F843-449A-8F467852EFDD}"/>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5AD93A2-B34F-CDBC-2181-42D75B544BAA}"/>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9410E32A-3ED4-2A5B-5037-0CACF6C54D5E}"/>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9" name="四角形: 角を丸くする 38">
            <a:extLst>
              <a:ext uri="{FF2B5EF4-FFF2-40B4-BE49-F238E27FC236}">
                <a16:creationId xmlns:a16="http://schemas.microsoft.com/office/drawing/2014/main" id="{394BBCCE-286C-9C4A-A8EC-F1E06EF243AB}"/>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4123836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bg1"/>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516812" y="2089562"/>
            <a:ext cx="9229342" cy="4098310"/>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original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に元の値を入れる</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7</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足す前の値を上書き</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printf</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“%d+4=%d”</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original</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endParaRPr lang="en-US" altLang="ja-JP">
              <a:solidFill>
                <a:schemeClr val="accent4"/>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main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4"/>
                </a:solidFill>
                <a:latin typeface="Ricty Diminished Discord" panose="020B0509020203020207" pitchFamily="49" charset="-128"/>
                <a:ea typeface="Ricty Diminished Discord" panose="020B0509020203020207" pitchFamily="49" charset="-128"/>
              </a:rPr>
              <a:t>void</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bg1">
                    <a:lumMod val="75000"/>
                  </a:schemeClr>
                </a:solidFill>
                <a:latin typeface="Ricty Diminished Discord" panose="020B0509020203020207" pitchFamily="49" charset="-128"/>
                <a:ea typeface="Ricty Diminished Discord" panose="020B0509020203020207" pitchFamily="49" charset="-128"/>
              </a:rPr>
              <a:t>// main </a:t>
            </a:r>
            <a:r>
              <a:rPr lang="ja-JP" altLang="en-US">
                <a:solidFill>
                  <a:schemeClr val="bg1">
                    <a:lumMod val="75000"/>
                  </a:schemeClr>
                </a:solidFill>
                <a:latin typeface="Ricty Diminished Discord" panose="020B0509020203020207" pitchFamily="49" charset="-128"/>
                <a:ea typeface="Ricty Diminished Discord" panose="020B0509020203020207" pitchFamily="49" charset="-128"/>
              </a:rPr>
              <a:t>関数も例示するとこんな感じ</a:t>
            </a:r>
            <a:endParaRPr lang="en-US" altLang="ja-JP">
              <a:solidFill>
                <a:schemeClr val="bg1">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  int</a:t>
            </a:r>
            <a:r>
              <a:rPr lang="en-US" altLang="ja-JP">
                <a:solidFill>
                  <a:schemeClr val="accent3"/>
                </a:solidFill>
                <a:latin typeface="Ricty Diminished Discord" panose="020B0509020203020207" pitchFamily="49" charset="-128"/>
                <a:ea typeface="Ricty Diminished Discord" panose="020B0509020203020207" pitchFamily="49" charset="-128"/>
              </a:rPr>
              <a:t> a</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4</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  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1979582"/>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25" name="テキスト ボックス 24">
            <a:extLst>
              <a:ext uri="{FF2B5EF4-FFF2-40B4-BE49-F238E27FC236}">
                <a16:creationId xmlns:a16="http://schemas.microsoft.com/office/drawing/2014/main" id="{FDAB5F18-D7E9-BAF4-DB86-D4D79560F544}"/>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8" name="テキスト ボックス 27">
            <a:extLst>
              <a:ext uri="{FF2B5EF4-FFF2-40B4-BE49-F238E27FC236}">
                <a16:creationId xmlns:a16="http://schemas.microsoft.com/office/drawing/2014/main" id="{F83F814A-969F-4C6D-5C75-C3FB9DD40862}"/>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29" name="テキスト ボックス 28">
            <a:extLst>
              <a:ext uri="{FF2B5EF4-FFF2-40B4-BE49-F238E27FC236}">
                <a16:creationId xmlns:a16="http://schemas.microsoft.com/office/drawing/2014/main" id="{3CE77B68-685A-C44F-F17A-F93E225DD80A}"/>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gn="ct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 </a:t>
            </a:r>
            <a:r>
              <a:rPr lang="en-US" altLang="ja-JP" sz="1400" err="1">
                <a:solidFill>
                  <a:schemeClr val="accent3"/>
                </a:solidFill>
                <a:latin typeface="Ricty Diminished Discord" panose="020B0509020203020207" pitchFamily="49" charset="-128"/>
                <a:ea typeface="Ricty Diminished Discord" panose="020B0509020203020207" pitchFamily="49" charset="-128"/>
              </a:rPr>
              <a:t>add_seven</a:t>
            </a:r>
            <a:r>
              <a:rPr lang="ja-JP" altLang="en-US" sz="1400">
                <a:solidFill>
                  <a:schemeClr val="bg1"/>
                </a:solidFill>
                <a:latin typeface="Ricty Diminished Discord" panose="020B0509020203020207" pitchFamily="49" charset="-128"/>
                <a:ea typeface="Ricty Diminished Discord" panose="020B0509020203020207" pitchFamily="49" charset="-128"/>
              </a:rPr>
              <a:t> </a:t>
            </a:r>
            <a:r>
              <a:rPr lang="ja-JP" altLang="en-US" sz="1400">
                <a:solidFill>
                  <a:schemeClr val="bg1"/>
                </a:solidFill>
              </a:rPr>
              <a:t>を作ってみよう</a:t>
            </a:r>
            <a:endParaRPr lang="en-US" altLang="ja-JP" sz="1400">
              <a:solidFill>
                <a:schemeClr val="bg1"/>
              </a:solidFill>
            </a:endParaRPr>
          </a:p>
        </p:txBody>
      </p:sp>
      <p:sp>
        <p:nvSpPr>
          <p:cNvPr id="30" name="テキスト ボックス 29">
            <a:extLst>
              <a:ext uri="{FF2B5EF4-FFF2-40B4-BE49-F238E27FC236}">
                <a16:creationId xmlns:a16="http://schemas.microsoft.com/office/drawing/2014/main" id="{7FB0542D-D805-6959-42C5-2F452020307F}"/>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1" name="テキスト ボックス 30">
            <a:extLst>
              <a:ext uri="{FF2B5EF4-FFF2-40B4-BE49-F238E27FC236}">
                <a16:creationId xmlns:a16="http://schemas.microsoft.com/office/drawing/2014/main" id="{FBF2BB17-EABC-E9B2-671B-212F0CD16221}"/>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2" name="四角形: 角を丸くする 31">
            <a:extLst>
              <a:ext uri="{FF2B5EF4-FFF2-40B4-BE49-F238E27FC236}">
                <a16:creationId xmlns:a16="http://schemas.microsoft.com/office/drawing/2014/main" id="{D162B8A4-BFFF-F1EC-9E1E-CF20FEDD99A5}"/>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3" name="直線コネクタ 32">
            <a:extLst>
              <a:ext uri="{FF2B5EF4-FFF2-40B4-BE49-F238E27FC236}">
                <a16:creationId xmlns:a16="http://schemas.microsoft.com/office/drawing/2014/main" id="{979E415A-62A8-6722-DE3E-2AC0C35AADBF}"/>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C9B41A9-DC90-F9B6-F3D8-17CC58E668D2}"/>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四角形: 角を丸くする 34">
            <a:extLst>
              <a:ext uri="{FF2B5EF4-FFF2-40B4-BE49-F238E27FC236}">
                <a16:creationId xmlns:a16="http://schemas.microsoft.com/office/drawing/2014/main" id="{B75EEFAA-ED1F-1BB9-B3B2-F7A198A0B41B}"/>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38" name="四角形: 角を丸くする 37">
            <a:extLst>
              <a:ext uri="{FF2B5EF4-FFF2-40B4-BE49-F238E27FC236}">
                <a16:creationId xmlns:a16="http://schemas.microsoft.com/office/drawing/2014/main" id="{E2900255-7F32-F071-E694-54FF7D01781B}"/>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1650601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solidFill>
                  <a:schemeClr val="accent2">
                    <a:lumMod val="40000"/>
                    <a:lumOff val="60000"/>
                  </a:schemeClr>
                </a:solidFill>
              </a:rPr>
              <a:t>1 - 5+ | </a:t>
            </a:r>
            <a:r>
              <a:rPr lang="ja-JP" altLang="en-US">
                <a:solidFill>
                  <a:schemeClr val="accent2">
                    <a:lumMod val="40000"/>
                    <a:lumOff val="60000"/>
                  </a:schemeClr>
                </a:solidFill>
              </a:rPr>
              <a:t>関数を使う </a:t>
            </a:r>
            <a:r>
              <a:rPr lang="en-US" altLang="ja-JP">
                <a:solidFill>
                  <a:schemeClr val="accent2">
                    <a:lumMod val="40000"/>
                    <a:lumOff val="60000"/>
                  </a:schemeClr>
                </a:solidFill>
              </a:rPr>
              <a:t>(EX)</a:t>
            </a:r>
            <a:endParaRPr lang="en-US">
              <a:solidFill>
                <a:schemeClr val="accent2">
                  <a:lumMod val="40000"/>
                  <a:lumOff val="60000"/>
                </a:schemeClr>
              </a:solidFill>
            </a:endParaRPr>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23</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B274087-F915-6D47-57A2-98923E72418C}"/>
              </a:ext>
            </a:extLst>
          </p:cNvPr>
          <p:cNvSpPr txBox="1"/>
          <p:nvPr/>
        </p:nvSpPr>
        <p:spPr>
          <a:xfrm>
            <a:off x="709276" y="1322632"/>
            <a:ext cx="5764029" cy="534457"/>
          </a:xfrm>
          <a:prstGeom prst="rect">
            <a:avLst/>
          </a:prstGeom>
        </p:spPr>
        <p:txBody>
          <a:bodyPr vert="horz" wrap="square" lIns="91440" tIns="45720" rIns="91440" bIns="45720" rtlCol="0" anchor="t">
            <a:noAutofit/>
          </a:bodyPr>
          <a:lstStyle/>
          <a:p>
            <a:pPr>
              <a:lnSpc>
                <a:spcPct val="120000"/>
              </a:lnSpc>
            </a:pPr>
            <a:r>
              <a:rPr kumimoji="1" lang="ja-JP" altLang="en-US" sz="2000">
                <a:solidFill>
                  <a:schemeClr val="bg1"/>
                </a:solidFill>
              </a:rPr>
              <a:t>★ </a:t>
            </a:r>
            <a:r>
              <a:rPr lang="en-US" altLang="ja-JP" sz="2000">
                <a:solidFill>
                  <a:schemeClr val="bg1"/>
                </a:solidFill>
                <a:latin typeface="Ricty Diminished Discord" panose="020B0509020203020207" pitchFamily="49" charset="-128"/>
                <a:ea typeface="Ricty Diminished Discord" panose="020B0509020203020207" pitchFamily="49" charset="-128"/>
              </a:rPr>
              <a:t>printf</a:t>
            </a:r>
            <a:r>
              <a:rPr lang="en-US" altLang="ja-JP" sz="2000">
                <a:solidFill>
                  <a:schemeClr val="bg1"/>
                </a:solidFill>
              </a:rPr>
              <a:t> </a:t>
            </a:r>
            <a:r>
              <a:rPr lang="ja-JP" altLang="en-US" sz="2000">
                <a:solidFill>
                  <a:schemeClr val="bg1"/>
                </a:solidFill>
              </a:rPr>
              <a:t>関数の使い方</a:t>
            </a:r>
            <a:endParaRPr lang="en-US" altLang="ja-JP" sz="2000">
              <a:solidFill>
                <a:schemeClr val="bg1"/>
              </a:solidFill>
            </a:endParaRPr>
          </a:p>
        </p:txBody>
      </p:sp>
      <p:sp>
        <p:nvSpPr>
          <p:cNvPr id="48" name="四角形: 角を丸くする 47">
            <a:extLst>
              <a:ext uri="{FF2B5EF4-FFF2-40B4-BE49-F238E27FC236}">
                <a16:creationId xmlns:a16="http://schemas.microsoft.com/office/drawing/2014/main" id="{7E81B021-FCAE-1CBE-4DFD-97C171728154}"/>
              </a:ext>
            </a:extLst>
          </p:cNvPr>
          <p:cNvSpPr/>
          <p:nvPr/>
        </p:nvSpPr>
        <p:spPr>
          <a:xfrm>
            <a:off x="1322714" y="1809769"/>
            <a:ext cx="852310" cy="439992"/>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a:p>
        </p:txBody>
      </p:sp>
      <p:sp>
        <p:nvSpPr>
          <p:cNvPr id="49" name="テキスト ボックス 48">
            <a:extLst>
              <a:ext uri="{FF2B5EF4-FFF2-40B4-BE49-F238E27FC236}">
                <a16:creationId xmlns:a16="http://schemas.microsoft.com/office/drawing/2014/main" id="{EA8F6C45-798B-2BFB-0590-5F541BFF0EBC}"/>
              </a:ext>
            </a:extLst>
          </p:cNvPr>
          <p:cNvSpPr txBox="1"/>
          <p:nvPr/>
        </p:nvSpPr>
        <p:spPr>
          <a:xfrm>
            <a:off x="2226416" y="1792949"/>
            <a:ext cx="9395411" cy="3325077"/>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表示したい文字列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で囲う</a:t>
            </a:r>
            <a:r>
              <a:rPr lang="en-US" altLang="ja-JP" sz="2000">
                <a:solidFill>
                  <a:prstClr val="white"/>
                </a:solidFill>
                <a:latin typeface="源真ゴシックP Regular"/>
                <a:ea typeface="源真ゴシックP Regular"/>
              </a:rPr>
              <a:t>)</a:t>
            </a:r>
          </a:p>
          <a:p>
            <a:pPr marL="0" marR="0" lvl="0" indent="0" defTabSz="914400" rtl="0" eaLnBrk="1" fontAlgn="auto" latinLnBrk="0" hangingPunct="1">
              <a:lnSpc>
                <a:spcPct val="12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ただし、文字列の中の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%d</a:t>
            </a:r>
            <a:r>
              <a:rPr kumimoji="1" lang="en-US" altLang="ja-JP" sz="20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rPr>
              <a:t>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lang="en-US" altLang="ja-JP" sz="2000">
                <a:solidFill>
                  <a:prstClr val="white"/>
                </a:solidFill>
                <a:latin typeface="源真ゴシックP Regular"/>
                <a:ea typeface="源真ゴシックP Regular"/>
              </a:rPr>
              <a:t>int</a:t>
            </a:r>
            <a:r>
              <a:rPr lang="ja-JP" altLang="en-US" sz="2000">
                <a:solidFill>
                  <a:prstClr val="white"/>
                </a:solidFill>
                <a:latin typeface="源真ゴシックP Regular"/>
                <a:ea typeface="源真ゴシックP Regular"/>
              </a:rPr>
              <a:t>型</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や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f</a:t>
            </a:r>
            <a:r>
              <a:rPr lang="en-US" altLang="ja-JP" sz="2000">
                <a:solidFill>
                  <a:prstClr val="white"/>
                </a:solidFill>
                <a:latin typeface="源真ゴシックP Regular"/>
                <a:ea typeface="源真ゴシックP Regular"/>
              </a:rPr>
              <a:t> (float),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a:t>
            </a:r>
            <a:r>
              <a:rPr kumimoji="1" lang="en-US" altLang="ja-JP" sz="2000" b="0" i="0" u="none" strike="noStrike" kern="1200" cap="none" spc="0" normalizeH="0" baseline="0" noProof="0" err="1">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lf</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lang="en-US" altLang="ja-JP" sz="2000">
                <a:solidFill>
                  <a:prstClr val="white"/>
                </a:solidFill>
                <a:latin typeface="源真ゴシックP Regular"/>
                <a:ea typeface="源真ゴシックP Regular"/>
              </a:rPr>
              <a:t>double</a:t>
            </a:r>
            <a:r>
              <a:rPr lang="ja-JP" altLang="en-US" sz="2000">
                <a:solidFill>
                  <a:prstClr val="white"/>
                </a:solidFill>
                <a:latin typeface="源真ゴシックP Regular"/>
                <a:ea typeface="源真ゴシックP Regular"/>
              </a:rPr>
              <a:t>型</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%s</a:t>
            </a:r>
            <a:r>
              <a:rPr kumimoji="1" lang="en-US" altLang="ja-JP" sz="20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rPr>
              <a:t>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文字列</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などの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%&lt;1</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文字</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2000">
                <a:solidFill>
                  <a:prstClr val="white"/>
                </a:solidFill>
                <a:latin typeface="Ricty Diminished Discord" panose="020B0509020203020207" pitchFamily="49" charset="-128"/>
                <a:ea typeface="Ricty Diminished Discord" panose="020B0509020203020207" pitchFamily="49" charset="-128"/>
              </a:rPr>
              <a:t> </a:t>
            </a:r>
            <a:r>
              <a:rPr lang="ja-JP" altLang="en-US" sz="2000">
                <a:solidFill>
                  <a:prstClr val="white"/>
                </a:solidFill>
                <a:latin typeface="源真ゴシックP Regular"/>
                <a:ea typeface="源真ゴシックP Regular"/>
              </a:rPr>
              <a:t>で表される</a:t>
            </a:r>
            <a:r>
              <a:rPr lang="ja-JP" altLang="en-US" sz="2000">
                <a:solidFill>
                  <a:schemeClr val="accent6">
                    <a:lumMod val="40000"/>
                    <a:lumOff val="60000"/>
                  </a:schemeClr>
                </a:solidFill>
                <a:latin typeface="源真ゴシックP Regular"/>
                <a:ea typeface="源真ゴシックP Regular"/>
              </a:rPr>
              <a:t>「フォーマット指定子」</a:t>
            </a:r>
            <a:r>
              <a:rPr lang="ja-JP" altLang="en-US" sz="2000">
                <a:solidFill>
                  <a:prstClr val="white"/>
                </a:solidFill>
                <a:latin typeface="源真ゴシックP Regular"/>
                <a:ea typeface="源真ゴシックP Regular"/>
              </a:rPr>
              <a:t>は、</a:t>
            </a:r>
            <a:r>
              <a:rPr lang="ja-JP" altLang="en-US" sz="2000">
                <a:solidFill>
                  <a:schemeClr val="accent5">
                    <a:lumMod val="40000"/>
                    <a:lumOff val="60000"/>
                  </a:schemeClr>
                </a:solidFill>
                <a:latin typeface="源真ゴシックP Regular"/>
                <a:ea typeface="源真ゴシックP Regular"/>
              </a:rPr>
              <a:t>引数</a:t>
            </a:r>
            <a:r>
              <a:rPr lang="en-US" altLang="ja-JP" sz="2000">
                <a:solidFill>
                  <a:schemeClr val="accent5">
                    <a:lumMod val="40000"/>
                    <a:lumOff val="60000"/>
                  </a:schemeClr>
                </a:solidFill>
                <a:latin typeface="源真ゴシックP Regular"/>
                <a:ea typeface="源真ゴシックP Regular"/>
              </a:rPr>
              <a:t>2,3,4 … </a:t>
            </a:r>
            <a:r>
              <a:rPr lang="ja-JP" altLang="en-US" sz="2000">
                <a:solidFill>
                  <a:prstClr val="white"/>
                </a:solidFill>
                <a:latin typeface="源真ゴシックP Regular"/>
                <a:ea typeface="源真ゴシックP Regular"/>
              </a:rPr>
              <a:t>に置き換えられます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%1$d </a:t>
            </a:r>
            <a:r>
              <a:rPr lang="ja-JP" altLang="en-US" sz="2000">
                <a:solidFill>
                  <a:prstClr val="white"/>
                </a:solidFill>
                <a:latin typeface="源真ゴシックP Regular"/>
                <a:ea typeface="源真ゴシックP Regular"/>
              </a:rPr>
              <a:t>のように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n$d</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と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番号</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ja-JP" altLang="en-US" sz="2000">
                <a:solidFill>
                  <a:prstClr val="white"/>
                </a:solidFill>
                <a:latin typeface="源真ゴシックP Regular"/>
                <a:ea typeface="源真ゴシックP Regular"/>
              </a:rPr>
              <a:t> で表される</a:t>
            </a:r>
            <a:r>
              <a:rPr lang="ja-JP" altLang="en-US" sz="2000">
                <a:solidFill>
                  <a:schemeClr val="accent6">
                    <a:lumMod val="40000"/>
                    <a:lumOff val="60000"/>
                  </a:schemeClr>
                </a:solidFill>
                <a:latin typeface="源真ゴシックP Regular"/>
                <a:ea typeface="源真ゴシックP Regular"/>
              </a:rPr>
              <a:t>「順序指定フォーマット指定子」</a:t>
            </a:r>
            <a:r>
              <a:rPr lang="ja-JP" altLang="en-US" sz="2000">
                <a:solidFill>
                  <a:prstClr val="white"/>
                </a:solidFill>
                <a:latin typeface="源真ゴシックP Regular"/>
                <a:ea typeface="源真ゴシックP Regular"/>
              </a:rPr>
              <a:t>を入れると、文字列の後から</a:t>
            </a:r>
            <a:r>
              <a:rPr lang="en-US" altLang="ja-JP" sz="2000">
                <a:solidFill>
                  <a:schemeClr val="accent5">
                    <a:lumMod val="40000"/>
                    <a:lumOff val="60000"/>
                  </a:schemeClr>
                </a:solidFill>
                <a:latin typeface="源真ゴシックP Regular"/>
                <a:ea typeface="源真ゴシックP Regular"/>
              </a:rPr>
              <a:t>n</a:t>
            </a:r>
            <a:r>
              <a:rPr lang="ja-JP" altLang="en-US" sz="2000">
                <a:solidFill>
                  <a:schemeClr val="accent5">
                    <a:lumMod val="40000"/>
                    <a:lumOff val="60000"/>
                  </a:schemeClr>
                </a:solidFill>
                <a:latin typeface="源真ゴシックP Regular"/>
                <a:ea typeface="源真ゴシックP Regular"/>
              </a:rPr>
              <a:t>番目の引数</a:t>
            </a:r>
            <a:r>
              <a:rPr lang="ja-JP" altLang="en-US" sz="2000">
                <a:solidFill>
                  <a:prstClr val="white"/>
                </a:solidFill>
                <a:latin typeface="源真ゴシックP Regular"/>
                <a:ea typeface="源真ゴシックP Regular"/>
              </a:rPr>
              <a:t>に置き換えられます </a:t>
            </a:r>
            <a:r>
              <a:rPr lang="en-US" altLang="ja-JP" sz="2000">
                <a:solidFill>
                  <a:prstClr val="white"/>
                </a:solidFill>
                <a:latin typeface="源真ゴシックP Regular"/>
                <a:ea typeface="源真ゴシックP Regular"/>
              </a:rPr>
              <a:t>(</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の他に アスタリスク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も使えます</a:t>
            </a:r>
            <a:r>
              <a:rPr lang="en-US" altLang="ja-JP" sz="2000">
                <a:solidFill>
                  <a:prstClr val="white"/>
                </a:solidFill>
                <a:latin typeface="源真ゴシックP Regular"/>
                <a:ea typeface="源真ゴシックP Regular"/>
              </a:rPr>
              <a:t>)</a:t>
            </a:r>
          </a:p>
          <a:p>
            <a:pPr>
              <a:lnSpc>
                <a:spcPct val="120000"/>
              </a:lnSpc>
              <a:defRPr/>
            </a:pP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とすると桁数まで半角スペースで埋めます </a:t>
            </a:r>
            <a:r>
              <a:rPr lang="en-US" altLang="ja-JP" sz="2000">
                <a:solidFill>
                  <a:prstClr val="white"/>
                </a:solidFill>
                <a:latin typeface="源真ゴシックP Regular"/>
                <a:ea typeface="源真ゴシックP Regular"/>
              </a:rPr>
              <a:t>(</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2000">
                <a:solidFill>
                  <a:prstClr val="white"/>
                </a:solidFill>
                <a:latin typeface="源真ゴシックP Regular"/>
                <a:ea typeface="源真ゴシックP Regular"/>
              </a:rPr>
              <a:t>)</a:t>
            </a:r>
          </a:p>
          <a:p>
            <a:pPr marL="0" marR="0" lvl="0" indent="0" defTabSz="914400" rtl="0" eaLnBrk="1" fontAlgn="auto" latinLnBrk="0" hangingPunct="1">
              <a:lnSpc>
                <a:spcPct val="120000"/>
              </a:lnSpc>
              <a:spcBef>
                <a:spcPts val="0"/>
              </a:spcBef>
              <a:spcAft>
                <a:spcPts val="0"/>
              </a:spcAft>
              <a:buClrTx/>
              <a:buSzTx/>
              <a:buFontTx/>
              <a:buNone/>
              <a:tabLst/>
              <a:defRPr/>
            </a:pP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とすると桁数までゼロ埋めされます </a:t>
            </a:r>
            <a:r>
              <a:rPr lang="en-US" altLang="ja-JP" sz="2000">
                <a:solidFill>
                  <a:prstClr val="white"/>
                </a:solidFill>
                <a:latin typeface="源真ゴシックP Regular"/>
                <a:ea typeface="源真ゴシックP Regular"/>
              </a:rPr>
              <a:t>(</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2000">
                <a:solidFill>
                  <a:prstClr val="white"/>
                </a:solidFill>
                <a:latin typeface="源真ゴシックP Regular"/>
                <a:ea typeface="源真ゴシックP Regular"/>
              </a:rPr>
              <a:t>)</a:t>
            </a:r>
          </a:p>
          <a:p>
            <a:pPr>
              <a:lnSpc>
                <a:spcPct val="120000"/>
              </a:lnSpc>
              <a:defRPr/>
            </a:pPr>
            <a:r>
              <a:rPr lang="ja-JP" altLang="en-US" sz="2000">
                <a:solidFill>
                  <a:prstClr val="white"/>
                </a:solidFill>
                <a:latin typeface="源真ゴシックP Regular"/>
                <a:ea typeface="源真ゴシックP Regular"/>
              </a:rPr>
              <a:t>ただの「</a:t>
            </a:r>
            <a:r>
              <a:rPr lang="en-US" altLang="ja-JP" sz="2000">
                <a:solidFill>
                  <a:prstClr val="white"/>
                </a:solidFill>
                <a:latin typeface="源真ゴシックP Regular"/>
                <a:ea typeface="源真ゴシックP Regular"/>
              </a:rPr>
              <a:t>%</a:t>
            </a:r>
            <a:r>
              <a:rPr lang="ja-JP" altLang="en-US" sz="2000">
                <a:solidFill>
                  <a:prstClr val="white"/>
                </a:solidFill>
                <a:latin typeface="源真ゴシックP Regular"/>
                <a:ea typeface="源真ゴシックP Regular"/>
              </a:rPr>
              <a:t>」を出すには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を入れます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en-US" altLang="ja-JP" sz="1600">
                <a:solidFill>
                  <a:schemeClr val="bg2">
                    <a:lumMod val="75000"/>
                  </a:schemeClr>
                </a:solidFill>
                <a:latin typeface="源真ゴシックP Regular"/>
                <a:ea typeface="源真ゴシックP Regular"/>
              </a:rPr>
              <a:t>  ※ </a:t>
            </a:r>
            <a:r>
              <a:rPr lang="ja-JP" altLang="en-US" sz="1600">
                <a:solidFill>
                  <a:schemeClr val="bg2">
                    <a:lumMod val="75000"/>
                  </a:schemeClr>
                </a:solidFill>
                <a:latin typeface="源真ゴシックP Regular"/>
                <a:ea typeface="源真ゴシックP Regular"/>
              </a:rPr>
              <a:t>他の型も表示できるので必要なら検索してみよう</a:t>
            </a:r>
            <a:endParaRPr lang="en-US" altLang="ja-JP" sz="1600">
              <a:solidFill>
                <a:schemeClr val="bg2">
                  <a:lumMod val="75000"/>
                </a:schemeClr>
              </a:solidFill>
              <a:latin typeface="源真ゴシックP Regular"/>
              <a:ea typeface="源真ゴシックP Regular"/>
            </a:endParaRPr>
          </a:p>
        </p:txBody>
      </p:sp>
      <p:sp>
        <p:nvSpPr>
          <p:cNvPr id="50" name="四角形: 角を丸くする 49">
            <a:extLst>
              <a:ext uri="{FF2B5EF4-FFF2-40B4-BE49-F238E27FC236}">
                <a16:creationId xmlns:a16="http://schemas.microsoft.com/office/drawing/2014/main" id="{521905A5-CC64-D93A-020D-9B85E0C6387E}"/>
              </a:ext>
            </a:extLst>
          </p:cNvPr>
          <p:cNvSpPr/>
          <p:nvPr/>
        </p:nvSpPr>
        <p:spPr>
          <a:xfrm>
            <a:off x="1322714" y="5220610"/>
            <a:ext cx="852310" cy="439992"/>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a:solidFill>
                  <a:schemeClr val="accent5">
                    <a:lumMod val="40000"/>
                    <a:lumOff val="60000"/>
                  </a:schemeClr>
                </a:solidFill>
                <a:latin typeface="源真ゴシックP Regular"/>
                <a:ea typeface="源真ゴシックP Regular"/>
              </a:rPr>
              <a:t>n</a:t>
            </a:r>
            <a:endParaRPr kumimoji="1" lang="ja-JP" altLang="en-US"/>
          </a:p>
        </p:txBody>
      </p:sp>
      <p:sp>
        <p:nvSpPr>
          <p:cNvPr id="51" name="テキスト ボックス 50">
            <a:extLst>
              <a:ext uri="{FF2B5EF4-FFF2-40B4-BE49-F238E27FC236}">
                <a16:creationId xmlns:a16="http://schemas.microsoft.com/office/drawing/2014/main" id="{6DB13D2E-6476-58EE-7806-831A85110A5D}"/>
              </a:ext>
            </a:extLst>
          </p:cNvPr>
          <p:cNvSpPr txBox="1"/>
          <p:nvPr/>
        </p:nvSpPr>
        <p:spPr>
          <a:xfrm>
            <a:off x="2226415" y="5210227"/>
            <a:ext cx="9395411" cy="774507"/>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en-US" altLang="ja-JP" sz="2000">
                <a:solidFill>
                  <a:schemeClr val="accent5">
                    <a:lumMod val="40000"/>
                    <a:lumOff val="60000"/>
                  </a:schemeClr>
                </a:solidFill>
                <a:latin typeface="源真ゴシックP Regular"/>
                <a:ea typeface="源真ゴシックP Regular"/>
              </a:rPr>
              <a:t>n </a:t>
            </a:r>
            <a:r>
              <a:rPr lang="ja-JP" altLang="en-US" sz="2000">
                <a:solidFill>
                  <a:schemeClr val="accent5">
                    <a:lumMod val="40000"/>
                    <a:lumOff val="60000"/>
                  </a:schemeClr>
                </a:solidFill>
                <a:latin typeface="源真ゴシックP Regular"/>
                <a:ea typeface="源真ゴシックP Regular"/>
              </a:rPr>
              <a:t>番目の引数</a:t>
            </a:r>
            <a:r>
              <a:rPr lang="ja-JP" altLang="en-US" sz="2000">
                <a:solidFill>
                  <a:prstClr val="white"/>
                </a:solidFill>
                <a:latin typeface="源真ゴシックP Regular"/>
                <a:ea typeface="源真ゴシックP Regular"/>
              </a:rPr>
              <a:t>は、</a:t>
            </a:r>
            <a:r>
              <a:rPr lang="ja-JP" altLang="en-US" sz="2000">
                <a:solidFill>
                  <a:schemeClr val="accent5">
                    <a:lumMod val="40000"/>
                    <a:lumOff val="60000"/>
                  </a:schemeClr>
                </a:solidFill>
                <a:latin typeface="源真ゴシックP Regular"/>
                <a:ea typeface="源真ゴシックP Regular"/>
              </a:rPr>
              <a:t>引数</a:t>
            </a:r>
            <a:r>
              <a:rPr lang="en-US" altLang="ja-JP" sz="2000">
                <a:solidFill>
                  <a:schemeClr val="accent5">
                    <a:lumMod val="40000"/>
                    <a:lumOff val="60000"/>
                  </a:schemeClr>
                </a:solidFill>
                <a:latin typeface="源真ゴシックP Regular"/>
                <a:ea typeface="源真ゴシックP Regular"/>
              </a:rPr>
              <a:t>1</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のうちの </a:t>
            </a:r>
            <a:r>
              <a:rPr lang="en-US" altLang="ja-JP" sz="2000">
                <a:solidFill>
                  <a:prstClr val="white"/>
                </a:solidFill>
                <a:latin typeface="源真ゴシックP Regular"/>
                <a:ea typeface="源真ゴシックP Regular"/>
              </a:rPr>
              <a:t>n-1 </a:t>
            </a:r>
            <a:r>
              <a:rPr lang="ja-JP" altLang="en-US" sz="2000">
                <a:solidFill>
                  <a:prstClr val="white"/>
                </a:solidFill>
                <a:latin typeface="源真ゴシックP Regular"/>
                <a:ea typeface="源真ゴシックP Regular"/>
              </a:rPr>
              <a:t>番目のフォーマット文字列を置き換えます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ja-JP" altLang="en-US">
                <a:solidFill>
                  <a:schemeClr val="bg1">
                    <a:lumMod val="75000"/>
                  </a:schemeClr>
                </a:solidFill>
                <a:latin typeface="源真ゴシックP Regular"/>
                <a:ea typeface="源真ゴシックP Regular"/>
              </a:rPr>
              <a:t>  </a:t>
            </a:r>
            <a:r>
              <a:rPr lang="en-US" altLang="ja-JP">
                <a:solidFill>
                  <a:schemeClr val="bg1">
                    <a:lumMod val="75000"/>
                  </a:schemeClr>
                </a:solidFill>
                <a:latin typeface="源真ゴシックP Regular"/>
                <a:ea typeface="源真ゴシックP Regular"/>
              </a:rPr>
              <a:t>※ </a:t>
            </a:r>
            <a:r>
              <a:rPr kumimoji="1" lang="en-US" altLang="ja-JP"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n: 2</a:t>
            </a:r>
            <a:r>
              <a:rPr kumimoji="1" lang="ja-JP" altLang="en-US"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以上の整数</a:t>
            </a:r>
            <a:r>
              <a:rPr kumimoji="1" lang="en-US" altLang="ja-JP"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 </a:t>
            </a:r>
            <a:r>
              <a:rPr kumimoji="1" lang="ja-JP" altLang="en-US"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定数を書いてもいいです</a:t>
            </a:r>
            <a:endParaRPr kumimoji="1" lang="en-US" altLang="ja-JP"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endParaRPr>
          </a:p>
        </p:txBody>
      </p:sp>
      <p:sp>
        <p:nvSpPr>
          <p:cNvPr id="52" name="テキスト ボックス 51">
            <a:extLst>
              <a:ext uri="{FF2B5EF4-FFF2-40B4-BE49-F238E27FC236}">
                <a16:creationId xmlns:a16="http://schemas.microsoft.com/office/drawing/2014/main" id="{77EB09A1-5461-809D-AE4E-A32EED88572B}"/>
              </a:ext>
            </a:extLst>
          </p:cNvPr>
          <p:cNvSpPr txBox="1"/>
          <p:nvPr/>
        </p:nvSpPr>
        <p:spPr>
          <a:xfrm>
            <a:off x="3236376" y="5495241"/>
            <a:ext cx="3922460" cy="554946"/>
          </a:xfrm>
          <a:prstGeom prst="rect">
            <a:avLst/>
          </a:prstGeom>
        </p:spPr>
        <p:txBody>
          <a:bodyPr vert="horz" wrap="square" lIns="91440" tIns="45720" rIns="91440" bIns="45720" rtlCol="0" anchor="ctr">
            <a:noAutofit/>
          </a:bodyPr>
          <a:lstStyle/>
          <a:p>
            <a:pPr algn="l">
              <a:lnSpc>
                <a:spcPct val="120000"/>
              </a:lnSpc>
            </a:pP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63" name="四角形: 角を丸くする 62">
            <a:extLst>
              <a:ext uri="{FF2B5EF4-FFF2-40B4-BE49-F238E27FC236}">
                <a16:creationId xmlns:a16="http://schemas.microsoft.com/office/drawing/2014/main" id="{DB0BEA8E-8B66-C496-DD52-BF4E4E870341}"/>
              </a:ext>
            </a:extLst>
          </p:cNvPr>
          <p:cNvSpPr/>
          <p:nvPr/>
        </p:nvSpPr>
        <p:spPr>
          <a:xfrm>
            <a:off x="1160981" y="2392180"/>
            <a:ext cx="1039740"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64" name="四角形: 角を丸くする 63">
            <a:extLst>
              <a:ext uri="{FF2B5EF4-FFF2-40B4-BE49-F238E27FC236}">
                <a16:creationId xmlns:a16="http://schemas.microsoft.com/office/drawing/2014/main" id="{6C324E25-82EA-8495-6D7E-2F0F29376ADC}"/>
              </a:ext>
            </a:extLst>
          </p:cNvPr>
          <p:cNvSpPr/>
          <p:nvPr/>
        </p:nvSpPr>
        <p:spPr>
          <a:xfrm>
            <a:off x="1654130" y="5722289"/>
            <a:ext cx="546590"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Any</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65" name="四角形: 角を丸くする 64">
            <a:extLst>
              <a:ext uri="{FF2B5EF4-FFF2-40B4-BE49-F238E27FC236}">
                <a16:creationId xmlns:a16="http://schemas.microsoft.com/office/drawing/2014/main" id="{06F60D84-F8B6-8D32-3A0F-CDCBB36EBD6E}"/>
              </a:ext>
            </a:extLst>
          </p:cNvPr>
          <p:cNvSpPr/>
          <p:nvPr/>
        </p:nvSpPr>
        <p:spPr>
          <a:xfrm>
            <a:off x="1322714" y="2796457"/>
            <a:ext cx="864644"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string</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66" name="四角形: 角を丸くする 65">
            <a:extLst>
              <a:ext uri="{FF2B5EF4-FFF2-40B4-BE49-F238E27FC236}">
                <a16:creationId xmlns:a16="http://schemas.microsoft.com/office/drawing/2014/main" id="{1DFBE08F-2849-CE2C-2C13-F05D7A46E2C7}"/>
              </a:ext>
            </a:extLst>
          </p:cNvPr>
          <p:cNvSpPr/>
          <p:nvPr/>
        </p:nvSpPr>
        <p:spPr>
          <a:xfrm>
            <a:off x="3782007" y="1397677"/>
            <a:ext cx="664281" cy="318801"/>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r>
              <a:rPr kumimoji="1" lang="ja-JP" altLang="en-US" sz="1400">
                <a:solidFill>
                  <a:schemeClr val="accent4"/>
                </a:solidFill>
              </a:rPr>
              <a:t>戻り値</a:t>
            </a:r>
          </a:p>
        </p:txBody>
      </p:sp>
      <p:sp>
        <p:nvSpPr>
          <p:cNvPr id="67" name="四角形: 角を丸くする 66">
            <a:extLst>
              <a:ext uri="{FF2B5EF4-FFF2-40B4-BE49-F238E27FC236}">
                <a16:creationId xmlns:a16="http://schemas.microsoft.com/office/drawing/2014/main" id="{5A9F18C0-47B4-54AE-7EA3-B89FD280A69C}"/>
              </a:ext>
            </a:extLst>
          </p:cNvPr>
          <p:cNvSpPr/>
          <p:nvPr/>
        </p:nvSpPr>
        <p:spPr>
          <a:xfrm>
            <a:off x="4541311" y="1394189"/>
            <a:ext cx="457711"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4" name="テキスト ボックス 3">
            <a:extLst>
              <a:ext uri="{FF2B5EF4-FFF2-40B4-BE49-F238E27FC236}">
                <a16:creationId xmlns:a16="http://schemas.microsoft.com/office/drawing/2014/main" id="{5087AF8B-B5C5-205F-E8AA-03A552BA4720}"/>
              </a:ext>
            </a:extLst>
          </p:cNvPr>
          <p:cNvSpPr txBox="1"/>
          <p:nvPr/>
        </p:nvSpPr>
        <p:spPr>
          <a:xfrm>
            <a:off x="5046389" y="1354083"/>
            <a:ext cx="3437593" cy="370422"/>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ja-JP" altLang="en-US" sz="1600">
                <a:solidFill>
                  <a:prstClr val="white"/>
                </a:solidFill>
                <a:latin typeface="源真ゴシックP Regular"/>
                <a:ea typeface="源真ゴシックP Regular"/>
              </a:rPr>
              <a:t>表示された文字数、エラー時は負の数</a:t>
            </a:r>
            <a:endParaRPr lang="en-US" altLang="ja-JP" sz="1600">
              <a:solidFill>
                <a:prstClr val="white"/>
              </a:solidFill>
              <a:latin typeface="源真ゴシックP Regular"/>
              <a:ea typeface="源真ゴシックP Regular"/>
            </a:endParaRPr>
          </a:p>
        </p:txBody>
      </p:sp>
    </p:spTree>
    <p:extLst>
      <p:ext uri="{BB962C8B-B14F-4D97-AF65-F5344CB8AC3E}">
        <p14:creationId xmlns:p14="http://schemas.microsoft.com/office/powerpoint/2010/main" val="419860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738119" y="3429000"/>
            <a:ext cx="9229342" cy="1958807"/>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add_seven</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accent2"/>
                </a:solidFill>
                <a:latin typeface="Ricty Diminished Discord" panose="020B0509020203020207" pitchFamily="49" charset="-128"/>
                <a:ea typeface="Ricty Diminished Discord" panose="020B0509020203020207" pitchFamily="49" charset="-128"/>
              </a:rPr>
              <a:t> </a:t>
            </a:r>
            <a:r>
              <a:rPr lang="en-US" altLang="ja-JP">
                <a:solidFill>
                  <a:schemeClr val="bg1"/>
                </a:solidFill>
                <a:latin typeface="Ricty Diminished Discord" panose="020B0509020203020207" pitchFamily="49" charset="-128"/>
                <a:ea typeface="Ricty Diminished Discord" panose="020B0509020203020207" pitchFamily="49" charset="-128"/>
              </a:rPr>
              <a:t>) {</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result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7</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3"/>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%1$d</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%2$d</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%3$d</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err="1">
                <a:solidFill>
                  <a:schemeClr val="accent3"/>
                </a:solidFill>
                <a:latin typeface="Ricty Diminished Discord" panose="020B0509020203020207" pitchFamily="49" charset="-128"/>
                <a:ea typeface="Ricty Diminished Discord" panose="020B0509020203020207" pitchFamily="49" charset="-128"/>
              </a:rPr>
              <a:t>plusWhat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7</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a</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lang="en-US" altLang="ja-JP">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return</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result</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a:t>
            </a: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3319020"/>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grpSp>
        <p:nvGrpSpPr>
          <p:cNvPr id="7" name="グループ化 6">
            <a:extLst>
              <a:ext uri="{FF2B5EF4-FFF2-40B4-BE49-F238E27FC236}">
                <a16:creationId xmlns:a16="http://schemas.microsoft.com/office/drawing/2014/main" id="{0620D941-8569-58DE-0E0B-C38F63237549}"/>
              </a:ext>
            </a:extLst>
          </p:cNvPr>
          <p:cNvGrpSpPr/>
          <p:nvPr/>
        </p:nvGrpSpPr>
        <p:grpSpPr>
          <a:xfrm>
            <a:off x="1684512" y="2265281"/>
            <a:ext cx="8893942" cy="854920"/>
            <a:chOff x="3795059" y="3561806"/>
            <a:chExt cx="5230112" cy="633274"/>
          </a:xfrm>
        </p:grpSpPr>
        <p:sp>
          <p:nvSpPr>
            <p:cNvPr id="8" name="正方形/長方形 7">
              <a:extLst>
                <a:ext uri="{FF2B5EF4-FFF2-40B4-BE49-F238E27FC236}">
                  <a16:creationId xmlns:a16="http://schemas.microsoft.com/office/drawing/2014/main" id="{00600EE0-1A25-A26E-AD9D-069E70DE1D1E}"/>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marL="0" marR="0" lvl="0" indent="0" defTabSz="914400" rtl="0" eaLnBrk="1" fontAlgn="auto" latinLnBrk="0" hangingPunct="1">
                <a:lnSpc>
                  <a:spcPct val="120000"/>
                </a:lnSpc>
                <a:spcBef>
                  <a:spcPts val="0"/>
                </a:spcBef>
                <a:spcAft>
                  <a:spcPts val="0"/>
                </a:spcAft>
                <a:buClrTx/>
                <a:buSzTx/>
                <a:buFontTx/>
                <a:buNone/>
                <a:tabLst/>
                <a:defRPr/>
              </a:pP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%1$d </a:t>
              </a:r>
              <a:r>
                <a:rPr lang="ja-JP" altLang="en-US" sz="1800">
                  <a:solidFill>
                    <a:prstClr val="white"/>
                  </a:solidFill>
                  <a:latin typeface="源真ゴシックP Regular"/>
                  <a:ea typeface="源真ゴシックP Regular"/>
                </a:rPr>
                <a:t>のように </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8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n$d</a:t>
              </a:r>
              <a:r>
                <a:rPr lang="en-US" altLang="ja-JP" sz="1800">
                  <a:solidFill>
                    <a:prstClr val="white"/>
                  </a:solidFill>
                  <a:latin typeface="源真ゴシックP Regular"/>
                  <a:ea typeface="源真ゴシックP Regular"/>
                </a:rPr>
                <a:t> </a:t>
              </a:r>
              <a:r>
                <a:rPr lang="ja-JP" altLang="en-US" sz="1800">
                  <a:solidFill>
                    <a:prstClr val="white"/>
                  </a:solidFill>
                  <a:latin typeface="源真ゴシックP Regular"/>
                  <a:ea typeface="源真ゴシックP Regular"/>
                </a:rPr>
                <a:t>と </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番号</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ja-JP" altLang="en-US" sz="1800">
                  <a:solidFill>
                    <a:prstClr val="white"/>
                  </a:solidFill>
                  <a:latin typeface="源真ゴシックP Regular"/>
                  <a:ea typeface="源真ゴシックP Regular"/>
                </a:rPr>
                <a:t> で表される</a:t>
              </a:r>
              <a:r>
                <a:rPr lang="ja-JP" altLang="en-US" sz="1800">
                  <a:solidFill>
                    <a:schemeClr val="accent6">
                      <a:lumMod val="40000"/>
                      <a:lumOff val="60000"/>
                    </a:schemeClr>
                  </a:solidFill>
                  <a:latin typeface="源真ゴシックP Regular"/>
                  <a:ea typeface="源真ゴシックP Regular"/>
                </a:rPr>
                <a:t>「順序指定フォーマット指定子」</a:t>
              </a:r>
              <a:r>
                <a:rPr lang="ja-JP" altLang="en-US" sz="1800">
                  <a:solidFill>
                    <a:prstClr val="white"/>
                  </a:solidFill>
                  <a:latin typeface="源真ゴシックP Regular"/>
                  <a:ea typeface="源真ゴシックP Regular"/>
                </a:rPr>
                <a:t>を入れると、文字列の後から</a:t>
              </a:r>
              <a:r>
                <a:rPr lang="en-US" altLang="ja-JP" sz="1800">
                  <a:solidFill>
                    <a:schemeClr val="accent5">
                      <a:lumMod val="40000"/>
                      <a:lumOff val="60000"/>
                    </a:schemeClr>
                  </a:solidFill>
                  <a:latin typeface="源真ゴシックP Regular"/>
                  <a:ea typeface="源真ゴシックP Regular"/>
                </a:rPr>
                <a:t>n</a:t>
              </a:r>
              <a:r>
                <a:rPr lang="ja-JP" altLang="en-US" sz="1800">
                  <a:solidFill>
                    <a:schemeClr val="accent5">
                      <a:lumMod val="40000"/>
                      <a:lumOff val="60000"/>
                    </a:schemeClr>
                  </a:solidFill>
                  <a:latin typeface="源真ゴシックP Regular"/>
                  <a:ea typeface="源真ゴシックP Regular"/>
                </a:rPr>
                <a:t>番目の引数</a:t>
              </a:r>
              <a:r>
                <a:rPr lang="ja-JP" altLang="en-US" sz="1800">
                  <a:solidFill>
                    <a:prstClr val="white"/>
                  </a:solidFill>
                  <a:latin typeface="源真ゴシックP Regular"/>
                  <a:ea typeface="源真ゴシックP Regular"/>
                </a:rPr>
                <a:t>に置き換えられます</a:t>
              </a:r>
              <a:endParaRPr lang="en-US" altLang="ja-JP" sz="1800">
                <a:solidFill>
                  <a:prstClr val="white"/>
                </a:solidFill>
                <a:latin typeface="源真ゴシックP Regular"/>
                <a:ea typeface="源真ゴシックP Regular"/>
              </a:endParaRPr>
            </a:p>
          </p:txBody>
        </p:sp>
        <p:cxnSp>
          <p:nvCxnSpPr>
            <p:cNvPr id="10" name="直線コネクタ 9">
              <a:extLst>
                <a:ext uri="{FF2B5EF4-FFF2-40B4-BE49-F238E27FC236}">
                  <a16:creationId xmlns:a16="http://schemas.microsoft.com/office/drawing/2014/main" id="{6A892565-4E80-285D-D77D-B93BA60A59B5}"/>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BE2C4B3E-8E12-C54F-B2AF-D18FA147B32C}"/>
              </a:ext>
            </a:extLst>
          </p:cNvPr>
          <p:cNvSpPr txBox="1"/>
          <p:nvPr/>
        </p:nvSpPr>
        <p:spPr>
          <a:xfrm>
            <a:off x="3047464" y="5670174"/>
            <a:ext cx="6094926" cy="338554"/>
          </a:xfrm>
          <a:prstGeom prst="rect">
            <a:avLst/>
          </a:prstGeom>
          <a:noFill/>
        </p:spPr>
        <p:txBody>
          <a:bodyPr wrap="square">
            <a:spAutoFit/>
          </a:bodyPr>
          <a:lstStyle/>
          <a:p>
            <a:pPr algn="ct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複数回にわたって同じ内容を表示する際に強力</a:t>
            </a:r>
            <a:endParaRPr lang="ja-JP" altLang="en-US"/>
          </a:p>
        </p:txBody>
      </p:sp>
      <p:sp>
        <p:nvSpPr>
          <p:cNvPr id="31" name="テキスト ボックス 30">
            <a:extLst>
              <a:ext uri="{FF2B5EF4-FFF2-40B4-BE49-F238E27FC236}">
                <a16:creationId xmlns:a16="http://schemas.microsoft.com/office/drawing/2014/main" id="{B5838EF3-848E-4FB5-AE94-7528A0F61E2D}"/>
              </a:ext>
            </a:extLst>
          </p:cNvPr>
          <p:cNvSpPr txBox="1"/>
          <p:nvPr/>
        </p:nvSpPr>
        <p:spPr>
          <a:xfrm>
            <a:off x="5612786" y="892598"/>
            <a:ext cx="1714351"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足される数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32" name="テキスト ボックス 31">
            <a:extLst>
              <a:ext uri="{FF2B5EF4-FFF2-40B4-BE49-F238E27FC236}">
                <a16:creationId xmlns:a16="http://schemas.microsoft.com/office/drawing/2014/main" id="{3BD4B0F3-4CEF-F3E2-C688-FDA676C5C36B}"/>
              </a:ext>
            </a:extLst>
          </p:cNvPr>
          <p:cNvSpPr txBox="1"/>
          <p:nvPr/>
        </p:nvSpPr>
        <p:spPr>
          <a:xfrm>
            <a:off x="4795128" y="1216416"/>
            <a:ext cx="2767579" cy="335669"/>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 int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引数</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1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に </a:t>
            </a:r>
            <a:r>
              <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rPr>
              <a:t>7 </a:t>
            </a:r>
            <a:r>
              <a:rPr kumimoji="1" lang="ja-JP" altLang="en-US" sz="1400" b="0" i="0" u="none" strike="noStrike" kern="1200" cap="none" spc="0" normalizeH="0" baseline="0" noProof="0">
                <a:ln>
                  <a:noFill/>
                </a:ln>
                <a:solidFill>
                  <a:prstClr val="white"/>
                </a:solidFill>
                <a:effectLst/>
                <a:uLnTx/>
                <a:uFillTx/>
                <a:latin typeface="源真ゴシックP Regular"/>
                <a:ea typeface="源真ゴシックP Regular"/>
                <a:cs typeface="+mn-cs"/>
              </a:rPr>
              <a:t>を足した数</a:t>
            </a:r>
            <a:endParaRPr kumimoji="1" lang="en-US" altLang="ja-JP" sz="1400"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sp>
        <p:nvSpPr>
          <p:cNvPr id="33" name="テキスト ボックス 32">
            <a:extLst>
              <a:ext uri="{FF2B5EF4-FFF2-40B4-BE49-F238E27FC236}">
                <a16:creationId xmlns:a16="http://schemas.microsoft.com/office/drawing/2014/main" id="{93A90D89-3F5E-9F0A-10B1-0E180CFBB804}"/>
              </a:ext>
            </a:extLst>
          </p:cNvPr>
          <p:cNvSpPr txBox="1"/>
          <p:nvPr/>
        </p:nvSpPr>
        <p:spPr>
          <a:xfrm>
            <a:off x="380482" y="849272"/>
            <a:ext cx="3179609" cy="926765"/>
          </a:xfrm>
          <a:prstGeom prst="rect">
            <a:avLst/>
          </a:prstGeom>
        </p:spPr>
        <p:txBody>
          <a:bodyPr vert="horz" wrap="square" lIns="91440" tIns="45720" rIns="91440" bIns="45720" rtlCol="0" anchor="t">
            <a:noAutofit/>
          </a:bodyPr>
          <a:lstStyle/>
          <a:p>
            <a:pPr>
              <a:lnSpc>
                <a:spcPct val="120000"/>
              </a:lnSpc>
            </a:pPr>
            <a:r>
              <a:rPr lang="ja-JP" altLang="en-US" sz="1400">
                <a:solidFill>
                  <a:schemeClr val="bg1"/>
                </a:solidFill>
              </a:rPr>
              <a:t>与えられた整数に </a:t>
            </a:r>
            <a:r>
              <a:rPr lang="en-US" altLang="ja-JP" sz="1400">
                <a:solidFill>
                  <a:schemeClr val="bg1"/>
                </a:solidFill>
              </a:rPr>
              <a:t>7 </a:t>
            </a:r>
            <a:r>
              <a:rPr lang="ja-JP" altLang="en-US" sz="1400">
                <a:solidFill>
                  <a:schemeClr val="bg1"/>
                </a:solidFill>
              </a:rPr>
              <a:t>を足した数を返し、</a:t>
            </a:r>
            <a:br>
              <a:rPr lang="en-US" altLang="ja-JP" sz="1400">
                <a:solidFill>
                  <a:schemeClr val="bg1"/>
                </a:solidFill>
              </a:rPr>
            </a:br>
            <a:r>
              <a:rPr lang="ja-JP" altLang="en-US" sz="1400">
                <a:solidFill>
                  <a:schemeClr val="bg1"/>
                </a:solidFill>
              </a:rPr>
              <a:t>ついでにその計算式を表示する関数</a:t>
            </a:r>
          </a:p>
          <a:p>
            <a:pPr>
              <a:lnSpc>
                <a:spcPct val="120000"/>
              </a:lnSpc>
            </a:pPr>
            <a:r>
              <a:rPr lang="ja-JP" altLang="en-US" sz="1400">
                <a:solidFill>
                  <a:schemeClr val="bg1"/>
                </a:solidFill>
              </a:rPr>
              <a:t>を作ってみよう</a:t>
            </a:r>
            <a:endParaRPr lang="en-US" altLang="ja-JP" sz="1400">
              <a:solidFill>
                <a:schemeClr val="bg1"/>
              </a:solidFill>
            </a:endParaRPr>
          </a:p>
        </p:txBody>
      </p:sp>
      <p:sp>
        <p:nvSpPr>
          <p:cNvPr id="34" name="テキスト ボックス 33">
            <a:extLst>
              <a:ext uri="{FF2B5EF4-FFF2-40B4-BE49-F238E27FC236}">
                <a16:creationId xmlns:a16="http://schemas.microsoft.com/office/drawing/2014/main" id="{EA0E0490-1CEB-ACD1-A3F4-2A8A57D64C2A}"/>
              </a:ext>
            </a:extLst>
          </p:cNvPr>
          <p:cNvSpPr txBox="1"/>
          <p:nvPr/>
        </p:nvSpPr>
        <p:spPr>
          <a:xfrm>
            <a:off x="3614197" y="873134"/>
            <a:ext cx="880767"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引数</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5" name="テキスト ボックス 34">
            <a:extLst>
              <a:ext uri="{FF2B5EF4-FFF2-40B4-BE49-F238E27FC236}">
                <a16:creationId xmlns:a16="http://schemas.microsoft.com/office/drawing/2014/main" id="{DB7DF82F-28B5-D478-E144-096F795EABE7}"/>
              </a:ext>
            </a:extLst>
          </p:cNvPr>
          <p:cNvSpPr txBox="1"/>
          <p:nvPr/>
        </p:nvSpPr>
        <p:spPr>
          <a:xfrm>
            <a:off x="3560091" y="1207606"/>
            <a:ext cx="934873" cy="335669"/>
          </a:xfrm>
          <a:prstGeom prst="rect">
            <a:avLst/>
          </a:prstGeom>
          <a:noFill/>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1" lang="ja-JP" altLang="en-US"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rPr>
              <a:t>戻り値</a:t>
            </a:r>
            <a:endParaRPr kumimoji="1" lang="en-US" altLang="ja-JP" sz="1400" b="1" i="0" u="none" strike="noStrike" kern="1200" cap="none" spc="300" normalizeH="0" baseline="0" noProof="0">
              <a:ln>
                <a:noFill/>
              </a:ln>
              <a:solidFill>
                <a:prstClr val="white"/>
              </a:solidFill>
              <a:effectLst/>
              <a:uLnTx/>
              <a:uFillTx/>
              <a:latin typeface="源真ゴシックP Bold" panose="020B0602020203020207" pitchFamily="50" charset="-128"/>
              <a:ea typeface="源真ゴシックP Bold" panose="020B0602020203020207" pitchFamily="50" charset="-128"/>
              <a:cs typeface="源真ゴシックP Bold" panose="020B0602020203020207" pitchFamily="50" charset="-128"/>
            </a:endParaRPr>
          </a:p>
        </p:txBody>
      </p:sp>
      <p:sp>
        <p:nvSpPr>
          <p:cNvPr id="38" name="四角形: 角を丸くする 37">
            <a:extLst>
              <a:ext uri="{FF2B5EF4-FFF2-40B4-BE49-F238E27FC236}">
                <a16:creationId xmlns:a16="http://schemas.microsoft.com/office/drawing/2014/main" id="{C733A818-8A2E-DE86-8132-655D516E3E61}"/>
              </a:ext>
            </a:extLst>
          </p:cNvPr>
          <p:cNvSpPr/>
          <p:nvPr/>
        </p:nvSpPr>
        <p:spPr>
          <a:xfrm>
            <a:off x="4849234" y="915709"/>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cxnSp>
        <p:nvCxnSpPr>
          <p:cNvPr id="39" name="直線コネクタ 38">
            <a:extLst>
              <a:ext uri="{FF2B5EF4-FFF2-40B4-BE49-F238E27FC236}">
                <a16:creationId xmlns:a16="http://schemas.microsoft.com/office/drawing/2014/main" id="{6C42C58A-5741-F3AB-495B-9BF49DD16004}"/>
              </a:ext>
            </a:extLst>
          </p:cNvPr>
          <p:cNvCxnSpPr>
            <a:cxnSpLocks/>
          </p:cNvCxnSpPr>
          <p:nvPr/>
        </p:nvCxnSpPr>
        <p:spPr>
          <a:xfrm>
            <a:off x="4577782" y="924674"/>
            <a:ext cx="0" cy="284129"/>
          </a:xfrm>
          <a:prstGeom prst="line">
            <a:avLst/>
          </a:prstGeom>
          <a:ln w="508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1761AA9-BE2A-01D4-CC20-7314CF0C1D63}"/>
              </a:ext>
            </a:extLst>
          </p:cNvPr>
          <p:cNvCxnSpPr>
            <a:cxnSpLocks/>
          </p:cNvCxnSpPr>
          <p:nvPr/>
        </p:nvCxnSpPr>
        <p:spPr>
          <a:xfrm>
            <a:off x="4577782" y="1260083"/>
            <a:ext cx="0" cy="282932"/>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四角形: 角を丸くする 40">
            <a:extLst>
              <a:ext uri="{FF2B5EF4-FFF2-40B4-BE49-F238E27FC236}">
                <a16:creationId xmlns:a16="http://schemas.microsoft.com/office/drawing/2014/main" id="{E966DBA9-7913-0002-9792-BDCFC49639E9}"/>
              </a:ext>
            </a:extLst>
          </p:cNvPr>
          <p:cNvSpPr/>
          <p:nvPr/>
        </p:nvSpPr>
        <p:spPr>
          <a:xfrm>
            <a:off x="5618978" y="938547"/>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42" name="四角形: 角を丸くする 41">
            <a:extLst>
              <a:ext uri="{FF2B5EF4-FFF2-40B4-BE49-F238E27FC236}">
                <a16:creationId xmlns:a16="http://schemas.microsoft.com/office/drawing/2014/main" id="{0E5B28B7-0FA4-CA36-F803-1F0A78BDEA74}"/>
              </a:ext>
            </a:extLst>
          </p:cNvPr>
          <p:cNvSpPr/>
          <p:nvPr/>
        </p:nvSpPr>
        <p:spPr>
          <a:xfrm>
            <a:off x="4849234" y="1276762"/>
            <a:ext cx="377155"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3900006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練習</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738119" y="2449596"/>
            <a:ext cx="9229342" cy="1613687"/>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Health </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体力の現在値</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100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体力の最大値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(3</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桁あるね</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a:t>
            </a: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“HP </a:t>
            </a:r>
            <a:r>
              <a:rPr kumimoji="1" lang="en-US" altLang="ja-JP">
                <a:solidFill>
                  <a:schemeClr val="accent6">
                    <a:lumMod val="60000"/>
                    <a:lumOff val="40000"/>
                  </a:schemeClr>
                </a:solidFill>
                <a:latin typeface="Ricty Diminished Discord" panose="020B0509020203020207" pitchFamily="49" charset="-128"/>
                <a:ea typeface="Ricty Diminished Discord" panose="020B0509020203020207" pitchFamily="49" charset="-128"/>
              </a:rPr>
              <a:t>%03d</a:t>
            </a:r>
            <a:r>
              <a:rPr lang="en-US" altLang="ja-JP">
                <a:solidFill>
                  <a:schemeClr val="accent2"/>
                </a:solidFill>
                <a:latin typeface="Ricty Diminished Discord" panose="020B0509020203020207" pitchFamily="49" charset="-128"/>
                <a:ea typeface="Ricty Diminished Discord" panose="020B0509020203020207" pitchFamily="49" charset="-128"/>
              </a:rPr>
              <a:t> / </a:t>
            </a:r>
            <a:r>
              <a:rPr lang="en-US" altLang="ja-JP">
                <a:solidFill>
                  <a:schemeClr val="accent6">
                    <a:lumMod val="60000"/>
                    <a:lumOff val="40000"/>
                  </a:schemeClr>
                </a:solidFill>
                <a:latin typeface="Ricty Diminished Discord" panose="020B0509020203020207" pitchFamily="49" charset="-128"/>
                <a:ea typeface="Ricty Diminished Discord" panose="020B0509020203020207" pitchFamily="49" charset="-128"/>
              </a:rPr>
              <a:t>%0</a:t>
            </a:r>
            <a:r>
              <a:rPr kumimoji="1" lang="en-US" altLang="ja-JP">
                <a:solidFill>
                  <a:schemeClr val="accent6">
                    <a:lumMod val="60000"/>
                    <a:lumOff val="40000"/>
                  </a:schemeClr>
                </a:solidFill>
                <a:latin typeface="Ricty Diminished Discord" panose="020B0509020203020207" pitchFamily="49" charset="-128"/>
                <a:ea typeface="Ricty Diminished Discord" panose="020B0509020203020207" pitchFamily="49" charset="-128"/>
              </a:rPr>
              <a:t>3d</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lang="en-US" altLang="ja-JP">
                <a:solidFill>
                  <a:schemeClr val="bg1"/>
                </a:solidFill>
                <a:latin typeface="Ricty Diminished Discord" panose="020B0509020203020207" pitchFamily="49" charset="-128"/>
                <a:ea typeface="Ricty Diminished Discord" panose="020B0509020203020207" pitchFamily="49" charset="-128"/>
              </a:rPr>
              <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Health</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kumimoji="1" lang="en-US" altLang="ja-JP">
                <a:solidFill>
                  <a:schemeClr val="bg1"/>
                </a:solidFill>
                <a:latin typeface="Ricty Diminished Discord" panose="020B0509020203020207" pitchFamily="49" charset="-128"/>
                <a:ea typeface="Ricty Diminished Discord" panose="020B0509020203020207" pitchFamily="49" charset="-128"/>
              </a:rPr>
              <a:t>);</a:t>
            </a:r>
            <a:endParaRPr lang="en-US" altLang="ja-JP">
              <a:solidFill>
                <a:schemeClr val="bg1"/>
              </a:solidFill>
              <a:latin typeface="Ricty Diminished Discord" panose="020B0509020203020207" pitchFamily="49" charset="-128"/>
              <a:ea typeface="Ricty Diminished Discord" panose="020B0509020203020207" pitchFamily="49" charset="-128"/>
            </a:endParaRP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2339616"/>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grpSp>
        <p:nvGrpSpPr>
          <p:cNvPr id="7" name="グループ化 6">
            <a:extLst>
              <a:ext uri="{FF2B5EF4-FFF2-40B4-BE49-F238E27FC236}">
                <a16:creationId xmlns:a16="http://schemas.microsoft.com/office/drawing/2014/main" id="{0620D941-8569-58DE-0E0B-C38F63237549}"/>
              </a:ext>
            </a:extLst>
          </p:cNvPr>
          <p:cNvGrpSpPr/>
          <p:nvPr/>
        </p:nvGrpSpPr>
        <p:grpSpPr>
          <a:xfrm>
            <a:off x="1684512" y="1204714"/>
            <a:ext cx="8893942" cy="854920"/>
            <a:chOff x="3795059" y="3561806"/>
            <a:chExt cx="5230112" cy="633274"/>
          </a:xfrm>
        </p:grpSpPr>
        <p:sp>
          <p:nvSpPr>
            <p:cNvPr id="8" name="正方形/長方形 7">
              <a:extLst>
                <a:ext uri="{FF2B5EF4-FFF2-40B4-BE49-F238E27FC236}">
                  <a16:creationId xmlns:a16="http://schemas.microsoft.com/office/drawing/2014/main" id="{00600EE0-1A25-A26E-AD9D-069E70DE1D1E}"/>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8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800">
                  <a:solidFill>
                    <a:prstClr val="white"/>
                  </a:solidFill>
                  <a:latin typeface="源真ゴシックP Regular"/>
                  <a:ea typeface="源真ゴシックP Regular"/>
                </a:rPr>
                <a:t> </a:t>
              </a:r>
              <a:r>
                <a:rPr lang="ja-JP" altLang="en-US" sz="1800">
                  <a:solidFill>
                    <a:prstClr val="white"/>
                  </a:solidFill>
                  <a:latin typeface="源真ゴシックP Regular"/>
                  <a:ea typeface="源真ゴシックP Regular"/>
                </a:rPr>
                <a:t>とすると桁数まで半角スペースで埋めます </a:t>
              </a:r>
              <a:r>
                <a:rPr lang="en-US" altLang="ja-JP" sz="1800">
                  <a:solidFill>
                    <a:prstClr val="white"/>
                  </a:solidFill>
                  <a:latin typeface="源真ゴシックP Regular"/>
                  <a:ea typeface="源真ゴシックP Regular"/>
                </a:rPr>
                <a:t>(</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800">
                  <a:solidFill>
                    <a:prstClr val="white"/>
                  </a:solidFill>
                  <a:latin typeface="源真ゴシックP Regular"/>
                  <a:ea typeface="源真ゴシックP Regular"/>
                </a:rPr>
                <a:t>)</a:t>
              </a:r>
            </a:p>
            <a:p>
              <a:pPr>
                <a:lnSpc>
                  <a:spcPct val="120000"/>
                </a:lnSpc>
                <a:defRPr/>
              </a:pP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8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800">
                  <a:solidFill>
                    <a:prstClr val="white"/>
                  </a:solidFill>
                  <a:latin typeface="源真ゴシックP Regular"/>
                  <a:ea typeface="源真ゴシックP Regular"/>
                </a:rPr>
                <a:t> </a:t>
              </a:r>
              <a:r>
                <a:rPr lang="ja-JP" altLang="en-US" sz="1800">
                  <a:solidFill>
                    <a:prstClr val="white"/>
                  </a:solidFill>
                  <a:latin typeface="源真ゴシックP Regular"/>
                  <a:ea typeface="源真ゴシックP Regular"/>
                </a:rPr>
                <a:t>とすると桁数までゼロ埋めされます </a:t>
              </a:r>
              <a:r>
                <a:rPr lang="en-US" altLang="ja-JP" sz="1800">
                  <a:solidFill>
                    <a:prstClr val="white"/>
                  </a:solidFill>
                  <a:latin typeface="源真ゴシックP Regular"/>
                  <a:ea typeface="源真ゴシックP Regular"/>
                </a:rPr>
                <a:t>(</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800">
                  <a:solidFill>
                    <a:prstClr val="white"/>
                  </a:solidFill>
                  <a:latin typeface="源真ゴシックP Regular"/>
                  <a:ea typeface="源真ゴシックP Regular"/>
                </a:rPr>
                <a:t>)</a:t>
              </a:r>
            </a:p>
          </p:txBody>
        </p:sp>
        <p:cxnSp>
          <p:nvCxnSpPr>
            <p:cNvPr id="10" name="直線コネクタ 9">
              <a:extLst>
                <a:ext uri="{FF2B5EF4-FFF2-40B4-BE49-F238E27FC236}">
                  <a16:creationId xmlns:a16="http://schemas.microsoft.com/office/drawing/2014/main" id="{6A892565-4E80-285D-D77D-B93BA60A59B5}"/>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BE2C4B3E-8E12-C54F-B2AF-D18FA147B32C}"/>
              </a:ext>
            </a:extLst>
          </p:cNvPr>
          <p:cNvSpPr txBox="1"/>
          <p:nvPr/>
        </p:nvSpPr>
        <p:spPr>
          <a:xfrm>
            <a:off x="3047464" y="6188510"/>
            <a:ext cx="6094926" cy="338554"/>
          </a:xfrm>
          <a:prstGeom prst="rect">
            <a:avLst/>
          </a:prstGeom>
          <a:noFill/>
        </p:spPr>
        <p:txBody>
          <a:bodyPr wrap="square">
            <a:spAutoFit/>
          </a:bodyPr>
          <a:lstStyle/>
          <a:p>
            <a:pPr algn="ct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桁数の前にあえてゼロを付けるとゼロ埋めできる</a:t>
            </a:r>
            <a:endParaRPr lang="ja-JP" altLang="en-US"/>
          </a:p>
        </p:txBody>
      </p:sp>
      <p:grpSp>
        <p:nvGrpSpPr>
          <p:cNvPr id="21" name="グループ化 20">
            <a:extLst>
              <a:ext uri="{FF2B5EF4-FFF2-40B4-BE49-F238E27FC236}">
                <a16:creationId xmlns:a16="http://schemas.microsoft.com/office/drawing/2014/main" id="{1ADA2C49-A35D-AC99-A954-B8EAC7EA0673}"/>
              </a:ext>
            </a:extLst>
          </p:cNvPr>
          <p:cNvGrpSpPr/>
          <p:nvPr/>
        </p:nvGrpSpPr>
        <p:grpSpPr>
          <a:xfrm>
            <a:off x="1738119" y="4349961"/>
            <a:ext cx="3817283" cy="989015"/>
            <a:chOff x="7897979" y="4072486"/>
            <a:chExt cx="2942593" cy="989015"/>
          </a:xfrm>
        </p:grpSpPr>
        <p:sp>
          <p:nvSpPr>
            <p:cNvPr id="22" name="テキスト ボックス 21">
              <a:extLst>
                <a:ext uri="{FF2B5EF4-FFF2-40B4-BE49-F238E27FC236}">
                  <a16:creationId xmlns:a16="http://schemas.microsoft.com/office/drawing/2014/main" id="{32844782-3721-99C3-1515-06255B138BE9}"/>
                </a:ext>
              </a:extLst>
            </p:cNvPr>
            <p:cNvSpPr txBox="1"/>
            <p:nvPr/>
          </p:nvSpPr>
          <p:spPr>
            <a:xfrm>
              <a:off x="7900192" y="4079043"/>
              <a:ext cx="2936361" cy="971156"/>
            </a:xfrm>
            <a:prstGeom prst="rect">
              <a:avLst/>
            </a:prstGeom>
            <a:solidFill>
              <a:srgbClr val="24330F"/>
            </a:solidFill>
            <a:ln>
              <a:noFill/>
            </a:ln>
          </p:spPr>
          <p:txBody>
            <a:bodyPr vert="horz" wrap="non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HP 050 / 100</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24" name="直線コネクタ 23">
              <a:extLst>
                <a:ext uri="{FF2B5EF4-FFF2-40B4-BE49-F238E27FC236}">
                  <a16:creationId xmlns:a16="http://schemas.microsoft.com/office/drawing/2014/main" id="{072344C7-6E90-5645-F051-44AE8E4DDA48}"/>
                </a:ext>
              </a:extLst>
            </p:cNvPr>
            <p:cNvCxnSpPr>
              <a:cxnSpLocks/>
            </p:cNvCxnSpPr>
            <p:nvPr/>
          </p:nvCxnSpPr>
          <p:spPr>
            <a:xfrm>
              <a:off x="10838190" y="4072486"/>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4723C58-482A-FE01-CCE6-4BA8CE58DE2B}"/>
                </a:ext>
              </a:extLst>
            </p:cNvPr>
            <p:cNvCxnSpPr>
              <a:cxnSpLocks/>
            </p:cNvCxnSpPr>
            <p:nvPr/>
          </p:nvCxnSpPr>
          <p:spPr>
            <a:xfrm>
              <a:off x="8595253" y="4076895"/>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74F0355-8CDB-CE33-DB94-3AB47697D60B}"/>
                </a:ext>
              </a:extLst>
            </p:cNvPr>
            <p:cNvCxnSpPr>
              <a:cxnSpLocks/>
            </p:cNvCxnSpPr>
            <p:nvPr/>
          </p:nvCxnSpPr>
          <p:spPr>
            <a:xfrm>
              <a:off x="7900192" y="5053197"/>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E7616B3-59D1-03E8-4984-05922FBFA8B8}"/>
                </a:ext>
              </a:extLst>
            </p:cNvPr>
            <p:cNvCxnSpPr>
              <a:cxnSpLocks/>
            </p:cNvCxnSpPr>
            <p:nvPr/>
          </p:nvCxnSpPr>
          <p:spPr>
            <a:xfrm>
              <a:off x="7897979" y="4073897"/>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F51288C-4E61-6087-28FE-6C2337536E96}"/>
                </a:ext>
              </a:extLst>
            </p:cNvPr>
            <p:cNvCxnSpPr>
              <a:cxnSpLocks/>
            </p:cNvCxnSpPr>
            <p:nvPr/>
          </p:nvCxnSpPr>
          <p:spPr>
            <a:xfrm>
              <a:off x="7899151" y="4077625"/>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テキスト ボックス 30">
            <a:extLst>
              <a:ext uri="{FF2B5EF4-FFF2-40B4-BE49-F238E27FC236}">
                <a16:creationId xmlns:a16="http://schemas.microsoft.com/office/drawing/2014/main" id="{3D201671-642D-9950-8F86-535E76196084}"/>
              </a:ext>
            </a:extLst>
          </p:cNvPr>
          <p:cNvSpPr txBox="1"/>
          <p:nvPr/>
        </p:nvSpPr>
        <p:spPr>
          <a:xfrm>
            <a:off x="1803893" y="4246538"/>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Tree>
    <p:extLst>
      <p:ext uri="{BB962C8B-B14F-4D97-AF65-F5344CB8AC3E}">
        <p14:creationId xmlns:p14="http://schemas.microsoft.com/office/powerpoint/2010/main" val="601961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0620D941-8569-58DE-0E0B-C38F63237549}"/>
              </a:ext>
            </a:extLst>
          </p:cNvPr>
          <p:cNvGrpSpPr/>
          <p:nvPr/>
        </p:nvGrpSpPr>
        <p:grpSpPr>
          <a:xfrm>
            <a:off x="1684512" y="936912"/>
            <a:ext cx="8893942" cy="1207740"/>
            <a:chOff x="3795059" y="3561806"/>
            <a:chExt cx="5230112" cy="633274"/>
          </a:xfrm>
        </p:grpSpPr>
        <p:sp>
          <p:nvSpPr>
            <p:cNvPr id="8" name="正方形/長方形 7">
              <a:extLst>
                <a:ext uri="{FF2B5EF4-FFF2-40B4-BE49-F238E27FC236}">
                  <a16:creationId xmlns:a16="http://schemas.microsoft.com/office/drawing/2014/main" id="{00600EE0-1A25-A26E-AD9D-069E70DE1D1E}"/>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8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800">
                  <a:solidFill>
                    <a:prstClr val="white"/>
                  </a:solidFill>
                  <a:latin typeface="源真ゴシックP Regular"/>
                  <a:ea typeface="源真ゴシックP Regular"/>
                </a:rPr>
                <a:t> </a:t>
              </a:r>
              <a:r>
                <a:rPr lang="ja-JP" altLang="en-US" sz="1800">
                  <a:solidFill>
                    <a:prstClr val="white"/>
                  </a:solidFill>
                  <a:latin typeface="源真ゴシックP Regular"/>
                  <a:ea typeface="源真ゴシックP Regular"/>
                </a:rPr>
                <a:t>とすると桁数まで半角スペースで埋めます </a:t>
              </a:r>
              <a:r>
                <a:rPr lang="en-US" altLang="ja-JP" sz="1800">
                  <a:solidFill>
                    <a:prstClr val="white"/>
                  </a:solidFill>
                  <a:latin typeface="源真ゴシックP Regular"/>
                  <a:ea typeface="源真ゴシックP Regular"/>
                </a:rPr>
                <a:t>(</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800">
                  <a:solidFill>
                    <a:prstClr val="white"/>
                  </a:solidFill>
                  <a:latin typeface="源真ゴシックP Regular"/>
                  <a:ea typeface="源真ゴシックP Regular"/>
                </a:rPr>
                <a:t>)</a:t>
              </a:r>
            </a:p>
            <a:p>
              <a:pPr>
                <a:lnSpc>
                  <a:spcPct val="120000"/>
                </a:lnSpc>
                <a:defRPr/>
              </a:pP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8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800">
                  <a:solidFill>
                    <a:prstClr val="white"/>
                  </a:solidFill>
                  <a:latin typeface="源真ゴシックP Regular"/>
                  <a:ea typeface="源真ゴシックP Regular"/>
                </a:rPr>
                <a:t> </a:t>
              </a:r>
              <a:r>
                <a:rPr lang="ja-JP" altLang="en-US" sz="1800">
                  <a:solidFill>
                    <a:prstClr val="white"/>
                  </a:solidFill>
                  <a:latin typeface="源真ゴシックP Regular"/>
                  <a:ea typeface="源真ゴシックP Regular"/>
                </a:rPr>
                <a:t>とすると桁数までゼロ埋めされます </a:t>
              </a:r>
              <a:r>
                <a:rPr lang="en-US" altLang="ja-JP" sz="1800">
                  <a:solidFill>
                    <a:prstClr val="white"/>
                  </a:solidFill>
                  <a:latin typeface="源真ゴシックP Regular"/>
                  <a:ea typeface="源真ゴシックP Regular"/>
                </a:rPr>
                <a:t>(</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800">
                  <a:solidFill>
                    <a:prstClr val="white"/>
                  </a:solidFill>
                  <a:latin typeface="源真ゴシックP Regular"/>
                  <a:ea typeface="源真ゴシックP Regular"/>
                </a:rPr>
                <a:t>)</a:t>
              </a:r>
            </a:p>
            <a:p>
              <a:pPr>
                <a:lnSpc>
                  <a:spcPct val="120000"/>
                </a:lnSpc>
                <a:defRPr/>
              </a:pPr>
              <a:r>
                <a:rPr lang="ja-JP" altLang="en-US" sz="1800">
                  <a:solidFill>
                    <a:prstClr val="white"/>
                  </a:solidFill>
                  <a:latin typeface="源真ゴシックP Regular"/>
                  <a:ea typeface="源真ゴシックP Regular"/>
                </a:rPr>
                <a:t>ただの「</a:t>
              </a:r>
              <a:r>
                <a:rPr lang="en-US" altLang="ja-JP" sz="1800">
                  <a:solidFill>
                    <a:prstClr val="white"/>
                  </a:solidFill>
                  <a:latin typeface="源真ゴシックP Regular"/>
                  <a:ea typeface="源真ゴシックP Regular"/>
                </a:rPr>
                <a:t>%</a:t>
              </a:r>
              <a:r>
                <a:rPr lang="ja-JP" altLang="en-US" sz="1800">
                  <a:solidFill>
                    <a:prstClr val="white"/>
                  </a:solidFill>
                  <a:latin typeface="源真ゴシックP Regular"/>
                  <a:ea typeface="源真ゴシックP Regular"/>
                </a:rPr>
                <a:t>」を出すには </a:t>
              </a:r>
              <a:r>
                <a:rPr lang="en-US" altLang="ja-JP" sz="18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800">
                  <a:solidFill>
                    <a:prstClr val="white"/>
                  </a:solidFill>
                  <a:latin typeface="源真ゴシックP Regular"/>
                  <a:ea typeface="源真ゴシックP Regular"/>
                </a:rPr>
                <a:t> </a:t>
              </a:r>
              <a:r>
                <a:rPr lang="ja-JP" altLang="en-US" sz="1800">
                  <a:solidFill>
                    <a:prstClr val="white"/>
                  </a:solidFill>
                  <a:latin typeface="源真ゴシックP Regular"/>
                  <a:ea typeface="源真ゴシックP Regular"/>
                </a:rPr>
                <a:t>を入れます</a:t>
              </a:r>
              <a:endParaRPr lang="en-US" altLang="ja-JP" sz="1800">
                <a:solidFill>
                  <a:prstClr val="white"/>
                </a:solidFill>
                <a:latin typeface="源真ゴシックP Regular"/>
                <a:ea typeface="源真ゴシックP Regular"/>
              </a:endParaRPr>
            </a:p>
          </p:txBody>
        </p:sp>
        <p:cxnSp>
          <p:nvCxnSpPr>
            <p:cNvPr id="10" name="直線コネクタ 9">
              <a:extLst>
                <a:ext uri="{FF2B5EF4-FFF2-40B4-BE49-F238E27FC236}">
                  <a16:creationId xmlns:a16="http://schemas.microsoft.com/office/drawing/2014/main" id="{6A892565-4E80-285D-D77D-B93BA60A59B5}"/>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BE2C4B3E-8E12-C54F-B2AF-D18FA147B32C}"/>
              </a:ext>
            </a:extLst>
          </p:cNvPr>
          <p:cNvSpPr txBox="1"/>
          <p:nvPr/>
        </p:nvSpPr>
        <p:spPr>
          <a:xfrm>
            <a:off x="5945412" y="5485304"/>
            <a:ext cx="5887402" cy="1077218"/>
          </a:xfrm>
          <a:prstGeom prst="rect">
            <a:avLst/>
          </a:prstGeom>
          <a:noFill/>
        </p:spPr>
        <p:txBody>
          <a:bodyPr wrap="square">
            <a:spAutoFit/>
          </a:bodyPr>
          <a:lstStyle/>
          <a:p>
            <a:pPr algn="ct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ある正の整数について、</a:t>
            </a:r>
            <a:b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br>
            <a: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log10</a:t>
            </a: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をとり整数になるよう切り上げるとその整数の桁数になる</a:t>
            </a:r>
            <a:endPar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endParaRPr>
          </a:p>
          <a:p>
            <a:pPr algn="ct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桁数の部分は</a:t>
            </a:r>
            <a: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を</a:t>
            </a:r>
            <a: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2</a:t>
            </a: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重に使い、</a:t>
            </a:r>
            <a:r>
              <a:rPr kumimoji="1" lang="en-US" altLang="ja-JP" sz="1600" b="0" i="0" u="none" strike="noStrike" kern="1200" cap="none" spc="0" normalizeH="0" baseline="0" noProof="0" err="1">
                <a:ln>
                  <a:noFill/>
                </a:ln>
                <a:solidFill>
                  <a:srgbClr val="E7E6E6">
                    <a:lumMod val="75000"/>
                  </a:srgbClr>
                </a:solidFill>
                <a:effectLst/>
                <a:uLnTx/>
                <a:uFillTx/>
                <a:latin typeface="源真ゴシックP Regular"/>
                <a:ea typeface="源真ゴシックP Regular"/>
                <a:cs typeface="+mn-cs"/>
              </a:rPr>
              <a:t>MaxHealth</a:t>
            </a:r>
            <a: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の桁数に応じてゼロの数が変わるようにしています </a:t>
            </a:r>
            <a: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a:t>
            </a:r>
            <a:r>
              <a:rPr kumimoji="1" lang="ja-JP" altLang="en-US"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あえて色分けしています</a:t>
            </a:r>
            <a:r>
              <a:rPr kumimoji="1" lang="en-US" altLang="ja-JP" sz="1600" b="0" i="0" u="none" strike="noStrike" kern="1200" cap="none" spc="0" normalizeH="0" baseline="0" noProof="0">
                <a:ln>
                  <a:noFill/>
                </a:ln>
                <a:solidFill>
                  <a:srgbClr val="E7E6E6">
                    <a:lumMod val="75000"/>
                  </a:srgbClr>
                </a:solidFill>
                <a:effectLst/>
                <a:uLnTx/>
                <a:uFillTx/>
                <a:latin typeface="源真ゴシックP Regular"/>
                <a:ea typeface="源真ゴシックP Regular"/>
                <a:cs typeface="+mn-cs"/>
              </a:rPr>
              <a:t>)</a:t>
            </a:r>
          </a:p>
        </p:txBody>
      </p:sp>
      <p:grpSp>
        <p:nvGrpSpPr>
          <p:cNvPr id="18" name="グループ化 17">
            <a:extLst>
              <a:ext uri="{FF2B5EF4-FFF2-40B4-BE49-F238E27FC236}">
                <a16:creationId xmlns:a16="http://schemas.microsoft.com/office/drawing/2014/main" id="{540A90DA-FCB1-AAF9-F3B0-1DE68E86D452}"/>
              </a:ext>
            </a:extLst>
          </p:cNvPr>
          <p:cNvGrpSpPr/>
          <p:nvPr/>
        </p:nvGrpSpPr>
        <p:grpSpPr>
          <a:xfrm>
            <a:off x="1738119" y="5450386"/>
            <a:ext cx="3817283" cy="989015"/>
            <a:chOff x="7897979" y="4072486"/>
            <a:chExt cx="2942593" cy="989015"/>
          </a:xfrm>
        </p:grpSpPr>
        <p:sp>
          <p:nvSpPr>
            <p:cNvPr id="21" name="テキスト ボックス 20">
              <a:extLst>
                <a:ext uri="{FF2B5EF4-FFF2-40B4-BE49-F238E27FC236}">
                  <a16:creationId xmlns:a16="http://schemas.microsoft.com/office/drawing/2014/main" id="{8CF2CC88-CFB7-D622-63D2-48DC8F0D54D2}"/>
                </a:ext>
              </a:extLst>
            </p:cNvPr>
            <p:cNvSpPr txBox="1"/>
            <p:nvPr/>
          </p:nvSpPr>
          <p:spPr>
            <a:xfrm>
              <a:off x="7900192" y="4079043"/>
              <a:ext cx="2936361" cy="971156"/>
            </a:xfrm>
            <a:prstGeom prst="rect">
              <a:avLst/>
            </a:prstGeom>
            <a:solidFill>
              <a:srgbClr val="24330F"/>
            </a:solidFill>
            <a:ln>
              <a:noFill/>
            </a:ln>
          </p:spPr>
          <p:txBody>
            <a:bodyPr vert="horz" wrap="non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HP 0050 / 2000</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22" name="直線コネクタ 21">
              <a:extLst>
                <a:ext uri="{FF2B5EF4-FFF2-40B4-BE49-F238E27FC236}">
                  <a16:creationId xmlns:a16="http://schemas.microsoft.com/office/drawing/2014/main" id="{5F00F4FC-5AEF-A071-24B5-B17565F67DCB}"/>
                </a:ext>
              </a:extLst>
            </p:cNvPr>
            <p:cNvCxnSpPr>
              <a:cxnSpLocks/>
            </p:cNvCxnSpPr>
            <p:nvPr/>
          </p:nvCxnSpPr>
          <p:spPr>
            <a:xfrm>
              <a:off x="10838190" y="4072486"/>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E7DD563-22C0-BA10-D637-68CB68DB1B65}"/>
                </a:ext>
              </a:extLst>
            </p:cNvPr>
            <p:cNvCxnSpPr>
              <a:cxnSpLocks/>
            </p:cNvCxnSpPr>
            <p:nvPr/>
          </p:nvCxnSpPr>
          <p:spPr>
            <a:xfrm>
              <a:off x="8595253" y="4076895"/>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2D582E4-4680-8F35-E68E-B064863455F4}"/>
                </a:ext>
              </a:extLst>
            </p:cNvPr>
            <p:cNvCxnSpPr>
              <a:cxnSpLocks/>
            </p:cNvCxnSpPr>
            <p:nvPr/>
          </p:nvCxnSpPr>
          <p:spPr>
            <a:xfrm>
              <a:off x="7900192" y="5053197"/>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115AB42-77D9-8AEC-BC39-0E66B016E10F}"/>
                </a:ext>
              </a:extLst>
            </p:cNvPr>
            <p:cNvCxnSpPr>
              <a:cxnSpLocks/>
            </p:cNvCxnSpPr>
            <p:nvPr/>
          </p:nvCxnSpPr>
          <p:spPr>
            <a:xfrm>
              <a:off x="7897979" y="4073897"/>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F91E199-DA52-1C53-132D-AB6AA557FB8D}"/>
                </a:ext>
              </a:extLst>
            </p:cNvPr>
            <p:cNvCxnSpPr>
              <a:cxnSpLocks/>
            </p:cNvCxnSpPr>
            <p:nvPr/>
          </p:nvCxnSpPr>
          <p:spPr>
            <a:xfrm>
              <a:off x="7899151" y="4077625"/>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A176D078-B81C-E9CF-6CFE-0D7C1BC89010}"/>
              </a:ext>
            </a:extLst>
          </p:cNvPr>
          <p:cNvSpPr txBox="1"/>
          <p:nvPr/>
        </p:nvSpPr>
        <p:spPr>
          <a:xfrm>
            <a:off x="1803893" y="5346963"/>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2" name="テキスト ボックス 1">
            <a:extLst>
              <a:ext uri="{FF2B5EF4-FFF2-40B4-BE49-F238E27FC236}">
                <a16:creationId xmlns:a16="http://schemas.microsoft.com/office/drawing/2014/main" id="{0F9DC97E-005D-CB06-C1E8-14F29CD31E28}"/>
              </a:ext>
            </a:extLst>
          </p:cNvPr>
          <p:cNvSpPr txBox="1"/>
          <p:nvPr/>
        </p:nvSpPr>
        <p:spPr>
          <a:xfrm>
            <a:off x="1738119" y="2402874"/>
            <a:ext cx="9229342" cy="281370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#include </a:t>
            </a:r>
            <a:r>
              <a:rPr lang="en-US" altLang="ja-JP">
                <a:solidFill>
                  <a:schemeClr val="accent2"/>
                </a:solidFill>
                <a:latin typeface="Ricty Diminished Discord" panose="020B0509020203020207" pitchFamily="49" charset="-128"/>
                <a:ea typeface="Ricty Diminished Discord" panose="020B0509020203020207" pitchFamily="49" charset="-128"/>
              </a:rPr>
              <a:t>&lt;</a:t>
            </a:r>
            <a:r>
              <a:rPr lang="en-US" altLang="ja-JP" err="1">
                <a:solidFill>
                  <a:schemeClr val="accent2"/>
                </a:solidFill>
                <a:latin typeface="Ricty Diminished Discord" panose="020B0509020203020207" pitchFamily="49" charset="-128"/>
                <a:ea typeface="Ricty Diminished Discord" panose="020B0509020203020207" pitchFamily="49" charset="-128"/>
              </a:rPr>
              <a:t>cmath</a:t>
            </a:r>
            <a:r>
              <a:rPr lang="en-US" altLang="ja-JP">
                <a:solidFill>
                  <a:schemeClr val="accent2"/>
                </a:solidFill>
                <a:latin typeface="Ricty Diminished Discord" panose="020B0509020203020207" pitchFamily="49" charset="-128"/>
                <a:ea typeface="Ricty Diminished Discord" panose="020B0509020203020207" pitchFamily="49" charset="-128"/>
              </a:rPr>
              <a:t>&gt;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log10, ceil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関数を使えるようにする</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Health </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2000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char</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Buffer</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出力する文字列を一時的に入れておくための場所</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p:txBody>
      </p:sp>
      <p:sp>
        <p:nvSpPr>
          <p:cNvPr id="3" name="テキスト ボックス 2">
            <a:extLst>
              <a:ext uri="{FF2B5EF4-FFF2-40B4-BE49-F238E27FC236}">
                <a16:creationId xmlns:a16="http://schemas.microsoft.com/office/drawing/2014/main" id="{031F626D-61AB-0F33-5617-4D50C270A068}"/>
              </a:ext>
            </a:extLst>
          </p:cNvPr>
          <p:cNvSpPr txBox="1"/>
          <p:nvPr/>
        </p:nvSpPr>
        <p:spPr>
          <a:xfrm>
            <a:off x="1580373" y="2292894"/>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11" name="テキスト ボックス 10">
            <a:extLst>
              <a:ext uri="{FF2B5EF4-FFF2-40B4-BE49-F238E27FC236}">
                <a16:creationId xmlns:a16="http://schemas.microsoft.com/office/drawing/2014/main" id="{3F4054D6-B2E5-FD38-27CF-E93D655847DC}"/>
              </a:ext>
            </a:extLst>
          </p:cNvPr>
          <p:cNvSpPr txBox="1"/>
          <p:nvPr/>
        </p:nvSpPr>
        <p:spPr>
          <a:xfrm>
            <a:off x="2004276" y="3824152"/>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sp>
        <p:nvSpPr>
          <p:cNvPr id="15" name="テキスト ボックス 14">
            <a:extLst>
              <a:ext uri="{FF2B5EF4-FFF2-40B4-BE49-F238E27FC236}">
                <a16:creationId xmlns:a16="http://schemas.microsoft.com/office/drawing/2014/main" id="{0209920B-2D42-DDC1-7CAF-C32438BD7CD7}"/>
              </a:ext>
            </a:extLst>
          </p:cNvPr>
          <p:cNvSpPr txBox="1"/>
          <p:nvPr/>
        </p:nvSpPr>
        <p:spPr>
          <a:xfrm>
            <a:off x="2004276" y="4479178"/>
            <a:ext cx="6094926"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薄い紫のとこ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体力の値</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p>
        </p:txBody>
      </p:sp>
    </p:spTree>
    <p:extLst>
      <p:ext uri="{BB962C8B-B14F-4D97-AF65-F5344CB8AC3E}">
        <p14:creationId xmlns:p14="http://schemas.microsoft.com/office/powerpoint/2010/main" val="17474388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738119" y="1767100"/>
            <a:ext cx="9229342" cy="281370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#include </a:t>
            </a:r>
            <a:r>
              <a:rPr lang="en-US" altLang="ja-JP">
                <a:solidFill>
                  <a:schemeClr val="accent2"/>
                </a:solidFill>
                <a:latin typeface="Ricty Diminished Discord" panose="020B0509020203020207" pitchFamily="49" charset="-128"/>
                <a:ea typeface="Ricty Diminished Discord" panose="020B0509020203020207" pitchFamily="49" charset="-128"/>
              </a:rPr>
              <a:t>&lt;</a:t>
            </a:r>
            <a:r>
              <a:rPr lang="en-US" altLang="ja-JP" err="1">
                <a:solidFill>
                  <a:schemeClr val="accent2"/>
                </a:solidFill>
                <a:latin typeface="Ricty Diminished Discord" panose="020B0509020203020207" pitchFamily="49" charset="-128"/>
                <a:ea typeface="Ricty Diminished Discord" panose="020B0509020203020207" pitchFamily="49" charset="-128"/>
              </a:rPr>
              <a:t>cmath</a:t>
            </a:r>
            <a:r>
              <a:rPr lang="en-US" altLang="ja-JP">
                <a:solidFill>
                  <a:schemeClr val="accent2"/>
                </a:solidFill>
                <a:latin typeface="Ricty Diminished Discord" panose="020B0509020203020207" pitchFamily="49" charset="-128"/>
                <a:ea typeface="Ricty Diminished Discord" panose="020B0509020203020207" pitchFamily="49" charset="-128"/>
              </a:rPr>
              <a:t>&gt;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log10, ceil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関数を使えるようにする</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Health </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2000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char</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Buffer</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出力する文字列を一時的に入れておくための場所</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1657120"/>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28" name="矢印: 下 27">
            <a:extLst>
              <a:ext uri="{FF2B5EF4-FFF2-40B4-BE49-F238E27FC236}">
                <a16:creationId xmlns:a16="http://schemas.microsoft.com/office/drawing/2014/main" id="{D4E503AC-7296-3865-C50A-140AC12CD606}"/>
              </a:ext>
            </a:extLst>
          </p:cNvPr>
          <p:cNvSpPr/>
          <p:nvPr/>
        </p:nvSpPr>
        <p:spPr>
          <a:xfrm rot="16200000">
            <a:off x="1613261" y="3527048"/>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90DFCE67-B248-EF7E-0CFA-11C3BEAE83A0}"/>
              </a:ext>
            </a:extLst>
          </p:cNvPr>
          <p:cNvSpPr/>
          <p:nvPr/>
        </p:nvSpPr>
        <p:spPr>
          <a:xfrm rot="16200000">
            <a:off x="2216421" y="4737294"/>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2DA83CB-9E45-E435-4FE2-13BCCB11C8F0}"/>
              </a:ext>
            </a:extLst>
          </p:cNvPr>
          <p:cNvSpPr txBox="1"/>
          <p:nvPr/>
        </p:nvSpPr>
        <p:spPr>
          <a:xfrm>
            <a:off x="2641982" y="4798146"/>
            <a:ext cx="5887402" cy="338554"/>
          </a:xfrm>
          <a:prstGeom prst="rect">
            <a:avLst/>
          </a:prstGeom>
          <a:noFill/>
        </p:spPr>
        <p:txBody>
          <a:bodyPr wrap="square">
            <a:spAutoFit/>
          </a:bodyPr>
          <a:lstStyle/>
          <a:p>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矢印の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関数の引数は</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a:t>
            </a:r>
          </a:p>
        </p:txBody>
      </p:sp>
      <p:sp>
        <p:nvSpPr>
          <p:cNvPr id="33" name="四角形: 角を丸くする 32">
            <a:extLst>
              <a:ext uri="{FF2B5EF4-FFF2-40B4-BE49-F238E27FC236}">
                <a16:creationId xmlns:a16="http://schemas.microsoft.com/office/drawing/2014/main" id="{FD5CAEB2-DD0C-0AD1-8DC9-C20E69B1CFB7}"/>
              </a:ext>
            </a:extLst>
          </p:cNvPr>
          <p:cNvSpPr/>
          <p:nvPr/>
        </p:nvSpPr>
        <p:spPr>
          <a:xfrm>
            <a:off x="2641981" y="5200880"/>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sp>
        <p:nvSpPr>
          <p:cNvPr id="35" name="テキスト ボックス 34">
            <a:extLst>
              <a:ext uri="{FF2B5EF4-FFF2-40B4-BE49-F238E27FC236}">
                <a16:creationId xmlns:a16="http://schemas.microsoft.com/office/drawing/2014/main" id="{F9C949E2-4016-7C63-3424-8907CD4EAD8E}"/>
              </a:ext>
            </a:extLst>
          </p:cNvPr>
          <p:cNvSpPr txBox="1"/>
          <p:nvPr/>
        </p:nvSpPr>
        <p:spPr>
          <a:xfrm>
            <a:off x="3473611" y="5154850"/>
            <a:ext cx="8291239"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p:txBody>
      </p:sp>
      <p:sp>
        <p:nvSpPr>
          <p:cNvPr id="36" name="四角形: 角を丸くする 35">
            <a:extLst>
              <a:ext uri="{FF2B5EF4-FFF2-40B4-BE49-F238E27FC236}">
                <a16:creationId xmlns:a16="http://schemas.microsoft.com/office/drawing/2014/main" id="{DCDE4F7B-6554-5405-0538-8CC204141ADA}"/>
              </a:ext>
            </a:extLst>
          </p:cNvPr>
          <p:cNvSpPr/>
          <p:nvPr/>
        </p:nvSpPr>
        <p:spPr>
          <a:xfrm>
            <a:off x="2641981" y="5755897"/>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2</a:t>
            </a:r>
            <a:endParaRPr kumimoji="1" lang="ja-JP" altLang="en-US" sz="1200"/>
          </a:p>
        </p:txBody>
      </p:sp>
      <p:sp>
        <p:nvSpPr>
          <p:cNvPr id="37" name="四角形: 角を丸くする 36">
            <a:extLst>
              <a:ext uri="{FF2B5EF4-FFF2-40B4-BE49-F238E27FC236}">
                <a16:creationId xmlns:a16="http://schemas.microsoft.com/office/drawing/2014/main" id="{27D8A58D-1280-16D6-0508-C46F1349324B}"/>
              </a:ext>
            </a:extLst>
          </p:cNvPr>
          <p:cNvSpPr/>
          <p:nvPr/>
        </p:nvSpPr>
        <p:spPr>
          <a:xfrm>
            <a:off x="2641981" y="6310914"/>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3</a:t>
            </a:r>
            <a:endParaRPr kumimoji="1" lang="ja-JP" altLang="en-US" sz="1200"/>
          </a:p>
        </p:txBody>
      </p:sp>
      <p:sp>
        <p:nvSpPr>
          <p:cNvPr id="39" name="テキスト ボックス 38">
            <a:extLst>
              <a:ext uri="{FF2B5EF4-FFF2-40B4-BE49-F238E27FC236}">
                <a16:creationId xmlns:a16="http://schemas.microsoft.com/office/drawing/2014/main" id="{139FD227-5F42-7430-C7C4-8361564A5033}"/>
              </a:ext>
            </a:extLst>
          </p:cNvPr>
          <p:cNvSpPr txBox="1"/>
          <p:nvPr/>
        </p:nvSpPr>
        <p:spPr>
          <a:xfrm>
            <a:off x="3473612" y="5724464"/>
            <a:ext cx="6094926" cy="369332"/>
          </a:xfrm>
          <a:prstGeom prst="rect">
            <a:avLst/>
          </a:prstGeom>
          <a:noFill/>
        </p:spPr>
        <p:txBody>
          <a:bodyPr wrap="square">
            <a:spAutoFit/>
          </a:bodyPr>
          <a:lstStyle/>
          <a:p>
            <a:r>
              <a:rPr kumimoji="1" lang="en-US" altLang="ja-JP">
                <a:solidFill>
                  <a:schemeClr val="accent2"/>
                </a:solidFill>
                <a:latin typeface="Ricty Diminished Discord" panose="020B0509020203020207" pitchFamily="49" charset="-128"/>
                <a:ea typeface="Ricty Diminished Discord" panose="020B0509020203020207" pitchFamily="49" charset="-128"/>
              </a:rPr>
              <a:t>“HP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lang="en-US" altLang="ja-JP">
                <a:solidFill>
                  <a:srgbClr val="7B69C9"/>
                </a:solidFill>
                <a:latin typeface="Ricty Diminished Discord" panose="020B0509020203020207" pitchFamily="49" charset="-128"/>
                <a:ea typeface="Ricty Diminished Discord" panose="020B0509020203020207" pitchFamily="49" charset="-128"/>
              </a:rPr>
              <a:t>%1$d</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lang="en-US" altLang="ja-JP">
                <a:solidFill>
                  <a:schemeClr val="accent2"/>
                </a:solidFill>
                <a:latin typeface="Ricty Diminished Discord" panose="020B0509020203020207" pitchFamily="49" charset="-128"/>
                <a:ea typeface="Ricty Diminished Discord" panose="020B0509020203020207" pitchFamily="49" charset="-128"/>
              </a:rPr>
              <a:t> / </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kumimoji="1" lang="en-US" altLang="ja-JP">
                <a:solidFill>
                  <a:srgbClr val="7B69C9"/>
                </a:solidFill>
                <a:latin typeface="Ricty Diminished Discord" panose="020B0509020203020207" pitchFamily="49" charset="-128"/>
                <a:ea typeface="Ricty Diminished Discord" panose="020B0509020203020207" pitchFamily="49" charset="-128"/>
              </a:rPr>
              <a:t>%1$d</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endParaRPr lang="ja-JP" altLang="en-US"/>
          </a:p>
        </p:txBody>
      </p:sp>
      <p:sp>
        <p:nvSpPr>
          <p:cNvPr id="41" name="テキスト ボックス 40">
            <a:extLst>
              <a:ext uri="{FF2B5EF4-FFF2-40B4-BE49-F238E27FC236}">
                <a16:creationId xmlns:a16="http://schemas.microsoft.com/office/drawing/2014/main" id="{0AEE36D3-99BE-481B-48D7-E75F7AB997D0}"/>
              </a:ext>
            </a:extLst>
          </p:cNvPr>
          <p:cNvSpPr txBox="1"/>
          <p:nvPr/>
        </p:nvSpPr>
        <p:spPr>
          <a:xfrm>
            <a:off x="3473612" y="6285523"/>
            <a:ext cx="6094926" cy="369332"/>
          </a:xfrm>
          <a:prstGeom prst="rect">
            <a:avLst/>
          </a:prstGeom>
          <a:noFill/>
        </p:spPr>
        <p:txBody>
          <a:bodyPr wrap="square">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ceil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log10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endParaRPr lang="ja-JP" altLang="en-US"/>
          </a:p>
        </p:txBody>
      </p:sp>
      <p:sp>
        <p:nvSpPr>
          <p:cNvPr id="42" name="四角形: 角を丸くする 41">
            <a:extLst>
              <a:ext uri="{FF2B5EF4-FFF2-40B4-BE49-F238E27FC236}">
                <a16:creationId xmlns:a16="http://schemas.microsoft.com/office/drawing/2014/main" id="{B007B354-E6AE-95C4-4796-4583D114F571}"/>
              </a:ext>
            </a:extLst>
          </p:cNvPr>
          <p:cNvSpPr/>
          <p:nvPr/>
        </p:nvSpPr>
        <p:spPr>
          <a:xfrm>
            <a:off x="1756428" y="5222385"/>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43" name="四角形: 角を丸くする 42">
            <a:extLst>
              <a:ext uri="{FF2B5EF4-FFF2-40B4-BE49-F238E27FC236}">
                <a16:creationId xmlns:a16="http://schemas.microsoft.com/office/drawing/2014/main" id="{1D596900-E755-AD47-94C3-BBF013CBE8FB}"/>
              </a:ext>
            </a:extLst>
          </p:cNvPr>
          <p:cNvSpPr/>
          <p:nvPr/>
        </p:nvSpPr>
        <p:spPr>
          <a:xfrm>
            <a:off x="1756428" y="5781577"/>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44" name="四角形: 角を丸くする 43">
            <a:extLst>
              <a:ext uri="{FF2B5EF4-FFF2-40B4-BE49-F238E27FC236}">
                <a16:creationId xmlns:a16="http://schemas.microsoft.com/office/drawing/2014/main" id="{95784364-B366-7F2E-8591-152DCD737958}"/>
              </a:ext>
            </a:extLst>
          </p:cNvPr>
          <p:cNvSpPr/>
          <p:nvPr/>
        </p:nvSpPr>
        <p:spPr>
          <a:xfrm>
            <a:off x="1756428" y="6336631"/>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2" name="テキスト ボックス 1">
            <a:extLst>
              <a:ext uri="{FF2B5EF4-FFF2-40B4-BE49-F238E27FC236}">
                <a16:creationId xmlns:a16="http://schemas.microsoft.com/office/drawing/2014/main" id="{2B68674A-3904-8022-2665-F31BC74D7605}"/>
              </a:ext>
            </a:extLst>
          </p:cNvPr>
          <p:cNvSpPr txBox="1"/>
          <p:nvPr/>
        </p:nvSpPr>
        <p:spPr>
          <a:xfrm>
            <a:off x="5331520" y="5232825"/>
            <a:ext cx="5887402" cy="338554"/>
          </a:xfrm>
          <a:prstGeom prst="rect">
            <a:avLst/>
          </a:prstGeom>
          <a:noFill/>
        </p:spPr>
        <p:txBody>
          <a:bodyPr wrap="square">
            <a:spAutoFit/>
          </a:bodyPr>
          <a:lstStyle/>
          <a:p>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でコンソールに出てくる結果を、かわりにこの変数に入れる</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a:t>
            </a:r>
          </a:p>
        </p:txBody>
      </p:sp>
      <p:sp>
        <p:nvSpPr>
          <p:cNvPr id="13" name="テキスト ボックス 12">
            <a:extLst>
              <a:ext uri="{FF2B5EF4-FFF2-40B4-BE49-F238E27FC236}">
                <a16:creationId xmlns:a16="http://schemas.microsoft.com/office/drawing/2014/main" id="{5FAED844-B235-5AF9-6584-16099A1F1C06}"/>
              </a:ext>
            </a:extLst>
          </p:cNvPr>
          <p:cNvSpPr txBox="1"/>
          <p:nvPr/>
        </p:nvSpPr>
        <p:spPr>
          <a:xfrm>
            <a:off x="2004276" y="3188378"/>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sp>
        <p:nvSpPr>
          <p:cNvPr id="16" name="テキスト ボックス 15">
            <a:extLst>
              <a:ext uri="{FF2B5EF4-FFF2-40B4-BE49-F238E27FC236}">
                <a16:creationId xmlns:a16="http://schemas.microsoft.com/office/drawing/2014/main" id="{6CB6F3F7-7D3E-B9B6-8AE0-DB804E41DD0D}"/>
              </a:ext>
            </a:extLst>
          </p:cNvPr>
          <p:cNvSpPr txBox="1"/>
          <p:nvPr/>
        </p:nvSpPr>
        <p:spPr>
          <a:xfrm>
            <a:off x="2004276" y="3843404"/>
            <a:ext cx="6094926"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薄い紫のとこ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体力の値</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p>
        </p:txBody>
      </p:sp>
      <p:grpSp>
        <p:nvGrpSpPr>
          <p:cNvPr id="22" name="グループ化 21">
            <a:extLst>
              <a:ext uri="{FF2B5EF4-FFF2-40B4-BE49-F238E27FC236}">
                <a16:creationId xmlns:a16="http://schemas.microsoft.com/office/drawing/2014/main" id="{9785954B-DEFA-2A72-2A10-9F5C910A1D68}"/>
              </a:ext>
            </a:extLst>
          </p:cNvPr>
          <p:cNvGrpSpPr/>
          <p:nvPr/>
        </p:nvGrpSpPr>
        <p:grpSpPr>
          <a:xfrm>
            <a:off x="547424" y="865597"/>
            <a:ext cx="5038259" cy="684163"/>
            <a:chOff x="3795059" y="3561806"/>
            <a:chExt cx="5230112" cy="633274"/>
          </a:xfrm>
        </p:grpSpPr>
        <p:sp>
          <p:nvSpPr>
            <p:cNvPr id="23" name="正方形/長方形 22">
              <a:extLst>
                <a:ext uri="{FF2B5EF4-FFF2-40B4-BE49-F238E27FC236}">
                  <a16:creationId xmlns:a16="http://schemas.microsoft.com/office/drawing/2014/main" id="{CE23CD65-FF59-3980-9C43-AABC73583D70}"/>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とすると桁数まで半角スペースで埋めます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200">
                  <a:solidFill>
                    <a:prstClr val="white"/>
                  </a:solidFill>
                  <a:latin typeface="源真ゴシックP Regular"/>
                  <a:ea typeface="源真ゴシックP Regular"/>
                </a:rPr>
                <a:t>)</a:t>
              </a:r>
            </a:p>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とすると桁数までゼロ埋めされます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200">
                  <a:solidFill>
                    <a:prstClr val="white"/>
                  </a:solidFill>
                  <a:latin typeface="源真ゴシックP Regular"/>
                  <a:ea typeface="源真ゴシックP Regular"/>
                </a:rPr>
                <a:t>)</a:t>
              </a:r>
            </a:p>
            <a:p>
              <a:pPr>
                <a:lnSpc>
                  <a:spcPct val="120000"/>
                </a:lnSpc>
                <a:defRPr/>
              </a:pPr>
              <a:r>
                <a:rPr lang="ja-JP" altLang="en-US" sz="1200">
                  <a:solidFill>
                    <a:prstClr val="white"/>
                  </a:solidFill>
                  <a:latin typeface="源真ゴシックP Regular"/>
                  <a:ea typeface="源真ゴシックP Regular"/>
                </a:rPr>
                <a:t>ただの「</a:t>
              </a:r>
              <a:r>
                <a:rPr lang="en-US" altLang="ja-JP" sz="1200">
                  <a:solidFill>
                    <a:prstClr val="white"/>
                  </a:solidFill>
                  <a:latin typeface="源真ゴシックP Regular"/>
                  <a:ea typeface="源真ゴシックP Regular"/>
                </a:rPr>
                <a:t>%</a:t>
              </a:r>
              <a:r>
                <a:rPr lang="ja-JP" altLang="en-US" sz="1200">
                  <a:solidFill>
                    <a:prstClr val="white"/>
                  </a:solidFill>
                  <a:latin typeface="源真ゴシックP Regular"/>
                  <a:ea typeface="源真ゴシックP Regular"/>
                </a:rPr>
                <a:t>」を出すには </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を入れます</a:t>
              </a:r>
              <a:endParaRPr lang="en-US" altLang="ja-JP" sz="1200">
                <a:solidFill>
                  <a:prstClr val="white"/>
                </a:solidFill>
                <a:latin typeface="源真ゴシックP Regular"/>
                <a:ea typeface="源真ゴシックP Regular"/>
              </a:endParaRPr>
            </a:p>
          </p:txBody>
        </p:sp>
        <p:cxnSp>
          <p:nvCxnSpPr>
            <p:cNvPr id="24" name="直線コネクタ 23">
              <a:extLst>
                <a:ext uri="{FF2B5EF4-FFF2-40B4-BE49-F238E27FC236}">
                  <a16:creationId xmlns:a16="http://schemas.microsoft.com/office/drawing/2014/main" id="{6917D522-EBED-DE9F-26BB-05BDFDD16611}"/>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28910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D4E503AC-7296-3865-C50A-140AC12CD606}"/>
              </a:ext>
            </a:extLst>
          </p:cNvPr>
          <p:cNvSpPr/>
          <p:nvPr/>
        </p:nvSpPr>
        <p:spPr>
          <a:xfrm rot="16200000">
            <a:off x="1613261" y="1997590"/>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90DFCE67-B248-EF7E-0CFA-11C3BEAE83A0}"/>
              </a:ext>
            </a:extLst>
          </p:cNvPr>
          <p:cNvSpPr/>
          <p:nvPr/>
        </p:nvSpPr>
        <p:spPr>
          <a:xfrm rot="16200000">
            <a:off x="2216421" y="2605322"/>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2DA83CB-9E45-E435-4FE2-13BCCB11C8F0}"/>
              </a:ext>
            </a:extLst>
          </p:cNvPr>
          <p:cNvSpPr txBox="1"/>
          <p:nvPr/>
        </p:nvSpPr>
        <p:spPr>
          <a:xfrm>
            <a:off x="2641982" y="2666174"/>
            <a:ext cx="5887402" cy="338554"/>
          </a:xfrm>
          <a:prstGeom prst="rect">
            <a:avLst/>
          </a:prstGeom>
          <a:noFill/>
        </p:spPr>
        <p:txBody>
          <a:bodyPr wrap="square">
            <a:spAutoFit/>
          </a:bodyPr>
          <a:lstStyle/>
          <a:p>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矢印の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関数を実行すると</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p:txBody>
      </p:sp>
      <p:sp>
        <p:nvSpPr>
          <p:cNvPr id="33" name="四角形: 角を丸くする 32">
            <a:extLst>
              <a:ext uri="{FF2B5EF4-FFF2-40B4-BE49-F238E27FC236}">
                <a16:creationId xmlns:a16="http://schemas.microsoft.com/office/drawing/2014/main" id="{FD5CAEB2-DD0C-0AD1-8DC9-C20E69B1CFB7}"/>
              </a:ext>
            </a:extLst>
          </p:cNvPr>
          <p:cNvSpPr/>
          <p:nvPr/>
        </p:nvSpPr>
        <p:spPr>
          <a:xfrm>
            <a:off x="2641981" y="3076651"/>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sp>
        <p:nvSpPr>
          <p:cNvPr id="35" name="テキスト ボックス 34">
            <a:extLst>
              <a:ext uri="{FF2B5EF4-FFF2-40B4-BE49-F238E27FC236}">
                <a16:creationId xmlns:a16="http://schemas.microsoft.com/office/drawing/2014/main" id="{F9C949E2-4016-7C63-3424-8907CD4EAD8E}"/>
              </a:ext>
            </a:extLst>
          </p:cNvPr>
          <p:cNvSpPr txBox="1"/>
          <p:nvPr/>
        </p:nvSpPr>
        <p:spPr>
          <a:xfrm>
            <a:off x="3473611" y="3030621"/>
            <a:ext cx="8291239"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p:txBody>
      </p:sp>
      <p:sp>
        <p:nvSpPr>
          <p:cNvPr id="36" name="四角形: 角を丸くする 35">
            <a:extLst>
              <a:ext uri="{FF2B5EF4-FFF2-40B4-BE49-F238E27FC236}">
                <a16:creationId xmlns:a16="http://schemas.microsoft.com/office/drawing/2014/main" id="{DCDE4F7B-6554-5405-0538-8CC204141ADA}"/>
              </a:ext>
            </a:extLst>
          </p:cNvPr>
          <p:cNvSpPr/>
          <p:nvPr/>
        </p:nvSpPr>
        <p:spPr>
          <a:xfrm>
            <a:off x="2641981" y="3618533"/>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2</a:t>
            </a:r>
            <a:endParaRPr kumimoji="1" lang="ja-JP" altLang="en-US" sz="1200"/>
          </a:p>
        </p:txBody>
      </p:sp>
      <p:sp>
        <p:nvSpPr>
          <p:cNvPr id="37" name="四角形: 角を丸くする 36">
            <a:extLst>
              <a:ext uri="{FF2B5EF4-FFF2-40B4-BE49-F238E27FC236}">
                <a16:creationId xmlns:a16="http://schemas.microsoft.com/office/drawing/2014/main" id="{27D8A58D-1280-16D6-0508-C46F1349324B}"/>
              </a:ext>
            </a:extLst>
          </p:cNvPr>
          <p:cNvSpPr/>
          <p:nvPr/>
        </p:nvSpPr>
        <p:spPr>
          <a:xfrm>
            <a:off x="2641981" y="6310914"/>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3</a:t>
            </a:r>
            <a:endParaRPr kumimoji="1" lang="ja-JP" altLang="en-US" sz="1200"/>
          </a:p>
        </p:txBody>
      </p:sp>
      <p:sp>
        <p:nvSpPr>
          <p:cNvPr id="39" name="テキスト ボックス 38">
            <a:extLst>
              <a:ext uri="{FF2B5EF4-FFF2-40B4-BE49-F238E27FC236}">
                <a16:creationId xmlns:a16="http://schemas.microsoft.com/office/drawing/2014/main" id="{139FD227-5F42-7430-C7C4-8361564A5033}"/>
              </a:ext>
            </a:extLst>
          </p:cNvPr>
          <p:cNvSpPr txBox="1"/>
          <p:nvPr/>
        </p:nvSpPr>
        <p:spPr>
          <a:xfrm>
            <a:off x="3473612" y="3587100"/>
            <a:ext cx="6094926" cy="584775"/>
          </a:xfrm>
          <a:prstGeom prst="rect">
            <a:avLst/>
          </a:prstGeom>
          <a:noFill/>
        </p:spPr>
        <p:txBody>
          <a:bodyPr wrap="square">
            <a:spAutoFit/>
          </a:bodyPr>
          <a:lstStyle/>
          <a:p>
            <a:r>
              <a:rPr kumimoji="1" lang="en-US" altLang="ja-JP" sz="3200">
                <a:solidFill>
                  <a:schemeClr val="accent2"/>
                </a:solidFill>
                <a:latin typeface="Ricty Diminished Discord" panose="020B0509020203020207" pitchFamily="49" charset="-128"/>
                <a:ea typeface="Ricty Diminished Discord" panose="020B0509020203020207" pitchFamily="49" charset="-128"/>
              </a:rPr>
              <a:t>“HP </a:t>
            </a:r>
            <a:r>
              <a:rPr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lang="en-US" altLang="ja-JP" sz="3200">
                <a:solidFill>
                  <a:srgbClr val="7B69C9"/>
                </a:solidFill>
                <a:latin typeface="Ricty Diminished Discord" panose="020B0509020203020207" pitchFamily="49" charset="-128"/>
                <a:ea typeface="Ricty Diminished Discord" panose="020B0509020203020207" pitchFamily="49" charset="-128"/>
              </a:rPr>
              <a:t>%1$d</a:t>
            </a:r>
            <a:r>
              <a:rPr kumimoji="1"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lang="en-US" altLang="ja-JP" sz="3200">
                <a:solidFill>
                  <a:schemeClr val="accent2"/>
                </a:solidFill>
                <a:latin typeface="Ricty Diminished Discord" panose="020B0509020203020207" pitchFamily="49" charset="-128"/>
                <a:ea typeface="Ricty Diminished Discord" panose="020B0509020203020207" pitchFamily="49" charset="-128"/>
              </a:rPr>
              <a:t> / </a:t>
            </a:r>
            <a:r>
              <a:rPr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kumimoji="1" lang="en-US" altLang="ja-JP" sz="3200">
                <a:solidFill>
                  <a:srgbClr val="7B69C9"/>
                </a:solidFill>
                <a:latin typeface="Ricty Diminished Discord" panose="020B0509020203020207" pitchFamily="49" charset="-128"/>
                <a:ea typeface="Ricty Diminished Discord" panose="020B0509020203020207" pitchFamily="49" charset="-128"/>
              </a:rPr>
              <a:t>%1$d</a:t>
            </a:r>
            <a:r>
              <a:rPr kumimoji="1"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lang="ja-JP" altLang="en-US" sz="3200"/>
          </a:p>
        </p:txBody>
      </p:sp>
      <p:sp>
        <p:nvSpPr>
          <p:cNvPr id="41" name="テキスト ボックス 40">
            <a:extLst>
              <a:ext uri="{FF2B5EF4-FFF2-40B4-BE49-F238E27FC236}">
                <a16:creationId xmlns:a16="http://schemas.microsoft.com/office/drawing/2014/main" id="{0AEE36D3-99BE-481B-48D7-E75F7AB997D0}"/>
              </a:ext>
            </a:extLst>
          </p:cNvPr>
          <p:cNvSpPr txBox="1"/>
          <p:nvPr/>
        </p:nvSpPr>
        <p:spPr>
          <a:xfrm>
            <a:off x="3473612" y="6285523"/>
            <a:ext cx="6094926" cy="369332"/>
          </a:xfrm>
          <a:prstGeom prst="rect">
            <a:avLst/>
          </a:prstGeom>
          <a:noFill/>
        </p:spPr>
        <p:txBody>
          <a:bodyPr wrap="square">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ceil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log10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endParaRPr lang="ja-JP" altLang="en-US"/>
          </a:p>
        </p:txBody>
      </p:sp>
      <p:sp>
        <p:nvSpPr>
          <p:cNvPr id="2" name="テキスト ボックス 1">
            <a:extLst>
              <a:ext uri="{FF2B5EF4-FFF2-40B4-BE49-F238E27FC236}">
                <a16:creationId xmlns:a16="http://schemas.microsoft.com/office/drawing/2014/main" id="{2B68674A-3904-8022-2665-F31BC74D7605}"/>
              </a:ext>
            </a:extLst>
          </p:cNvPr>
          <p:cNvSpPr txBox="1"/>
          <p:nvPr/>
        </p:nvSpPr>
        <p:spPr>
          <a:xfrm>
            <a:off x="5331520" y="3108596"/>
            <a:ext cx="5887402" cy="338554"/>
          </a:xfrm>
          <a:prstGeom prst="rect">
            <a:avLst/>
          </a:prstGeom>
          <a:noFill/>
        </p:spPr>
        <p:txBody>
          <a:bodyPr wrap="square">
            <a:spAutoFit/>
          </a:bodyPr>
          <a:lstStyle/>
          <a:p>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でコンソールに出てくる結果を、かわりにこの変数に入れる</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a:t>
            </a:r>
          </a:p>
        </p:txBody>
      </p:sp>
      <p:sp>
        <p:nvSpPr>
          <p:cNvPr id="13" name="テキスト ボックス 12">
            <a:extLst>
              <a:ext uri="{FF2B5EF4-FFF2-40B4-BE49-F238E27FC236}">
                <a16:creationId xmlns:a16="http://schemas.microsoft.com/office/drawing/2014/main" id="{5FAED844-B235-5AF9-6584-16099A1F1C06}"/>
              </a:ext>
            </a:extLst>
          </p:cNvPr>
          <p:cNvSpPr txBox="1"/>
          <p:nvPr/>
        </p:nvSpPr>
        <p:spPr>
          <a:xfrm>
            <a:off x="2004276" y="1658920"/>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grpSp>
        <p:nvGrpSpPr>
          <p:cNvPr id="3" name="グループ化 2">
            <a:extLst>
              <a:ext uri="{FF2B5EF4-FFF2-40B4-BE49-F238E27FC236}">
                <a16:creationId xmlns:a16="http://schemas.microsoft.com/office/drawing/2014/main" id="{DFBFC836-69B8-C7E1-9D29-A7CAF6E486A8}"/>
              </a:ext>
            </a:extLst>
          </p:cNvPr>
          <p:cNvGrpSpPr/>
          <p:nvPr/>
        </p:nvGrpSpPr>
        <p:grpSpPr>
          <a:xfrm>
            <a:off x="547424" y="865597"/>
            <a:ext cx="5038259" cy="684163"/>
            <a:chOff x="3795059" y="3561806"/>
            <a:chExt cx="5230112" cy="633274"/>
          </a:xfrm>
        </p:grpSpPr>
        <p:sp>
          <p:nvSpPr>
            <p:cNvPr id="5" name="正方形/長方形 4">
              <a:extLst>
                <a:ext uri="{FF2B5EF4-FFF2-40B4-BE49-F238E27FC236}">
                  <a16:creationId xmlns:a16="http://schemas.microsoft.com/office/drawing/2014/main" id="{D197A215-19FD-D1A7-5263-C2CF7C1BE8C1}"/>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とすると桁数まで半角スペースで埋めます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200">
                  <a:solidFill>
                    <a:prstClr val="white"/>
                  </a:solidFill>
                  <a:latin typeface="源真ゴシックP Regular"/>
                  <a:ea typeface="源真ゴシックP Regular"/>
                </a:rPr>
                <a:t>)</a:t>
              </a:r>
            </a:p>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とすると桁数までゼロ埋めされます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200">
                  <a:solidFill>
                    <a:prstClr val="white"/>
                  </a:solidFill>
                  <a:latin typeface="源真ゴシックP Regular"/>
                  <a:ea typeface="源真ゴシックP Regular"/>
                </a:rPr>
                <a:t>)</a:t>
              </a:r>
            </a:p>
            <a:p>
              <a:pPr>
                <a:lnSpc>
                  <a:spcPct val="120000"/>
                </a:lnSpc>
                <a:defRPr/>
              </a:pPr>
              <a:r>
                <a:rPr lang="ja-JP" altLang="en-US" sz="1200">
                  <a:solidFill>
                    <a:prstClr val="white"/>
                  </a:solidFill>
                  <a:latin typeface="源真ゴシックP Regular"/>
                  <a:ea typeface="源真ゴシックP Regular"/>
                </a:rPr>
                <a:t>ただの「</a:t>
              </a:r>
              <a:r>
                <a:rPr lang="en-US" altLang="ja-JP" sz="1200">
                  <a:solidFill>
                    <a:prstClr val="white"/>
                  </a:solidFill>
                  <a:latin typeface="源真ゴシックP Regular"/>
                  <a:ea typeface="源真ゴシックP Regular"/>
                </a:rPr>
                <a:t>%</a:t>
              </a:r>
              <a:r>
                <a:rPr lang="ja-JP" altLang="en-US" sz="1200">
                  <a:solidFill>
                    <a:prstClr val="white"/>
                  </a:solidFill>
                  <a:latin typeface="源真ゴシックP Regular"/>
                  <a:ea typeface="源真ゴシックP Regular"/>
                </a:rPr>
                <a:t>」を出すには </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を入れます</a:t>
              </a:r>
              <a:endParaRPr lang="en-US" altLang="ja-JP" sz="1200">
                <a:solidFill>
                  <a:prstClr val="white"/>
                </a:solidFill>
                <a:latin typeface="源真ゴシックP Regular"/>
                <a:ea typeface="源真ゴシックP Regular"/>
              </a:endParaRPr>
            </a:p>
          </p:txBody>
        </p:sp>
        <p:cxnSp>
          <p:nvCxnSpPr>
            <p:cNvPr id="11" name="直線コネクタ 10">
              <a:extLst>
                <a:ext uri="{FF2B5EF4-FFF2-40B4-BE49-F238E27FC236}">
                  <a16:creationId xmlns:a16="http://schemas.microsoft.com/office/drawing/2014/main" id="{5D0D2167-A2CC-5566-B8DF-AF911EDED8F9}"/>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E9FD692-E906-642C-E4E2-395D3443C1FC}"/>
                  </a:ext>
                </a:extLst>
              </p:cNvPr>
              <p:cNvSpPr txBox="1"/>
              <p:nvPr/>
            </p:nvSpPr>
            <p:spPr>
              <a:xfrm>
                <a:off x="7528035" y="6310914"/>
                <a:ext cx="432086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m:t>
                          </m:r>
                          <m:sSub>
                            <m:sSub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sSubPr>
                            <m:e>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𝑙𝑜𝑔</m:t>
                              </m:r>
                            </m:e>
                            <m:sub>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10</m:t>
                              </m:r>
                            </m:sub>
                          </m:sSub>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2000 </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3.301</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=4</m:t>
                      </m:r>
                    </m:oMath>
                  </m:oMathPara>
                </a14:m>
                <a:endPar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mc:Choice>
        <mc:Fallback xmlns="">
          <p:sp>
            <p:nvSpPr>
              <p:cNvPr id="54" name="テキスト ボックス 53">
                <a:extLst>
                  <a:ext uri="{FF2B5EF4-FFF2-40B4-BE49-F238E27FC236}">
                    <a16:creationId xmlns:a16="http://schemas.microsoft.com/office/drawing/2014/main" id="{8E9FD692-E906-642C-E4E2-395D3443C1FC}"/>
                  </a:ext>
                </a:extLst>
              </p:cNvPr>
              <p:cNvSpPr txBox="1">
                <a:spLocks noRot="1" noChangeAspect="1" noMove="1" noResize="1" noEditPoints="1" noAdjustHandles="1" noChangeArrowheads="1" noChangeShapeType="1" noTextEdit="1"/>
              </p:cNvSpPr>
              <p:nvPr/>
            </p:nvSpPr>
            <p:spPr>
              <a:xfrm>
                <a:off x="7528035" y="6310914"/>
                <a:ext cx="4320862" cy="369332"/>
              </a:xfrm>
              <a:prstGeom prst="rect">
                <a:avLst/>
              </a:prstGeom>
              <a:blipFill>
                <a:blip r:embed="rId3"/>
                <a:stretch>
                  <a:fillRect b="-13115"/>
                </a:stretch>
              </a:blipFill>
            </p:spPr>
            <p:txBody>
              <a:bodyPr/>
              <a:lstStyle/>
              <a:p>
                <a:r>
                  <a:rPr lang="en-US">
                    <a:noFill/>
                  </a:rPr>
                  <a:t> </a:t>
                </a:r>
              </a:p>
            </p:txBody>
          </p:sp>
        </mc:Fallback>
      </mc:AlternateContent>
      <p:sp>
        <p:nvSpPr>
          <p:cNvPr id="55" name="テキスト ボックス 54">
            <a:extLst>
              <a:ext uri="{FF2B5EF4-FFF2-40B4-BE49-F238E27FC236}">
                <a16:creationId xmlns:a16="http://schemas.microsoft.com/office/drawing/2014/main" id="{10F99DC9-D6FD-0036-C117-3CD34EF1B49B}"/>
              </a:ext>
            </a:extLst>
          </p:cNvPr>
          <p:cNvSpPr txBox="1"/>
          <p:nvPr/>
        </p:nvSpPr>
        <p:spPr>
          <a:xfrm>
            <a:off x="6096000" y="5744289"/>
            <a:ext cx="5887402" cy="584775"/>
          </a:xfrm>
          <a:prstGeom prst="rect">
            <a:avLst/>
          </a:prstGeom>
          <a:noFill/>
        </p:spPr>
        <p:txBody>
          <a:bodyPr wrap="square">
            <a:spAutoFit/>
          </a:bodyPr>
          <a:lstStyle/>
          <a:p>
            <a:pPr algn="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ceil(x): x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よりは大きい最小の整数</a:t>
            </a:r>
            <a:endPar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endParaRPr>
          </a:p>
          <a:p>
            <a:pPr algn="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ここでは </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3.301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より大きい最小の整数、</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4</a:t>
            </a:r>
          </a:p>
        </p:txBody>
      </p:sp>
      <p:sp>
        <p:nvSpPr>
          <p:cNvPr id="7" name="四角形: 角を丸くする 6">
            <a:extLst>
              <a:ext uri="{FF2B5EF4-FFF2-40B4-BE49-F238E27FC236}">
                <a16:creationId xmlns:a16="http://schemas.microsoft.com/office/drawing/2014/main" id="{EB08D36C-48A0-949F-6F15-D72839F5E760}"/>
              </a:ext>
            </a:extLst>
          </p:cNvPr>
          <p:cNvSpPr/>
          <p:nvPr/>
        </p:nvSpPr>
        <p:spPr>
          <a:xfrm>
            <a:off x="1756428" y="310859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8" name="四角形: 角を丸くする 7">
            <a:extLst>
              <a:ext uri="{FF2B5EF4-FFF2-40B4-BE49-F238E27FC236}">
                <a16:creationId xmlns:a16="http://schemas.microsoft.com/office/drawing/2014/main" id="{13607C1F-3C3B-2FAF-BAEF-762E6239FCD6}"/>
              </a:ext>
            </a:extLst>
          </p:cNvPr>
          <p:cNvSpPr/>
          <p:nvPr/>
        </p:nvSpPr>
        <p:spPr>
          <a:xfrm>
            <a:off x="1756428" y="3644250"/>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10" name="四角形: 角を丸くする 9">
            <a:extLst>
              <a:ext uri="{FF2B5EF4-FFF2-40B4-BE49-F238E27FC236}">
                <a16:creationId xmlns:a16="http://schemas.microsoft.com/office/drawing/2014/main" id="{35BC825B-E840-8D5B-C73B-F97A3D1F9A63}"/>
              </a:ext>
            </a:extLst>
          </p:cNvPr>
          <p:cNvSpPr/>
          <p:nvPr/>
        </p:nvSpPr>
        <p:spPr>
          <a:xfrm>
            <a:off x="1756428" y="633930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650694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D4E503AC-7296-3865-C50A-140AC12CD606}"/>
              </a:ext>
            </a:extLst>
          </p:cNvPr>
          <p:cNvSpPr/>
          <p:nvPr/>
        </p:nvSpPr>
        <p:spPr>
          <a:xfrm rot="16200000">
            <a:off x="1613261" y="1997590"/>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90DFCE67-B248-EF7E-0CFA-11C3BEAE83A0}"/>
              </a:ext>
            </a:extLst>
          </p:cNvPr>
          <p:cNvSpPr/>
          <p:nvPr/>
        </p:nvSpPr>
        <p:spPr>
          <a:xfrm rot="16200000">
            <a:off x="2216421" y="2605322"/>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2DA83CB-9E45-E435-4FE2-13BCCB11C8F0}"/>
              </a:ext>
            </a:extLst>
          </p:cNvPr>
          <p:cNvSpPr txBox="1"/>
          <p:nvPr/>
        </p:nvSpPr>
        <p:spPr>
          <a:xfrm>
            <a:off x="2641982" y="2666174"/>
            <a:ext cx="5887402" cy="338554"/>
          </a:xfrm>
          <a:prstGeom prst="rect">
            <a:avLst/>
          </a:prstGeom>
          <a:noFill/>
        </p:spPr>
        <p:txBody>
          <a:bodyPr wrap="square">
            <a:spAutoFit/>
          </a:bodyPr>
          <a:lstStyle/>
          <a:p>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矢印の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関数を実行すると</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p:txBody>
      </p:sp>
      <p:sp>
        <p:nvSpPr>
          <p:cNvPr id="33" name="四角形: 角を丸くする 32">
            <a:extLst>
              <a:ext uri="{FF2B5EF4-FFF2-40B4-BE49-F238E27FC236}">
                <a16:creationId xmlns:a16="http://schemas.microsoft.com/office/drawing/2014/main" id="{FD5CAEB2-DD0C-0AD1-8DC9-C20E69B1CFB7}"/>
              </a:ext>
            </a:extLst>
          </p:cNvPr>
          <p:cNvSpPr/>
          <p:nvPr/>
        </p:nvSpPr>
        <p:spPr>
          <a:xfrm>
            <a:off x="2641981" y="3076651"/>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sp>
        <p:nvSpPr>
          <p:cNvPr id="35" name="テキスト ボックス 34">
            <a:extLst>
              <a:ext uri="{FF2B5EF4-FFF2-40B4-BE49-F238E27FC236}">
                <a16:creationId xmlns:a16="http://schemas.microsoft.com/office/drawing/2014/main" id="{F9C949E2-4016-7C63-3424-8907CD4EAD8E}"/>
              </a:ext>
            </a:extLst>
          </p:cNvPr>
          <p:cNvSpPr txBox="1"/>
          <p:nvPr/>
        </p:nvSpPr>
        <p:spPr>
          <a:xfrm>
            <a:off x="3473611" y="3030621"/>
            <a:ext cx="8291239"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p:txBody>
      </p:sp>
      <p:sp>
        <p:nvSpPr>
          <p:cNvPr id="36" name="四角形: 角を丸くする 35">
            <a:extLst>
              <a:ext uri="{FF2B5EF4-FFF2-40B4-BE49-F238E27FC236}">
                <a16:creationId xmlns:a16="http://schemas.microsoft.com/office/drawing/2014/main" id="{DCDE4F7B-6554-5405-0538-8CC204141ADA}"/>
              </a:ext>
            </a:extLst>
          </p:cNvPr>
          <p:cNvSpPr/>
          <p:nvPr/>
        </p:nvSpPr>
        <p:spPr>
          <a:xfrm>
            <a:off x="2641981" y="3618533"/>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2</a:t>
            </a:r>
            <a:endParaRPr kumimoji="1" lang="ja-JP" altLang="en-US" sz="1200"/>
          </a:p>
        </p:txBody>
      </p:sp>
      <p:sp>
        <p:nvSpPr>
          <p:cNvPr id="37" name="四角形: 角を丸くする 36">
            <a:extLst>
              <a:ext uri="{FF2B5EF4-FFF2-40B4-BE49-F238E27FC236}">
                <a16:creationId xmlns:a16="http://schemas.microsoft.com/office/drawing/2014/main" id="{27D8A58D-1280-16D6-0508-C46F1349324B}"/>
              </a:ext>
            </a:extLst>
          </p:cNvPr>
          <p:cNvSpPr/>
          <p:nvPr/>
        </p:nvSpPr>
        <p:spPr>
          <a:xfrm>
            <a:off x="2641981" y="6310914"/>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3</a:t>
            </a:r>
            <a:endParaRPr kumimoji="1" lang="ja-JP" altLang="en-US" sz="1200"/>
          </a:p>
        </p:txBody>
      </p:sp>
      <p:sp>
        <p:nvSpPr>
          <p:cNvPr id="39" name="テキスト ボックス 38">
            <a:extLst>
              <a:ext uri="{FF2B5EF4-FFF2-40B4-BE49-F238E27FC236}">
                <a16:creationId xmlns:a16="http://schemas.microsoft.com/office/drawing/2014/main" id="{139FD227-5F42-7430-C7C4-8361564A5033}"/>
              </a:ext>
            </a:extLst>
          </p:cNvPr>
          <p:cNvSpPr txBox="1"/>
          <p:nvPr/>
        </p:nvSpPr>
        <p:spPr>
          <a:xfrm>
            <a:off x="3473612" y="3587100"/>
            <a:ext cx="6094926" cy="584775"/>
          </a:xfrm>
          <a:prstGeom prst="rect">
            <a:avLst/>
          </a:prstGeom>
          <a:noFill/>
        </p:spPr>
        <p:txBody>
          <a:bodyPr wrap="square">
            <a:spAutoFit/>
          </a:bodyPr>
          <a:lstStyle/>
          <a:p>
            <a:r>
              <a:rPr kumimoji="1" lang="en-US" altLang="ja-JP" sz="3200">
                <a:solidFill>
                  <a:schemeClr val="accent2"/>
                </a:solidFill>
                <a:latin typeface="Ricty Diminished Discord" panose="020B0509020203020207" pitchFamily="49" charset="-128"/>
                <a:ea typeface="Ricty Diminished Discord" panose="020B0509020203020207" pitchFamily="49" charset="-128"/>
              </a:rPr>
              <a:t>“HP </a:t>
            </a:r>
            <a:r>
              <a:rPr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lang="en-US" altLang="ja-JP" sz="3200">
                <a:solidFill>
                  <a:srgbClr val="7B69C9"/>
                </a:solidFill>
                <a:latin typeface="Ricty Diminished Discord" panose="020B0509020203020207" pitchFamily="49" charset="-128"/>
                <a:ea typeface="Ricty Diminished Discord" panose="020B0509020203020207" pitchFamily="49" charset="-128"/>
              </a:rPr>
              <a:t>%1$d</a:t>
            </a:r>
            <a:r>
              <a:rPr kumimoji="1"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lang="en-US" altLang="ja-JP" sz="3200">
                <a:solidFill>
                  <a:schemeClr val="accent2"/>
                </a:solidFill>
                <a:latin typeface="Ricty Diminished Discord" panose="020B0509020203020207" pitchFamily="49" charset="-128"/>
                <a:ea typeface="Ricty Diminished Discord" panose="020B0509020203020207" pitchFamily="49" charset="-128"/>
              </a:rPr>
              <a:t> / </a:t>
            </a:r>
            <a:r>
              <a:rPr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kumimoji="1" lang="en-US" altLang="ja-JP" sz="3200">
                <a:solidFill>
                  <a:srgbClr val="7B69C9"/>
                </a:solidFill>
                <a:latin typeface="Ricty Diminished Discord" panose="020B0509020203020207" pitchFamily="49" charset="-128"/>
                <a:ea typeface="Ricty Diminished Discord" panose="020B0509020203020207" pitchFamily="49" charset="-128"/>
              </a:rPr>
              <a:t>%1$d</a:t>
            </a:r>
            <a:r>
              <a:rPr kumimoji="1"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lang="ja-JP" altLang="en-US" sz="3200"/>
          </a:p>
        </p:txBody>
      </p:sp>
      <p:sp>
        <p:nvSpPr>
          <p:cNvPr id="41" name="テキスト ボックス 40">
            <a:extLst>
              <a:ext uri="{FF2B5EF4-FFF2-40B4-BE49-F238E27FC236}">
                <a16:creationId xmlns:a16="http://schemas.microsoft.com/office/drawing/2014/main" id="{0AEE36D3-99BE-481B-48D7-E75F7AB997D0}"/>
              </a:ext>
            </a:extLst>
          </p:cNvPr>
          <p:cNvSpPr txBox="1"/>
          <p:nvPr/>
        </p:nvSpPr>
        <p:spPr>
          <a:xfrm>
            <a:off x="3473612" y="6285523"/>
            <a:ext cx="6094926" cy="369332"/>
          </a:xfrm>
          <a:prstGeom prst="rect">
            <a:avLst/>
          </a:prstGeom>
          <a:noFill/>
        </p:spPr>
        <p:txBody>
          <a:bodyPr wrap="square">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ceil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log10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endParaRPr lang="ja-JP" altLang="en-US"/>
          </a:p>
        </p:txBody>
      </p:sp>
      <p:sp>
        <p:nvSpPr>
          <p:cNvPr id="2" name="テキスト ボックス 1">
            <a:extLst>
              <a:ext uri="{FF2B5EF4-FFF2-40B4-BE49-F238E27FC236}">
                <a16:creationId xmlns:a16="http://schemas.microsoft.com/office/drawing/2014/main" id="{2B68674A-3904-8022-2665-F31BC74D7605}"/>
              </a:ext>
            </a:extLst>
          </p:cNvPr>
          <p:cNvSpPr txBox="1"/>
          <p:nvPr/>
        </p:nvSpPr>
        <p:spPr>
          <a:xfrm>
            <a:off x="5331520" y="3108596"/>
            <a:ext cx="5887402" cy="338554"/>
          </a:xfrm>
          <a:prstGeom prst="rect">
            <a:avLst/>
          </a:prstGeom>
          <a:noFill/>
        </p:spPr>
        <p:txBody>
          <a:bodyPr wrap="square">
            <a:spAutoFit/>
          </a:bodyPr>
          <a:lstStyle/>
          <a:p>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でコンソールに出てくる結果を、かわりにこの変数に入れる</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a:t>
            </a:r>
          </a:p>
        </p:txBody>
      </p:sp>
      <p:sp>
        <p:nvSpPr>
          <p:cNvPr id="13" name="テキスト ボックス 12">
            <a:extLst>
              <a:ext uri="{FF2B5EF4-FFF2-40B4-BE49-F238E27FC236}">
                <a16:creationId xmlns:a16="http://schemas.microsoft.com/office/drawing/2014/main" id="{5FAED844-B235-5AF9-6584-16099A1F1C06}"/>
              </a:ext>
            </a:extLst>
          </p:cNvPr>
          <p:cNvSpPr txBox="1"/>
          <p:nvPr/>
        </p:nvSpPr>
        <p:spPr>
          <a:xfrm>
            <a:off x="2004276" y="1658920"/>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grpSp>
        <p:nvGrpSpPr>
          <p:cNvPr id="3" name="グループ化 2">
            <a:extLst>
              <a:ext uri="{FF2B5EF4-FFF2-40B4-BE49-F238E27FC236}">
                <a16:creationId xmlns:a16="http://schemas.microsoft.com/office/drawing/2014/main" id="{DFBFC836-69B8-C7E1-9D29-A7CAF6E486A8}"/>
              </a:ext>
            </a:extLst>
          </p:cNvPr>
          <p:cNvGrpSpPr/>
          <p:nvPr/>
        </p:nvGrpSpPr>
        <p:grpSpPr>
          <a:xfrm>
            <a:off x="547424" y="865597"/>
            <a:ext cx="5038259" cy="684163"/>
            <a:chOff x="3795059" y="3561806"/>
            <a:chExt cx="5230112" cy="633274"/>
          </a:xfrm>
        </p:grpSpPr>
        <p:sp>
          <p:nvSpPr>
            <p:cNvPr id="5" name="正方形/長方形 4">
              <a:extLst>
                <a:ext uri="{FF2B5EF4-FFF2-40B4-BE49-F238E27FC236}">
                  <a16:creationId xmlns:a16="http://schemas.microsoft.com/office/drawing/2014/main" id="{D197A215-19FD-D1A7-5263-C2CF7C1BE8C1}"/>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とすると桁数まで半角スペースで埋めます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200">
                  <a:solidFill>
                    <a:prstClr val="white"/>
                  </a:solidFill>
                  <a:latin typeface="源真ゴシックP Regular"/>
                  <a:ea typeface="源真ゴシックP Regular"/>
                </a:rPr>
                <a:t>)</a:t>
              </a:r>
            </a:p>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とすると桁数までゼロ埋めされます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200">
                  <a:solidFill>
                    <a:prstClr val="white"/>
                  </a:solidFill>
                  <a:latin typeface="源真ゴシックP Regular"/>
                  <a:ea typeface="源真ゴシックP Regular"/>
                </a:rPr>
                <a:t>)</a:t>
              </a:r>
            </a:p>
            <a:p>
              <a:pPr>
                <a:lnSpc>
                  <a:spcPct val="120000"/>
                </a:lnSpc>
                <a:defRPr/>
              </a:pPr>
              <a:r>
                <a:rPr lang="ja-JP" altLang="en-US" sz="1200">
                  <a:solidFill>
                    <a:prstClr val="white"/>
                  </a:solidFill>
                  <a:latin typeface="源真ゴシックP Regular"/>
                  <a:ea typeface="源真ゴシックP Regular"/>
                </a:rPr>
                <a:t>ただの「</a:t>
              </a:r>
              <a:r>
                <a:rPr lang="en-US" altLang="ja-JP" sz="1200">
                  <a:solidFill>
                    <a:prstClr val="white"/>
                  </a:solidFill>
                  <a:latin typeface="源真ゴシックP Regular"/>
                  <a:ea typeface="源真ゴシックP Regular"/>
                </a:rPr>
                <a:t>%</a:t>
              </a:r>
              <a:r>
                <a:rPr lang="ja-JP" altLang="en-US" sz="1200">
                  <a:solidFill>
                    <a:prstClr val="white"/>
                  </a:solidFill>
                  <a:latin typeface="源真ゴシックP Regular"/>
                  <a:ea typeface="源真ゴシックP Regular"/>
                </a:rPr>
                <a:t>」を出すには </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を入れます</a:t>
              </a:r>
              <a:endParaRPr lang="en-US" altLang="ja-JP" sz="1200">
                <a:solidFill>
                  <a:prstClr val="white"/>
                </a:solidFill>
                <a:latin typeface="源真ゴシックP Regular"/>
                <a:ea typeface="源真ゴシックP Regular"/>
              </a:endParaRPr>
            </a:p>
          </p:txBody>
        </p:sp>
        <p:cxnSp>
          <p:nvCxnSpPr>
            <p:cNvPr id="11" name="直線コネクタ 10">
              <a:extLst>
                <a:ext uri="{FF2B5EF4-FFF2-40B4-BE49-F238E27FC236}">
                  <a16:creationId xmlns:a16="http://schemas.microsoft.com/office/drawing/2014/main" id="{5D0D2167-A2CC-5566-B8DF-AF911EDED8F9}"/>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38080C44-78D7-D620-F3A3-7448E6FDEFC1}"/>
              </a:ext>
            </a:extLst>
          </p:cNvPr>
          <p:cNvSpPr txBox="1"/>
          <p:nvPr/>
        </p:nvSpPr>
        <p:spPr>
          <a:xfrm>
            <a:off x="3448019" y="4560117"/>
            <a:ext cx="1336482" cy="369332"/>
          </a:xfrm>
          <a:prstGeom prst="rect">
            <a:avLst/>
          </a:prstGeom>
          <a:noFill/>
        </p:spPr>
        <p:txBody>
          <a:bodyPr wrap="square">
            <a:spAutoFit/>
          </a:bodyPr>
          <a:lstStyle/>
          <a:p>
            <a:pPr algn="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ただの「</a:t>
            </a:r>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a:t>
            </a:r>
            <a:endParaRPr lang="ja-JP" altLang="en-US" sz="2800"/>
          </a:p>
        </p:txBody>
      </p:sp>
      <p:cxnSp>
        <p:nvCxnSpPr>
          <p:cNvPr id="21" name="直線コネクタ 20">
            <a:extLst>
              <a:ext uri="{FF2B5EF4-FFF2-40B4-BE49-F238E27FC236}">
                <a16:creationId xmlns:a16="http://schemas.microsoft.com/office/drawing/2014/main" id="{2842DBE3-84D1-E66B-1645-106ACE7F60BB}"/>
              </a:ext>
            </a:extLst>
          </p:cNvPr>
          <p:cNvCxnSpPr>
            <a:cxnSpLocks/>
          </p:cNvCxnSpPr>
          <p:nvPr/>
        </p:nvCxnSpPr>
        <p:spPr>
          <a:xfrm>
            <a:off x="4784501" y="3633443"/>
            <a:ext cx="0" cy="13002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E1149B2-DBDA-4331-E874-E6A684BAC0EA}"/>
              </a:ext>
            </a:extLst>
          </p:cNvPr>
          <p:cNvCxnSpPr>
            <a:cxnSpLocks/>
          </p:cNvCxnSpPr>
          <p:nvPr/>
        </p:nvCxnSpPr>
        <p:spPr>
          <a:xfrm>
            <a:off x="4981977" y="3633443"/>
            <a:ext cx="0" cy="23037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DEC2F9B-E696-E559-1A29-A037932B1141}"/>
              </a:ext>
            </a:extLst>
          </p:cNvPr>
          <p:cNvSpPr txBox="1"/>
          <p:nvPr/>
        </p:nvSpPr>
        <p:spPr>
          <a:xfrm>
            <a:off x="4981976" y="5321310"/>
            <a:ext cx="3775658" cy="646331"/>
          </a:xfrm>
          <a:prstGeom prst="rect">
            <a:avLst/>
          </a:prstGeom>
          <a:noFill/>
        </p:spPr>
        <p:txBody>
          <a:bodyPr wrap="square">
            <a:spAutoFit/>
          </a:bodyPr>
          <a:lstStyle/>
          <a:p>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%1$d</a:t>
            </a:r>
          </a:p>
          <a:p>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→文字列の後から</a:t>
            </a:r>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1</a:t>
            </a: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番目の変数の値</a:t>
            </a:r>
            <a:endPar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cxnSp>
        <p:nvCxnSpPr>
          <p:cNvPr id="29" name="直線コネクタ 28">
            <a:extLst>
              <a:ext uri="{FF2B5EF4-FFF2-40B4-BE49-F238E27FC236}">
                <a16:creationId xmlns:a16="http://schemas.microsoft.com/office/drawing/2014/main" id="{AF970CCB-2920-132F-9E3E-E135634B80E1}"/>
              </a:ext>
            </a:extLst>
          </p:cNvPr>
          <p:cNvCxnSpPr>
            <a:cxnSpLocks/>
          </p:cNvCxnSpPr>
          <p:nvPr/>
        </p:nvCxnSpPr>
        <p:spPr>
          <a:xfrm>
            <a:off x="5791201" y="3657055"/>
            <a:ext cx="0" cy="1690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8BFA29C5-5D7F-04BE-6324-58ACC94A6EE4}"/>
              </a:ext>
            </a:extLst>
          </p:cNvPr>
          <p:cNvSpPr txBox="1"/>
          <p:nvPr/>
        </p:nvSpPr>
        <p:spPr>
          <a:xfrm>
            <a:off x="3645493" y="5007685"/>
            <a:ext cx="1336482" cy="369332"/>
          </a:xfrm>
          <a:prstGeom prst="rect">
            <a:avLst/>
          </a:prstGeom>
          <a:noFill/>
        </p:spPr>
        <p:txBody>
          <a:bodyPr wrap="square">
            <a:spAutoFit/>
          </a:bodyPr>
          <a:lstStyle/>
          <a:p>
            <a:pPr algn="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ゼロ</a:t>
            </a:r>
            <a:endParaRPr lang="ja-JP" altLang="en-US" sz="2800"/>
          </a:p>
        </p:txBody>
      </p:sp>
      <p:sp>
        <p:nvSpPr>
          <p:cNvPr id="38" name="テキスト ボックス 37">
            <a:extLst>
              <a:ext uri="{FF2B5EF4-FFF2-40B4-BE49-F238E27FC236}">
                <a16:creationId xmlns:a16="http://schemas.microsoft.com/office/drawing/2014/main" id="{30C89B1A-CDBF-E02D-4C06-8644D8F0CF81}"/>
              </a:ext>
            </a:extLst>
          </p:cNvPr>
          <p:cNvSpPr txBox="1"/>
          <p:nvPr/>
        </p:nvSpPr>
        <p:spPr>
          <a:xfrm>
            <a:off x="5776561" y="4165639"/>
            <a:ext cx="482570" cy="369332"/>
          </a:xfrm>
          <a:prstGeom prst="rect">
            <a:avLst/>
          </a:prstGeom>
          <a:noFill/>
        </p:spPr>
        <p:txBody>
          <a:bodyPr wrap="square">
            <a:spAutoFit/>
          </a:bodyPr>
          <a:lstStyle/>
          <a:p>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d</a:t>
            </a:r>
            <a:endParaRPr lang="ja-JP" altLang="en-US" sz="2800"/>
          </a:p>
        </p:txBody>
      </p:sp>
      <p:cxnSp>
        <p:nvCxnSpPr>
          <p:cNvPr id="45" name="直線コネクタ 44">
            <a:extLst>
              <a:ext uri="{FF2B5EF4-FFF2-40B4-BE49-F238E27FC236}">
                <a16:creationId xmlns:a16="http://schemas.microsoft.com/office/drawing/2014/main" id="{89B53642-53AB-5772-58E4-30F3D062F20E}"/>
              </a:ext>
            </a:extLst>
          </p:cNvPr>
          <p:cNvCxnSpPr/>
          <p:nvPr/>
        </p:nvCxnSpPr>
        <p:spPr>
          <a:xfrm>
            <a:off x="5331520" y="5937161"/>
            <a:ext cx="204163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F432A5CF-40C3-226E-4966-0AEBE812232D}"/>
              </a:ext>
            </a:extLst>
          </p:cNvPr>
          <p:cNvCxnSpPr>
            <a:cxnSpLocks/>
          </p:cNvCxnSpPr>
          <p:nvPr/>
        </p:nvCxnSpPr>
        <p:spPr>
          <a:xfrm rot="10800000" flipV="1">
            <a:off x="2111154" y="5776835"/>
            <a:ext cx="2774235" cy="413748"/>
          </a:xfrm>
          <a:prstGeom prst="bentConnector3">
            <a:avLst>
              <a:gd name="adj1" fmla="val 100137"/>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E9FD692-E906-642C-E4E2-395D3443C1FC}"/>
                  </a:ext>
                </a:extLst>
              </p:cNvPr>
              <p:cNvSpPr txBox="1"/>
              <p:nvPr/>
            </p:nvSpPr>
            <p:spPr>
              <a:xfrm>
                <a:off x="7528035" y="6310914"/>
                <a:ext cx="432086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m:t>
                          </m:r>
                          <m:sSub>
                            <m:sSub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sSubPr>
                            <m:e>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𝑙𝑜𝑔</m:t>
                              </m:r>
                            </m:e>
                            <m:sub>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10</m:t>
                              </m:r>
                            </m:sub>
                          </m:sSub>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2000 </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3.301</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=4</m:t>
                      </m:r>
                    </m:oMath>
                  </m:oMathPara>
                </a14:m>
                <a:endPar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mc:Choice>
        <mc:Fallback xmlns="">
          <p:sp>
            <p:nvSpPr>
              <p:cNvPr id="54" name="テキスト ボックス 53">
                <a:extLst>
                  <a:ext uri="{FF2B5EF4-FFF2-40B4-BE49-F238E27FC236}">
                    <a16:creationId xmlns:a16="http://schemas.microsoft.com/office/drawing/2014/main" id="{8E9FD692-E906-642C-E4E2-395D3443C1FC}"/>
                  </a:ext>
                </a:extLst>
              </p:cNvPr>
              <p:cNvSpPr txBox="1">
                <a:spLocks noRot="1" noChangeAspect="1" noMove="1" noResize="1" noEditPoints="1" noAdjustHandles="1" noChangeArrowheads="1" noChangeShapeType="1" noTextEdit="1"/>
              </p:cNvSpPr>
              <p:nvPr/>
            </p:nvSpPr>
            <p:spPr>
              <a:xfrm>
                <a:off x="7528035" y="6310914"/>
                <a:ext cx="4320862" cy="369332"/>
              </a:xfrm>
              <a:prstGeom prst="rect">
                <a:avLst/>
              </a:prstGeom>
              <a:blipFill>
                <a:blip r:embed="rId3"/>
                <a:stretch>
                  <a:fillRect b="-13115"/>
                </a:stretch>
              </a:blipFill>
            </p:spPr>
            <p:txBody>
              <a:bodyPr/>
              <a:lstStyle/>
              <a:p>
                <a:r>
                  <a:rPr lang="en-US">
                    <a:noFill/>
                  </a:rPr>
                  <a:t> </a:t>
                </a:r>
              </a:p>
            </p:txBody>
          </p:sp>
        </mc:Fallback>
      </mc:AlternateContent>
      <p:sp>
        <p:nvSpPr>
          <p:cNvPr id="55" name="テキスト ボックス 54">
            <a:extLst>
              <a:ext uri="{FF2B5EF4-FFF2-40B4-BE49-F238E27FC236}">
                <a16:creationId xmlns:a16="http://schemas.microsoft.com/office/drawing/2014/main" id="{10F99DC9-D6FD-0036-C117-3CD34EF1B49B}"/>
              </a:ext>
            </a:extLst>
          </p:cNvPr>
          <p:cNvSpPr txBox="1"/>
          <p:nvPr/>
        </p:nvSpPr>
        <p:spPr>
          <a:xfrm>
            <a:off x="6096000" y="5744289"/>
            <a:ext cx="5887402" cy="584775"/>
          </a:xfrm>
          <a:prstGeom prst="rect">
            <a:avLst/>
          </a:prstGeom>
          <a:noFill/>
        </p:spPr>
        <p:txBody>
          <a:bodyPr wrap="square">
            <a:spAutoFit/>
          </a:bodyPr>
          <a:lstStyle/>
          <a:p>
            <a:pPr algn="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ceil(x): x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よりは大きい最小の整数</a:t>
            </a:r>
            <a:endPar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endParaRPr>
          </a:p>
          <a:p>
            <a:pPr algn="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ここでは </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3.301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より大きい最小の整数、</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4</a:t>
            </a:r>
          </a:p>
        </p:txBody>
      </p:sp>
      <p:cxnSp>
        <p:nvCxnSpPr>
          <p:cNvPr id="57" name="直線矢印コネクタ 56">
            <a:extLst>
              <a:ext uri="{FF2B5EF4-FFF2-40B4-BE49-F238E27FC236}">
                <a16:creationId xmlns:a16="http://schemas.microsoft.com/office/drawing/2014/main" id="{92B9D8A8-D59A-EAC3-2B78-C2299C0E8FB7}"/>
              </a:ext>
            </a:extLst>
          </p:cNvPr>
          <p:cNvCxnSpPr/>
          <p:nvPr/>
        </p:nvCxnSpPr>
        <p:spPr>
          <a:xfrm>
            <a:off x="3779949" y="4114800"/>
            <a:ext cx="605307" cy="0"/>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8CB4C882-9A51-95AD-1927-F2EEEE6E7101}"/>
              </a:ext>
            </a:extLst>
          </p:cNvPr>
          <p:cNvSpPr/>
          <p:nvPr/>
        </p:nvSpPr>
        <p:spPr>
          <a:xfrm>
            <a:off x="1756428" y="310859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8" name="四角形: 角を丸くする 7">
            <a:extLst>
              <a:ext uri="{FF2B5EF4-FFF2-40B4-BE49-F238E27FC236}">
                <a16:creationId xmlns:a16="http://schemas.microsoft.com/office/drawing/2014/main" id="{A6D29DA2-0F00-CD62-24DB-10EB8CC3EBF9}"/>
              </a:ext>
            </a:extLst>
          </p:cNvPr>
          <p:cNvSpPr/>
          <p:nvPr/>
        </p:nvSpPr>
        <p:spPr>
          <a:xfrm>
            <a:off x="1756428" y="3644250"/>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10" name="四角形: 角を丸くする 9">
            <a:extLst>
              <a:ext uri="{FF2B5EF4-FFF2-40B4-BE49-F238E27FC236}">
                <a16:creationId xmlns:a16="http://schemas.microsoft.com/office/drawing/2014/main" id="{AC9ED6F7-5801-883E-39BE-85DA2A66D202}"/>
              </a:ext>
            </a:extLst>
          </p:cNvPr>
          <p:cNvSpPr/>
          <p:nvPr/>
        </p:nvSpPr>
        <p:spPr>
          <a:xfrm>
            <a:off x="1756428" y="633930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1161721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付プレースホルダー 1">
            <a:extLst>
              <a:ext uri="{FF2B5EF4-FFF2-40B4-BE49-F238E27FC236}">
                <a16:creationId xmlns:a16="http://schemas.microsoft.com/office/drawing/2014/main" id="{642CB8F3-5DAA-AF91-4477-7B47D5585F45}"/>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3</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3960204" y="1312058"/>
            <a:ext cx="4271591"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7" name="テキスト ボックス 6">
            <a:extLst>
              <a:ext uri="{FF2B5EF4-FFF2-40B4-BE49-F238E27FC236}">
                <a16:creationId xmlns:a16="http://schemas.microsoft.com/office/drawing/2014/main" id="{2FAB7DA7-16E5-A605-F84D-891A632E56A2}"/>
              </a:ext>
            </a:extLst>
          </p:cNvPr>
          <p:cNvSpPr txBox="1"/>
          <p:nvPr/>
        </p:nvSpPr>
        <p:spPr>
          <a:xfrm>
            <a:off x="7526438" y="1271831"/>
            <a:ext cx="4560047" cy="484094"/>
          </a:xfrm>
          <a:prstGeom prst="rect">
            <a:avLst/>
          </a:prstGeom>
        </p:spPr>
        <p:txBody>
          <a:bodyPr vert="horz" wrap="square" lIns="91440" tIns="45720" rIns="91440" bIns="45720" rtlCol="0" anchor="ctr">
            <a:noAutofit/>
          </a:bodyPr>
          <a:lstStyle/>
          <a:p>
            <a:pPr algn="r">
              <a:lnSpc>
                <a:spcPct val="120000"/>
              </a:lnSpc>
            </a:pPr>
            <a:r>
              <a:rPr lang="en-US" altLang="ja-JP">
                <a:solidFill>
                  <a:schemeClr val="bg1">
                    <a:lumMod val="65000"/>
                  </a:schemeClr>
                </a:solidFill>
              </a:rPr>
              <a:t>f</a:t>
            </a:r>
            <a:r>
              <a:rPr kumimoji="1" lang="en-US" altLang="ja-JP">
                <a:solidFill>
                  <a:schemeClr val="bg1">
                    <a:lumMod val="65000"/>
                  </a:schemeClr>
                </a:solidFill>
              </a:rPr>
              <a:t>unction</a:t>
            </a:r>
            <a:endParaRPr kumimoji="1" lang="ja-JP" altLang="en-US">
              <a:solidFill>
                <a:schemeClr val="bg1">
                  <a:lumMod val="65000"/>
                </a:schemeClr>
              </a:solidFill>
            </a:endParaRP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4665563" y="999463"/>
            <a:ext cx="2860875" cy="369332"/>
          </a:xfrm>
          <a:prstGeom prst="rect">
            <a:avLst/>
          </a:prstGeom>
          <a:noFill/>
        </p:spPr>
        <p:txBody>
          <a:bodyPr wrap="square">
            <a:spAutoFit/>
          </a:bodyPr>
          <a:lstStyle/>
          <a:p>
            <a:pPr algn="ct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sp>
        <p:nvSpPr>
          <p:cNvPr id="10" name="テキスト ボックス 9">
            <a:extLst>
              <a:ext uri="{FF2B5EF4-FFF2-40B4-BE49-F238E27FC236}">
                <a16:creationId xmlns:a16="http://schemas.microsoft.com/office/drawing/2014/main" id="{F37E8D69-9D72-84AD-0E98-D94AD3A12AC1}"/>
              </a:ext>
            </a:extLst>
          </p:cNvPr>
          <p:cNvSpPr txBox="1"/>
          <p:nvPr/>
        </p:nvSpPr>
        <p:spPr>
          <a:xfrm>
            <a:off x="527793" y="2444283"/>
            <a:ext cx="11136412" cy="1938992"/>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数値やデータを受け取って</a:t>
            </a:r>
            <a:endParaRPr kumimoji="1" lang="en-US" altLang="ja-JP"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処理を行うもの、または処理のまとまりをさす</a:t>
            </a:r>
            <a:endParaRPr kumimoji="1" lang="en-US" altLang="ja-JP"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pPr>
            <a:endParaRPr lang="en-US" altLang="ja-JP" sz="2400">
              <a:solidFill>
                <a:schemeClr val="bg1"/>
              </a:solidFill>
              <a:latin typeface="源真ゴシックP Regular" panose="020B0302020203020207" pitchFamily="50" charset="-128"/>
              <a:ea typeface="源真ゴシックP Regular" panose="020B0302020203020207" pitchFamily="50" charset="-128"/>
            </a:endParaRPr>
          </a:p>
          <a:p>
            <a:pPr marL="0" marR="0" indent="0" algn="ct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rPr>
              <a:t>必ずしも値を出力するわけではないし</a:t>
            </a:r>
            <a:endParaRPr kumimoji="1" lang="en-US" altLang="ja-JP"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pPr>
            <a:r>
              <a:rPr lang="en-US" altLang="ja-JP" sz="2400">
                <a:solidFill>
                  <a:schemeClr val="bg1"/>
                </a:solidFill>
                <a:latin typeface="源真ゴシックP Regular" panose="020B0302020203020207" pitchFamily="50" charset="-128"/>
                <a:ea typeface="源真ゴシックP Regular" panose="020B0302020203020207" pitchFamily="50" charset="-128"/>
              </a:rPr>
              <a:t>1</a:t>
            </a:r>
            <a:r>
              <a:rPr lang="ja-JP" altLang="en-US" sz="2400">
                <a:solidFill>
                  <a:schemeClr val="bg1"/>
                </a:solidFill>
                <a:latin typeface="源真ゴシックP Regular" panose="020B0302020203020207" pitchFamily="50" charset="-128"/>
                <a:ea typeface="源真ゴシックP Regular" panose="020B0302020203020207" pitchFamily="50" charset="-128"/>
              </a:rPr>
              <a:t>つの入力に対する出力は一意である必要はない</a:t>
            </a:r>
            <a:endParaRPr kumimoji="1" lang="en-US" altLang="ja-JP"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spTree>
    <p:extLst>
      <p:ext uri="{BB962C8B-B14F-4D97-AF65-F5344CB8AC3E}">
        <p14:creationId xmlns:p14="http://schemas.microsoft.com/office/powerpoint/2010/main" val="865022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D4E503AC-7296-3865-C50A-140AC12CD606}"/>
              </a:ext>
            </a:extLst>
          </p:cNvPr>
          <p:cNvSpPr/>
          <p:nvPr/>
        </p:nvSpPr>
        <p:spPr>
          <a:xfrm rot="16200000">
            <a:off x="1613261" y="1997590"/>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90DFCE67-B248-EF7E-0CFA-11C3BEAE83A0}"/>
              </a:ext>
            </a:extLst>
          </p:cNvPr>
          <p:cNvSpPr/>
          <p:nvPr/>
        </p:nvSpPr>
        <p:spPr>
          <a:xfrm rot="16200000">
            <a:off x="2216421" y="2605322"/>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2DA83CB-9E45-E435-4FE2-13BCCB11C8F0}"/>
              </a:ext>
            </a:extLst>
          </p:cNvPr>
          <p:cNvSpPr txBox="1"/>
          <p:nvPr/>
        </p:nvSpPr>
        <p:spPr>
          <a:xfrm>
            <a:off x="2641982" y="2666174"/>
            <a:ext cx="5887402" cy="338554"/>
          </a:xfrm>
          <a:prstGeom prst="rect">
            <a:avLst/>
          </a:prstGeom>
          <a:noFill/>
        </p:spPr>
        <p:txBody>
          <a:bodyPr wrap="square">
            <a:spAutoFit/>
          </a:bodyPr>
          <a:lstStyle/>
          <a:p>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矢印の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関数を実行すると</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p:txBody>
      </p:sp>
      <p:sp>
        <p:nvSpPr>
          <p:cNvPr id="33" name="四角形: 角を丸くする 32">
            <a:extLst>
              <a:ext uri="{FF2B5EF4-FFF2-40B4-BE49-F238E27FC236}">
                <a16:creationId xmlns:a16="http://schemas.microsoft.com/office/drawing/2014/main" id="{FD5CAEB2-DD0C-0AD1-8DC9-C20E69B1CFB7}"/>
              </a:ext>
            </a:extLst>
          </p:cNvPr>
          <p:cNvSpPr/>
          <p:nvPr/>
        </p:nvSpPr>
        <p:spPr>
          <a:xfrm>
            <a:off x="2641981" y="3076651"/>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sp>
        <p:nvSpPr>
          <p:cNvPr id="35" name="テキスト ボックス 34">
            <a:extLst>
              <a:ext uri="{FF2B5EF4-FFF2-40B4-BE49-F238E27FC236}">
                <a16:creationId xmlns:a16="http://schemas.microsoft.com/office/drawing/2014/main" id="{F9C949E2-4016-7C63-3424-8907CD4EAD8E}"/>
              </a:ext>
            </a:extLst>
          </p:cNvPr>
          <p:cNvSpPr txBox="1"/>
          <p:nvPr/>
        </p:nvSpPr>
        <p:spPr>
          <a:xfrm>
            <a:off x="3473611" y="3030621"/>
            <a:ext cx="8291239"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p:txBody>
      </p:sp>
      <p:sp>
        <p:nvSpPr>
          <p:cNvPr id="36" name="四角形: 角を丸くする 35">
            <a:extLst>
              <a:ext uri="{FF2B5EF4-FFF2-40B4-BE49-F238E27FC236}">
                <a16:creationId xmlns:a16="http://schemas.microsoft.com/office/drawing/2014/main" id="{DCDE4F7B-6554-5405-0538-8CC204141ADA}"/>
              </a:ext>
            </a:extLst>
          </p:cNvPr>
          <p:cNvSpPr/>
          <p:nvPr/>
        </p:nvSpPr>
        <p:spPr>
          <a:xfrm>
            <a:off x="2641981" y="3618533"/>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2</a:t>
            </a:r>
            <a:endParaRPr kumimoji="1" lang="ja-JP" altLang="en-US" sz="1200"/>
          </a:p>
        </p:txBody>
      </p:sp>
      <p:sp>
        <p:nvSpPr>
          <p:cNvPr id="37" name="四角形: 角を丸くする 36">
            <a:extLst>
              <a:ext uri="{FF2B5EF4-FFF2-40B4-BE49-F238E27FC236}">
                <a16:creationId xmlns:a16="http://schemas.microsoft.com/office/drawing/2014/main" id="{27D8A58D-1280-16D6-0508-C46F1349324B}"/>
              </a:ext>
            </a:extLst>
          </p:cNvPr>
          <p:cNvSpPr/>
          <p:nvPr/>
        </p:nvSpPr>
        <p:spPr>
          <a:xfrm>
            <a:off x="2641981" y="6310914"/>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3</a:t>
            </a:r>
            <a:endParaRPr kumimoji="1" lang="ja-JP" altLang="en-US" sz="1200"/>
          </a:p>
        </p:txBody>
      </p:sp>
      <p:sp>
        <p:nvSpPr>
          <p:cNvPr id="39" name="テキスト ボックス 38">
            <a:extLst>
              <a:ext uri="{FF2B5EF4-FFF2-40B4-BE49-F238E27FC236}">
                <a16:creationId xmlns:a16="http://schemas.microsoft.com/office/drawing/2014/main" id="{139FD227-5F42-7430-C7C4-8361564A5033}"/>
              </a:ext>
            </a:extLst>
          </p:cNvPr>
          <p:cNvSpPr txBox="1"/>
          <p:nvPr/>
        </p:nvSpPr>
        <p:spPr>
          <a:xfrm>
            <a:off x="3473612" y="3587100"/>
            <a:ext cx="6094926" cy="584775"/>
          </a:xfrm>
          <a:prstGeom prst="rect">
            <a:avLst/>
          </a:prstGeom>
          <a:noFill/>
        </p:spPr>
        <p:txBody>
          <a:bodyPr wrap="square">
            <a:spAutoFit/>
          </a:bodyPr>
          <a:lstStyle/>
          <a:p>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HP </a:t>
            </a:r>
            <a:r>
              <a:rPr lang="en-US" altLang="ja-JP" sz="3200">
                <a:solidFill>
                  <a:schemeClr val="bg1"/>
                </a:solidFill>
                <a:latin typeface="Ricty Diminished Discord" panose="020B0509020203020207" pitchFamily="49" charset="-128"/>
                <a:ea typeface="Ricty Diminished Discord" panose="020B0509020203020207" pitchFamily="49" charset="-128"/>
              </a:rPr>
              <a:t>%0</a:t>
            </a:r>
            <a:r>
              <a:rPr lang="en-US" altLang="ja-JP" sz="3200">
                <a:solidFill>
                  <a:schemeClr val="accent6">
                    <a:lumMod val="60000"/>
                    <a:lumOff val="40000"/>
                  </a:schemeClr>
                </a:solidFill>
                <a:latin typeface="Ricty Diminished Discord" panose="020B0509020203020207" pitchFamily="49" charset="-128"/>
                <a:ea typeface="Ricty Diminished Discord" panose="020B0509020203020207" pitchFamily="49" charset="-128"/>
              </a:rPr>
              <a:t>4</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d</a:t>
            </a:r>
            <a:r>
              <a:rPr lang="en-US" altLang="ja-JP" sz="3200">
                <a:solidFill>
                  <a:schemeClr val="bg1"/>
                </a:solidFill>
                <a:latin typeface="Ricty Diminished Discord" panose="020B0509020203020207" pitchFamily="49" charset="-128"/>
                <a:ea typeface="Ricty Diminished Discord" panose="020B0509020203020207" pitchFamily="49" charset="-128"/>
              </a:rPr>
              <a:t> / </a:t>
            </a:r>
            <a:r>
              <a:rPr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kumimoji="1" lang="en-US" altLang="ja-JP" sz="3200">
                <a:solidFill>
                  <a:srgbClr val="7B69C9"/>
                </a:solidFill>
                <a:latin typeface="Ricty Diminished Discord" panose="020B0509020203020207" pitchFamily="49" charset="-128"/>
                <a:ea typeface="Ricty Diminished Discord" panose="020B0509020203020207" pitchFamily="49" charset="-128"/>
              </a:rPr>
              <a:t>%1$d</a:t>
            </a:r>
            <a:r>
              <a:rPr kumimoji="1"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lang="ja-JP" altLang="en-US" sz="3200"/>
          </a:p>
        </p:txBody>
      </p:sp>
      <p:sp>
        <p:nvSpPr>
          <p:cNvPr id="41" name="テキスト ボックス 40">
            <a:extLst>
              <a:ext uri="{FF2B5EF4-FFF2-40B4-BE49-F238E27FC236}">
                <a16:creationId xmlns:a16="http://schemas.microsoft.com/office/drawing/2014/main" id="{0AEE36D3-99BE-481B-48D7-E75F7AB997D0}"/>
              </a:ext>
            </a:extLst>
          </p:cNvPr>
          <p:cNvSpPr txBox="1"/>
          <p:nvPr/>
        </p:nvSpPr>
        <p:spPr>
          <a:xfrm>
            <a:off x="3473612" y="6285523"/>
            <a:ext cx="6094926" cy="369332"/>
          </a:xfrm>
          <a:prstGeom prst="rect">
            <a:avLst/>
          </a:prstGeom>
          <a:noFill/>
        </p:spPr>
        <p:txBody>
          <a:bodyPr wrap="square">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ceil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log10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endParaRPr lang="ja-JP" altLang="en-US"/>
          </a:p>
        </p:txBody>
      </p:sp>
      <p:sp>
        <p:nvSpPr>
          <p:cNvPr id="2" name="テキスト ボックス 1">
            <a:extLst>
              <a:ext uri="{FF2B5EF4-FFF2-40B4-BE49-F238E27FC236}">
                <a16:creationId xmlns:a16="http://schemas.microsoft.com/office/drawing/2014/main" id="{2B68674A-3904-8022-2665-F31BC74D7605}"/>
              </a:ext>
            </a:extLst>
          </p:cNvPr>
          <p:cNvSpPr txBox="1"/>
          <p:nvPr/>
        </p:nvSpPr>
        <p:spPr>
          <a:xfrm>
            <a:off x="5331520" y="3108596"/>
            <a:ext cx="5887402" cy="338554"/>
          </a:xfrm>
          <a:prstGeom prst="rect">
            <a:avLst/>
          </a:prstGeom>
          <a:noFill/>
        </p:spPr>
        <p:txBody>
          <a:bodyPr wrap="square">
            <a:spAutoFit/>
          </a:bodyPr>
          <a:lstStyle/>
          <a:p>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でコンソールに出てくる結果を、かわりにこの変数に入れる</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a:t>
            </a:r>
          </a:p>
        </p:txBody>
      </p:sp>
      <p:sp>
        <p:nvSpPr>
          <p:cNvPr id="13" name="テキスト ボックス 12">
            <a:extLst>
              <a:ext uri="{FF2B5EF4-FFF2-40B4-BE49-F238E27FC236}">
                <a16:creationId xmlns:a16="http://schemas.microsoft.com/office/drawing/2014/main" id="{5FAED844-B235-5AF9-6584-16099A1F1C06}"/>
              </a:ext>
            </a:extLst>
          </p:cNvPr>
          <p:cNvSpPr txBox="1"/>
          <p:nvPr/>
        </p:nvSpPr>
        <p:spPr>
          <a:xfrm>
            <a:off x="2004276" y="1658920"/>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grpSp>
        <p:nvGrpSpPr>
          <p:cNvPr id="3" name="グループ化 2">
            <a:extLst>
              <a:ext uri="{FF2B5EF4-FFF2-40B4-BE49-F238E27FC236}">
                <a16:creationId xmlns:a16="http://schemas.microsoft.com/office/drawing/2014/main" id="{DFBFC836-69B8-C7E1-9D29-A7CAF6E486A8}"/>
              </a:ext>
            </a:extLst>
          </p:cNvPr>
          <p:cNvGrpSpPr/>
          <p:nvPr/>
        </p:nvGrpSpPr>
        <p:grpSpPr>
          <a:xfrm>
            <a:off x="547424" y="865597"/>
            <a:ext cx="5038259" cy="684163"/>
            <a:chOff x="3795059" y="3561806"/>
            <a:chExt cx="5230112" cy="633274"/>
          </a:xfrm>
        </p:grpSpPr>
        <p:sp>
          <p:nvSpPr>
            <p:cNvPr id="5" name="正方形/長方形 4">
              <a:extLst>
                <a:ext uri="{FF2B5EF4-FFF2-40B4-BE49-F238E27FC236}">
                  <a16:creationId xmlns:a16="http://schemas.microsoft.com/office/drawing/2014/main" id="{D197A215-19FD-D1A7-5263-C2CF7C1BE8C1}"/>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とすると桁数まで半角スペースで埋めます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200">
                  <a:solidFill>
                    <a:prstClr val="white"/>
                  </a:solidFill>
                  <a:latin typeface="源真ゴシックP Regular"/>
                  <a:ea typeface="源真ゴシックP Regular"/>
                </a:rPr>
                <a:t>)</a:t>
              </a:r>
            </a:p>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とすると桁数までゼロ埋めされます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200">
                  <a:solidFill>
                    <a:prstClr val="white"/>
                  </a:solidFill>
                  <a:latin typeface="源真ゴシックP Regular"/>
                  <a:ea typeface="源真ゴシックP Regular"/>
                </a:rPr>
                <a:t>)</a:t>
              </a:r>
            </a:p>
            <a:p>
              <a:pPr>
                <a:lnSpc>
                  <a:spcPct val="120000"/>
                </a:lnSpc>
                <a:defRPr/>
              </a:pPr>
              <a:r>
                <a:rPr lang="ja-JP" altLang="en-US" sz="1200">
                  <a:solidFill>
                    <a:prstClr val="white"/>
                  </a:solidFill>
                  <a:latin typeface="源真ゴシックP Regular"/>
                  <a:ea typeface="源真ゴシックP Regular"/>
                </a:rPr>
                <a:t>ただの「</a:t>
              </a:r>
              <a:r>
                <a:rPr lang="en-US" altLang="ja-JP" sz="1200">
                  <a:solidFill>
                    <a:prstClr val="white"/>
                  </a:solidFill>
                  <a:latin typeface="源真ゴシックP Regular"/>
                  <a:ea typeface="源真ゴシックP Regular"/>
                </a:rPr>
                <a:t>%</a:t>
              </a:r>
              <a:r>
                <a:rPr lang="ja-JP" altLang="en-US" sz="1200">
                  <a:solidFill>
                    <a:prstClr val="white"/>
                  </a:solidFill>
                  <a:latin typeface="源真ゴシックP Regular"/>
                  <a:ea typeface="源真ゴシックP Regular"/>
                </a:rPr>
                <a:t>」を出すには </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を入れます</a:t>
              </a:r>
              <a:endParaRPr lang="en-US" altLang="ja-JP" sz="1200">
                <a:solidFill>
                  <a:prstClr val="white"/>
                </a:solidFill>
                <a:latin typeface="源真ゴシックP Regular"/>
                <a:ea typeface="源真ゴシックP Regular"/>
              </a:endParaRPr>
            </a:p>
          </p:txBody>
        </p:sp>
        <p:cxnSp>
          <p:nvCxnSpPr>
            <p:cNvPr id="11" name="直線コネクタ 10">
              <a:extLst>
                <a:ext uri="{FF2B5EF4-FFF2-40B4-BE49-F238E27FC236}">
                  <a16:creationId xmlns:a16="http://schemas.microsoft.com/office/drawing/2014/main" id="{5D0D2167-A2CC-5566-B8DF-AF911EDED8F9}"/>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38080C44-78D7-D620-F3A3-7448E6FDEFC1}"/>
              </a:ext>
            </a:extLst>
          </p:cNvPr>
          <p:cNvSpPr txBox="1"/>
          <p:nvPr/>
        </p:nvSpPr>
        <p:spPr>
          <a:xfrm>
            <a:off x="4864695" y="4565625"/>
            <a:ext cx="1336482" cy="369332"/>
          </a:xfrm>
          <a:prstGeom prst="rect">
            <a:avLst/>
          </a:prstGeom>
          <a:noFill/>
        </p:spPr>
        <p:txBody>
          <a:bodyPr wrap="square">
            <a:spAutoFit/>
          </a:bodyPr>
          <a:lstStyle/>
          <a:p>
            <a:pPr algn="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ただの「</a:t>
            </a:r>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a:t>
            </a:r>
            <a:endParaRPr lang="ja-JP" altLang="en-US" sz="2800"/>
          </a:p>
        </p:txBody>
      </p:sp>
      <p:cxnSp>
        <p:nvCxnSpPr>
          <p:cNvPr id="21" name="直線コネクタ 20">
            <a:extLst>
              <a:ext uri="{FF2B5EF4-FFF2-40B4-BE49-F238E27FC236}">
                <a16:creationId xmlns:a16="http://schemas.microsoft.com/office/drawing/2014/main" id="{2842DBE3-84D1-E66B-1645-106ACE7F60BB}"/>
              </a:ext>
            </a:extLst>
          </p:cNvPr>
          <p:cNvCxnSpPr>
            <a:cxnSpLocks/>
          </p:cNvCxnSpPr>
          <p:nvPr/>
        </p:nvCxnSpPr>
        <p:spPr>
          <a:xfrm>
            <a:off x="6201177" y="3638951"/>
            <a:ext cx="0" cy="13002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E1149B2-DBDA-4331-E874-E6A684BAC0EA}"/>
              </a:ext>
            </a:extLst>
          </p:cNvPr>
          <p:cNvCxnSpPr>
            <a:cxnSpLocks/>
          </p:cNvCxnSpPr>
          <p:nvPr/>
        </p:nvCxnSpPr>
        <p:spPr>
          <a:xfrm>
            <a:off x="6398653" y="3638951"/>
            <a:ext cx="0" cy="23037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DEC2F9B-E696-E559-1A29-A037932B1141}"/>
              </a:ext>
            </a:extLst>
          </p:cNvPr>
          <p:cNvSpPr txBox="1"/>
          <p:nvPr/>
        </p:nvSpPr>
        <p:spPr>
          <a:xfrm>
            <a:off x="6398652" y="5321310"/>
            <a:ext cx="3775658" cy="646331"/>
          </a:xfrm>
          <a:prstGeom prst="rect">
            <a:avLst/>
          </a:prstGeom>
          <a:noFill/>
        </p:spPr>
        <p:txBody>
          <a:bodyPr wrap="square">
            <a:spAutoFit/>
          </a:bodyPr>
          <a:lstStyle/>
          <a:p>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%1$d</a:t>
            </a:r>
          </a:p>
          <a:p>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→文字列の後から</a:t>
            </a:r>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1</a:t>
            </a: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番目の変数の値</a:t>
            </a:r>
            <a:endPar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p:cxnSp>
        <p:nvCxnSpPr>
          <p:cNvPr id="29" name="直線コネクタ 28">
            <a:extLst>
              <a:ext uri="{FF2B5EF4-FFF2-40B4-BE49-F238E27FC236}">
                <a16:creationId xmlns:a16="http://schemas.microsoft.com/office/drawing/2014/main" id="{AF970CCB-2920-132F-9E3E-E135634B80E1}"/>
              </a:ext>
            </a:extLst>
          </p:cNvPr>
          <p:cNvCxnSpPr>
            <a:cxnSpLocks/>
          </p:cNvCxnSpPr>
          <p:nvPr/>
        </p:nvCxnSpPr>
        <p:spPr>
          <a:xfrm>
            <a:off x="7207877" y="3657055"/>
            <a:ext cx="0" cy="1690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8BFA29C5-5D7F-04BE-6324-58ACC94A6EE4}"/>
              </a:ext>
            </a:extLst>
          </p:cNvPr>
          <p:cNvSpPr txBox="1"/>
          <p:nvPr/>
        </p:nvSpPr>
        <p:spPr>
          <a:xfrm>
            <a:off x="5062169" y="5013193"/>
            <a:ext cx="1336482" cy="369332"/>
          </a:xfrm>
          <a:prstGeom prst="rect">
            <a:avLst/>
          </a:prstGeom>
          <a:noFill/>
        </p:spPr>
        <p:txBody>
          <a:bodyPr wrap="square">
            <a:spAutoFit/>
          </a:bodyPr>
          <a:lstStyle/>
          <a:p>
            <a:pPr algn="r"/>
            <a:r>
              <a:rPr kumimoji="1" lang="ja-JP" altLang="en-US" b="0" i="0" u="none" strike="noStrike" kern="1200" cap="none" spc="0" normalizeH="0" baseline="0" noProof="0">
                <a:ln>
                  <a:noFill/>
                </a:ln>
                <a:solidFill>
                  <a:prstClr val="white"/>
                </a:solidFill>
                <a:effectLst/>
                <a:uLnTx/>
                <a:uFillTx/>
                <a:latin typeface="源真ゴシックP Regular"/>
                <a:ea typeface="源真ゴシックP Regular"/>
                <a:cs typeface="+mn-cs"/>
              </a:rPr>
              <a:t>ゼロ</a:t>
            </a:r>
            <a:endParaRPr lang="ja-JP" altLang="en-US" sz="2800"/>
          </a:p>
        </p:txBody>
      </p:sp>
      <p:sp>
        <p:nvSpPr>
          <p:cNvPr id="38" name="テキスト ボックス 37">
            <a:extLst>
              <a:ext uri="{FF2B5EF4-FFF2-40B4-BE49-F238E27FC236}">
                <a16:creationId xmlns:a16="http://schemas.microsoft.com/office/drawing/2014/main" id="{30C89B1A-CDBF-E02D-4C06-8644D8F0CF81}"/>
              </a:ext>
            </a:extLst>
          </p:cNvPr>
          <p:cNvSpPr txBox="1"/>
          <p:nvPr/>
        </p:nvSpPr>
        <p:spPr>
          <a:xfrm>
            <a:off x="7193237" y="4165639"/>
            <a:ext cx="482570" cy="369332"/>
          </a:xfrm>
          <a:prstGeom prst="rect">
            <a:avLst/>
          </a:prstGeom>
          <a:noFill/>
        </p:spPr>
        <p:txBody>
          <a:bodyPr wrap="square">
            <a:spAutoFit/>
          </a:bodyPr>
          <a:lstStyle/>
          <a:p>
            <a:r>
              <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rPr>
              <a:t>d</a:t>
            </a:r>
            <a:endParaRPr lang="ja-JP" altLang="en-US" sz="2800"/>
          </a:p>
        </p:txBody>
      </p:sp>
      <p:cxnSp>
        <p:nvCxnSpPr>
          <p:cNvPr id="45" name="直線コネクタ 44">
            <a:extLst>
              <a:ext uri="{FF2B5EF4-FFF2-40B4-BE49-F238E27FC236}">
                <a16:creationId xmlns:a16="http://schemas.microsoft.com/office/drawing/2014/main" id="{89B53642-53AB-5772-58E4-30F3D062F20E}"/>
              </a:ext>
            </a:extLst>
          </p:cNvPr>
          <p:cNvCxnSpPr/>
          <p:nvPr/>
        </p:nvCxnSpPr>
        <p:spPr>
          <a:xfrm>
            <a:off x="6748196" y="5937161"/>
            <a:ext cx="204163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F432A5CF-40C3-226E-4966-0AEBE812232D}"/>
              </a:ext>
            </a:extLst>
          </p:cNvPr>
          <p:cNvCxnSpPr>
            <a:cxnSpLocks/>
          </p:cNvCxnSpPr>
          <p:nvPr/>
        </p:nvCxnSpPr>
        <p:spPr>
          <a:xfrm rot="10800000" flipV="1">
            <a:off x="2111156" y="5751979"/>
            <a:ext cx="4221541" cy="438602"/>
          </a:xfrm>
          <a:prstGeom prst="bentConnector3">
            <a:avLst>
              <a:gd name="adj1" fmla="val 100337"/>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E9FD692-E906-642C-E4E2-395D3443C1FC}"/>
                  </a:ext>
                </a:extLst>
              </p:cNvPr>
              <p:cNvSpPr txBox="1"/>
              <p:nvPr/>
            </p:nvSpPr>
            <p:spPr>
              <a:xfrm>
                <a:off x="7528035" y="6851896"/>
                <a:ext cx="432086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m:t>
                          </m:r>
                          <m:sSub>
                            <m:sSub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sSubPr>
                            <m:e>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𝑙𝑜𝑔</m:t>
                              </m:r>
                            </m:e>
                            <m:sub>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10</m:t>
                              </m:r>
                            </m:sub>
                          </m:sSub>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2000 </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3.301</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=4</m:t>
                      </m:r>
                    </m:oMath>
                  </m:oMathPara>
                </a14:m>
                <a:endPar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mc:Choice>
        <mc:Fallback xmlns="">
          <p:sp>
            <p:nvSpPr>
              <p:cNvPr id="54" name="テキスト ボックス 53">
                <a:extLst>
                  <a:ext uri="{FF2B5EF4-FFF2-40B4-BE49-F238E27FC236}">
                    <a16:creationId xmlns:a16="http://schemas.microsoft.com/office/drawing/2014/main" id="{8E9FD692-E906-642C-E4E2-395D3443C1FC}"/>
                  </a:ext>
                </a:extLst>
              </p:cNvPr>
              <p:cNvSpPr txBox="1">
                <a:spLocks noRot="1" noChangeAspect="1" noMove="1" noResize="1" noEditPoints="1" noAdjustHandles="1" noChangeArrowheads="1" noChangeShapeType="1" noTextEdit="1"/>
              </p:cNvSpPr>
              <p:nvPr/>
            </p:nvSpPr>
            <p:spPr>
              <a:xfrm>
                <a:off x="7528035" y="6851896"/>
                <a:ext cx="4320862" cy="369332"/>
              </a:xfrm>
              <a:prstGeom prst="rect">
                <a:avLst/>
              </a:prstGeom>
              <a:blipFill>
                <a:blip r:embed="rId3"/>
                <a:stretch>
                  <a:fillRect b="-11475"/>
                </a:stretch>
              </a:blipFill>
            </p:spPr>
            <p:txBody>
              <a:bodyPr/>
              <a:lstStyle/>
              <a:p>
                <a:r>
                  <a:rPr lang="en-US">
                    <a:noFill/>
                  </a:rPr>
                  <a:t> </a:t>
                </a:r>
              </a:p>
            </p:txBody>
          </p:sp>
        </mc:Fallback>
      </mc:AlternateContent>
      <p:sp>
        <p:nvSpPr>
          <p:cNvPr id="55" name="テキスト ボックス 54">
            <a:extLst>
              <a:ext uri="{FF2B5EF4-FFF2-40B4-BE49-F238E27FC236}">
                <a16:creationId xmlns:a16="http://schemas.microsoft.com/office/drawing/2014/main" id="{10F99DC9-D6FD-0036-C117-3CD34EF1B49B}"/>
              </a:ext>
            </a:extLst>
          </p:cNvPr>
          <p:cNvSpPr txBox="1"/>
          <p:nvPr/>
        </p:nvSpPr>
        <p:spPr>
          <a:xfrm>
            <a:off x="6096000" y="6285271"/>
            <a:ext cx="5887402" cy="584775"/>
          </a:xfrm>
          <a:prstGeom prst="rect">
            <a:avLst/>
          </a:prstGeom>
          <a:noFill/>
        </p:spPr>
        <p:txBody>
          <a:bodyPr wrap="square">
            <a:spAutoFit/>
          </a:bodyPr>
          <a:lstStyle/>
          <a:p>
            <a:pPr algn="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ceil(x): x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よりは大きい最小の整数</a:t>
            </a:r>
            <a:endPar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endParaRPr>
          </a:p>
          <a:p>
            <a:pPr algn="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ここでは </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3.301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より大きい最小の整数、</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4</a:t>
            </a:r>
          </a:p>
        </p:txBody>
      </p:sp>
      <p:cxnSp>
        <p:nvCxnSpPr>
          <p:cNvPr id="57" name="直線矢印コネクタ 56">
            <a:extLst>
              <a:ext uri="{FF2B5EF4-FFF2-40B4-BE49-F238E27FC236}">
                <a16:creationId xmlns:a16="http://schemas.microsoft.com/office/drawing/2014/main" id="{92B9D8A8-D59A-EAC3-2B78-C2299C0E8FB7}"/>
              </a:ext>
            </a:extLst>
          </p:cNvPr>
          <p:cNvCxnSpPr>
            <a:cxnSpLocks/>
          </p:cNvCxnSpPr>
          <p:nvPr/>
        </p:nvCxnSpPr>
        <p:spPr>
          <a:xfrm>
            <a:off x="3779949" y="4114800"/>
            <a:ext cx="2021983" cy="0"/>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EEA720C1-212D-3AD4-B3E5-6816FE30121A}"/>
              </a:ext>
            </a:extLst>
          </p:cNvPr>
          <p:cNvSpPr/>
          <p:nvPr/>
        </p:nvSpPr>
        <p:spPr>
          <a:xfrm>
            <a:off x="1756428" y="310859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8" name="四角形: 角を丸くする 7">
            <a:extLst>
              <a:ext uri="{FF2B5EF4-FFF2-40B4-BE49-F238E27FC236}">
                <a16:creationId xmlns:a16="http://schemas.microsoft.com/office/drawing/2014/main" id="{8A9EA56C-94A6-8BAF-2F03-1709860275DF}"/>
              </a:ext>
            </a:extLst>
          </p:cNvPr>
          <p:cNvSpPr/>
          <p:nvPr/>
        </p:nvSpPr>
        <p:spPr>
          <a:xfrm>
            <a:off x="1756428" y="3644250"/>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10" name="四角形: 角を丸くする 9">
            <a:extLst>
              <a:ext uri="{FF2B5EF4-FFF2-40B4-BE49-F238E27FC236}">
                <a16:creationId xmlns:a16="http://schemas.microsoft.com/office/drawing/2014/main" id="{792E095B-873E-018D-0028-C1C208B80237}"/>
              </a:ext>
            </a:extLst>
          </p:cNvPr>
          <p:cNvSpPr/>
          <p:nvPr/>
        </p:nvSpPr>
        <p:spPr>
          <a:xfrm>
            <a:off x="1756428" y="633930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19083247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D4E503AC-7296-3865-C50A-140AC12CD606}"/>
              </a:ext>
            </a:extLst>
          </p:cNvPr>
          <p:cNvSpPr/>
          <p:nvPr/>
        </p:nvSpPr>
        <p:spPr>
          <a:xfrm rot="16200000">
            <a:off x="1613261" y="1997590"/>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90DFCE67-B248-EF7E-0CFA-11C3BEAE83A0}"/>
              </a:ext>
            </a:extLst>
          </p:cNvPr>
          <p:cNvSpPr/>
          <p:nvPr/>
        </p:nvSpPr>
        <p:spPr>
          <a:xfrm rot="16200000">
            <a:off x="2216421" y="2605322"/>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2DA83CB-9E45-E435-4FE2-13BCCB11C8F0}"/>
              </a:ext>
            </a:extLst>
          </p:cNvPr>
          <p:cNvSpPr txBox="1"/>
          <p:nvPr/>
        </p:nvSpPr>
        <p:spPr>
          <a:xfrm>
            <a:off x="2641982" y="2666174"/>
            <a:ext cx="5887402" cy="338554"/>
          </a:xfrm>
          <a:prstGeom prst="rect">
            <a:avLst/>
          </a:prstGeom>
          <a:noFill/>
        </p:spPr>
        <p:txBody>
          <a:bodyPr wrap="square">
            <a:spAutoFit/>
          </a:bodyPr>
          <a:lstStyle/>
          <a:p>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矢印の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関数を実行すると</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p:txBody>
      </p:sp>
      <p:sp>
        <p:nvSpPr>
          <p:cNvPr id="33" name="四角形: 角を丸くする 32">
            <a:extLst>
              <a:ext uri="{FF2B5EF4-FFF2-40B4-BE49-F238E27FC236}">
                <a16:creationId xmlns:a16="http://schemas.microsoft.com/office/drawing/2014/main" id="{FD5CAEB2-DD0C-0AD1-8DC9-C20E69B1CFB7}"/>
              </a:ext>
            </a:extLst>
          </p:cNvPr>
          <p:cNvSpPr/>
          <p:nvPr/>
        </p:nvSpPr>
        <p:spPr>
          <a:xfrm>
            <a:off x="2641981" y="3076651"/>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sp>
        <p:nvSpPr>
          <p:cNvPr id="35" name="テキスト ボックス 34">
            <a:extLst>
              <a:ext uri="{FF2B5EF4-FFF2-40B4-BE49-F238E27FC236}">
                <a16:creationId xmlns:a16="http://schemas.microsoft.com/office/drawing/2014/main" id="{F9C949E2-4016-7C63-3424-8907CD4EAD8E}"/>
              </a:ext>
            </a:extLst>
          </p:cNvPr>
          <p:cNvSpPr txBox="1"/>
          <p:nvPr/>
        </p:nvSpPr>
        <p:spPr>
          <a:xfrm>
            <a:off x="3473611" y="3030621"/>
            <a:ext cx="8291239"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p:txBody>
      </p:sp>
      <p:sp>
        <p:nvSpPr>
          <p:cNvPr id="36" name="四角形: 角を丸くする 35">
            <a:extLst>
              <a:ext uri="{FF2B5EF4-FFF2-40B4-BE49-F238E27FC236}">
                <a16:creationId xmlns:a16="http://schemas.microsoft.com/office/drawing/2014/main" id="{DCDE4F7B-6554-5405-0538-8CC204141ADA}"/>
              </a:ext>
            </a:extLst>
          </p:cNvPr>
          <p:cNvSpPr/>
          <p:nvPr/>
        </p:nvSpPr>
        <p:spPr>
          <a:xfrm>
            <a:off x="2641981" y="3618533"/>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2</a:t>
            </a:r>
            <a:endParaRPr kumimoji="1" lang="ja-JP" altLang="en-US" sz="1200"/>
          </a:p>
        </p:txBody>
      </p:sp>
      <p:sp>
        <p:nvSpPr>
          <p:cNvPr id="37" name="四角形: 角を丸くする 36">
            <a:extLst>
              <a:ext uri="{FF2B5EF4-FFF2-40B4-BE49-F238E27FC236}">
                <a16:creationId xmlns:a16="http://schemas.microsoft.com/office/drawing/2014/main" id="{27D8A58D-1280-16D6-0508-C46F1349324B}"/>
              </a:ext>
            </a:extLst>
          </p:cNvPr>
          <p:cNvSpPr/>
          <p:nvPr/>
        </p:nvSpPr>
        <p:spPr>
          <a:xfrm>
            <a:off x="2641981" y="6310914"/>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3</a:t>
            </a:r>
            <a:endParaRPr kumimoji="1" lang="ja-JP" altLang="en-US" sz="1200"/>
          </a:p>
        </p:txBody>
      </p:sp>
      <p:sp>
        <p:nvSpPr>
          <p:cNvPr id="39" name="テキスト ボックス 38">
            <a:extLst>
              <a:ext uri="{FF2B5EF4-FFF2-40B4-BE49-F238E27FC236}">
                <a16:creationId xmlns:a16="http://schemas.microsoft.com/office/drawing/2014/main" id="{139FD227-5F42-7430-C7C4-8361564A5033}"/>
              </a:ext>
            </a:extLst>
          </p:cNvPr>
          <p:cNvSpPr txBox="1"/>
          <p:nvPr/>
        </p:nvSpPr>
        <p:spPr>
          <a:xfrm>
            <a:off x="3473612" y="3587100"/>
            <a:ext cx="6094926" cy="584775"/>
          </a:xfrm>
          <a:prstGeom prst="rect">
            <a:avLst/>
          </a:prstGeom>
          <a:noFill/>
        </p:spPr>
        <p:txBody>
          <a:bodyPr wrap="square">
            <a:spAutoFit/>
          </a:bodyPr>
          <a:lstStyle/>
          <a:p>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HP </a:t>
            </a:r>
            <a:r>
              <a:rPr lang="en-US" altLang="ja-JP" sz="3200">
                <a:solidFill>
                  <a:schemeClr val="bg1"/>
                </a:solidFill>
                <a:latin typeface="Ricty Diminished Discord" panose="020B0509020203020207" pitchFamily="49" charset="-128"/>
                <a:ea typeface="Ricty Diminished Discord" panose="020B0509020203020207" pitchFamily="49" charset="-128"/>
              </a:rPr>
              <a:t>%0</a:t>
            </a:r>
            <a:r>
              <a:rPr lang="en-US" altLang="ja-JP" sz="3200">
                <a:solidFill>
                  <a:schemeClr val="accent6">
                    <a:lumMod val="60000"/>
                    <a:lumOff val="40000"/>
                  </a:schemeClr>
                </a:solidFill>
                <a:latin typeface="Ricty Diminished Discord" panose="020B0509020203020207" pitchFamily="49" charset="-128"/>
                <a:ea typeface="Ricty Diminished Discord" panose="020B0509020203020207" pitchFamily="49" charset="-128"/>
              </a:rPr>
              <a:t>4</a:t>
            </a:r>
            <a:r>
              <a:rPr kumimoji="1" lang="en-US" altLang="ja-JP" sz="3200">
                <a:solidFill>
                  <a:schemeClr val="bg1"/>
                </a:solidFill>
                <a:latin typeface="Ricty Diminished Discord" panose="020B0509020203020207" pitchFamily="49" charset="-128"/>
                <a:ea typeface="Ricty Diminished Discord" panose="020B0509020203020207" pitchFamily="49" charset="-128"/>
              </a:rPr>
              <a:t>d</a:t>
            </a:r>
            <a:r>
              <a:rPr lang="en-US" altLang="ja-JP" sz="3200">
                <a:solidFill>
                  <a:schemeClr val="bg1"/>
                </a:solidFill>
                <a:latin typeface="Ricty Diminished Discord" panose="020B0509020203020207" pitchFamily="49" charset="-128"/>
                <a:ea typeface="Ricty Diminished Discord" panose="020B0509020203020207" pitchFamily="49" charset="-128"/>
              </a:rPr>
              <a:t> / </a:t>
            </a:r>
            <a:r>
              <a:rPr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lang="en-US" altLang="ja-JP" sz="3200">
                <a:solidFill>
                  <a:srgbClr val="7B69C9"/>
                </a:solidFill>
                <a:latin typeface="Ricty Diminished Discord" panose="020B0509020203020207" pitchFamily="49" charset="-128"/>
                <a:ea typeface="Ricty Diminished Discord" panose="020B0509020203020207" pitchFamily="49" charset="-128"/>
              </a:rPr>
              <a:t>4</a:t>
            </a:r>
            <a:r>
              <a:rPr kumimoji="1" lang="en-US" altLang="ja-JP" sz="3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sz="3200">
                <a:solidFill>
                  <a:schemeClr val="accent2"/>
                </a:solidFill>
                <a:latin typeface="Ricty Diminished Discord" panose="020B0509020203020207" pitchFamily="49" charset="-128"/>
                <a:ea typeface="Ricty Diminished Discord" panose="020B0509020203020207" pitchFamily="49" charset="-128"/>
              </a:rPr>
              <a:t>”</a:t>
            </a:r>
            <a:endParaRPr lang="ja-JP" altLang="en-US" sz="3200"/>
          </a:p>
        </p:txBody>
      </p:sp>
      <p:sp>
        <p:nvSpPr>
          <p:cNvPr id="41" name="テキスト ボックス 40">
            <a:extLst>
              <a:ext uri="{FF2B5EF4-FFF2-40B4-BE49-F238E27FC236}">
                <a16:creationId xmlns:a16="http://schemas.microsoft.com/office/drawing/2014/main" id="{0AEE36D3-99BE-481B-48D7-E75F7AB997D0}"/>
              </a:ext>
            </a:extLst>
          </p:cNvPr>
          <p:cNvSpPr txBox="1"/>
          <p:nvPr/>
        </p:nvSpPr>
        <p:spPr>
          <a:xfrm>
            <a:off x="3473612" y="6285523"/>
            <a:ext cx="6094926" cy="369332"/>
          </a:xfrm>
          <a:prstGeom prst="rect">
            <a:avLst/>
          </a:prstGeom>
          <a:noFill/>
        </p:spPr>
        <p:txBody>
          <a:bodyPr wrap="square">
            <a:spAutoFit/>
          </a:bodyPr>
          <a:lstStyle/>
          <a:p>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ceil</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log10</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endParaRPr lang="ja-JP" altLang="en-US"/>
          </a:p>
        </p:txBody>
      </p:sp>
      <p:sp>
        <p:nvSpPr>
          <p:cNvPr id="2" name="テキスト ボックス 1">
            <a:extLst>
              <a:ext uri="{FF2B5EF4-FFF2-40B4-BE49-F238E27FC236}">
                <a16:creationId xmlns:a16="http://schemas.microsoft.com/office/drawing/2014/main" id="{2B68674A-3904-8022-2665-F31BC74D7605}"/>
              </a:ext>
            </a:extLst>
          </p:cNvPr>
          <p:cNvSpPr txBox="1"/>
          <p:nvPr/>
        </p:nvSpPr>
        <p:spPr>
          <a:xfrm>
            <a:off x="5331520" y="3108596"/>
            <a:ext cx="5887402" cy="338554"/>
          </a:xfrm>
          <a:prstGeom prst="rect">
            <a:avLst/>
          </a:prstGeom>
          <a:noFill/>
        </p:spPr>
        <p:txBody>
          <a:bodyPr wrap="square">
            <a:spAutoFit/>
          </a:bodyPr>
          <a:lstStyle/>
          <a:p>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でコンソールに出てくる結果を、かわりにこの変数に入れる</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a:t>
            </a:r>
          </a:p>
        </p:txBody>
      </p:sp>
      <p:sp>
        <p:nvSpPr>
          <p:cNvPr id="13" name="テキスト ボックス 12">
            <a:extLst>
              <a:ext uri="{FF2B5EF4-FFF2-40B4-BE49-F238E27FC236}">
                <a16:creationId xmlns:a16="http://schemas.microsoft.com/office/drawing/2014/main" id="{5FAED844-B235-5AF9-6584-16099A1F1C06}"/>
              </a:ext>
            </a:extLst>
          </p:cNvPr>
          <p:cNvSpPr txBox="1"/>
          <p:nvPr/>
        </p:nvSpPr>
        <p:spPr>
          <a:xfrm>
            <a:off x="2004276" y="1658920"/>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grpSp>
        <p:nvGrpSpPr>
          <p:cNvPr id="3" name="グループ化 2">
            <a:extLst>
              <a:ext uri="{FF2B5EF4-FFF2-40B4-BE49-F238E27FC236}">
                <a16:creationId xmlns:a16="http://schemas.microsoft.com/office/drawing/2014/main" id="{DFBFC836-69B8-C7E1-9D29-A7CAF6E486A8}"/>
              </a:ext>
            </a:extLst>
          </p:cNvPr>
          <p:cNvGrpSpPr/>
          <p:nvPr/>
        </p:nvGrpSpPr>
        <p:grpSpPr>
          <a:xfrm>
            <a:off x="547424" y="865597"/>
            <a:ext cx="5038259" cy="684163"/>
            <a:chOff x="3795059" y="3561806"/>
            <a:chExt cx="5230112" cy="633274"/>
          </a:xfrm>
        </p:grpSpPr>
        <p:sp>
          <p:nvSpPr>
            <p:cNvPr id="5" name="正方形/長方形 4">
              <a:extLst>
                <a:ext uri="{FF2B5EF4-FFF2-40B4-BE49-F238E27FC236}">
                  <a16:creationId xmlns:a16="http://schemas.microsoft.com/office/drawing/2014/main" id="{D197A215-19FD-D1A7-5263-C2CF7C1BE8C1}"/>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とすると桁数まで半角スペースで埋めます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200">
                  <a:solidFill>
                    <a:prstClr val="white"/>
                  </a:solidFill>
                  <a:latin typeface="源真ゴシックP Regular"/>
                  <a:ea typeface="源真ゴシックP Regular"/>
                </a:rPr>
                <a:t>)</a:t>
              </a:r>
            </a:p>
            <a:p>
              <a:pPr>
                <a:lnSpc>
                  <a:spcPct val="120000"/>
                </a:lnSpc>
                <a:defRPr/>
              </a:pP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とすると桁数までゼロ埋めされます </a:t>
              </a:r>
              <a:r>
                <a:rPr lang="en-US" altLang="ja-JP" sz="1200">
                  <a:solidFill>
                    <a:prstClr val="white"/>
                  </a:solidFill>
                  <a:latin typeface="源真ゴシックP Regular"/>
                  <a:ea typeface="源真ゴシックP Regular"/>
                </a:rPr>
                <a:t>(</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200">
                  <a:solidFill>
                    <a:prstClr val="white"/>
                  </a:solidFill>
                  <a:latin typeface="源真ゴシックP Regular"/>
                  <a:ea typeface="源真ゴシックP Regular"/>
                </a:rPr>
                <a:t>)</a:t>
              </a:r>
            </a:p>
            <a:p>
              <a:pPr>
                <a:lnSpc>
                  <a:spcPct val="120000"/>
                </a:lnSpc>
                <a:defRPr/>
              </a:pPr>
              <a:r>
                <a:rPr lang="ja-JP" altLang="en-US" sz="1200">
                  <a:solidFill>
                    <a:prstClr val="white"/>
                  </a:solidFill>
                  <a:latin typeface="源真ゴシックP Regular"/>
                  <a:ea typeface="源真ゴシックP Regular"/>
                </a:rPr>
                <a:t>ただの「</a:t>
              </a:r>
              <a:r>
                <a:rPr lang="en-US" altLang="ja-JP" sz="1200">
                  <a:solidFill>
                    <a:prstClr val="white"/>
                  </a:solidFill>
                  <a:latin typeface="源真ゴシックP Regular"/>
                  <a:ea typeface="源真ゴシックP Regular"/>
                </a:rPr>
                <a:t>%</a:t>
              </a:r>
              <a:r>
                <a:rPr lang="ja-JP" altLang="en-US" sz="1200">
                  <a:solidFill>
                    <a:prstClr val="white"/>
                  </a:solidFill>
                  <a:latin typeface="源真ゴシックP Regular"/>
                  <a:ea typeface="源真ゴシックP Regular"/>
                </a:rPr>
                <a:t>」を出すには </a:t>
              </a:r>
              <a:r>
                <a:rPr lang="en-US" altLang="ja-JP" sz="12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a:solidFill>
                    <a:prstClr val="white"/>
                  </a:solidFill>
                  <a:latin typeface="源真ゴシックP Regular"/>
                  <a:ea typeface="源真ゴシックP Regular"/>
                </a:rPr>
                <a:t> </a:t>
              </a:r>
              <a:r>
                <a:rPr lang="ja-JP" altLang="en-US" sz="1200">
                  <a:solidFill>
                    <a:prstClr val="white"/>
                  </a:solidFill>
                  <a:latin typeface="源真ゴシックP Regular"/>
                  <a:ea typeface="源真ゴシックP Regular"/>
                </a:rPr>
                <a:t>を入れます</a:t>
              </a:r>
              <a:endParaRPr lang="en-US" altLang="ja-JP" sz="1200">
                <a:solidFill>
                  <a:prstClr val="white"/>
                </a:solidFill>
                <a:latin typeface="源真ゴシックP Regular"/>
                <a:ea typeface="源真ゴシックP Regular"/>
              </a:endParaRPr>
            </a:p>
          </p:txBody>
        </p:sp>
        <p:cxnSp>
          <p:nvCxnSpPr>
            <p:cNvPr id="11" name="直線コネクタ 10">
              <a:extLst>
                <a:ext uri="{FF2B5EF4-FFF2-40B4-BE49-F238E27FC236}">
                  <a16:creationId xmlns:a16="http://schemas.microsoft.com/office/drawing/2014/main" id="{5D0D2167-A2CC-5566-B8DF-AF911EDED8F9}"/>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E9FD692-E906-642C-E4E2-395D3443C1FC}"/>
                  </a:ext>
                </a:extLst>
              </p:cNvPr>
              <p:cNvSpPr txBox="1"/>
              <p:nvPr/>
            </p:nvSpPr>
            <p:spPr>
              <a:xfrm>
                <a:off x="7528035" y="6851896"/>
                <a:ext cx="432086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m:t>
                          </m:r>
                          <m:sSub>
                            <m:sSub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sSubPr>
                            <m:e>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𝑙𝑜𝑔</m:t>
                              </m:r>
                            </m:e>
                            <m:sub>
                              <m: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10</m:t>
                              </m:r>
                            </m:sub>
                          </m:sSub>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 2000 </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m:t>
                      </m:r>
                      <m:r>
                        <m:rPr>
                          <m:sty m:val="p"/>
                        </m:rP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ceil</m:t>
                      </m:r>
                      <m:d>
                        <m:dPr>
                          <m:ctrlPr>
                            <a:rPr kumimoji="1" lang="en-US" altLang="ja-JP" b="0" i="1"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ctrlPr>
                        </m:dPr>
                        <m:e>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3.301</m:t>
                          </m:r>
                        </m:e>
                      </m:d>
                      <m:r>
                        <a:rPr kumimoji="1" lang="en-US" altLang="ja-JP" b="0" i="0" u="none" strike="noStrike" kern="1200" cap="none" spc="0" normalizeH="0" baseline="0" noProof="0" smtClean="0">
                          <a:ln>
                            <a:noFill/>
                          </a:ln>
                          <a:solidFill>
                            <a:prstClr val="white"/>
                          </a:solidFill>
                          <a:effectLst/>
                          <a:uLnTx/>
                          <a:uFillTx/>
                          <a:latin typeface="Cambria Math" panose="02040503050406030204" pitchFamily="18" charset="0"/>
                          <a:ea typeface="源真ゴシックP Regular"/>
                          <a:cs typeface="+mn-cs"/>
                        </a:rPr>
                        <m:t>=4</m:t>
                      </m:r>
                    </m:oMath>
                  </m:oMathPara>
                </a14:m>
                <a:endParaRPr kumimoji="1" lang="en-US" altLang="ja-JP" b="0" i="0" u="none" strike="noStrike" kern="1200" cap="none" spc="0" normalizeH="0" baseline="0" noProof="0">
                  <a:ln>
                    <a:noFill/>
                  </a:ln>
                  <a:solidFill>
                    <a:prstClr val="white"/>
                  </a:solidFill>
                  <a:effectLst/>
                  <a:uLnTx/>
                  <a:uFillTx/>
                  <a:latin typeface="源真ゴシックP Regular"/>
                  <a:ea typeface="源真ゴシックP Regular"/>
                  <a:cs typeface="+mn-cs"/>
                </a:endParaRPr>
              </a:p>
            </p:txBody>
          </p:sp>
        </mc:Choice>
        <mc:Fallback xmlns="">
          <p:sp>
            <p:nvSpPr>
              <p:cNvPr id="54" name="テキスト ボックス 53">
                <a:extLst>
                  <a:ext uri="{FF2B5EF4-FFF2-40B4-BE49-F238E27FC236}">
                    <a16:creationId xmlns:a16="http://schemas.microsoft.com/office/drawing/2014/main" id="{8E9FD692-E906-642C-E4E2-395D3443C1FC}"/>
                  </a:ext>
                </a:extLst>
              </p:cNvPr>
              <p:cNvSpPr txBox="1">
                <a:spLocks noRot="1" noChangeAspect="1" noMove="1" noResize="1" noEditPoints="1" noAdjustHandles="1" noChangeArrowheads="1" noChangeShapeType="1" noTextEdit="1"/>
              </p:cNvSpPr>
              <p:nvPr/>
            </p:nvSpPr>
            <p:spPr>
              <a:xfrm>
                <a:off x="7528035" y="6851896"/>
                <a:ext cx="4320862" cy="369332"/>
              </a:xfrm>
              <a:prstGeom prst="rect">
                <a:avLst/>
              </a:prstGeom>
              <a:blipFill>
                <a:blip r:embed="rId3"/>
                <a:stretch>
                  <a:fillRect b="-11475"/>
                </a:stretch>
              </a:blipFill>
            </p:spPr>
            <p:txBody>
              <a:bodyPr/>
              <a:lstStyle/>
              <a:p>
                <a:r>
                  <a:rPr lang="en-US">
                    <a:noFill/>
                  </a:rPr>
                  <a:t> </a:t>
                </a:r>
              </a:p>
            </p:txBody>
          </p:sp>
        </mc:Fallback>
      </mc:AlternateContent>
      <p:sp>
        <p:nvSpPr>
          <p:cNvPr id="55" name="テキスト ボックス 54">
            <a:extLst>
              <a:ext uri="{FF2B5EF4-FFF2-40B4-BE49-F238E27FC236}">
                <a16:creationId xmlns:a16="http://schemas.microsoft.com/office/drawing/2014/main" id="{10F99DC9-D6FD-0036-C117-3CD34EF1B49B}"/>
              </a:ext>
            </a:extLst>
          </p:cNvPr>
          <p:cNvSpPr txBox="1"/>
          <p:nvPr/>
        </p:nvSpPr>
        <p:spPr>
          <a:xfrm>
            <a:off x="6096000" y="6285271"/>
            <a:ext cx="5887402" cy="584775"/>
          </a:xfrm>
          <a:prstGeom prst="rect">
            <a:avLst/>
          </a:prstGeom>
          <a:noFill/>
        </p:spPr>
        <p:txBody>
          <a:bodyPr wrap="square">
            <a:spAutoFit/>
          </a:bodyPr>
          <a:lstStyle/>
          <a:p>
            <a:pPr algn="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ceil(x): x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よりは大きい最小の整数</a:t>
            </a:r>
            <a:endPar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endParaRPr>
          </a:p>
          <a:p>
            <a:pPr algn="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ここでは </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3.301 </a:t>
            </a:r>
            <a:r>
              <a:rPr kumimoji="1" lang="ja-JP" altLang="en-US"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より大きい最小の整数、</a:t>
            </a:r>
            <a:r>
              <a:rPr kumimoji="1" lang="en-US" altLang="ja-JP" sz="1600" b="0" i="0" u="none" strike="noStrike" kern="1200" cap="none" spc="0" normalizeH="0" baseline="0" noProof="0">
                <a:ln>
                  <a:noFill/>
                </a:ln>
                <a:solidFill>
                  <a:schemeClr val="bg1">
                    <a:lumMod val="65000"/>
                  </a:schemeClr>
                </a:solidFill>
                <a:effectLst/>
                <a:uLnTx/>
                <a:uFillTx/>
                <a:latin typeface="源真ゴシックP Regular"/>
                <a:ea typeface="源真ゴシックP Regular"/>
                <a:cs typeface="+mn-cs"/>
              </a:rPr>
              <a:t>4</a:t>
            </a:r>
          </a:p>
        </p:txBody>
      </p:sp>
      <p:cxnSp>
        <p:nvCxnSpPr>
          <p:cNvPr id="57" name="直線矢印コネクタ 56">
            <a:extLst>
              <a:ext uri="{FF2B5EF4-FFF2-40B4-BE49-F238E27FC236}">
                <a16:creationId xmlns:a16="http://schemas.microsoft.com/office/drawing/2014/main" id="{92B9D8A8-D59A-EAC3-2B78-C2299C0E8FB7}"/>
              </a:ext>
            </a:extLst>
          </p:cNvPr>
          <p:cNvCxnSpPr>
            <a:cxnSpLocks/>
          </p:cNvCxnSpPr>
          <p:nvPr/>
        </p:nvCxnSpPr>
        <p:spPr>
          <a:xfrm>
            <a:off x="3779949" y="4114800"/>
            <a:ext cx="3052293" cy="0"/>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04F013F-4163-8ACD-3024-176E86CC4B99}"/>
              </a:ext>
            </a:extLst>
          </p:cNvPr>
          <p:cNvSpPr txBox="1"/>
          <p:nvPr/>
        </p:nvSpPr>
        <p:spPr>
          <a:xfrm>
            <a:off x="6928834" y="3993812"/>
            <a:ext cx="3155324" cy="528031"/>
          </a:xfrm>
          <a:prstGeom prst="rect">
            <a:avLst/>
          </a:prstGeom>
        </p:spPr>
        <p:txBody>
          <a:bodyPr vert="horz" wrap="square" lIns="91440" tIns="45720" rIns="91440" bIns="45720" rtlCol="0" anchor="ctr">
            <a:noAutofit/>
          </a:bodyPr>
          <a:lstStyle/>
          <a:p>
            <a:pPr algn="l">
              <a:lnSpc>
                <a:spcPct val="120000"/>
              </a:lnSpc>
            </a:pPr>
            <a:r>
              <a:rPr kumimoji="1" lang="ja-JP" altLang="en-US">
                <a:solidFill>
                  <a:schemeClr val="bg1"/>
                </a:solidFill>
              </a:rPr>
              <a:t>これが</a:t>
            </a:r>
            <a:endParaRPr lang="en-US" altLang="ja-JP">
              <a:solidFill>
                <a:schemeClr val="bg1"/>
              </a:solidFill>
            </a:endParaRPr>
          </a:p>
          <a:p>
            <a:pPr algn="l">
              <a:lnSpc>
                <a:spcPct val="120000"/>
              </a:lnSpc>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r>
              <a:rPr lang="en-US" altLang="ja-JP">
                <a:solidFill>
                  <a:schemeClr val="bg1"/>
                </a:solidFill>
              </a:rPr>
              <a:t> </a:t>
            </a:r>
            <a:r>
              <a:rPr lang="ja-JP" altLang="en-US">
                <a:solidFill>
                  <a:schemeClr val="bg1"/>
                </a:solidFill>
              </a:rPr>
              <a:t>に入る</a:t>
            </a:r>
            <a:endParaRPr kumimoji="1" lang="ja-JP" altLang="en-US">
              <a:solidFill>
                <a:schemeClr val="bg1"/>
              </a:solidFill>
            </a:endParaRPr>
          </a:p>
        </p:txBody>
      </p:sp>
      <p:sp>
        <p:nvSpPr>
          <p:cNvPr id="7" name="四角形: 角を丸くする 6">
            <a:extLst>
              <a:ext uri="{FF2B5EF4-FFF2-40B4-BE49-F238E27FC236}">
                <a16:creationId xmlns:a16="http://schemas.microsoft.com/office/drawing/2014/main" id="{92EC365E-883A-1CAA-B058-B76A12F41045}"/>
              </a:ext>
            </a:extLst>
          </p:cNvPr>
          <p:cNvSpPr/>
          <p:nvPr/>
        </p:nvSpPr>
        <p:spPr>
          <a:xfrm>
            <a:off x="1756428" y="310859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8" name="四角形: 角を丸くする 7">
            <a:extLst>
              <a:ext uri="{FF2B5EF4-FFF2-40B4-BE49-F238E27FC236}">
                <a16:creationId xmlns:a16="http://schemas.microsoft.com/office/drawing/2014/main" id="{EFBF2A4E-C943-412D-0B4A-0458D9A5C55C}"/>
              </a:ext>
            </a:extLst>
          </p:cNvPr>
          <p:cNvSpPr/>
          <p:nvPr/>
        </p:nvSpPr>
        <p:spPr>
          <a:xfrm>
            <a:off x="1756428" y="3644250"/>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15" name="四角形: 角を丸くする 14">
            <a:extLst>
              <a:ext uri="{FF2B5EF4-FFF2-40B4-BE49-F238E27FC236}">
                <a16:creationId xmlns:a16="http://schemas.microsoft.com/office/drawing/2014/main" id="{6025D363-9DB2-6469-1439-914CCA77C4EE}"/>
              </a:ext>
            </a:extLst>
          </p:cNvPr>
          <p:cNvSpPr/>
          <p:nvPr/>
        </p:nvSpPr>
        <p:spPr>
          <a:xfrm>
            <a:off x="1756428" y="6339306"/>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4265728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3637AF7-747C-5D47-35C7-F2CBCADBFDDF}"/>
              </a:ext>
            </a:extLst>
          </p:cNvPr>
          <p:cNvSpPr txBox="1"/>
          <p:nvPr/>
        </p:nvSpPr>
        <p:spPr>
          <a:xfrm>
            <a:off x="1738119" y="1767100"/>
            <a:ext cx="9229342" cy="281370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#include </a:t>
            </a:r>
            <a:r>
              <a:rPr lang="en-US" altLang="ja-JP" dirty="0">
                <a:solidFill>
                  <a:schemeClr val="accent2"/>
                </a:solidFill>
                <a:latin typeface="Ricty Diminished Discord" panose="020B0509020203020207" pitchFamily="49" charset="-128"/>
                <a:ea typeface="Ricty Diminished Discord" panose="020B0509020203020207" pitchFamily="49" charset="-128"/>
              </a:rPr>
              <a:t>&lt;</a:t>
            </a:r>
            <a:r>
              <a:rPr lang="en-US" altLang="ja-JP" dirty="0" err="1">
                <a:solidFill>
                  <a:schemeClr val="accent2"/>
                </a:solidFill>
                <a:latin typeface="Ricty Diminished Discord" panose="020B0509020203020207" pitchFamily="49" charset="-128"/>
                <a:ea typeface="Ricty Diminished Discord" panose="020B0509020203020207" pitchFamily="49" charset="-128"/>
              </a:rPr>
              <a:t>cmath</a:t>
            </a:r>
            <a:r>
              <a:rPr lang="en-US" altLang="ja-JP" dirty="0">
                <a:solidFill>
                  <a:schemeClr val="accent2"/>
                </a:solidFill>
                <a:latin typeface="Ricty Diminished Discord" panose="020B0509020203020207" pitchFamily="49" charset="-128"/>
                <a:ea typeface="Ricty Diminished Discord" panose="020B0509020203020207" pitchFamily="49" charset="-128"/>
              </a:rPr>
              <a:t>&gt; </a:t>
            </a:r>
            <a:r>
              <a:rPr lang="en-US" altLang="ja-JP" dirty="0">
                <a:solidFill>
                  <a:schemeClr val="accent4">
                    <a:lumMod val="75000"/>
                  </a:schemeClr>
                </a:solidFill>
                <a:latin typeface="Ricty Diminished Discord" panose="020B0509020203020207" pitchFamily="49" charset="-128"/>
                <a:ea typeface="Ricty Diminished Discord" panose="020B0509020203020207" pitchFamily="49" charset="-128"/>
              </a:rPr>
              <a:t>// log10, ceil </a:t>
            </a:r>
            <a:r>
              <a:rPr lang="ja-JP" altLang="en-US" dirty="0">
                <a:solidFill>
                  <a:schemeClr val="accent4">
                    <a:lumMod val="75000"/>
                  </a:schemeClr>
                </a:solidFill>
                <a:latin typeface="Ricty Diminished Discord" panose="020B0509020203020207" pitchFamily="49" charset="-128"/>
                <a:ea typeface="Ricty Diminished Discord" panose="020B0509020203020207" pitchFamily="49" charset="-128"/>
              </a:rPr>
              <a:t>関数を使えるようにする</a:t>
            </a:r>
            <a:endParaRPr lang="en-US" altLang="ja-JP" dirty="0">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dirty="0">
                <a:solidFill>
                  <a:schemeClr val="accent4"/>
                </a:solidFill>
                <a:latin typeface="Ricty Diminished Discord" panose="020B0509020203020207" pitchFamily="49" charset="-128"/>
                <a:ea typeface="Ricty Diminished Discord" panose="020B0509020203020207" pitchFamily="49" charset="-128"/>
              </a:rPr>
              <a:t>int</a:t>
            </a:r>
            <a:r>
              <a:rPr lang="en-US" altLang="ja-JP" dirty="0">
                <a:solidFill>
                  <a:schemeClr val="accent3"/>
                </a:solidFill>
                <a:latin typeface="Ricty Diminished Discord" panose="020B0509020203020207" pitchFamily="49" charset="-128"/>
                <a:ea typeface="Ricty Diminished Discord" panose="020B0509020203020207" pitchFamily="49" charset="-128"/>
              </a:rPr>
              <a:t> Health </a:t>
            </a:r>
            <a:r>
              <a:rPr lang="en-US" altLang="ja-JP" dirty="0">
                <a:solidFill>
                  <a:schemeClr val="bg1"/>
                </a:solidFill>
                <a:latin typeface="Ricty Diminished Discord" panose="020B0509020203020207" pitchFamily="49" charset="-128"/>
                <a:ea typeface="Ricty Diminished Discord" panose="020B0509020203020207" pitchFamily="49" charset="-128"/>
              </a:rPr>
              <a:t>=</a:t>
            </a:r>
            <a:r>
              <a:rPr lang="en-US" altLang="ja-JP" dirty="0">
                <a:solidFill>
                  <a:schemeClr val="accent3"/>
                </a:solidFill>
                <a:latin typeface="Ricty Diminished Discord" panose="020B0509020203020207" pitchFamily="49" charset="-128"/>
                <a:ea typeface="Ricty Diminished Discord" panose="020B0509020203020207" pitchFamily="49" charset="-128"/>
              </a:rPr>
              <a:t> </a:t>
            </a:r>
            <a:r>
              <a:rPr lang="en-US" altLang="ja-JP" dirty="0">
                <a:solidFill>
                  <a:schemeClr val="accent2"/>
                </a:solidFill>
                <a:latin typeface="Ricty Diminished Discord" panose="020B0509020203020207" pitchFamily="49" charset="-128"/>
                <a:ea typeface="Ricty Diminished Discord" panose="020B0509020203020207" pitchFamily="49" charset="-128"/>
              </a:rPr>
              <a:t>50</a:t>
            </a:r>
            <a:r>
              <a:rPr lang="en-US" altLang="ja-JP" dirty="0">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dirty="0">
                <a:solidFill>
                  <a:schemeClr val="accent4"/>
                </a:solidFill>
                <a:latin typeface="Ricty Diminished Discord" panose="020B0509020203020207" pitchFamily="49" charset="-128"/>
                <a:ea typeface="Ricty Diminished Discord" panose="020B0509020203020207" pitchFamily="49" charset="-128"/>
              </a:rPr>
              <a:t>int</a:t>
            </a:r>
            <a:r>
              <a:rPr lang="en-US" altLang="ja-JP" dirty="0">
                <a:solidFill>
                  <a:schemeClr val="bg1"/>
                </a:solidFill>
                <a:latin typeface="Ricty Diminished Discord" panose="020B0509020203020207" pitchFamily="49" charset="-128"/>
                <a:ea typeface="Ricty Diminished Discord" panose="020B0509020203020207" pitchFamily="49" charset="-128"/>
              </a:rPr>
              <a:t> </a:t>
            </a:r>
            <a:r>
              <a:rPr lang="en-US" altLang="ja-JP" dirty="0"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dirty="0">
                <a:solidFill>
                  <a:schemeClr val="bg1"/>
                </a:solidFill>
                <a:latin typeface="Ricty Diminished Discord" panose="020B0509020203020207" pitchFamily="49" charset="-128"/>
                <a:ea typeface="Ricty Diminished Discord" panose="020B0509020203020207" pitchFamily="49" charset="-128"/>
              </a:rPr>
              <a:t> = </a:t>
            </a:r>
            <a:r>
              <a:rPr lang="en-US" altLang="ja-JP" dirty="0">
                <a:solidFill>
                  <a:schemeClr val="accent2"/>
                </a:solidFill>
                <a:latin typeface="Ricty Diminished Discord" panose="020B0509020203020207" pitchFamily="49" charset="-128"/>
                <a:ea typeface="Ricty Diminished Discord" panose="020B0509020203020207" pitchFamily="49" charset="-128"/>
              </a:rPr>
              <a:t>2000</a:t>
            </a:r>
            <a:r>
              <a:rPr lang="en-US" altLang="ja-JP" dirty="0">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dirty="0">
                <a:solidFill>
                  <a:schemeClr val="accent4"/>
                </a:solidFill>
                <a:latin typeface="Ricty Diminished Discord" panose="020B0509020203020207" pitchFamily="49" charset="-128"/>
                <a:ea typeface="Ricty Diminished Discord" panose="020B0509020203020207" pitchFamily="49" charset="-128"/>
              </a:rPr>
              <a:t>char</a:t>
            </a:r>
            <a:r>
              <a:rPr lang="en-US" altLang="ja-JP" dirty="0">
                <a:solidFill>
                  <a:schemeClr val="bg1"/>
                </a:solidFill>
                <a:latin typeface="Ricty Diminished Discord" panose="020B0509020203020207" pitchFamily="49" charset="-128"/>
                <a:ea typeface="Ricty Diminished Discord" panose="020B0509020203020207" pitchFamily="49" charset="-128"/>
              </a:rPr>
              <a:t> </a:t>
            </a:r>
            <a:r>
              <a:rPr lang="en-US" altLang="ja-JP" dirty="0">
                <a:solidFill>
                  <a:schemeClr val="accent3"/>
                </a:solidFill>
                <a:latin typeface="Ricty Diminished Discord" panose="020B0509020203020207" pitchFamily="49" charset="-128"/>
                <a:ea typeface="Ricty Diminished Discord" panose="020B0509020203020207" pitchFamily="49" charset="-128"/>
              </a:rPr>
              <a:t>Buffer</a:t>
            </a:r>
            <a:r>
              <a:rPr lang="en-US" altLang="ja-JP" dirty="0">
                <a:solidFill>
                  <a:schemeClr val="bg1"/>
                </a:solidFill>
                <a:latin typeface="Ricty Diminished Discord" panose="020B0509020203020207" pitchFamily="49" charset="-128"/>
                <a:ea typeface="Ricty Diminished Discord" panose="020B0509020203020207" pitchFamily="49" charset="-128"/>
              </a:rPr>
              <a:t>[</a:t>
            </a:r>
            <a:r>
              <a:rPr lang="en-US" altLang="ja-JP" dirty="0">
                <a:solidFill>
                  <a:schemeClr val="accent2"/>
                </a:solidFill>
                <a:latin typeface="Ricty Diminished Discord" panose="020B0509020203020207" pitchFamily="49" charset="-128"/>
                <a:ea typeface="Ricty Diminished Discord" panose="020B0509020203020207" pitchFamily="49" charset="-128"/>
              </a:rPr>
              <a:t>50</a:t>
            </a:r>
            <a:r>
              <a:rPr lang="en-US" altLang="ja-JP" dirty="0">
                <a:solidFill>
                  <a:schemeClr val="bg1"/>
                </a:solidFill>
                <a:latin typeface="Ricty Diminished Discord" panose="020B0509020203020207" pitchFamily="49" charset="-128"/>
                <a:ea typeface="Ricty Diminished Discord" panose="020B0509020203020207" pitchFamily="49" charset="-128"/>
              </a:rPr>
              <a:t>]; </a:t>
            </a:r>
            <a:r>
              <a:rPr lang="en-US" altLang="ja-JP" dirty="0">
                <a:solidFill>
                  <a:schemeClr val="accent4">
                    <a:lumMod val="75000"/>
                  </a:schemeClr>
                </a:solidFill>
                <a:latin typeface="Ricty Diminished Discord" panose="020B0509020203020207" pitchFamily="49" charset="-128"/>
                <a:ea typeface="Ricty Diminished Discord" panose="020B0509020203020207" pitchFamily="49" charset="-128"/>
              </a:rPr>
              <a:t>// </a:t>
            </a:r>
            <a:r>
              <a:rPr lang="ja-JP" altLang="en-US" dirty="0">
                <a:solidFill>
                  <a:schemeClr val="accent4">
                    <a:lumMod val="75000"/>
                  </a:schemeClr>
                </a:solidFill>
                <a:latin typeface="Ricty Diminished Discord" panose="020B0509020203020207" pitchFamily="49" charset="-128"/>
                <a:ea typeface="Ricty Diminished Discord" panose="020B0509020203020207" pitchFamily="49" charset="-128"/>
              </a:rPr>
              <a:t>出力する文字列を一時的に入れておくための場所</a:t>
            </a:r>
            <a:endParaRPr lang="en-US" altLang="ja-JP" dirty="0">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dirty="0">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dirty="0">
              <a:solidFill>
                <a:schemeClr val="accent4">
                  <a:lumMod val="75000"/>
                </a:schemeClr>
              </a:solidFill>
              <a:latin typeface="Ricty Diminished Discord" panose="020B0509020203020207" pitchFamily="49" charset="-128"/>
              <a:ea typeface="Ricty Diminished Discord" panose="020B0509020203020207" pitchFamily="49" charset="-128"/>
            </a:endParaRPr>
          </a:p>
        </p:txBody>
      </p:sp>
      <p:sp>
        <p:nvSpPr>
          <p:cNvPr id="20" name="テキスト ボックス 19">
            <a:extLst>
              <a:ext uri="{FF2B5EF4-FFF2-40B4-BE49-F238E27FC236}">
                <a16:creationId xmlns:a16="http://schemas.microsoft.com/office/drawing/2014/main" id="{CA8E7AF6-650E-7CDA-09A7-D287DD8EA352}"/>
              </a:ext>
            </a:extLst>
          </p:cNvPr>
          <p:cNvSpPr txBox="1"/>
          <p:nvPr/>
        </p:nvSpPr>
        <p:spPr>
          <a:xfrm>
            <a:off x="1580373" y="1657120"/>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28" name="矢印: 下 27">
            <a:extLst>
              <a:ext uri="{FF2B5EF4-FFF2-40B4-BE49-F238E27FC236}">
                <a16:creationId xmlns:a16="http://schemas.microsoft.com/office/drawing/2014/main" id="{D4E503AC-7296-3865-C50A-140AC12CD606}"/>
              </a:ext>
            </a:extLst>
          </p:cNvPr>
          <p:cNvSpPr/>
          <p:nvPr/>
        </p:nvSpPr>
        <p:spPr>
          <a:xfrm rot="16200000">
            <a:off x="1613262" y="4169889"/>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FAED844-B235-5AF9-6584-16099A1F1C06}"/>
              </a:ext>
            </a:extLst>
          </p:cNvPr>
          <p:cNvSpPr txBox="1"/>
          <p:nvPr/>
        </p:nvSpPr>
        <p:spPr>
          <a:xfrm>
            <a:off x="2004276" y="3188378"/>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dirty="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dirty="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dirty="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dirty="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dirty="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dirty="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dirty="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dirty="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dirty="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dirty="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dirty="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dirty="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sp>
        <p:nvSpPr>
          <p:cNvPr id="16" name="テキスト ボックス 15">
            <a:extLst>
              <a:ext uri="{FF2B5EF4-FFF2-40B4-BE49-F238E27FC236}">
                <a16:creationId xmlns:a16="http://schemas.microsoft.com/office/drawing/2014/main" id="{6CB6F3F7-7D3E-B9B6-8AE0-DB804E41DD0D}"/>
              </a:ext>
            </a:extLst>
          </p:cNvPr>
          <p:cNvSpPr txBox="1"/>
          <p:nvPr/>
        </p:nvSpPr>
        <p:spPr>
          <a:xfrm>
            <a:off x="2004276" y="3843404"/>
            <a:ext cx="6094926"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薄い紫のとこ</a:t>
            </a:r>
            <a:r>
              <a:rPr kumimoji="1" lang="en-US" altLang="ja-JP"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体力の値</a:t>
            </a:r>
            <a:r>
              <a:rPr kumimoji="1" lang="en-US" altLang="ja-JP"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dirty="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dirty="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Health</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dirty="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dirty="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p>
        </p:txBody>
      </p:sp>
      <p:sp>
        <p:nvSpPr>
          <p:cNvPr id="3" name="矢印: 下 2">
            <a:extLst>
              <a:ext uri="{FF2B5EF4-FFF2-40B4-BE49-F238E27FC236}">
                <a16:creationId xmlns:a16="http://schemas.microsoft.com/office/drawing/2014/main" id="{A6700798-2787-7202-2A0D-67FE117048B5}"/>
              </a:ext>
            </a:extLst>
          </p:cNvPr>
          <p:cNvSpPr/>
          <p:nvPr/>
        </p:nvSpPr>
        <p:spPr>
          <a:xfrm rot="16200000">
            <a:off x="2216421" y="4737294"/>
            <a:ext cx="249720" cy="46025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39ED413-CD1F-9078-4615-ABDA59EE837F}"/>
              </a:ext>
            </a:extLst>
          </p:cNvPr>
          <p:cNvSpPr txBox="1"/>
          <p:nvPr/>
        </p:nvSpPr>
        <p:spPr>
          <a:xfrm>
            <a:off x="2641982" y="4798146"/>
            <a:ext cx="5887402" cy="338554"/>
          </a:xfrm>
          <a:prstGeom prst="rect">
            <a:avLst/>
          </a:prstGeom>
          <a:noFill/>
        </p:spPr>
        <p:txBody>
          <a:bodyPr wrap="square">
            <a:spAutoFit/>
          </a:bodyPr>
          <a:lstStyle/>
          <a:p>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矢印の </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printf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関数の引数は</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a:t>
            </a:r>
          </a:p>
        </p:txBody>
      </p:sp>
      <p:sp>
        <p:nvSpPr>
          <p:cNvPr id="11" name="四角形: 角を丸くする 10">
            <a:extLst>
              <a:ext uri="{FF2B5EF4-FFF2-40B4-BE49-F238E27FC236}">
                <a16:creationId xmlns:a16="http://schemas.microsoft.com/office/drawing/2014/main" id="{68735690-6BDD-8991-915D-C3320AB86510}"/>
              </a:ext>
            </a:extLst>
          </p:cNvPr>
          <p:cNvSpPr/>
          <p:nvPr/>
        </p:nvSpPr>
        <p:spPr>
          <a:xfrm>
            <a:off x="2641981" y="5200880"/>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sz="1200"/>
          </a:p>
        </p:txBody>
      </p:sp>
      <p:sp>
        <p:nvSpPr>
          <p:cNvPr id="15" name="テキスト ボックス 14">
            <a:extLst>
              <a:ext uri="{FF2B5EF4-FFF2-40B4-BE49-F238E27FC236}">
                <a16:creationId xmlns:a16="http://schemas.microsoft.com/office/drawing/2014/main" id="{3D7A90B2-B991-7EB3-AFC6-48C0FAD4F0A8}"/>
              </a:ext>
            </a:extLst>
          </p:cNvPr>
          <p:cNvSpPr txBox="1"/>
          <p:nvPr/>
        </p:nvSpPr>
        <p:spPr>
          <a:xfrm>
            <a:off x="3486490" y="5154850"/>
            <a:ext cx="1013546"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accent3"/>
                </a:solidFill>
                <a:latin typeface="Ricty Diminished Discord" panose="020B0509020203020207" pitchFamily="49" charset="-128"/>
                <a:ea typeface="Ricty Diminished Discord" panose="020B0509020203020207" pitchFamily="49" charset="-128"/>
              </a:rPr>
              <a:t>Buffer</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p:txBody>
      </p:sp>
      <p:sp>
        <p:nvSpPr>
          <p:cNvPr id="17" name="四角形: 角を丸くする 16">
            <a:extLst>
              <a:ext uri="{FF2B5EF4-FFF2-40B4-BE49-F238E27FC236}">
                <a16:creationId xmlns:a16="http://schemas.microsoft.com/office/drawing/2014/main" id="{DACCE253-66C8-8DED-8FBE-86C0E054C70A}"/>
              </a:ext>
            </a:extLst>
          </p:cNvPr>
          <p:cNvSpPr/>
          <p:nvPr/>
        </p:nvSpPr>
        <p:spPr>
          <a:xfrm>
            <a:off x="2641981" y="5755897"/>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2</a:t>
            </a:r>
            <a:endParaRPr kumimoji="1" lang="ja-JP" altLang="en-US" sz="1200"/>
          </a:p>
        </p:txBody>
      </p:sp>
      <p:sp>
        <p:nvSpPr>
          <p:cNvPr id="18" name="四角形: 角を丸くする 17">
            <a:extLst>
              <a:ext uri="{FF2B5EF4-FFF2-40B4-BE49-F238E27FC236}">
                <a16:creationId xmlns:a16="http://schemas.microsoft.com/office/drawing/2014/main" id="{91F211D0-0F87-9B99-BC24-1782B7533A6D}"/>
              </a:ext>
            </a:extLst>
          </p:cNvPr>
          <p:cNvSpPr/>
          <p:nvPr/>
        </p:nvSpPr>
        <p:spPr>
          <a:xfrm>
            <a:off x="2641981" y="6310914"/>
            <a:ext cx="709446" cy="306467"/>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12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sz="1200">
                <a:solidFill>
                  <a:schemeClr val="accent5">
                    <a:lumMod val="40000"/>
                    <a:lumOff val="60000"/>
                  </a:schemeClr>
                </a:solidFill>
                <a:latin typeface="源真ゴシックP Regular"/>
                <a:ea typeface="源真ゴシックP Regular"/>
              </a:rPr>
              <a:t>3</a:t>
            </a:r>
            <a:endParaRPr kumimoji="1" lang="ja-JP" altLang="en-US" sz="1200"/>
          </a:p>
        </p:txBody>
      </p:sp>
      <p:sp>
        <p:nvSpPr>
          <p:cNvPr id="21" name="テキスト ボックス 20">
            <a:extLst>
              <a:ext uri="{FF2B5EF4-FFF2-40B4-BE49-F238E27FC236}">
                <a16:creationId xmlns:a16="http://schemas.microsoft.com/office/drawing/2014/main" id="{678C6F5C-A479-BE4A-E824-85117B816217}"/>
              </a:ext>
            </a:extLst>
          </p:cNvPr>
          <p:cNvSpPr txBox="1"/>
          <p:nvPr/>
        </p:nvSpPr>
        <p:spPr>
          <a:xfrm>
            <a:off x="3473612" y="5724464"/>
            <a:ext cx="6094926" cy="369332"/>
          </a:xfrm>
          <a:prstGeom prst="rect">
            <a:avLst/>
          </a:prstGeom>
          <a:noFill/>
        </p:spPr>
        <p:txBody>
          <a:bodyPr wrap="square">
            <a:spAutoFit/>
          </a:bodyPr>
          <a:lstStyle/>
          <a:p>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Health</a:t>
            </a:r>
            <a:endParaRPr lang="ja-JP" altLang="en-US"/>
          </a:p>
        </p:txBody>
      </p:sp>
      <p:sp>
        <p:nvSpPr>
          <p:cNvPr id="22" name="テキスト ボックス 21">
            <a:extLst>
              <a:ext uri="{FF2B5EF4-FFF2-40B4-BE49-F238E27FC236}">
                <a16:creationId xmlns:a16="http://schemas.microsoft.com/office/drawing/2014/main" id="{839C1DA9-0C67-ABE6-D281-9DC1EA49CF6F}"/>
              </a:ext>
            </a:extLst>
          </p:cNvPr>
          <p:cNvSpPr txBox="1"/>
          <p:nvPr/>
        </p:nvSpPr>
        <p:spPr>
          <a:xfrm>
            <a:off x="3473612" y="6285523"/>
            <a:ext cx="6094926" cy="369332"/>
          </a:xfrm>
          <a:prstGeom prst="rect">
            <a:avLst/>
          </a:prstGeom>
          <a:noFill/>
        </p:spPr>
        <p:txBody>
          <a:bodyPr wrap="square">
            <a:spAutoFit/>
          </a:bodyPr>
          <a:lstStyle/>
          <a:p>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endParaRPr lang="ja-JP" altLang="en-US"/>
          </a:p>
        </p:txBody>
      </p:sp>
      <p:sp>
        <p:nvSpPr>
          <p:cNvPr id="26" name="テキスト ボックス 25">
            <a:extLst>
              <a:ext uri="{FF2B5EF4-FFF2-40B4-BE49-F238E27FC236}">
                <a16:creationId xmlns:a16="http://schemas.microsoft.com/office/drawing/2014/main" id="{5458C6AF-99DF-6A34-4580-55C4548FE5F0}"/>
              </a:ext>
            </a:extLst>
          </p:cNvPr>
          <p:cNvSpPr txBox="1"/>
          <p:nvPr/>
        </p:nvSpPr>
        <p:spPr>
          <a:xfrm>
            <a:off x="5353463" y="5150361"/>
            <a:ext cx="4215075" cy="400110"/>
          </a:xfrm>
          <a:prstGeom prst="rect">
            <a:avLst/>
          </a:prstGeom>
          <a:noFill/>
        </p:spPr>
        <p:txBody>
          <a:bodyPr wrap="square">
            <a:spAutoFit/>
          </a:bodyPr>
          <a:lstStyle/>
          <a:p>
            <a:r>
              <a:rPr kumimoji="1" lang="en-US" altLang="ja-JP" sz="2000">
                <a:solidFill>
                  <a:schemeClr val="accent2"/>
                </a:solidFill>
                <a:latin typeface="Ricty Diminished Discord" panose="020B0509020203020207" pitchFamily="49" charset="-128"/>
                <a:ea typeface="Ricty Diminished Discord" panose="020B0509020203020207" pitchFamily="49" charset="-128"/>
              </a:rPr>
              <a:t>“</a:t>
            </a:r>
            <a:r>
              <a:rPr kumimoji="1" lang="en-US" altLang="ja-JP" sz="2000">
                <a:solidFill>
                  <a:schemeClr val="bg1"/>
                </a:solidFill>
                <a:latin typeface="Ricty Diminished Discord" panose="020B0509020203020207" pitchFamily="49" charset="-128"/>
                <a:ea typeface="Ricty Diminished Discord" panose="020B0509020203020207" pitchFamily="49" charset="-128"/>
              </a:rPr>
              <a:t>HP </a:t>
            </a:r>
            <a:r>
              <a:rPr lang="en-US" altLang="ja-JP" sz="2000">
                <a:solidFill>
                  <a:schemeClr val="bg1"/>
                </a:solidFill>
                <a:latin typeface="Ricty Diminished Discord" panose="020B0509020203020207" pitchFamily="49" charset="-128"/>
                <a:ea typeface="Ricty Diminished Discord" panose="020B0509020203020207" pitchFamily="49" charset="-128"/>
              </a:rPr>
              <a:t>%0</a:t>
            </a:r>
            <a:r>
              <a:rPr lang="en-US" altLang="ja-JP" sz="2000">
                <a:solidFill>
                  <a:schemeClr val="accent6">
                    <a:lumMod val="60000"/>
                    <a:lumOff val="40000"/>
                  </a:schemeClr>
                </a:solidFill>
                <a:latin typeface="Ricty Diminished Discord" panose="020B0509020203020207" pitchFamily="49" charset="-128"/>
                <a:ea typeface="Ricty Diminished Discord" panose="020B0509020203020207" pitchFamily="49" charset="-128"/>
              </a:rPr>
              <a:t>4</a:t>
            </a:r>
            <a:r>
              <a:rPr kumimoji="1" lang="en-US" altLang="ja-JP" sz="2000">
                <a:solidFill>
                  <a:schemeClr val="bg1"/>
                </a:solidFill>
                <a:latin typeface="Ricty Diminished Discord" panose="020B0509020203020207" pitchFamily="49" charset="-128"/>
                <a:ea typeface="Ricty Diminished Discord" panose="020B0509020203020207" pitchFamily="49" charset="-128"/>
              </a:rPr>
              <a:t>d</a:t>
            </a:r>
            <a:r>
              <a:rPr lang="en-US" altLang="ja-JP" sz="2000">
                <a:solidFill>
                  <a:schemeClr val="bg1"/>
                </a:solidFill>
                <a:latin typeface="Ricty Diminished Discord" panose="020B0509020203020207" pitchFamily="49" charset="-128"/>
                <a:ea typeface="Ricty Diminished Discord" panose="020B0509020203020207" pitchFamily="49" charset="-128"/>
              </a:rPr>
              <a:t> /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a:t>
            </a:r>
            <a:r>
              <a:rPr lang="en-US" altLang="ja-JP" sz="2000">
                <a:solidFill>
                  <a:srgbClr val="7B69C9"/>
                </a:solidFill>
                <a:latin typeface="Ricty Diminished Discord" panose="020B0509020203020207" pitchFamily="49" charset="-128"/>
                <a:ea typeface="Ricty Diminished Discord" panose="020B0509020203020207" pitchFamily="49" charset="-128"/>
              </a:rPr>
              <a:t>4</a:t>
            </a:r>
            <a:r>
              <a:rPr kumimoji="1"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sz="2000">
                <a:solidFill>
                  <a:schemeClr val="accent2"/>
                </a:solidFill>
                <a:latin typeface="Ricty Diminished Discord" panose="020B0509020203020207" pitchFamily="49" charset="-128"/>
                <a:ea typeface="Ricty Diminished Discord" panose="020B0509020203020207" pitchFamily="49" charset="-128"/>
              </a:rPr>
              <a:t>”</a:t>
            </a:r>
            <a:endParaRPr lang="ja-JP" altLang="en-US" sz="2000"/>
          </a:p>
        </p:txBody>
      </p:sp>
      <p:sp>
        <p:nvSpPr>
          <p:cNvPr id="27" name="テキスト ボックス 26">
            <a:extLst>
              <a:ext uri="{FF2B5EF4-FFF2-40B4-BE49-F238E27FC236}">
                <a16:creationId xmlns:a16="http://schemas.microsoft.com/office/drawing/2014/main" id="{832D00BB-94C9-20D8-A6C6-421E49B82890}"/>
              </a:ext>
            </a:extLst>
          </p:cNvPr>
          <p:cNvSpPr txBox="1"/>
          <p:nvPr/>
        </p:nvSpPr>
        <p:spPr>
          <a:xfrm>
            <a:off x="5102462" y="5168570"/>
            <a:ext cx="251001" cy="3983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schemeClr val="bg1"/>
                </a:solidFill>
                <a:latin typeface="Ricty Diminished Discord" panose="020B0509020203020207" pitchFamily="49" charset="-128"/>
                <a:ea typeface="Ricty Diminished Discord" panose="020B0509020203020207" pitchFamily="49" charset="-128"/>
              </a:rPr>
              <a:t>=</a:t>
            </a:r>
            <a:endParaRPr kumimoji="1" lang="en-US" altLang="ja-JP" sz="1800" b="0" i="0" u="none" strike="noStrike" kern="1200" cap="none" spc="0" normalizeH="0" baseline="0" noProof="0">
              <a:ln>
                <a:noFill/>
              </a:ln>
              <a:solidFill>
                <a:schemeClr val="bg1"/>
              </a:solidFill>
              <a:effectLst/>
              <a:uLnTx/>
              <a:uFillTx/>
              <a:latin typeface="Ricty Diminished Discord" panose="020B0509020203020207" pitchFamily="49" charset="-128"/>
              <a:ea typeface="Ricty Diminished Discord" panose="020B0509020203020207" pitchFamily="49" charset="-128"/>
              <a:cs typeface="+mn-cs"/>
            </a:endParaRPr>
          </a:p>
        </p:txBody>
      </p:sp>
      <p:cxnSp>
        <p:nvCxnSpPr>
          <p:cNvPr id="29" name="コネクタ: カギ線 28">
            <a:extLst>
              <a:ext uri="{FF2B5EF4-FFF2-40B4-BE49-F238E27FC236}">
                <a16:creationId xmlns:a16="http://schemas.microsoft.com/office/drawing/2014/main" id="{07DA5217-1DC4-1CA2-5C54-B3D6DE582C31}"/>
              </a:ext>
            </a:extLst>
          </p:cNvPr>
          <p:cNvCxnSpPr>
            <a:cxnSpLocks/>
          </p:cNvCxnSpPr>
          <p:nvPr/>
        </p:nvCxnSpPr>
        <p:spPr>
          <a:xfrm flipV="1">
            <a:off x="4429152" y="5549497"/>
            <a:ext cx="1848622" cy="350419"/>
          </a:xfrm>
          <a:prstGeom prst="bentConnector3">
            <a:avLst>
              <a:gd name="adj1" fmla="val 10050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7CEF46B1-8B23-28AD-6CA0-B57141B44C8A}"/>
              </a:ext>
            </a:extLst>
          </p:cNvPr>
          <p:cNvCxnSpPr>
            <a:cxnSpLocks/>
          </p:cNvCxnSpPr>
          <p:nvPr/>
        </p:nvCxnSpPr>
        <p:spPr>
          <a:xfrm flipV="1">
            <a:off x="4768296" y="5582341"/>
            <a:ext cx="2405236" cy="906842"/>
          </a:xfrm>
          <a:prstGeom prst="bentConnector3">
            <a:avLst>
              <a:gd name="adj1" fmla="val 100600"/>
            </a:avLst>
          </a:prstGeom>
          <a:ln w="44450">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4DA854BB-EAA4-4A87-4EF4-D35DA62E8CB9}"/>
              </a:ext>
            </a:extLst>
          </p:cNvPr>
          <p:cNvGrpSpPr/>
          <p:nvPr/>
        </p:nvGrpSpPr>
        <p:grpSpPr>
          <a:xfrm>
            <a:off x="7775958" y="5450386"/>
            <a:ext cx="3817283" cy="989015"/>
            <a:chOff x="7897979" y="4072486"/>
            <a:chExt cx="2942593" cy="989015"/>
          </a:xfrm>
        </p:grpSpPr>
        <p:sp>
          <p:nvSpPr>
            <p:cNvPr id="49" name="テキスト ボックス 48">
              <a:extLst>
                <a:ext uri="{FF2B5EF4-FFF2-40B4-BE49-F238E27FC236}">
                  <a16:creationId xmlns:a16="http://schemas.microsoft.com/office/drawing/2014/main" id="{F06C48E3-BFE1-4363-6A73-B6244D60AADD}"/>
                </a:ext>
              </a:extLst>
            </p:cNvPr>
            <p:cNvSpPr txBox="1"/>
            <p:nvPr/>
          </p:nvSpPr>
          <p:spPr>
            <a:xfrm>
              <a:off x="7900192" y="4079043"/>
              <a:ext cx="2936361" cy="971156"/>
            </a:xfrm>
            <a:prstGeom prst="rect">
              <a:avLst/>
            </a:prstGeom>
            <a:solidFill>
              <a:srgbClr val="24330F"/>
            </a:solidFill>
            <a:ln>
              <a:noFill/>
            </a:ln>
          </p:spPr>
          <p:txBody>
            <a:bodyPr vert="horz" wrap="non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HP 0050 / 2000</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50" name="直線コネクタ 49">
              <a:extLst>
                <a:ext uri="{FF2B5EF4-FFF2-40B4-BE49-F238E27FC236}">
                  <a16:creationId xmlns:a16="http://schemas.microsoft.com/office/drawing/2014/main" id="{4D7AE3E0-3B58-60F0-D572-85000E800E98}"/>
                </a:ext>
              </a:extLst>
            </p:cNvPr>
            <p:cNvCxnSpPr>
              <a:cxnSpLocks/>
            </p:cNvCxnSpPr>
            <p:nvPr/>
          </p:nvCxnSpPr>
          <p:spPr>
            <a:xfrm>
              <a:off x="10838190" y="4072486"/>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CCB4A641-A918-DFD4-ACF1-6A4D464FE296}"/>
                </a:ext>
              </a:extLst>
            </p:cNvPr>
            <p:cNvCxnSpPr>
              <a:cxnSpLocks/>
            </p:cNvCxnSpPr>
            <p:nvPr/>
          </p:nvCxnSpPr>
          <p:spPr>
            <a:xfrm>
              <a:off x="8595253" y="4076895"/>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AAA9665-7E32-FDFB-2409-BA7253C8EEED}"/>
                </a:ext>
              </a:extLst>
            </p:cNvPr>
            <p:cNvCxnSpPr>
              <a:cxnSpLocks/>
            </p:cNvCxnSpPr>
            <p:nvPr/>
          </p:nvCxnSpPr>
          <p:spPr>
            <a:xfrm>
              <a:off x="7900192" y="5053197"/>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4EFEF90-126F-E45A-15D3-E976D5FE5577}"/>
                </a:ext>
              </a:extLst>
            </p:cNvPr>
            <p:cNvCxnSpPr>
              <a:cxnSpLocks/>
            </p:cNvCxnSpPr>
            <p:nvPr/>
          </p:nvCxnSpPr>
          <p:spPr>
            <a:xfrm>
              <a:off x="7897979" y="4073897"/>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FFB61EC4-FFA8-FE24-7CDD-A7DE657EEB4C}"/>
                </a:ext>
              </a:extLst>
            </p:cNvPr>
            <p:cNvCxnSpPr>
              <a:cxnSpLocks/>
            </p:cNvCxnSpPr>
            <p:nvPr/>
          </p:nvCxnSpPr>
          <p:spPr>
            <a:xfrm>
              <a:off x="7899151" y="4077625"/>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テキスト ボックス 54">
            <a:extLst>
              <a:ext uri="{FF2B5EF4-FFF2-40B4-BE49-F238E27FC236}">
                <a16:creationId xmlns:a16="http://schemas.microsoft.com/office/drawing/2014/main" id="{A8ACC2FE-8EBA-0D7B-9339-D81503E328EA}"/>
              </a:ext>
            </a:extLst>
          </p:cNvPr>
          <p:cNvSpPr txBox="1"/>
          <p:nvPr/>
        </p:nvSpPr>
        <p:spPr>
          <a:xfrm>
            <a:off x="7841732" y="5346963"/>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grpSp>
        <p:nvGrpSpPr>
          <p:cNvPr id="56" name="グループ化 55">
            <a:extLst>
              <a:ext uri="{FF2B5EF4-FFF2-40B4-BE49-F238E27FC236}">
                <a16:creationId xmlns:a16="http://schemas.microsoft.com/office/drawing/2014/main" id="{09848DB9-AB04-D98A-26E1-10E2A600BB8A}"/>
              </a:ext>
            </a:extLst>
          </p:cNvPr>
          <p:cNvGrpSpPr/>
          <p:nvPr/>
        </p:nvGrpSpPr>
        <p:grpSpPr>
          <a:xfrm>
            <a:off x="547424" y="865597"/>
            <a:ext cx="5038259" cy="684163"/>
            <a:chOff x="3795059" y="3561806"/>
            <a:chExt cx="5230112" cy="633274"/>
          </a:xfrm>
        </p:grpSpPr>
        <p:sp>
          <p:nvSpPr>
            <p:cNvPr id="57" name="正方形/長方形 56">
              <a:extLst>
                <a:ext uri="{FF2B5EF4-FFF2-40B4-BE49-F238E27FC236}">
                  <a16:creationId xmlns:a16="http://schemas.microsoft.com/office/drawing/2014/main" id="{EBD0B032-D8EE-7BD7-CCF4-3DD9D955FDF7}"/>
                </a:ext>
              </a:extLst>
            </p:cNvPr>
            <p:cNvSpPr/>
            <p:nvPr/>
          </p:nvSpPr>
          <p:spPr>
            <a:xfrm>
              <a:off x="3795059" y="3561806"/>
              <a:ext cx="5230112" cy="63327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nSpc>
                  <a:spcPct val="120000"/>
                </a:lnSpc>
                <a:defRPr/>
              </a:pP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dirty="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dirty="0">
                  <a:solidFill>
                    <a:prstClr val="white"/>
                  </a:solidFill>
                  <a:latin typeface="源真ゴシックP Regular"/>
                  <a:ea typeface="源真ゴシックP Regular"/>
                </a:rPr>
                <a:t> </a:t>
              </a:r>
              <a:r>
                <a:rPr lang="ja-JP" altLang="en-US" sz="1200" dirty="0">
                  <a:solidFill>
                    <a:prstClr val="white"/>
                  </a:solidFill>
                  <a:latin typeface="源真ゴシックP Regular"/>
                  <a:ea typeface="源真ゴシックP Regular"/>
                </a:rPr>
                <a:t>とすると桁数まで半角スペースで埋めます </a:t>
              </a:r>
              <a:r>
                <a:rPr lang="en-US" altLang="ja-JP" sz="1200" dirty="0">
                  <a:solidFill>
                    <a:prstClr val="white"/>
                  </a:solidFill>
                  <a:latin typeface="源真ゴシックP Regular"/>
                  <a:ea typeface="源真ゴシックP Regular"/>
                </a:rPr>
                <a:t>(</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%5d</a:t>
              </a:r>
              <a:r>
                <a:rPr lang="en-US" altLang="ja-JP" sz="1200" dirty="0">
                  <a:solidFill>
                    <a:prstClr val="white"/>
                  </a:solidFill>
                  <a:latin typeface="源真ゴシックP Regular"/>
                  <a:ea typeface="源真ゴシックP Regular"/>
                </a:rPr>
                <a:t>)</a:t>
              </a:r>
            </a:p>
            <a:p>
              <a:pPr>
                <a:lnSpc>
                  <a:spcPct val="120000"/>
                </a:lnSpc>
                <a:defRPr/>
              </a:pP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%0&lt;</a:t>
              </a:r>
              <a:r>
                <a:rPr lang="ja-JP" altLang="en-US"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桁数</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&gt;&lt;</a:t>
              </a:r>
              <a:r>
                <a:rPr lang="ja-JP" altLang="en-US"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型</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dirty="0"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d|f|lf</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1200" dirty="0">
                  <a:solidFill>
                    <a:prstClr val="white"/>
                  </a:solidFill>
                  <a:latin typeface="源真ゴシックP Regular"/>
                  <a:ea typeface="源真ゴシックP Regular"/>
                </a:rPr>
                <a:t> </a:t>
              </a:r>
              <a:r>
                <a:rPr lang="ja-JP" altLang="en-US" sz="1200" dirty="0">
                  <a:solidFill>
                    <a:prstClr val="white"/>
                  </a:solidFill>
                  <a:latin typeface="源真ゴシックP Regular"/>
                  <a:ea typeface="源真ゴシックP Regular"/>
                </a:rPr>
                <a:t>とすると桁数までゼロ埋めされます </a:t>
              </a:r>
              <a:r>
                <a:rPr lang="en-US" altLang="ja-JP" sz="1200" dirty="0">
                  <a:solidFill>
                    <a:prstClr val="white"/>
                  </a:solidFill>
                  <a:latin typeface="源真ゴシックP Regular"/>
                  <a:ea typeface="源真ゴシックP Regular"/>
                </a:rPr>
                <a:t>(</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%05d</a:t>
              </a:r>
              <a:r>
                <a:rPr lang="en-US" altLang="ja-JP" sz="1200" dirty="0">
                  <a:solidFill>
                    <a:prstClr val="white"/>
                  </a:solidFill>
                  <a:latin typeface="源真ゴシックP Regular"/>
                  <a:ea typeface="源真ゴシックP Regular"/>
                </a:rPr>
                <a:t>)</a:t>
              </a:r>
            </a:p>
            <a:p>
              <a:pPr>
                <a:lnSpc>
                  <a:spcPct val="120000"/>
                </a:lnSpc>
                <a:defRPr/>
              </a:pPr>
              <a:r>
                <a:rPr lang="ja-JP" altLang="en-US" sz="1200" dirty="0">
                  <a:solidFill>
                    <a:prstClr val="white"/>
                  </a:solidFill>
                  <a:latin typeface="源真ゴシックP Regular"/>
                  <a:ea typeface="源真ゴシックP Regular"/>
                </a:rPr>
                <a:t>ただの「</a:t>
              </a:r>
              <a:r>
                <a:rPr lang="en-US" altLang="ja-JP" sz="1200" dirty="0">
                  <a:solidFill>
                    <a:prstClr val="white"/>
                  </a:solidFill>
                  <a:latin typeface="源真ゴシックP Regular"/>
                  <a:ea typeface="源真ゴシックP Regular"/>
                </a:rPr>
                <a:t>%</a:t>
              </a:r>
              <a:r>
                <a:rPr lang="ja-JP" altLang="en-US" sz="1200" dirty="0">
                  <a:solidFill>
                    <a:prstClr val="white"/>
                  </a:solidFill>
                  <a:latin typeface="源真ゴシックP Regular"/>
                  <a:ea typeface="源真ゴシックP Regular"/>
                </a:rPr>
                <a:t>」を出すには </a:t>
              </a:r>
              <a:r>
                <a:rPr lang="en-US" altLang="ja-JP" sz="1200" dirty="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1200" dirty="0">
                  <a:solidFill>
                    <a:prstClr val="white"/>
                  </a:solidFill>
                  <a:latin typeface="源真ゴシックP Regular"/>
                  <a:ea typeface="源真ゴシックP Regular"/>
                </a:rPr>
                <a:t> </a:t>
              </a:r>
              <a:r>
                <a:rPr lang="ja-JP" altLang="en-US" sz="1200" dirty="0">
                  <a:solidFill>
                    <a:prstClr val="white"/>
                  </a:solidFill>
                  <a:latin typeface="源真ゴシックP Regular"/>
                  <a:ea typeface="源真ゴシックP Regular"/>
                </a:rPr>
                <a:t>を入れます</a:t>
              </a:r>
              <a:endParaRPr lang="en-US" altLang="ja-JP" sz="1200" dirty="0">
                <a:solidFill>
                  <a:prstClr val="white"/>
                </a:solidFill>
                <a:latin typeface="源真ゴシックP Regular"/>
                <a:ea typeface="源真ゴシックP Regular"/>
              </a:endParaRPr>
            </a:p>
          </p:txBody>
        </p:sp>
        <p:cxnSp>
          <p:nvCxnSpPr>
            <p:cNvPr id="58" name="直線コネクタ 57">
              <a:extLst>
                <a:ext uri="{FF2B5EF4-FFF2-40B4-BE49-F238E27FC236}">
                  <a16:creationId xmlns:a16="http://schemas.microsoft.com/office/drawing/2014/main" id="{08F0DDE4-4E40-5D31-8EA5-1BC8D423F7BD}"/>
                </a:ext>
              </a:extLst>
            </p:cNvPr>
            <p:cNvCxnSpPr>
              <a:cxnSpLocks/>
            </p:cNvCxnSpPr>
            <p:nvPr/>
          </p:nvCxnSpPr>
          <p:spPr>
            <a:xfrm>
              <a:off x="3795059" y="3561806"/>
              <a:ext cx="0" cy="633273"/>
            </a:xfrm>
            <a:prstGeom prst="line">
              <a:avLst/>
            </a:prstGeom>
            <a:ln w="508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 name="四角形: 角を丸くする 1">
            <a:extLst>
              <a:ext uri="{FF2B5EF4-FFF2-40B4-BE49-F238E27FC236}">
                <a16:creationId xmlns:a16="http://schemas.microsoft.com/office/drawing/2014/main" id="{80CA6B0D-0C81-1C27-B127-CF48DF291D1C}"/>
              </a:ext>
            </a:extLst>
          </p:cNvPr>
          <p:cNvSpPr/>
          <p:nvPr/>
        </p:nvSpPr>
        <p:spPr>
          <a:xfrm>
            <a:off x="1756428" y="5222385"/>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7" name="四角形: 角を丸くする 6">
            <a:extLst>
              <a:ext uri="{FF2B5EF4-FFF2-40B4-BE49-F238E27FC236}">
                <a16:creationId xmlns:a16="http://schemas.microsoft.com/office/drawing/2014/main" id="{FA1CD6F0-203B-B7C1-00EC-EE9033B2521E}"/>
              </a:ext>
            </a:extLst>
          </p:cNvPr>
          <p:cNvSpPr/>
          <p:nvPr/>
        </p:nvSpPr>
        <p:spPr>
          <a:xfrm>
            <a:off x="1756428" y="5781577"/>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char[]</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8" name="四角形: 角を丸くする 7">
            <a:extLst>
              <a:ext uri="{FF2B5EF4-FFF2-40B4-BE49-F238E27FC236}">
                <a16:creationId xmlns:a16="http://schemas.microsoft.com/office/drawing/2014/main" id="{015EC8BD-DA6F-F607-BE20-0CABC50BCB52}"/>
              </a:ext>
            </a:extLst>
          </p:cNvPr>
          <p:cNvSpPr/>
          <p:nvPr/>
        </p:nvSpPr>
        <p:spPr>
          <a:xfrm>
            <a:off x="1756428" y="6336631"/>
            <a:ext cx="709200" cy="255032"/>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sz="1400"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Tree>
    <p:extLst>
      <p:ext uri="{BB962C8B-B14F-4D97-AF65-F5344CB8AC3E}">
        <p14:creationId xmlns:p14="http://schemas.microsoft.com/office/powerpoint/2010/main" val="19588837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4A5CA5D-3A63-6BDE-ACDE-4C85710DB733}"/>
              </a:ext>
            </a:extLst>
          </p:cNvPr>
          <p:cNvSpPr txBox="1"/>
          <p:nvPr/>
        </p:nvSpPr>
        <p:spPr>
          <a:xfrm>
            <a:off x="1738119" y="1020125"/>
            <a:ext cx="9229342" cy="281370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6"/>
                </a:solidFill>
                <a:latin typeface="Ricty Diminished Discord" panose="020B0509020203020207" pitchFamily="49" charset="-128"/>
                <a:ea typeface="Ricty Diminished Discord" panose="020B0509020203020207" pitchFamily="49" charset="-128"/>
              </a:rPr>
              <a:t>#include</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&lt;</a:t>
            </a:r>
            <a:r>
              <a:rPr lang="en-US" altLang="ja-JP" err="1">
                <a:solidFill>
                  <a:schemeClr val="accent2"/>
                </a:solidFill>
                <a:latin typeface="Ricty Diminished Discord" panose="020B0509020203020207" pitchFamily="49" charset="-128"/>
                <a:ea typeface="Ricty Diminished Discord" panose="020B0509020203020207" pitchFamily="49" charset="-128"/>
              </a:rPr>
              <a:t>cmath</a:t>
            </a:r>
            <a:r>
              <a:rPr lang="en-US" altLang="ja-JP">
                <a:solidFill>
                  <a:schemeClr val="accent2"/>
                </a:solidFill>
                <a:latin typeface="Ricty Diminished Discord" panose="020B0509020203020207" pitchFamily="49" charset="-128"/>
                <a:ea typeface="Ricty Diminished Discord" panose="020B0509020203020207" pitchFamily="49" charset="-128"/>
              </a:rPr>
              <a:t>&gt;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log10, ceil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関数を使えるようにする</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Health </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2000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p:txBody>
      </p:sp>
      <p:sp>
        <p:nvSpPr>
          <p:cNvPr id="30" name="テキスト ボックス 29">
            <a:extLst>
              <a:ext uri="{FF2B5EF4-FFF2-40B4-BE49-F238E27FC236}">
                <a16:creationId xmlns:a16="http://schemas.microsoft.com/office/drawing/2014/main" id="{074AC247-A795-CECC-6813-76CB64AE6F69}"/>
              </a:ext>
            </a:extLst>
          </p:cNvPr>
          <p:cNvSpPr txBox="1"/>
          <p:nvPr/>
        </p:nvSpPr>
        <p:spPr>
          <a:xfrm>
            <a:off x="1580373" y="910145"/>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31" name="テキスト ボックス 30">
            <a:extLst>
              <a:ext uri="{FF2B5EF4-FFF2-40B4-BE49-F238E27FC236}">
                <a16:creationId xmlns:a16="http://schemas.microsoft.com/office/drawing/2014/main" id="{CB2EBB4E-5E14-75E8-EF49-64743A58D069}"/>
              </a:ext>
            </a:extLst>
          </p:cNvPr>
          <p:cNvSpPr txBox="1"/>
          <p:nvPr/>
        </p:nvSpPr>
        <p:spPr>
          <a:xfrm>
            <a:off x="2004276" y="2441403"/>
            <a:ext cx="8826857"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濃い紫のとこ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桁数</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sprintf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%%0</a:t>
            </a:r>
            <a:r>
              <a:rPr kumimoji="1" lang="en-US" altLang="ja-JP" sz="1800" b="0" i="0" u="none" strike="noStrike" kern="1200" cap="none" spc="0" normalizeH="0" baseline="0" noProof="0">
                <a:ln>
                  <a:noFill/>
                </a:ln>
                <a:solidFill>
                  <a:srgbClr val="7B69C9"/>
                </a:solidFill>
                <a:effectLst/>
                <a:uLnTx/>
                <a:uFillTx/>
                <a:latin typeface="Ricty Diminished Discord" panose="020B0509020203020207" pitchFamily="49" charset="-128"/>
                <a:ea typeface="Ricty Diminished Discord" panose="020B0509020203020207" pitchFamily="49" charset="-128"/>
                <a:cs typeface="+mn-cs"/>
              </a:rPr>
              <a:t>%1$d</a:t>
            </a:r>
            <a:r>
              <a:rPr kumimoji="1" lang="en-US" altLang="ja-JP" sz="1800" b="0" i="0" u="none" strike="noStrike" kern="1200" cap="none" spc="0" normalizeH="0" baseline="0" noProof="0">
                <a:ln>
                  <a:noFill/>
                </a:ln>
                <a:solidFill>
                  <a:srgbClr val="5742B5">
                    <a:lumMod val="40000"/>
                    <a:lumOff val="60000"/>
                  </a:srgbClr>
                </a:solidFill>
                <a:effectLst/>
                <a:uLnTx/>
                <a:uFillTx/>
                <a:latin typeface="Ricty Diminished Discord" panose="020B0509020203020207" pitchFamily="49" charset="-128"/>
                <a:ea typeface="Ricty Diminished Discord" panose="020B0509020203020207" pitchFamily="49" charset="-128"/>
                <a:cs typeface="+mn-cs"/>
              </a:rPr>
              <a:t>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p:txBody>
      </p:sp>
      <p:sp>
        <p:nvSpPr>
          <p:cNvPr id="32" name="テキスト ボックス 31">
            <a:extLst>
              <a:ext uri="{FF2B5EF4-FFF2-40B4-BE49-F238E27FC236}">
                <a16:creationId xmlns:a16="http://schemas.microsoft.com/office/drawing/2014/main" id="{451B8277-1F40-B24E-E254-DBD9C750B8FD}"/>
              </a:ext>
            </a:extLst>
          </p:cNvPr>
          <p:cNvSpPr txBox="1"/>
          <p:nvPr/>
        </p:nvSpPr>
        <p:spPr>
          <a:xfrm>
            <a:off x="2004276" y="3096429"/>
            <a:ext cx="6094926" cy="73077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 </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薄い紫のとこ</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体力の値</a:t>
            </a:r>
            <a:r>
              <a:rPr kumimoji="1" lang="en-US" altLang="ja-JP"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a:t>
            </a:r>
            <a:r>
              <a:rPr kumimoji="1" lang="ja-JP" altLang="en-US" sz="1800" b="0" i="0" u="none" strike="noStrike" kern="1200" cap="none" spc="0" normalizeH="0" baseline="0" noProof="0">
                <a:ln>
                  <a:noFill/>
                </a:ln>
                <a:solidFill>
                  <a:srgbClr val="97CC4B">
                    <a:lumMod val="75000"/>
                  </a:srgbClr>
                </a:solidFill>
                <a:effectLst/>
                <a:uLnTx/>
                <a:uFillTx/>
                <a:latin typeface="Ricty Diminished Discord" panose="020B0509020203020207" pitchFamily="49" charset="-128"/>
                <a:ea typeface="Ricty Diminished Discord" panose="020B0509020203020207" pitchFamily="49" charset="-128"/>
                <a:cs typeface="+mn-cs"/>
              </a:rPr>
              <a:t>を入れる</a:t>
            </a:r>
            <a:endPar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Buffer</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p>
        </p:txBody>
      </p:sp>
      <p:sp>
        <p:nvSpPr>
          <p:cNvPr id="33" name="テキスト ボックス 32">
            <a:extLst>
              <a:ext uri="{FF2B5EF4-FFF2-40B4-BE49-F238E27FC236}">
                <a16:creationId xmlns:a16="http://schemas.microsoft.com/office/drawing/2014/main" id="{3011036F-F1B9-3639-E250-07677CF8A29E}"/>
              </a:ext>
            </a:extLst>
          </p:cNvPr>
          <p:cNvSpPr txBox="1"/>
          <p:nvPr/>
        </p:nvSpPr>
        <p:spPr>
          <a:xfrm>
            <a:off x="1796603" y="4482232"/>
            <a:ext cx="8865837" cy="1815882"/>
          </a:xfrm>
          <a:prstGeom prst="rect">
            <a:avLst/>
          </a:prstGeom>
          <a:noFill/>
        </p:spPr>
        <p:txBody>
          <a:bodyPr wrap="square">
            <a:spAutoFit/>
          </a:bodyPr>
          <a:lstStyle/>
          <a:p>
            <a:pPr algn="ct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が変数に結果を格納するだけなのでこういう書き方をしなければなりませんが</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r>
              <a:rPr lang="en-US" altLang="ja-JP" sz="1600">
                <a:solidFill>
                  <a:schemeClr val="bg1"/>
                </a:solidFill>
                <a:latin typeface="源真ゴシックP Regular"/>
                <a:ea typeface="源真ゴシックP Regular"/>
              </a:rPr>
              <a:t>C++ 20 </a:t>
            </a:r>
            <a:r>
              <a:rPr lang="ja-JP" altLang="en-US" sz="1600">
                <a:solidFill>
                  <a:schemeClr val="bg1"/>
                </a:solidFill>
                <a:latin typeface="源真ゴシックP Regular"/>
                <a:ea typeface="源真ゴシックP Regular"/>
              </a:rPr>
              <a:t>からは </a:t>
            </a:r>
            <a:r>
              <a:rPr lang="en-US" altLang="ja-JP" sz="1600">
                <a:solidFill>
                  <a:schemeClr val="bg1"/>
                </a:solidFill>
                <a:latin typeface="源真ゴシックP Regular"/>
                <a:ea typeface="源真ゴシックP Regular"/>
              </a:rPr>
              <a:t>std::format </a:t>
            </a:r>
            <a:r>
              <a:rPr lang="ja-JP" altLang="en-US" sz="1600">
                <a:solidFill>
                  <a:schemeClr val="bg1"/>
                </a:solidFill>
                <a:latin typeface="源真ゴシックP Regular"/>
                <a:ea typeface="源真ゴシックP Regular"/>
              </a:rPr>
              <a:t>が使えるので、中間変数 </a:t>
            </a:r>
            <a:r>
              <a:rPr lang="en-US" altLang="ja-JP" sz="1600">
                <a:solidFill>
                  <a:schemeClr val="bg1"/>
                </a:solidFill>
                <a:latin typeface="源真ゴシックP Regular"/>
                <a:ea typeface="源真ゴシックP Regular"/>
              </a:rPr>
              <a:t>Buffer </a:t>
            </a:r>
            <a:r>
              <a:rPr lang="ja-JP" altLang="en-US" sz="1600">
                <a:solidFill>
                  <a:schemeClr val="bg1"/>
                </a:solidFill>
                <a:latin typeface="源真ゴシックP Regular"/>
                <a:ea typeface="源真ゴシックP Regular"/>
              </a:rPr>
              <a:t>を使わなくても</a:t>
            </a:r>
            <a:r>
              <a:rPr lang="en-US" altLang="ja-JP" sz="1600">
                <a:solidFill>
                  <a:schemeClr val="bg1"/>
                </a:solidFill>
                <a:latin typeface="源真ゴシックP Regular"/>
                <a:ea typeface="源真ゴシックP Regular"/>
              </a:rPr>
              <a:t>1</a:t>
            </a:r>
            <a:r>
              <a:rPr lang="ja-JP" altLang="en-US" sz="1600">
                <a:solidFill>
                  <a:schemeClr val="bg1"/>
                </a:solidFill>
                <a:latin typeface="源真ゴシックP Regular"/>
                <a:ea typeface="源真ゴシックP Regular"/>
              </a:rPr>
              <a:t>行で書けたりします</a:t>
            </a:r>
            <a:endParaRPr lang="en-US" altLang="ja-JP" sz="1600">
              <a:solidFill>
                <a:schemeClr val="bg1"/>
              </a:solidFill>
              <a:latin typeface="源真ゴシックP Regular"/>
              <a:ea typeface="源真ゴシックP Regular"/>
            </a:endParaRPr>
          </a:p>
          <a:p>
            <a:pPr algn="ct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ただし、フォーマット文字列も桁数指定の仕方もまったく異なるので、</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と混同しがちです</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std::format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を使ってコンソール出力をするときは、シンプルに </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print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か </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std::</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cout</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を使いましょう</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endParaRPr lang="en-US" altLang="ja-JP" sz="1600">
              <a:solidFill>
                <a:schemeClr val="bg1"/>
              </a:solidFill>
              <a:latin typeface="源真ゴシックP Regular"/>
              <a:ea typeface="源真ゴシックP Regular"/>
            </a:endParaRPr>
          </a:p>
          <a:p>
            <a:pPr algn="ct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string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型を </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printf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で使うには、</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string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型のメソッド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c_str</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を使う必要があります</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p:txBody>
      </p:sp>
    </p:spTree>
    <p:extLst>
      <p:ext uri="{BB962C8B-B14F-4D97-AF65-F5344CB8AC3E}">
        <p14:creationId xmlns:p14="http://schemas.microsoft.com/office/powerpoint/2010/main" val="358337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EC1D-ABB7-4E54-BC3C-0C96B307180C}"/>
              </a:ext>
            </a:extLst>
          </p:cNvPr>
          <p:cNvSpPr txBox="1"/>
          <p:nvPr/>
        </p:nvSpPr>
        <p:spPr>
          <a:xfrm>
            <a:off x="0" y="280089"/>
            <a:ext cx="2174758"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1" lang="en-US" altLang="ja-JP"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STAGE 1-5+</a:t>
            </a:r>
            <a:endParaRPr kumimoji="1" lang="ja-JP" altLang="en-US" sz="2000" b="0" i="0" u="none" strike="noStrike" kern="1200" cap="none" spc="300" normalizeH="0" baseline="0" noProof="0">
              <a:ln>
                <a:noFill/>
              </a:ln>
              <a:solidFill>
                <a:schemeClr val="accent1">
                  <a:lumMod val="40000"/>
                  <a:lumOff val="6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endParaRPr>
          </a:p>
        </p:txBody>
      </p:sp>
      <p:cxnSp>
        <p:nvCxnSpPr>
          <p:cNvPr id="4" name="Straight Connector 3">
            <a:extLst>
              <a:ext uri="{FF2B5EF4-FFF2-40B4-BE49-F238E27FC236}">
                <a16:creationId xmlns:a16="http://schemas.microsoft.com/office/drawing/2014/main" id="{C714817A-AB0A-B998-D4F5-787CECC02419}"/>
              </a:ext>
            </a:extLst>
          </p:cNvPr>
          <p:cNvCxnSpPr/>
          <p:nvPr/>
        </p:nvCxnSpPr>
        <p:spPr>
          <a:xfrm>
            <a:off x="2266716" y="280089"/>
            <a:ext cx="0" cy="400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E1CFFD-D5C9-9DC2-A716-6BA2383BAB5D}"/>
              </a:ext>
            </a:extLst>
          </p:cNvPr>
          <p:cNvSpPr txBox="1"/>
          <p:nvPr/>
        </p:nvSpPr>
        <p:spPr>
          <a:xfrm>
            <a:off x="7955014" y="203145"/>
            <a:ext cx="4114801"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pPr>
            <a:r>
              <a:rPr kumimoji="1" lang="ja-JP" altLang="en-US" sz="2400" b="0" i="0" u="none" strike="noStrike" kern="1200" cap="none" spc="300" normalizeH="0" baseline="0" noProof="0">
                <a:ln>
                  <a:noFill/>
                </a:ln>
                <a:solidFill>
                  <a:schemeClr val="tx2">
                    <a:lumMod val="60000"/>
                    <a:lumOff val="40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 </a:t>
            </a:r>
            <a:r>
              <a:rPr kumimoji="1" lang="ja-JP" altLang="en-US" sz="2400" b="0" i="0" u="none" strike="noStrike" kern="1200" cap="none" spc="300" normalizeH="0" baseline="0" noProof="0">
                <a:ln>
                  <a:noFill/>
                </a:ln>
                <a:solidFill>
                  <a:schemeClr val="accent3">
                    <a:lumMod val="75000"/>
                  </a:schemeClr>
                </a:solidFill>
                <a:effectLst/>
                <a:uLnTx/>
                <a:uFillTx/>
                <a:latin typeface="源真ゴシックP Light" panose="020B0103020203020207" pitchFamily="50" charset="-128"/>
                <a:ea typeface="源真ゴシックP Light" panose="020B0103020203020207" pitchFamily="50" charset="-128"/>
                <a:cs typeface="源真ゴシックP Light" panose="020B0103020203020207" pitchFamily="50" charset="-128"/>
              </a:rPr>
              <a:t>応用</a:t>
            </a:r>
          </a:p>
        </p:txBody>
      </p:sp>
      <p:sp>
        <p:nvSpPr>
          <p:cNvPr id="9" name="TextBox 8">
            <a:extLst>
              <a:ext uri="{FF2B5EF4-FFF2-40B4-BE49-F238E27FC236}">
                <a16:creationId xmlns:a16="http://schemas.microsoft.com/office/drawing/2014/main" id="{B61DE127-58A2-1BDC-24E5-9CA1C3970E04}"/>
              </a:ext>
            </a:extLst>
          </p:cNvPr>
          <p:cNvSpPr txBox="1"/>
          <p:nvPr/>
        </p:nvSpPr>
        <p:spPr>
          <a:xfrm>
            <a:off x="2497999" y="295478"/>
            <a:ext cx="794140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kumimoji="1" lang="ja-JP" altLang="en-US" sz="1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r>
              <a:rPr kumimoji="1" lang="ja-JP" altLang="en-US" sz="1800" b="0" i="0" u="none" strike="noStrike" kern="1200" cap="none" spc="0" normalizeH="0" baseline="0" noProof="0">
                <a:ln>
                  <a:noFill/>
                </a:ln>
                <a:solidFill>
                  <a:schemeClr val="bg1"/>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を使う</a:t>
            </a:r>
          </a:p>
        </p:txBody>
      </p:sp>
      <p:cxnSp>
        <p:nvCxnSpPr>
          <p:cNvPr id="14" name="Straight Connector 13">
            <a:extLst>
              <a:ext uri="{FF2B5EF4-FFF2-40B4-BE49-F238E27FC236}">
                <a16:creationId xmlns:a16="http://schemas.microsoft.com/office/drawing/2014/main" id="{EAB97BD1-D347-FBB7-7BE1-D4AC53064AB0}"/>
              </a:ext>
            </a:extLst>
          </p:cNvPr>
          <p:cNvCxnSpPr>
            <a:cxnSpLocks/>
          </p:cNvCxnSpPr>
          <p:nvPr/>
        </p:nvCxnSpPr>
        <p:spPr>
          <a:xfrm>
            <a:off x="7955015" y="670128"/>
            <a:ext cx="4114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4A5CA5D-3A63-6BDE-ACDE-4C85710DB733}"/>
              </a:ext>
            </a:extLst>
          </p:cNvPr>
          <p:cNvSpPr txBox="1"/>
          <p:nvPr/>
        </p:nvSpPr>
        <p:spPr>
          <a:xfrm>
            <a:off x="1738119" y="1020125"/>
            <a:ext cx="9229342" cy="281370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lang="en-US" altLang="ja-JP">
                <a:solidFill>
                  <a:schemeClr val="accent6"/>
                </a:solidFill>
                <a:latin typeface="Ricty Diminished Discord" panose="020B0509020203020207" pitchFamily="49" charset="-128"/>
                <a:ea typeface="Ricty Diminished Discord" panose="020B0509020203020207" pitchFamily="49" charset="-128"/>
              </a:rPr>
              <a:t>#include</a:t>
            </a:r>
            <a:r>
              <a:rPr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&lt;</a:t>
            </a:r>
            <a:r>
              <a:rPr lang="en-US" altLang="ja-JP" err="1">
                <a:solidFill>
                  <a:schemeClr val="accent2"/>
                </a:solidFill>
                <a:latin typeface="Ricty Diminished Discord" panose="020B0509020203020207" pitchFamily="49" charset="-128"/>
                <a:ea typeface="Ricty Diminished Discord" panose="020B0509020203020207" pitchFamily="49" charset="-128"/>
              </a:rPr>
              <a:t>cmath</a:t>
            </a:r>
            <a:r>
              <a:rPr lang="en-US" altLang="ja-JP">
                <a:solidFill>
                  <a:schemeClr val="accent2"/>
                </a:solidFill>
                <a:latin typeface="Ricty Diminished Discord" panose="020B0509020203020207" pitchFamily="49" charset="-128"/>
                <a:ea typeface="Ricty Diminished Discord" panose="020B0509020203020207" pitchFamily="49" charset="-128"/>
              </a:rPr>
              <a:t>&gt; </a:t>
            </a:r>
            <a:r>
              <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rPr>
              <a:t>// log10, ceil </a:t>
            </a:r>
            <a:r>
              <a:rPr lang="ja-JP" altLang="en-US">
                <a:solidFill>
                  <a:schemeClr val="accent4">
                    <a:lumMod val="75000"/>
                  </a:schemeClr>
                </a:solidFill>
                <a:latin typeface="Ricty Diminished Discord" panose="020B0509020203020207" pitchFamily="49" charset="-128"/>
                <a:ea typeface="Ricty Diminished Discord" panose="020B0509020203020207" pitchFamily="49" charset="-128"/>
              </a:rPr>
              <a:t>関数を使えるようにする</a:t>
            </a: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accent3"/>
                </a:solidFill>
                <a:latin typeface="Ricty Diminished Discord" panose="020B0509020203020207" pitchFamily="49" charset="-128"/>
                <a:ea typeface="Ricty Diminished Discord" panose="020B0509020203020207" pitchFamily="49" charset="-128"/>
              </a:rPr>
              <a:t> Health </a:t>
            </a:r>
            <a:r>
              <a:rPr lang="en-US" altLang="ja-JP">
                <a:solidFill>
                  <a:schemeClr val="bg1"/>
                </a:solidFill>
                <a:latin typeface="Ricty Diminished Discord" panose="020B0509020203020207" pitchFamily="49" charset="-128"/>
                <a:ea typeface="Ricty Diminished Discord" panose="020B0509020203020207" pitchFamily="49" charset="-128"/>
              </a:rPr>
              <a:t>=</a:t>
            </a:r>
            <a:r>
              <a:rPr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a:solidFill>
                  <a:schemeClr val="accent2"/>
                </a:solidFill>
                <a:latin typeface="Ricty Diminished Discord" panose="020B0509020203020207" pitchFamily="49" charset="-128"/>
                <a:ea typeface="Ricty Diminished Discord" panose="020B0509020203020207" pitchFamily="49" charset="-128"/>
              </a:rPr>
              <a:t>50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lang="en-US" altLang="ja-JP">
                <a:solidFill>
                  <a:schemeClr val="accent4"/>
                </a:solidFill>
                <a:latin typeface="Ricty Diminished Discord" panose="020B0509020203020207" pitchFamily="49" charset="-128"/>
                <a:ea typeface="Ricty Diminished Discord" panose="020B0509020203020207" pitchFamily="49" charset="-128"/>
              </a:rPr>
              <a:t>int</a:t>
            </a:r>
            <a:r>
              <a:rPr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MaxHealth</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2000</a:t>
            </a:r>
            <a:r>
              <a:rPr lang="en-US" altLang="ja-JP">
                <a:solidFill>
                  <a:schemeClr val="bg1"/>
                </a:solidFill>
                <a:latin typeface="Ricty Diminished Discord" panose="020B0509020203020207" pitchFamily="49" charset="-128"/>
                <a:ea typeface="Ricty Diminished Discord" panose="020B0509020203020207" pitchFamily="49" charset="-128"/>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printf</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b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b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std::format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b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b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chemeClr val="accent3"/>
                </a:solidFill>
                <a:effectLst/>
                <a:uLnTx/>
                <a:uFillTx/>
                <a:latin typeface="Ricty Diminished Discord" panose="020B0509020203020207" pitchFamily="49" charset="-128"/>
                <a:ea typeface="Ricty Diminished Discord" panose="020B0509020203020207" pitchFamily="49" charset="-128"/>
                <a:cs typeface="+mn-cs"/>
              </a:rPr>
              <a:t>std::format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“HP </a:t>
            </a:r>
            <a:r>
              <a:rPr lang="en-US" altLang="ja-JP">
                <a:solidFill>
                  <a:srgbClr val="5742B5">
                    <a:lumMod val="40000"/>
                    <a:lumOff val="60000"/>
                  </a:srgbClr>
                </a:solidFill>
                <a:latin typeface="Ricty Diminished Discord" panose="020B0509020203020207" pitchFamily="49" charset="-128"/>
                <a:ea typeface="Ricty Diminished Discord" panose="020B0509020203020207" pitchFamily="49" charset="-128"/>
              </a:rPr>
              <a:t>{0:0{0:d}d}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 </a:t>
            </a:r>
            <a:r>
              <a:rPr lang="en-US" altLang="ja-JP">
                <a:solidFill>
                  <a:srgbClr val="5742B5">
                    <a:lumMod val="40000"/>
                    <a:lumOff val="60000"/>
                  </a:srgbClr>
                </a:solidFill>
                <a:latin typeface="Ricty Diminished Discord" panose="020B0509020203020207" pitchFamily="49" charset="-128"/>
                <a:ea typeface="Ricty Diminished Discord" panose="020B0509020203020207" pitchFamily="49" charset="-128"/>
              </a:rPr>
              <a:t>{1:0{0:d}d}</a:t>
            </a:r>
            <a:r>
              <a:rPr kumimoji="1" lang="en-US" altLang="ja-JP" sz="1800" b="0" i="0" u="none" strike="noStrike" kern="1200" cap="none" spc="0" normalizeH="0" baseline="0" noProof="0">
                <a:ln>
                  <a:noFill/>
                </a:ln>
                <a:solidFill>
                  <a:srgbClr val="FF8E49"/>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 (</a:t>
            </a:r>
            <a:r>
              <a:rPr kumimoji="1" lang="en-US" altLang="ja-JP" sz="1800" b="0" i="0" u="none" strike="noStrike" kern="1200" cap="none" spc="0" normalizeH="0" baseline="0" noProof="0">
                <a:ln>
                  <a:noFill/>
                </a:ln>
                <a:solidFill>
                  <a:srgbClr val="97CC4B"/>
                </a:solidFill>
                <a:effectLst/>
                <a:uLnTx/>
                <a:uFillTx/>
                <a:latin typeface="Ricty Diminished Discord" panose="020B0509020203020207" pitchFamily="49" charset="-128"/>
                <a:ea typeface="Ricty Diminished Discord" panose="020B0509020203020207" pitchFamily="49" charset="-128"/>
                <a:cs typeface="+mn-cs"/>
              </a:rPr>
              <a:t>int</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ceil</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log10</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r>
              <a:rPr kumimoji="1" lang="en-US" altLang="ja-JP" sz="1800" b="0" i="0" u="none" strike="noStrike" kern="1200" cap="none" spc="0" normalizeH="0" baseline="0" noProof="0" err="1">
                <a:ln>
                  <a:noFill/>
                </a:ln>
                <a:solidFill>
                  <a:srgbClr val="FFCC49"/>
                </a:solidFill>
                <a:effectLst/>
                <a:uLnTx/>
                <a:uFillTx/>
                <a:latin typeface="Ricty Diminished Discord" panose="020B0509020203020207" pitchFamily="49" charset="-128"/>
                <a:ea typeface="Ricty Diminished Discord" panose="020B0509020203020207" pitchFamily="49" charset="-128"/>
                <a:cs typeface="+mn-cs"/>
              </a:rPr>
              <a:t>MaxHealth</a:t>
            </a:r>
            <a:r>
              <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rPr>
              <a:t> ))</a:t>
            </a: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ja-JP">
                <a:solidFill>
                  <a:prstClr val="white"/>
                </a:solidFill>
                <a:latin typeface="Ricty Diminished Discord" panose="020B0509020203020207" pitchFamily="49" charset="-128"/>
                <a:ea typeface="Ricty Diminished Discord" panose="020B0509020203020207" pitchFamily="49" charset="-128"/>
              </a:rPr>
              <a:t>);</a:t>
            </a:r>
            <a:endParaRPr kumimoji="1" lang="en-US" altLang="ja-JP" sz="18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cs typeface="+mn-cs"/>
            </a:endParaRPr>
          </a:p>
          <a:p>
            <a:pPr>
              <a:lnSpc>
                <a:spcPct val="120000"/>
              </a:lnSpc>
            </a:pPr>
            <a:endParaRPr lang="en-US" altLang="ja-JP">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a:p>
            <a:pPr>
              <a:lnSpc>
                <a:spcPct val="120000"/>
              </a:lnSpc>
            </a:pPr>
            <a:endParaRPr kumimoji="1" lang="en-US" altLang="ja-JP">
              <a:solidFill>
                <a:schemeClr val="accent4">
                  <a:lumMod val="75000"/>
                </a:schemeClr>
              </a:solidFill>
              <a:latin typeface="Ricty Diminished Discord" panose="020B0509020203020207" pitchFamily="49" charset="-128"/>
              <a:ea typeface="Ricty Diminished Discord" panose="020B0509020203020207" pitchFamily="49" charset="-128"/>
            </a:endParaRPr>
          </a:p>
        </p:txBody>
      </p:sp>
      <p:sp>
        <p:nvSpPr>
          <p:cNvPr id="30" name="テキスト ボックス 29">
            <a:extLst>
              <a:ext uri="{FF2B5EF4-FFF2-40B4-BE49-F238E27FC236}">
                <a16:creationId xmlns:a16="http://schemas.microsoft.com/office/drawing/2014/main" id="{074AC247-A795-CECC-6813-76CB64AE6F69}"/>
              </a:ext>
            </a:extLst>
          </p:cNvPr>
          <p:cNvSpPr txBox="1"/>
          <p:nvPr/>
        </p:nvSpPr>
        <p:spPr>
          <a:xfrm>
            <a:off x="1580373" y="910145"/>
            <a:ext cx="1226702"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33" name="テキスト ボックス 32">
            <a:extLst>
              <a:ext uri="{FF2B5EF4-FFF2-40B4-BE49-F238E27FC236}">
                <a16:creationId xmlns:a16="http://schemas.microsoft.com/office/drawing/2014/main" id="{3011036F-F1B9-3639-E250-07677CF8A29E}"/>
              </a:ext>
            </a:extLst>
          </p:cNvPr>
          <p:cNvSpPr txBox="1"/>
          <p:nvPr/>
        </p:nvSpPr>
        <p:spPr>
          <a:xfrm>
            <a:off x="1796603" y="4482232"/>
            <a:ext cx="8865837" cy="1815882"/>
          </a:xfrm>
          <a:prstGeom prst="rect">
            <a:avLst/>
          </a:prstGeom>
          <a:noFill/>
        </p:spPr>
        <p:txBody>
          <a:bodyPr wrap="square">
            <a:spAutoFit/>
          </a:bodyPr>
          <a:lstStyle/>
          <a:p>
            <a:pPr algn="ct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sprintf</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が変数に結果を格納するだけなのでこういう書き方をしなければなりませんが</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r>
              <a:rPr lang="en-US" altLang="ja-JP" sz="1600">
                <a:solidFill>
                  <a:schemeClr val="bg1"/>
                </a:solidFill>
                <a:latin typeface="源真ゴシックP Regular"/>
                <a:ea typeface="源真ゴシックP Regular"/>
              </a:rPr>
              <a:t>C++ 20 </a:t>
            </a:r>
            <a:r>
              <a:rPr lang="ja-JP" altLang="en-US" sz="1600">
                <a:solidFill>
                  <a:schemeClr val="bg1"/>
                </a:solidFill>
                <a:latin typeface="源真ゴシックP Regular"/>
                <a:ea typeface="源真ゴシックP Regular"/>
              </a:rPr>
              <a:t>からは </a:t>
            </a:r>
            <a:r>
              <a:rPr lang="en-US" altLang="ja-JP" sz="1600">
                <a:solidFill>
                  <a:schemeClr val="bg1"/>
                </a:solidFill>
                <a:latin typeface="源真ゴシックP Regular"/>
                <a:ea typeface="源真ゴシックP Regular"/>
              </a:rPr>
              <a:t>std::format </a:t>
            </a:r>
            <a:r>
              <a:rPr lang="ja-JP" altLang="en-US" sz="1600">
                <a:solidFill>
                  <a:schemeClr val="bg1"/>
                </a:solidFill>
                <a:latin typeface="源真ゴシックP Regular"/>
                <a:ea typeface="源真ゴシックP Regular"/>
              </a:rPr>
              <a:t>が使えるので、中間変数 </a:t>
            </a:r>
            <a:r>
              <a:rPr lang="en-US" altLang="ja-JP" sz="1600">
                <a:solidFill>
                  <a:schemeClr val="bg1"/>
                </a:solidFill>
                <a:latin typeface="源真ゴシックP Regular"/>
                <a:ea typeface="源真ゴシックP Regular"/>
              </a:rPr>
              <a:t>Buffer </a:t>
            </a:r>
            <a:r>
              <a:rPr lang="ja-JP" altLang="en-US" sz="1600">
                <a:solidFill>
                  <a:schemeClr val="bg1"/>
                </a:solidFill>
                <a:latin typeface="源真ゴシックP Regular"/>
                <a:ea typeface="源真ゴシックP Regular"/>
              </a:rPr>
              <a:t>を使わなくても</a:t>
            </a:r>
            <a:r>
              <a:rPr lang="en-US" altLang="ja-JP" sz="1600">
                <a:solidFill>
                  <a:schemeClr val="bg1"/>
                </a:solidFill>
                <a:latin typeface="源真ゴシックP Regular"/>
                <a:ea typeface="源真ゴシックP Regular"/>
              </a:rPr>
              <a:t>1</a:t>
            </a:r>
            <a:r>
              <a:rPr lang="ja-JP" altLang="en-US" sz="1600">
                <a:solidFill>
                  <a:schemeClr val="bg1"/>
                </a:solidFill>
                <a:latin typeface="源真ゴシックP Regular"/>
                <a:ea typeface="源真ゴシックP Regular"/>
              </a:rPr>
              <a:t>行で書けたりします</a:t>
            </a:r>
            <a:endParaRPr lang="en-US" altLang="ja-JP" sz="1600">
              <a:solidFill>
                <a:schemeClr val="bg1"/>
              </a:solidFill>
              <a:latin typeface="源真ゴシックP Regular"/>
              <a:ea typeface="源真ゴシックP Regular"/>
            </a:endParaRPr>
          </a:p>
          <a:p>
            <a:pPr algn="ct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ただし、フォーマット文字列の作り方が異なるので、</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printf</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と混同しがちです</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どちらか片方に統一すると読みやすいコードになります</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a:p>
            <a:pPr algn="ctr"/>
            <a:endParaRPr lang="en-US" altLang="ja-JP" sz="1600">
              <a:solidFill>
                <a:schemeClr val="bg1"/>
              </a:solidFill>
              <a:latin typeface="源真ゴシックP Regular"/>
              <a:ea typeface="源真ゴシックP Regular"/>
            </a:endParaRPr>
          </a:p>
          <a:p>
            <a:pPr algn="ct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string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型を </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printf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で使うには、</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string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型のメソッド </a:t>
            </a:r>
            <a:r>
              <a:rPr kumimoji="1" lang="en-US" altLang="ja-JP" sz="1600" b="0" i="0" u="none" strike="noStrike" kern="1200" cap="none" spc="0" normalizeH="0" baseline="0" noProof="0" err="1">
                <a:ln>
                  <a:noFill/>
                </a:ln>
                <a:solidFill>
                  <a:schemeClr val="bg1"/>
                </a:solidFill>
                <a:effectLst/>
                <a:uLnTx/>
                <a:uFillTx/>
                <a:latin typeface="源真ゴシックP Regular"/>
                <a:ea typeface="源真ゴシックP Regular"/>
                <a:cs typeface="+mn-cs"/>
              </a:rPr>
              <a:t>c_str</a:t>
            </a:r>
            <a:r>
              <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rPr>
              <a:t>() </a:t>
            </a:r>
            <a:r>
              <a:rPr kumimoji="1" lang="ja-JP" altLang="en-US" sz="1600" b="0" i="0" u="none" strike="noStrike" kern="1200" cap="none" spc="0" normalizeH="0" baseline="0" noProof="0">
                <a:ln>
                  <a:noFill/>
                </a:ln>
                <a:solidFill>
                  <a:schemeClr val="bg1"/>
                </a:solidFill>
                <a:effectLst/>
                <a:uLnTx/>
                <a:uFillTx/>
                <a:latin typeface="源真ゴシックP Regular"/>
                <a:ea typeface="源真ゴシックP Regular"/>
                <a:cs typeface="+mn-cs"/>
              </a:rPr>
              <a:t>を使う必要があります</a:t>
            </a:r>
            <a:endParaRPr kumimoji="1" lang="en-US" altLang="ja-JP" sz="1600" b="0" i="0" u="none" strike="noStrike" kern="1200" cap="none" spc="0" normalizeH="0" baseline="0" noProof="0">
              <a:ln>
                <a:noFill/>
              </a:ln>
              <a:solidFill>
                <a:schemeClr val="bg1"/>
              </a:solidFill>
              <a:effectLst/>
              <a:uLnTx/>
              <a:uFillTx/>
              <a:latin typeface="源真ゴシックP Regular"/>
              <a:ea typeface="源真ゴシックP Regular"/>
              <a:cs typeface="+mn-cs"/>
            </a:endParaRPr>
          </a:p>
        </p:txBody>
      </p:sp>
    </p:spTree>
    <p:extLst>
      <p:ext uri="{BB962C8B-B14F-4D97-AF65-F5344CB8AC3E}">
        <p14:creationId xmlns:p14="http://schemas.microsoft.com/office/powerpoint/2010/main" val="625081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4</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21" name="テキスト ボックス 20">
            <a:extLst>
              <a:ext uri="{FF2B5EF4-FFF2-40B4-BE49-F238E27FC236}">
                <a16:creationId xmlns:a16="http://schemas.microsoft.com/office/drawing/2014/main" id="{5C5A4C9D-5817-5A05-60CC-C1094B805EEE}"/>
              </a:ext>
            </a:extLst>
          </p:cNvPr>
          <p:cNvSpPr txBox="1"/>
          <p:nvPr/>
        </p:nvSpPr>
        <p:spPr>
          <a:xfrm>
            <a:off x="1985115" y="3404080"/>
            <a:ext cx="3704298" cy="2380519"/>
          </a:xfrm>
          <a:prstGeom prst="rect">
            <a:avLst/>
          </a:prstGeom>
        </p:spPr>
        <p:txBody>
          <a:bodyPr vert="horz" wrap="square" lIns="91440" tIns="45720" rIns="91440" bIns="45720" rtlCol="0" anchor="t">
            <a:noAutofit/>
          </a:bodyPr>
          <a:lstStyle/>
          <a:p>
            <a:pPr algn="ctr">
              <a:lnSpc>
                <a:spcPct val="120000"/>
              </a:lnSpc>
            </a:pPr>
            <a:r>
              <a:rPr kumimoji="1" lang="ja-JP" altLang="en-US" sz="2000">
                <a:solidFill>
                  <a:schemeClr val="accent5">
                    <a:lumMod val="20000"/>
                    <a:lumOff val="80000"/>
                  </a:schemeClr>
                </a:solidFill>
              </a:rPr>
              <a:t>引数</a:t>
            </a:r>
            <a:r>
              <a:rPr kumimoji="1" lang="ja-JP" altLang="en-US" sz="2000">
                <a:solidFill>
                  <a:schemeClr val="bg1"/>
                </a:solidFill>
              </a:rPr>
              <a:t> は 関数の入力</a:t>
            </a:r>
            <a:endParaRPr kumimoji="1" lang="en-US" altLang="ja-JP" sz="2000">
              <a:solidFill>
                <a:schemeClr val="bg1"/>
              </a:solidFill>
            </a:endParaRPr>
          </a:p>
          <a:p>
            <a:pPr algn="ctr">
              <a:lnSpc>
                <a:spcPct val="120000"/>
              </a:lnSpc>
            </a:pPr>
            <a:r>
              <a:rPr kumimoji="1" lang="ja-JP" altLang="en-US" sz="2000">
                <a:solidFill>
                  <a:schemeClr val="accent4"/>
                </a:solidFill>
              </a:rPr>
              <a:t>戻り値</a:t>
            </a:r>
            <a:r>
              <a:rPr kumimoji="1" lang="ja-JP" altLang="en-US" sz="2000">
                <a:solidFill>
                  <a:schemeClr val="bg1"/>
                </a:solidFill>
              </a:rPr>
              <a:t> は 関数の出力</a:t>
            </a:r>
            <a:endParaRPr kumimoji="1" lang="en-US" altLang="ja-JP" sz="2000">
              <a:solidFill>
                <a:schemeClr val="bg1"/>
              </a:solidFill>
            </a:endParaRPr>
          </a:p>
          <a:p>
            <a:pPr algn="ctr">
              <a:lnSpc>
                <a:spcPct val="120000"/>
              </a:lnSpc>
            </a:pPr>
            <a:endParaRPr lang="en-US" altLang="ja-JP" sz="2000">
              <a:solidFill>
                <a:schemeClr val="bg1"/>
              </a:solidFill>
            </a:endParaRPr>
          </a:p>
          <a:p>
            <a:pPr algn="ctr">
              <a:lnSpc>
                <a:spcPct val="120000"/>
              </a:lnSpc>
            </a:pPr>
            <a:r>
              <a:rPr kumimoji="1" lang="ja-JP" altLang="en-US" sz="2000">
                <a:solidFill>
                  <a:schemeClr val="bg1"/>
                </a:solidFill>
              </a:rPr>
              <a:t>ところが</a:t>
            </a:r>
            <a:endParaRPr kumimoji="1" lang="en-US" altLang="ja-JP" sz="2000">
              <a:solidFill>
                <a:schemeClr val="bg1"/>
              </a:solidFill>
            </a:endParaRPr>
          </a:p>
          <a:p>
            <a:pPr algn="ctr">
              <a:lnSpc>
                <a:spcPct val="120000"/>
              </a:lnSpc>
            </a:pPr>
            <a:r>
              <a:rPr kumimoji="1" lang="ja-JP" altLang="en-US" sz="2000">
                <a:solidFill>
                  <a:schemeClr val="accent5">
                    <a:lumMod val="40000"/>
                    <a:lumOff val="60000"/>
                  </a:schemeClr>
                </a:solidFill>
              </a:rPr>
              <a:t>引数</a:t>
            </a:r>
            <a:r>
              <a:rPr kumimoji="1" lang="ja-JP" altLang="en-US" sz="2000">
                <a:solidFill>
                  <a:schemeClr val="bg1"/>
                </a:solidFill>
              </a:rPr>
              <a:t>も</a:t>
            </a:r>
            <a:r>
              <a:rPr kumimoji="1" lang="ja-JP" altLang="en-US" sz="2000">
                <a:solidFill>
                  <a:schemeClr val="accent4"/>
                </a:solidFill>
              </a:rPr>
              <a:t>戻り値</a:t>
            </a:r>
            <a:r>
              <a:rPr kumimoji="1" lang="ja-JP" altLang="en-US" sz="2000">
                <a:solidFill>
                  <a:schemeClr val="bg1"/>
                </a:solidFill>
              </a:rPr>
              <a:t>も、どちらも</a:t>
            </a:r>
            <a:endParaRPr kumimoji="1" lang="en-US" altLang="ja-JP" sz="2000">
              <a:solidFill>
                <a:schemeClr val="bg1"/>
              </a:solidFill>
            </a:endParaRPr>
          </a:p>
          <a:p>
            <a:pPr algn="ctr">
              <a:lnSpc>
                <a:spcPct val="120000"/>
              </a:lnSpc>
            </a:pPr>
            <a:r>
              <a:rPr kumimoji="1" lang="ja-JP" altLang="en-US" sz="2000">
                <a:solidFill>
                  <a:schemeClr val="bg1"/>
                </a:solidFill>
              </a:rPr>
              <a:t>無いことがある</a:t>
            </a:r>
            <a:endParaRPr kumimoji="1" lang="en-US" altLang="ja-JP" sz="2000">
              <a:solidFill>
                <a:schemeClr val="bg1"/>
              </a:solidFill>
            </a:endParaRPr>
          </a:p>
        </p:txBody>
      </p:sp>
      <p:sp>
        <p:nvSpPr>
          <p:cNvPr id="22" name="テキスト ボックス 21">
            <a:extLst>
              <a:ext uri="{FF2B5EF4-FFF2-40B4-BE49-F238E27FC236}">
                <a16:creationId xmlns:a16="http://schemas.microsoft.com/office/drawing/2014/main" id="{044453F5-1F4D-8295-25D5-32F741A672F8}"/>
              </a:ext>
            </a:extLst>
          </p:cNvPr>
          <p:cNvSpPr txBox="1"/>
          <p:nvPr/>
        </p:nvSpPr>
        <p:spPr>
          <a:xfrm>
            <a:off x="5457371" y="3631553"/>
            <a:ext cx="4749514" cy="688485"/>
          </a:xfrm>
          <a:prstGeom prst="rect">
            <a:avLst/>
          </a:prstGeom>
        </p:spPr>
        <p:txBody>
          <a:bodyPr vert="horz" wrap="square" lIns="91440" tIns="45720" rIns="91440" bIns="45720" rtlCol="0" anchor="ctr">
            <a:noAutofit/>
          </a:bodyPr>
          <a:lstStyle/>
          <a:p>
            <a:pPr algn="ctr">
              <a:lnSpc>
                <a:spcPct val="120000"/>
              </a:lnSpc>
            </a:pPr>
            <a:r>
              <a:rPr kumimoji="1" lang="en-US" altLang="ja-JP" sz="2800">
                <a:solidFill>
                  <a:schemeClr val="accent3"/>
                </a:solidFill>
                <a:latin typeface="Cambria Math" panose="02040503050406030204" pitchFamily="18" charset="0"/>
                <a:ea typeface="Cambria Math" panose="02040503050406030204" pitchFamily="18" charset="0"/>
              </a:rPr>
              <a:t>sin</a:t>
            </a:r>
            <a:r>
              <a:rPr kumimoji="1" lang="en-US" altLang="ja-JP" sz="2800">
                <a:solidFill>
                  <a:schemeClr val="bg1"/>
                </a:solidFill>
                <a:latin typeface="Cambria Math" panose="02040503050406030204" pitchFamily="18" charset="0"/>
                <a:ea typeface="Cambria Math" panose="02040503050406030204" pitchFamily="18" charset="0"/>
              </a:rPr>
              <a:t>( </a:t>
            </a:r>
            <a:r>
              <a:rPr kumimoji="1" lang="en-US" altLang="ja-JP" sz="2800">
                <a:solidFill>
                  <a:schemeClr val="accent5">
                    <a:lumMod val="20000"/>
                    <a:lumOff val="80000"/>
                  </a:schemeClr>
                </a:solidFill>
                <a:latin typeface="Cambria Math" panose="02040503050406030204" pitchFamily="18" charset="0"/>
                <a:ea typeface="Cambria Math" panose="02040503050406030204" pitchFamily="18" charset="0"/>
              </a:rPr>
              <a:t>π </a:t>
            </a:r>
            <a:r>
              <a:rPr kumimoji="1" lang="en-US" altLang="ja-JP" sz="2800">
                <a:solidFill>
                  <a:schemeClr val="bg1"/>
                </a:solidFill>
                <a:latin typeface="Cambria Math" panose="02040503050406030204" pitchFamily="18" charset="0"/>
                <a:ea typeface="Cambria Math" panose="02040503050406030204" pitchFamily="18" charset="0"/>
              </a:rPr>
              <a:t>)  =  </a:t>
            </a:r>
            <a:r>
              <a:rPr kumimoji="1" lang="en-US" altLang="ja-JP" sz="2800">
                <a:solidFill>
                  <a:schemeClr val="accent4"/>
                </a:solidFill>
                <a:latin typeface="Cambria Math" panose="02040503050406030204" pitchFamily="18" charset="0"/>
                <a:ea typeface="Cambria Math" panose="02040503050406030204" pitchFamily="18" charset="0"/>
              </a:rPr>
              <a:t>0</a:t>
            </a:r>
          </a:p>
        </p:txBody>
      </p:sp>
      <p:cxnSp>
        <p:nvCxnSpPr>
          <p:cNvPr id="24" name="直線矢印コネクタ 23">
            <a:extLst>
              <a:ext uri="{FF2B5EF4-FFF2-40B4-BE49-F238E27FC236}">
                <a16:creationId xmlns:a16="http://schemas.microsoft.com/office/drawing/2014/main" id="{1A155858-D6C0-C3F5-BE64-34F01B2CA008}"/>
              </a:ext>
            </a:extLst>
          </p:cNvPr>
          <p:cNvCxnSpPr>
            <a:cxnSpLocks/>
          </p:cNvCxnSpPr>
          <p:nvPr/>
        </p:nvCxnSpPr>
        <p:spPr>
          <a:xfrm flipV="1">
            <a:off x="7693392" y="4320038"/>
            <a:ext cx="0" cy="567559"/>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ABB383-F3B3-410C-10AD-3E3373044647}"/>
              </a:ext>
            </a:extLst>
          </p:cNvPr>
          <p:cNvSpPr txBox="1"/>
          <p:nvPr/>
        </p:nvSpPr>
        <p:spPr>
          <a:xfrm>
            <a:off x="6749612" y="4990633"/>
            <a:ext cx="1411014" cy="369332"/>
          </a:xfrm>
          <a:prstGeom prst="rect">
            <a:avLst/>
          </a:prstGeom>
          <a:noFill/>
        </p:spPr>
        <p:txBody>
          <a:bodyPr wrap="square">
            <a:spAutoFit/>
          </a:bodyPr>
          <a:lstStyle/>
          <a:p>
            <a:pPr algn="r"/>
            <a:r>
              <a:rPr kumimoji="1" lang="ja-JP" altLang="en-US" sz="1800">
                <a:solidFill>
                  <a:schemeClr val="bg1"/>
                </a:solidFill>
              </a:rPr>
              <a:t>入力</a:t>
            </a:r>
            <a:r>
              <a:rPr kumimoji="1" lang="en-US" altLang="ja-JP" sz="1800">
                <a:solidFill>
                  <a:schemeClr val="bg1"/>
                </a:solidFill>
              </a:rPr>
              <a:t>(</a:t>
            </a:r>
            <a:r>
              <a:rPr kumimoji="1" lang="ja-JP" altLang="en-US" sz="1800">
                <a:solidFill>
                  <a:schemeClr val="accent5">
                    <a:lumMod val="20000"/>
                    <a:lumOff val="80000"/>
                  </a:schemeClr>
                </a:solidFill>
              </a:rPr>
              <a:t>引数</a:t>
            </a:r>
            <a:r>
              <a:rPr kumimoji="1" lang="en-US" altLang="ja-JP" sz="1800">
                <a:solidFill>
                  <a:schemeClr val="bg1"/>
                </a:solidFill>
              </a:rPr>
              <a:t>)</a:t>
            </a:r>
            <a:endParaRPr lang="ja-JP" altLang="en-US"/>
          </a:p>
        </p:txBody>
      </p:sp>
      <p:cxnSp>
        <p:nvCxnSpPr>
          <p:cNvPr id="29" name="直線矢印コネクタ 28">
            <a:extLst>
              <a:ext uri="{FF2B5EF4-FFF2-40B4-BE49-F238E27FC236}">
                <a16:creationId xmlns:a16="http://schemas.microsoft.com/office/drawing/2014/main" id="{CE4A22FD-58CD-7571-6078-3FB0F601AC88}"/>
              </a:ext>
            </a:extLst>
          </p:cNvPr>
          <p:cNvCxnSpPr>
            <a:cxnSpLocks/>
          </p:cNvCxnSpPr>
          <p:nvPr/>
        </p:nvCxnSpPr>
        <p:spPr>
          <a:xfrm flipV="1">
            <a:off x="8612918" y="4310561"/>
            <a:ext cx="0" cy="567559"/>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A6A9186-0F76-DF91-790A-84CECBCFC2F0}"/>
              </a:ext>
            </a:extLst>
          </p:cNvPr>
          <p:cNvSpPr txBox="1"/>
          <p:nvPr/>
        </p:nvSpPr>
        <p:spPr>
          <a:xfrm>
            <a:off x="8286751" y="4990633"/>
            <a:ext cx="1708585" cy="369332"/>
          </a:xfrm>
          <a:prstGeom prst="rect">
            <a:avLst/>
          </a:prstGeom>
          <a:noFill/>
        </p:spPr>
        <p:txBody>
          <a:bodyPr wrap="square">
            <a:spAutoFit/>
          </a:bodyPr>
          <a:lstStyle/>
          <a:p>
            <a:r>
              <a:rPr kumimoji="1" lang="ja-JP" altLang="en-US" sz="1800">
                <a:solidFill>
                  <a:schemeClr val="bg1"/>
                </a:solidFill>
              </a:rPr>
              <a:t>出力</a:t>
            </a:r>
            <a:r>
              <a:rPr kumimoji="1" lang="en-US" altLang="ja-JP" sz="1800">
                <a:solidFill>
                  <a:schemeClr val="bg1"/>
                </a:solidFill>
              </a:rPr>
              <a:t>(</a:t>
            </a:r>
            <a:r>
              <a:rPr kumimoji="1" lang="ja-JP" altLang="en-US" sz="1800">
                <a:solidFill>
                  <a:schemeClr val="accent4"/>
                </a:solidFill>
              </a:rPr>
              <a:t>戻り値</a:t>
            </a:r>
            <a:r>
              <a:rPr kumimoji="1" lang="en-US" altLang="ja-JP" sz="1800">
                <a:solidFill>
                  <a:schemeClr val="bg1"/>
                </a:solidFill>
              </a:rPr>
              <a:t>)</a:t>
            </a:r>
            <a:endParaRPr lang="ja-JP" altLang="en-US"/>
          </a:p>
        </p:txBody>
      </p:sp>
    </p:spTree>
    <p:extLst>
      <p:ext uri="{BB962C8B-B14F-4D97-AF65-F5344CB8AC3E}">
        <p14:creationId xmlns:p14="http://schemas.microsoft.com/office/powerpoint/2010/main" val="3049101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E0FCC806-A337-6C23-A361-566FD3116295}"/>
              </a:ext>
            </a:extLst>
          </p:cNvPr>
          <p:cNvGrpSpPr/>
          <p:nvPr/>
        </p:nvGrpSpPr>
        <p:grpSpPr>
          <a:xfrm>
            <a:off x="3877649" y="3803369"/>
            <a:ext cx="4370198" cy="507266"/>
            <a:chOff x="3795059" y="3561806"/>
            <a:chExt cx="4370198" cy="633274"/>
          </a:xfrm>
        </p:grpSpPr>
        <p:sp>
          <p:nvSpPr>
            <p:cNvPr id="8" name="正方形/長方形 7">
              <a:extLst>
                <a:ext uri="{FF2B5EF4-FFF2-40B4-BE49-F238E27FC236}">
                  <a16:creationId xmlns:a16="http://schemas.microsoft.com/office/drawing/2014/main" id="{519AF519-6A41-B76B-2E1B-340A3084CD9F}"/>
                </a:ext>
              </a:extLst>
            </p:cNvPr>
            <p:cNvSpPr/>
            <p:nvPr/>
          </p:nvSpPr>
          <p:spPr>
            <a:xfrm>
              <a:off x="3795059" y="3561806"/>
              <a:ext cx="4370198" cy="633274"/>
            </a:xfrm>
            <a:prstGeom prst="rect">
              <a:avLst/>
            </a:prstGeom>
            <a:solidFill>
              <a:srgbClr val="2433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cxnSp>
          <p:nvCxnSpPr>
            <p:cNvPr id="12" name="直線コネクタ 11">
              <a:extLst>
                <a:ext uri="{FF2B5EF4-FFF2-40B4-BE49-F238E27FC236}">
                  <a16:creationId xmlns:a16="http://schemas.microsoft.com/office/drawing/2014/main" id="{BAD47477-39F1-9CC0-E853-F07166245B98}"/>
                </a:ext>
              </a:extLst>
            </p:cNvPr>
            <p:cNvCxnSpPr>
              <a:cxnSpLocks/>
            </p:cNvCxnSpPr>
            <p:nvPr/>
          </p:nvCxnSpPr>
          <p:spPr>
            <a:xfrm>
              <a:off x="3795059" y="3561806"/>
              <a:ext cx="0" cy="633273"/>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5</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7" name="テキスト ボックス 6">
            <a:extLst>
              <a:ext uri="{FF2B5EF4-FFF2-40B4-BE49-F238E27FC236}">
                <a16:creationId xmlns:a16="http://schemas.microsoft.com/office/drawing/2014/main" id="{75E8EE5B-983C-675B-C763-F04447DA00B6}"/>
              </a:ext>
            </a:extLst>
          </p:cNvPr>
          <p:cNvSpPr txBox="1"/>
          <p:nvPr/>
        </p:nvSpPr>
        <p:spPr>
          <a:xfrm>
            <a:off x="3664487" y="3683075"/>
            <a:ext cx="4749514" cy="688485"/>
          </a:xfrm>
          <a:prstGeom prst="rect">
            <a:avLst/>
          </a:prstGeom>
        </p:spPr>
        <p:txBody>
          <a:bodyPr vert="horz" wrap="square" lIns="91440" tIns="45720" rIns="91440" bIns="45720" rtlCol="0" anchor="ctr">
            <a:noAutofit/>
          </a:bodyPr>
          <a:lstStyle/>
          <a:p>
            <a:pPr algn="ctr">
              <a:lnSpc>
                <a:spcPct val="120000"/>
              </a:lnSpc>
            </a:pPr>
            <a:r>
              <a:rPr kumimoji="1" lang="en-US" altLang="ja-JP" sz="2400">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 “%d”, 3 );</a:t>
            </a:r>
          </a:p>
        </p:txBody>
      </p:sp>
      <p:sp>
        <p:nvSpPr>
          <p:cNvPr id="10" name="テキスト ボックス 9">
            <a:extLst>
              <a:ext uri="{FF2B5EF4-FFF2-40B4-BE49-F238E27FC236}">
                <a16:creationId xmlns:a16="http://schemas.microsoft.com/office/drawing/2014/main" id="{8A1BDC9B-7034-B030-2493-19457B05B3F7}"/>
              </a:ext>
            </a:extLst>
          </p:cNvPr>
          <p:cNvSpPr txBox="1"/>
          <p:nvPr/>
        </p:nvSpPr>
        <p:spPr>
          <a:xfrm>
            <a:off x="1748869" y="3001010"/>
            <a:ext cx="9257644" cy="802359"/>
          </a:xfrm>
          <a:prstGeom prst="rect">
            <a:avLst/>
          </a:prstGeom>
        </p:spPr>
        <p:txBody>
          <a:bodyPr vert="horz" wrap="square" lIns="91440" tIns="45720" rIns="91440" bIns="45720" rtlCol="0" anchor="ctr">
            <a:noAutofit/>
          </a:bodyPr>
          <a:lstStyle/>
          <a:p>
            <a:pPr algn="ctr">
              <a:lnSpc>
                <a:spcPct val="120000"/>
              </a:lnSpc>
            </a:pPr>
            <a:r>
              <a:rPr lang="ja-JP" altLang="en-US" sz="2000">
                <a:solidFill>
                  <a:schemeClr val="bg1"/>
                </a:solidFill>
              </a:rPr>
              <a:t>戻り値が不要な</a:t>
            </a:r>
            <a:r>
              <a:rPr kumimoji="1" lang="ja-JP" altLang="en-US" sz="2000">
                <a:solidFill>
                  <a:schemeClr val="bg1"/>
                </a:solidFill>
              </a:rPr>
              <a:t>関数の呼び出し方 </a:t>
            </a:r>
            <a:r>
              <a:rPr kumimoji="1" lang="en-US" altLang="ja-JP" sz="2000">
                <a:solidFill>
                  <a:schemeClr val="bg1"/>
                </a:solidFill>
              </a:rPr>
              <a:t>(</a:t>
            </a:r>
            <a:r>
              <a:rPr kumimoji="1" lang="ja-JP" altLang="en-US" sz="2000">
                <a:solidFill>
                  <a:schemeClr val="bg1"/>
                </a:solidFill>
              </a:rPr>
              <a:t>実行のしかた</a:t>
            </a:r>
            <a:r>
              <a:rPr kumimoji="1" lang="en-US" altLang="ja-JP" sz="2000">
                <a:solidFill>
                  <a:schemeClr val="bg1"/>
                </a:solidFill>
              </a:rPr>
              <a:t>) </a:t>
            </a:r>
            <a:r>
              <a:rPr kumimoji="1" lang="ja-JP" altLang="en-US" sz="2000">
                <a:solidFill>
                  <a:schemeClr val="bg1"/>
                </a:solidFill>
              </a:rPr>
              <a:t>は</a:t>
            </a:r>
            <a:endParaRPr kumimoji="1" lang="en-US" altLang="ja-JP" sz="2000">
              <a:solidFill>
                <a:schemeClr val="bg1"/>
              </a:solidFill>
            </a:endParaRPr>
          </a:p>
        </p:txBody>
      </p:sp>
      <p:cxnSp>
        <p:nvCxnSpPr>
          <p:cNvPr id="11" name="直線コネクタ 10">
            <a:extLst>
              <a:ext uri="{FF2B5EF4-FFF2-40B4-BE49-F238E27FC236}">
                <a16:creationId xmlns:a16="http://schemas.microsoft.com/office/drawing/2014/main" id="{F8087831-ED72-9424-6DAE-70B970874109}"/>
              </a:ext>
            </a:extLst>
          </p:cNvPr>
          <p:cNvCxnSpPr>
            <a:cxnSpLocks/>
          </p:cNvCxnSpPr>
          <p:nvPr/>
        </p:nvCxnSpPr>
        <p:spPr>
          <a:xfrm>
            <a:off x="5883482" y="4235730"/>
            <a:ext cx="627933" cy="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739A00-48B4-3CD6-C010-5A0B1BFB6E3F}"/>
              </a:ext>
            </a:extLst>
          </p:cNvPr>
          <p:cNvCxnSpPr>
            <a:cxnSpLocks/>
          </p:cNvCxnSpPr>
          <p:nvPr/>
        </p:nvCxnSpPr>
        <p:spPr>
          <a:xfrm>
            <a:off x="6756282" y="4235730"/>
            <a:ext cx="262221" cy="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BDAF23CE-E820-F077-511C-C3FFF8179FFD}"/>
              </a:ext>
            </a:extLst>
          </p:cNvPr>
          <p:cNvSpPr txBox="1"/>
          <p:nvPr/>
        </p:nvSpPr>
        <p:spPr>
          <a:xfrm>
            <a:off x="3213985" y="4235730"/>
            <a:ext cx="5764029" cy="494378"/>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accent3"/>
                </a:solidFill>
              </a:rPr>
              <a:t>関数の名前 </a:t>
            </a:r>
            <a:r>
              <a:rPr kumimoji="1" lang="en-US" altLang="ja-JP" sz="2000">
                <a:solidFill>
                  <a:schemeClr val="bg1"/>
                </a:solidFill>
              </a:rPr>
              <a:t>( </a:t>
            </a:r>
            <a:r>
              <a:rPr kumimoji="1" lang="ja-JP" altLang="en-US" sz="2000">
                <a:solidFill>
                  <a:schemeClr val="bg1"/>
                </a:solidFill>
              </a:rPr>
              <a:t>引数</a:t>
            </a:r>
            <a:r>
              <a:rPr kumimoji="1" lang="en-US" altLang="ja-JP" sz="2000">
                <a:solidFill>
                  <a:schemeClr val="bg1"/>
                </a:solidFill>
              </a:rPr>
              <a:t>1, </a:t>
            </a:r>
            <a:r>
              <a:rPr kumimoji="1" lang="ja-JP" altLang="en-US" sz="2000">
                <a:solidFill>
                  <a:schemeClr val="bg1"/>
                </a:solidFill>
              </a:rPr>
              <a:t>引数</a:t>
            </a:r>
            <a:r>
              <a:rPr kumimoji="1" lang="en-US" altLang="ja-JP" sz="2000">
                <a:solidFill>
                  <a:schemeClr val="bg1"/>
                </a:solidFill>
              </a:rPr>
              <a:t>2, ..., )</a:t>
            </a:r>
          </a:p>
        </p:txBody>
      </p:sp>
      <p:sp>
        <p:nvSpPr>
          <p:cNvPr id="20" name="テキスト ボックス 19">
            <a:extLst>
              <a:ext uri="{FF2B5EF4-FFF2-40B4-BE49-F238E27FC236}">
                <a16:creationId xmlns:a16="http://schemas.microsoft.com/office/drawing/2014/main" id="{4F770F1E-56D1-654F-0C3A-179C3BE5C596}"/>
              </a:ext>
            </a:extLst>
          </p:cNvPr>
          <p:cNvSpPr txBox="1"/>
          <p:nvPr/>
        </p:nvSpPr>
        <p:spPr>
          <a:xfrm>
            <a:off x="3157229" y="5103156"/>
            <a:ext cx="5764029" cy="802359"/>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引数はカンマで区切り、</a:t>
            </a:r>
            <a:r>
              <a:rPr kumimoji="1" lang="ja-JP" altLang="en-US" sz="2000">
                <a:solidFill>
                  <a:schemeClr val="accent1">
                    <a:lumMod val="60000"/>
                    <a:lumOff val="40000"/>
                  </a:schemeClr>
                </a:solidFill>
              </a:rPr>
              <a:t>順番を変えてはいけない</a:t>
            </a:r>
            <a:endParaRPr kumimoji="1" lang="en-US" altLang="ja-JP" sz="2000">
              <a:solidFill>
                <a:schemeClr val="accent1">
                  <a:lumMod val="60000"/>
                  <a:lumOff val="40000"/>
                </a:schemeClr>
              </a:solidFill>
            </a:endParaRPr>
          </a:p>
          <a:p>
            <a:pPr algn="ctr">
              <a:lnSpc>
                <a:spcPct val="120000"/>
              </a:lnSpc>
            </a:pPr>
            <a:r>
              <a:rPr kumimoji="1" lang="ja-JP" altLang="en-US" sz="2000">
                <a:solidFill>
                  <a:schemeClr val="bg1"/>
                </a:solidFill>
              </a:rPr>
              <a:t>引数には定数のほかに</a:t>
            </a:r>
            <a:r>
              <a:rPr kumimoji="1" lang="ja-JP" altLang="en-US" sz="2000">
                <a:solidFill>
                  <a:schemeClr val="accent4"/>
                </a:solidFill>
              </a:rPr>
              <a:t>変数</a:t>
            </a:r>
            <a:r>
              <a:rPr kumimoji="1" lang="ja-JP" altLang="en-US" sz="2000">
                <a:solidFill>
                  <a:schemeClr val="bg1"/>
                </a:solidFill>
              </a:rPr>
              <a:t>を書くこともできる</a:t>
            </a:r>
            <a:endParaRPr kumimoji="1" lang="en-US" altLang="ja-JP" sz="2000">
              <a:solidFill>
                <a:schemeClr val="bg1"/>
              </a:solidFill>
            </a:endParaRPr>
          </a:p>
        </p:txBody>
      </p:sp>
      <p:sp>
        <p:nvSpPr>
          <p:cNvPr id="16" name="テキスト ボックス 15">
            <a:extLst>
              <a:ext uri="{FF2B5EF4-FFF2-40B4-BE49-F238E27FC236}">
                <a16:creationId xmlns:a16="http://schemas.microsoft.com/office/drawing/2014/main" id="{68D33A57-2430-E82A-97D8-8CF8E843B016}"/>
              </a:ext>
            </a:extLst>
          </p:cNvPr>
          <p:cNvSpPr txBox="1"/>
          <p:nvPr/>
        </p:nvSpPr>
        <p:spPr>
          <a:xfrm>
            <a:off x="8197177" y="3929422"/>
            <a:ext cx="2936361" cy="97115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gn="l">
              <a:lnSpc>
                <a:spcPct val="120000"/>
              </a:lnSpc>
            </a:pPr>
            <a:r>
              <a:rPr kumimoji="1" lang="en-US" altLang="ja-JP">
                <a:solidFill>
                  <a:schemeClr val="bg1"/>
                </a:solidFill>
                <a:latin typeface="Ricty Diminished Discord" panose="020B0509020203020207" pitchFamily="49" charset="-128"/>
                <a:ea typeface="Ricty Diminished Discord" panose="020B0509020203020207" pitchFamily="49" charset="-128"/>
              </a:rPr>
              <a:t>3</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19" name="直線コネクタ 18">
            <a:extLst>
              <a:ext uri="{FF2B5EF4-FFF2-40B4-BE49-F238E27FC236}">
                <a16:creationId xmlns:a16="http://schemas.microsoft.com/office/drawing/2014/main" id="{D430A7DD-4196-F16B-AAC8-6C0B57462AE4}"/>
              </a:ext>
            </a:extLst>
          </p:cNvPr>
          <p:cNvCxnSpPr>
            <a:cxnSpLocks/>
          </p:cNvCxnSpPr>
          <p:nvPr/>
        </p:nvCxnSpPr>
        <p:spPr>
          <a:xfrm>
            <a:off x="11135175" y="3922865"/>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B1D5D1E-61C8-5B33-6869-5D801AC5C752}"/>
              </a:ext>
            </a:extLst>
          </p:cNvPr>
          <p:cNvCxnSpPr>
            <a:cxnSpLocks/>
          </p:cNvCxnSpPr>
          <p:nvPr/>
        </p:nvCxnSpPr>
        <p:spPr>
          <a:xfrm>
            <a:off x="8892238" y="3927274"/>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F6D728A-A008-B015-2246-3ACD86DD0A92}"/>
              </a:ext>
            </a:extLst>
          </p:cNvPr>
          <p:cNvCxnSpPr>
            <a:cxnSpLocks/>
          </p:cNvCxnSpPr>
          <p:nvPr/>
        </p:nvCxnSpPr>
        <p:spPr>
          <a:xfrm>
            <a:off x="8197177" y="4903576"/>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8FA2F0E-6AAA-AAF6-BD35-5DCB228EB636}"/>
              </a:ext>
            </a:extLst>
          </p:cNvPr>
          <p:cNvCxnSpPr>
            <a:cxnSpLocks/>
          </p:cNvCxnSpPr>
          <p:nvPr/>
        </p:nvCxnSpPr>
        <p:spPr>
          <a:xfrm>
            <a:off x="8194964" y="3924276"/>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DCAD9D3-DE2C-7F2A-67F8-8ABADACF6B04}"/>
              </a:ext>
            </a:extLst>
          </p:cNvPr>
          <p:cNvCxnSpPr>
            <a:cxnSpLocks/>
          </p:cNvCxnSpPr>
          <p:nvPr/>
        </p:nvCxnSpPr>
        <p:spPr>
          <a:xfrm>
            <a:off x="8196136" y="3928004"/>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7A417CD-77D2-2F7B-5975-1668FDFEB128}"/>
              </a:ext>
            </a:extLst>
          </p:cNvPr>
          <p:cNvSpPr txBox="1"/>
          <p:nvPr/>
        </p:nvSpPr>
        <p:spPr>
          <a:xfrm>
            <a:off x="8260738" y="3819442"/>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Tree>
    <p:extLst>
      <p:ext uri="{BB962C8B-B14F-4D97-AF65-F5344CB8AC3E}">
        <p14:creationId xmlns:p14="http://schemas.microsoft.com/office/powerpoint/2010/main" val="79449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6FC03315-764F-B001-2556-8ED7CEAC2CF2}"/>
              </a:ext>
            </a:extLst>
          </p:cNvPr>
          <p:cNvGrpSpPr/>
          <p:nvPr/>
        </p:nvGrpSpPr>
        <p:grpSpPr>
          <a:xfrm>
            <a:off x="3825125" y="3635828"/>
            <a:ext cx="4370198" cy="507266"/>
            <a:chOff x="3795059" y="3561806"/>
            <a:chExt cx="4370198" cy="633274"/>
          </a:xfrm>
        </p:grpSpPr>
        <p:sp>
          <p:nvSpPr>
            <p:cNvPr id="17" name="正方形/長方形 16">
              <a:extLst>
                <a:ext uri="{FF2B5EF4-FFF2-40B4-BE49-F238E27FC236}">
                  <a16:creationId xmlns:a16="http://schemas.microsoft.com/office/drawing/2014/main" id="{3D607DE5-6DFF-BB3B-843D-38EDDC1B041E}"/>
                </a:ext>
              </a:extLst>
            </p:cNvPr>
            <p:cNvSpPr/>
            <p:nvPr/>
          </p:nvSpPr>
          <p:spPr>
            <a:xfrm>
              <a:off x="3795059" y="3561806"/>
              <a:ext cx="4370198" cy="6332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cxnSp>
          <p:nvCxnSpPr>
            <p:cNvPr id="19" name="直線コネクタ 18">
              <a:extLst>
                <a:ext uri="{FF2B5EF4-FFF2-40B4-BE49-F238E27FC236}">
                  <a16:creationId xmlns:a16="http://schemas.microsoft.com/office/drawing/2014/main" id="{62741A87-306A-679C-2781-D3BE7272DF0D}"/>
                </a:ext>
              </a:extLst>
            </p:cNvPr>
            <p:cNvCxnSpPr>
              <a:cxnSpLocks/>
            </p:cNvCxnSpPr>
            <p:nvPr/>
          </p:nvCxnSpPr>
          <p:spPr>
            <a:xfrm>
              <a:off x="3795059" y="3561806"/>
              <a:ext cx="0" cy="633273"/>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6</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7" name="テキスト ボックス 6">
            <a:extLst>
              <a:ext uri="{FF2B5EF4-FFF2-40B4-BE49-F238E27FC236}">
                <a16:creationId xmlns:a16="http://schemas.microsoft.com/office/drawing/2014/main" id="{75E8EE5B-983C-675B-C763-F04447DA00B6}"/>
              </a:ext>
            </a:extLst>
          </p:cNvPr>
          <p:cNvSpPr txBox="1"/>
          <p:nvPr/>
        </p:nvSpPr>
        <p:spPr>
          <a:xfrm>
            <a:off x="3664487" y="3484637"/>
            <a:ext cx="4749514" cy="688485"/>
          </a:xfrm>
          <a:prstGeom prst="rect">
            <a:avLst/>
          </a:prstGeom>
        </p:spPr>
        <p:txBody>
          <a:bodyPr vert="horz" wrap="square" lIns="91440" tIns="45720" rIns="91440" bIns="45720" rtlCol="0" anchor="ctr">
            <a:noAutofit/>
          </a:bodyPr>
          <a:lstStyle/>
          <a:p>
            <a:pPr algn="ctr">
              <a:lnSpc>
                <a:spcPct val="120000"/>
              </a:lnSpc>
            </a:pPr>
            <a:r>
              <a:rPr lang="en-US" altLang="ja-JP" sz="2400">
                <a:solidFill>
                  <a:schemeClr val="accent4"/>
                </a:solidFill>
                <a:latin typeface="Ricty Diminished Discord" panose="020B0509020203020207" pitchFamily="49" charset="-128"/>
                <a:ea typeface="Ricty Diminished Discord" panose="020B0509020203020207" pitchFamily="49" charset="-128"/>
              </a:rPr>
              <a:t>a</a:t>
            </a:r>
            <a:r>
              <a:rPr lang="en-US" altLang="ja-JP" sz="2400">
                <a:solidFill>
                  <a:schemeClr val="bg1"/>
                </a:solidFill>
                <a:latin typeface="Ricty Diminished Discord" panose="020B0509020203020207" pitchFamily="49" charset="-128"/>
                <a:ea typeface="Ricty Diminished Discord" panose="020B0509020203020207" pitchFamily="49" charset="-128"/>
              </a:rPr>
              <a:t> = </a:t>
            </a:r>
            <a:r>
              <a:rPr kumimoji="1" lang="en-US" altLang="ja-JP" sz="2400">
                <a:solidFill>
                  <a:schemeClr val="accent3"/>
                </a:solidFill>
                <a:latin typeface="Ricty Diminished Discord" panose="020B0509020203020207" pitchFamily="49" charset="-128"/>
                <a:ea typeface="Ricty Diminished Discord" panose="020B0509020203020207" pitchFamily="49" charset="-128"/>
              </a:rPr>
              <a:t>pow</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 </a:t>
            </a:r>
            <a:r>
              <a:rPr kumimoji="1" lang="en-US" altLang="ja-JP" sz="2400">
                <a:solidFill>
                  <a:schemeClr val="accent5">
                    <a:lumMod val="40000"/>
                    <a:lumOff val="60000"/>
                  </a:schemeClr>
                </a:solidFill>
                <a:latin typeface="Ricty Diminished Discord" panose="020B0509020203020207" pitchFamily="49" charset="-128"/>
                <a:ea typeface="Ricty Diminished Discord" panose="020B0509020203020207" pitchFamily="49" charset="-128"/>
              </a:rPr>
              <a:t>2</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 </a:t>
            </a:r>
            <a:r>
              <a:rPr lang="en-US" altLang="ja-JP" sz="2400">
                <a:solidFill>
                  <a:schemeClr val="accent5">
                    <a:lumMod val="75000"/>
                  </a:schemeClr>
                </a:solidFill>
                <a:latin typeface="Ricty Diminished Discord" panose="020B0509020203020207" pitchFamily="49" charset="-128"/>
                <a:ea typeface="Ricty Diminished Discord" panose="020B0509020203020207" pitchFamily="49" charset="-128"/>
              </a:rPr>
              <a:t>4</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 );</a:t>
            </a:r>
          </a:p>
        </p:txBody>
      </p:sp>
      <p:sp>
        <p:nvSpPr>
          <p:cNvPr id="10" name="テキスト ボックス 9">
            <a:extLst>
              <a:ext uri="{FF2B5EF4-FFF2-40B4-BE49-F238E27FC236}">
                <a16:creationId xmlns:a16="http://schemas.microsoft.com/office/drawing/2014/main" id="{8A1BDC9B-7034-B030-2493-19457B05B3F7}"/>
              </a:ext>
            </a:extLst>
          </p:cNvPr>
          <p:cNvSpPr txBox="1"/>
          <p:nvPr/>
        </p:nvSpPr>
        <p:spPr>
          <a:xfrm>
            <a:off x="3213985" y="2802572"/>
            <a:ext cx="5764029" cy="802359"/>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戻り値のある関数の呼び出し方 </a:t>
            </a:r>
            <a:r>
              <a:rPr kumimoji="1" lang="en-US" altLang="ja-JP" sz="2000">
                <a:solidFill>
                  <a:schemeClr val="bg1"/>
                </a:solidFill>
              </a:rPr>
              <a:t>(</a:t>
            </a:r>
            <a:r>
              <a:rPr kumimoji="1" lang="ja-JP" altLang="en-US" sz="2000">
                <a:solidFill>
                  <a:schemeClr val="bg1"/>
                </a:solidFill>
              </a:rPr>
              <a:t>実行のしかた</a:t>
            </a:r>
            <a:r>
              <a:rPr kumimoji="1" lang="en-US" altLang="ja-JP" sz="2000">
                <a:solidFill>
                  <a:schemeClr val="bg1"/>
                </a:solidFill>
              </a:rPr>
              <a:t>) </a:t>
            </a:r>
            <a:r>
              <a:rPr kumimoji="1" lang="ja-JP" altLang="en-US" sz="2000">
                <a:solidFill>
                  <a:schemeClr val="bg1"/>
                </a:solidFill>
              </a:rPr>
              <a:t>は</a:t>
            </a:r>
            <a:endParaRPr kumimoji="1" lang="en-US" altLang="ja-JP" sz="2000">
              <a:solidFill>
                <a:schemeClr val="bg1"/>
              </a:solidFill>
            </a:endParaRPr>
          </a:p>
        </p:txBody>
      </p:sp>
      <p:cxnSp>
        <p:nvCxnSpPr>
          <p:cNvPr id="11" name="直線コネクタ 10">
            <a:extLst>
              <a:ext uri="{FF2B5EF4-FFF2-40B4-BE49-F238E27FC236}">
                <a16:creationId xmlns:a16="http://schemas.microsoft.com/office/drawing/2014/main" id="{F8087831-ED72-9424-6DAE-70B970874109}"/>
              </a:ext>
            </a:extLst>
          </p:cNvPr>
          <p:cNvCxnSpPr>
            <a:cxnSpLocks/>
          </p:cNvCxnSpPr>
          <p:nvPr/>
        </p:nvCxnSpPr>
        <p:spPr>
          <a:xfrm>
            <a:off x="6188467" y="4037292"/>
            <a:ext cx="286988"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739A00-48B4-3CD6-C010-5A0B1BFB6E3F}"/>
              </a:ext>
            </a:extLst>
          </p:cNvPr>
          <p:cNvCxnSpPr>
            <a:cxnSpLocks/>
          </p:cNvCxnSpPr>
          <p:nvPr/>
        </p:nvCxnSpPr>
        <p:spPr>
          <a:xfrm>
            <a:off x="6692925" y="4037292"/>
            <a:ext cx="262221"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BDAF23CE-E820-F077-511C-C3FFF8179FFD}"/>
              </a:ext>
            </a:extLst>
          </p:cNvPr>
          <p:cNvSpPr txBox="1"/>
          <p:nvPr/>
        </p:nvSpPr>
        <p:spPr>
          <a:xfrm>
            <a:off x="3213985" y="4083839"/>
            <a:ext cx="5764029" cy="494378"/>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accent4"/>
                </a:solidFill>
              </a:rPr>
              <a:t>変数</a:t>
            </a:r>
            <a:r>
              <a:rPr kumimoji="1" lang="ja-JP" altLang="en-US" sz="2000">
                <a:solidFill>
                  <a:schemeClr val="bg1"/>
                </a:solidFill>
              </a:rPr>
              <a:t> </a:t>
            </a:r>
            <a:r>
              <a:rPr kumimoji="1" lang="en-US" altLang="ja-JP" sz="2000">
                <a:solidFill>
                  <a:schemeClr val="bg1"/>
                </a:solidFill>
              </a:rPr>
              <a:t>=</a:t>
            </a:r>
            <a:r>
              <a:rPr kumimoji="1" lang="en-US" altLang="ja-JP" sz="2000">
                <a:solidFill>
                  <a:schemeClr val="accent3"/>
                </a:solidFill>
              </a:rPr>
              <a:t> </a:t>
            </a:r>
            <a:r>
              <a:rPr kumimoji="1" lang="ja-JP" altLang="en-US" sz="2000">
                <a:solidFill>
                  <a:schemeClr val="accent3"/>
                </a:solidFill>
              </a:rPr>
              <a:t>関数の名前 </a:t>
            </a:r>
            <a:r>
              <a:rPr kumimoji="1" lang="en-US" altLang="ja-JP" sz="2000">
                <a:solidFill>
                  <a:schemeClr val="bg1"/>
                </a:solidFill>
              </a:rPr>
              <a:t>( </a:t>
            </a:r>
            <a:r>
              <a:rPr kumimoji="1" lang="ja-JP" altLang="en-US" sz="2000">
                <a:solidFill>
                  <a:schemeClr val="bg1"/>
                </a:solidFill>
              </a:rPr>
              <a:t>引数</a:t>
            </a:r>
            <a:r>
              <a:rPr kumimoji="1" lang="en-US" altLang="ja-JP" sz="2000">
                <a:solidFill>
                  <a:schemeClr val="bg1"/>
                </a:solidFill>
              </a:rPr>
              <a:t>1, </a:t>
            </a:r>
            <a:r>
              <a:rPr kumimoji="1" lang="ja-JP" altLang="en-US" sz="2000">
                <a:solidFill>
                  <a:schemeClr val="bg1"/>
                </a:solidFill>
              </a:rPr>
              <a:t>引数</a:t>
            </a:r>
            <a:r>
              <a:rPr kumimoji="1" lang="en-US" altLang="ja-JP" sz="2000">
                <a:solidFill>
                  <a:schemeClr val="bg1"/>
                </a:solidFill>
              </a:rPr>
              <a:t>2, ..., )</a:t>
            </a:r>
          </a:p>
        </p:txBody>
      </p:sp>
      <p:sp>
        <p:nvSpPr>
          <p:cNvPr id="20" name="テキスト ボックス 19">
            <a:extLst>
              <a:ext uri="{FF2B5EF4-FFF2-40B4-BE49-F238E27FC236}">
                <a16:creationId xmlns:a16="http://schemas.microsoft.com/office/drawing/2014/main" id="{4F770F1E-56D1-654F-0C3A-179C3BE5C596}"/>
              </a:ext>
            </a:extLst>
          </p:cNvPr>
          <p:cNvSpPr txBox="1"/>
          <p:nvPr/>
        </p:nvSpPr>
        <p:spPr>
          <a:xfrm>
            <a:off x="2589914" y="5025426"/>
            <a:ext cx="7012172" cy="802359"/>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accent4"/>
                </a:solidFill>
              </a:rPr>
              <a:t>変数の型 </a:t>
            </a:r>
            <a:r>
              <a:rPr kumimoji="1" lang="ja-JP" altLang="en-US" sz="2000">
                <a:solidFill>
                  <a:schemeClr val="bg1"/>
                </a:solidFill>
              </a:rPr>
              <a:t>は </a:t>
            </a:r>
            <a:r>
              <a:rPr kumimoji="1" lang="ja-JP" altLang="en-US" sz="2000">
                <a:solidFill>
                  <a:schemeClr val="accent4"/>
                </a:solidFill>
              </a:rPr>
              <a:t>関数の戻り値の型 </a:t>
            </a:r>
            <a:r>
              <a:rPr kumimoji="1" lang="ja-JP" altLang="en-US" sz="2000">
                <a:solidFill>
                  <a:schemeClr val="bg1"/>
                </a:solidFill>
              </a:rPr>
              <a:t>と一致している必要がある</a:t>
            </a:r>
            <a:endParaRPr kumimoji="1" lang="en-US" altLang="ja-JP" sz="2000">
              <a:solidFill>
                <a:schemeClr val="bg1"/>
              </a:solidFill>
            </a:endParaRPr>
          </a:p>
        </p:txBody>
      </p:sp>
      <p:sp>
        <p:nvSpPr>
          <p:cNvPr id="8" name="テキスト ボックス 7">
            <a:extLst>
              <a:ext uri="{FF2B5EF4-FFF2-40B4-BE49-F238E27FC236}">
                <a16:creationId xmlns:a16="http://schemas.microsoft.com/office/drawing/2014/main" id="{C2EC0E5D-12C7-F988-8673-221E54CB8102}"/>
              </a:ext>
            </a:extLst>
          </p:cNvPr>
          <p:cNvSpPr txBox="1"/>
          <p:nvPr/>
        </p:nvSpPr>
        <p:spPr>
          <a:xfrm>
            <a:off x="8695140" y="3480094"/>
            <a:ext cx="1466751" cy="688485"/>
          </a:xfrm>
          <a:prstGeom prst="rect">
            <a:avLst/>
          </a:prstGeom>
        </p:spPr>
        <p:txBody>
          <a:bodyPr vert="horz" wrap="square" lIns="91440" tIns="45720" rIns="91440" bIns="45720" rtlCol="0" anchor="ctr">
            <a:noAutofit/>
          </a:bodyPr>
          <a:lstStyle/>
          <a:p>
            <a:pPr algn="ctr">
              <a:lnSpc>
                <a:spcPct val="120000"/>
              </a:lnSpc>
            </a:pPr>
            <a:r>
              <a:rPr kumimoji="1" lang="en-US" altLang="ja-JP" sz="2800">
                <a:solidFill>
                  <a:schemeClr val="accent4"/>
                </a:solidFill>
                <a:latin typeface="Cambria Math" panose="02040503050406030204" pitchFamily="18" charset="0"/>
                <a:ea typeface="Cambria Math" panose="02040503050406030204" pitchFamily="18" charset="0"/>
              </a:rPr>
              <a:t>a</a:t>
            </a:r>
            <a:r>
              <a:rPr kumimoji="1" lang="en-US" altLang="ja-JP" sz="2800">
                <a:solidFill>
                  <a:schemeClr val="bg1"/>
                </a:solidFill>
                <a:latin typeface="Cambria Math" panose="02040503050406030204" pitchFamily="18" charset="0"/>
                <a:ea typeface="Cambria Math" panose="02040503050406030204" pitchFamily="18" charset="0"/>
              </a:rPr>
              <a:t> = </a:t>
            </a:r>
            <a:r>
              <a:rPr kumimoji="1" lang="en-US" altLang="ja-JP" sz="2800">
                <a:solidFill>
                  <a:schemeClr val="accent5">
                    <a:lumMod val="40000"/>
                    <a:lumOff val="60000"/>
                  </a:schemeClr>
                </a:solidFill>
                <a:latin typeface="Cambria Math" panose="02040503050406030204" pitchFamily="18" charset="0"/>
                <a:ea typeface="Cambria Math" panose="02040503050406030204" pitchFamily="18" charset="0"/>
              </a:rPr>
              <a:t>2</a:t>
            </a:r>
            <a:r>
              <a:rPr kumimoji="1" lang="ja-JP" altLang="en-US" sz="2800">
                <a:solidFill>
                  <a:schemeClr val="accent5">
                    <a:lumMod val="75000"/>
                  </a:schemeClr>
                </a:solidFill>
                <a:latin typeface="Cambria Math" panose="02040503050406030204" pitchFamily="18" charset="0"/>
                <a:ea typeface="Cambria Math" panose="02040503050406030204" pitchFamily="18" charset="0"/>
              </a:rPr>
              <a:t>⁴</a:t>
            </a:r>
            <a:endParaRPr kumimoji="1" lang="en-US" altLang="ja-JP" sz="2800">
              <a:solidFill>
                <a:schemeClr val="accent5">
                  <a:lumMod val="7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8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486BEC55-18F5-A7CD-E2A1-AF6949D185A3}"/>
              </a:ext>
            </a:extLst>
          </p:cNvPr>
          <p:cNvGrpSpPr/>
          <p:nvPr/>
        </p:nvGrpSpPr>
        <p:grpSpPr>
          <a:xfrm>
            <a:off x="3825125" y="3585310"/>
            <a:ext cx="4370198" cy="567323"/>
            <a:chOff x="3795059" y="3561806"/>
            <a:chExt cx="4370198" cy="633274"/>
          </a:xfrm>
        </p:grpSpPr>
        <p:sp>
          <p:nvSpPr>
            <p:cNvPr id="4" name="正方形/長方形 3">
              <a:extLst>
                <a:ext uri="{FF2B5EF4-FFF2-40B4-BE49-F238E27FC236}">
                  <a16:creationId xmlns:a16="http://schemas.microsoft.com/office/drawing/2014/main" id="{F249EFB8-5740-FDBD-A3E1-B73C1702D25C}"/>
                </a:ext>
              </a:extLst>
            </p:cNvPr>
            <p:cNvSpPr/>
            <p:nvPr/>
          </p:nvSpPr>
          <p:spPr>
            <a:xfrm>
              <a:off x="3795059" y="3561806"/>
              <a:ext cx="4370198" cy="633274"/>
            </a:xfrm>
            <a:prstGeom prst="rect">
              <a:avLst/>
            </a:prstGeom>
            <a:solidFill>
              <a:srgbClr val="2433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400" b="0" i="0" u="none" strike="noStrike" kern="1200" cap="none" spc="0" normalizeH="0" baseline="0" noProof="0">
                <a:ln>
                  <a:noFill/>
                </a:ln>
                <a:solidFill>
                  <a:schemeClr val="bg1"/>
                </a:solidFill>
                <a:effectLst/>
                <a:uLnTx/>
                <a:uFillTx/>
                <a:latin typeface="源真ゴシックP Regular" panose="020B0302020203020207" pitchFamily="50" charset="-128"/>
                <a:ea typeface="源真ゴシックP Regular" panose="020B0302020203020207" pitchFamily="50" charset="-128"/>
                <a:cs typeface="+mn-cs"/>
              </a:endParaRPr>
            </a:p>
          </p:txBody>
        </p:sp>
        <p:cxnSp>
          <p:nvCxnSpPr>
            <p:cNvPr id="8" name="直線コネクタ 7">
              <a:extLst>
                <a:ext uri="{FF2B5EF4-FFF2-40B4-BE49-F238E27FC236}">
                  <a16:creationId xmlns:a16="http://schemas.microsoft.com/office/drawing/2014/main" id="{C72C7647-AE11-DE2B-3C33-023A4AAEF612}"/>
                </a:ext>
              </a:extLst>
            </p:cNvPr>
            <p:cNvCxnSpPr>
              <a:cxnSpLocks/>
            </p:cNvCxnSpPr>
            <p:nvPr/>
          </p:nvCxnSpPr>
          <p:spPr>
            <a:xfrm>
              <a:off x="3795059" y="3561806"/>
              <a:ext cx="0" cy="633273"/>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 name="テキスト ボックス 6">
            <a:extLst>
              <a:ext uri="{FF2B5EF4-FFF2-40B4-BE49-F238E27FC236}">
                <a16:creationId xmlns:a16="http://schemas.microsoft.com/office/drawing/2014/main" id="{75E8EE5B-983C-675B-C763-F04447DA00B6}"/>
              </a:ext>
            </a:extLst>
          </p:cNvPr>
          <p:cNvSpPr txBox="1"/>
          <p:nvPr/>
        </p:nvSpPr>
        <p:spPr>
          <a:xfrm>
            <a:off x="3664487" y="3484637"/>
            <a:ext cx="4749514" cy="688485"/>
          </a:xfrm>
          <a:prstGeom prst="rect">
            <a:avLst/>
          </a:prstGeom>
        </p:spPr>
        <p:txBody>
          <a:bodyPr vert="horz" wrap="square" lIns="91440" tIns="45720" rIns="91440" bIns="45720" rtlCol="0" anchor="ctr">
            <a:noAutofit/>
          </a:bodyPr>
          <a:lstStyle/>
          <a:p>
            <a:pPr algn="ctr">
              <a:lnSpc>
                <a:spcPct val="120000"/>
              </a:lnSpc>
            </a:pPr>
            <a:r>
              <a:rPr kumimoji="1" lang="en-US" altLang="ja-JP" sz="2400">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a:t>
            </a:r>
            <a:r>
              <a:rPr kumimoji="1" lang="en-US" altLang="ja-JP" sz="2400">
                <a:solidFill>
                  <a:schemeClr val="accent3"/>
                </a:solidFill>
                <a:latin typeface="Ricty Diminished Discord" panose="020B0509020203020207" pitchFamily="49" charset="-128"/>
                <a:ea typeface="Ricty Diminished Discord" panose="020B0509020203020207" pitchFamily="49" charset="-128"/>
              </a:rPr>
              <a:t> </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“%f",</a:t>
            </a:r>
            <a:r>
              <a:rPr kumimoji="1" lang="en-US" altLang="ja-JP" sz="2400">
                <a:solidFill>
                  <a:schemeClr val="accent3"/>
                </a:solidFill>
                <a:latin typeface="Ricty Diminished Discord" panose="020B0509020203020207" pitchFamily="49" charset="-128"/>
                <a:ea typeface="Ricty Diminished Discord" panose="020B0509020203020207" pitchFamily="49" charset="-128"/>
              </a:rPr>
              <a:t> pow</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(2, </a:t>
            </a:r>
            <a:r>
              <a:rPr lang="en-US" altLang="ja-JP" sz="2400">
                <a:solidFill>
                  <a:schemeClr val="bg1"/>
                </a:solidFill>
                <a:latin typeface="Ricty Diminished Discord" panose="020B0509020203020207" pitchFamily="49" charset="-128"/>
                <a:ea typeface="Ricty Diminished Discord" panose="020B0509020203020207" pitchFamily="49" charset="-128"/>
              </a:rPr>
              <a:t>4</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a:t>
            </a:r>
            <a:r>
              <a:rPr kumimoji="1" lang="en-US" altLang="ja-JP" sz="2400">
                <a:solidFill>
                  <a:schemeClr val="accent3"/>
                </a:solidFill>
                <a:latin typeface="Ricty Diminished Discord" panose="020B0509020203020207" pitchFamily="49" charset="-128"/>
                <a:ea typeface="Ricty Diminished Discord" panose="020B0509020203020207" pitchFamily="49" charset="-128"/>
              </a:rPr>
              <a:t> </a:t>
            </a:r>
            <a:r>
              <a:rPr kumimoji="1" lang="en-US" altLang="ja-JP" sz="2400">
                <a:solidFill>
                  <a:schemeClr val="bg1"/>
                </a:solidFill>
                <a:latin typeface="Ricty Diminished Discord" panose="020B0509020203020207" pitchFamily="49" charset="-128"/>
                <a:ea typeface="Ricty Diminished Discord" panose="020B0509020203020207" pitchFamily="49" charset="-128"/>
              </a:rPr>
              <a:t>);</a:t>
            </a:r>
          </a:p>
        </p:txBody>
      </p:sp>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7</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10" name="テキスト ボックス 9">
            <a:extLst>
              <a:ext uri="{FF2B5EF4-FFF2-40B4-BE49-F238E27FC236}">
                <a16:creationId xmlns:a16="http://schemas.microsoft.com/office/drawing/2014/main" id="{8A1BDC9B-7034-B030-2493-19457B05B3F7}"/>
              </a:ext>
            </a:extLst>
          </p:cNvPr>
          <p:cNvSpPr txBox="1"/>
          <p:nvPr/>
        </p:nvSpPr>
        <p:spPr>
          <a:xfrm>
            <a:off x="3213985" y="2802572"/>
            <a:ext cx="5764029" cy="802359"/>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戻り値のある関数は、定数のように書いてよい</a:t>
            </a:r>
            <a:endParaRPr kumimoji="1" lang="en-US" altLang="ja-JP" sz="2000">
              <a:solidFill>
                <a:schemeClr val="bg1"/>
              </a:solidFill>
            </a:endParaRPr>
          </a:p>
        </p:txBody>
      </p:sp>
      <p:cxnSp>
        <p:nvCxnSpPr>
          <p:cNvPr id="11" name="直線コネクタ 10">
            <a:extLst>
              <a:ext uri="{FF2B5EF4-FFF2-40B4-BE49-F238E27FC236}">
                <a16:creationId xmlns:a16="http://schemas.microsoft.com/office/drawing/2014/main" id="{F8087831-ED72-9424-6DAE-70B970874109}"/>
              </a:ext>
            </a:extLst>
          </p:cNvPr>
          <p:cNvCxnSpPr>
            <a:cxnSpLocks/>
          </p:cNvCxnSpPr>
          <p:nvPr/>
        </p:nvCxnSpPr>
        <p:spPr>
          <a:xfrm>
            <a:off x="5387083" y="4037292"/>
            <a:ext cx="487334"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739A00-48B4-3CD6-C010-5A0B1BFB6E3F}"/>
              </a:ext>
            </a:extLst>
          </p:cNvPr>
          <p:cNvCxnSpPr>
            <a:cxnSpLocks/>
          </p:cNvCxnSpPr>
          <p:nvPr/>
        </p:nvCxnSpPr>
        <p:spPr>
          <a:xfrm>
            <a:off x="6226139" y="4037292"/>
            <a:ext cx="1404135" cy="0"/>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F770F1E-56D1-654F-0C3A-179C3BE5C596}"/>
              </a:ext>
            </a:extLst>
          </p:cNvPr>
          <p:cNvSpPr txBox="1"/>
          <p:nvPr/>
        </p:nvSpPr>
        <p:spPr>
          <a:xfrm>
            <a:off x="2272418" y="5171381"/>
            <a:ext cx="7647162" cy="802359"/>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accent4"/>
                </a:solidFill>
              </a:rPr>
              <a:t>定数のように書いた関数の戻り値の型 </a:t>
            </a:r>
            <a:r>
              <a:rPr kumimoji="1" lang="ja-JP" altLang="en-US" sz="2000">
                <a:solidFill>
                  <a:schemeClr val="bg1"/>
                </a:solidFill>
              </a:rPr>
              <a:t>は </a:t>
            </a:r>
            <a:endParaRPr kumimoji="1" lang="en-US" altLang="ja-JP" sz="2000">
              <a:solidFill>
                <a:schemeClr val="bg1"/>
              </a:solidFill>
            </a:endParaRPr>
          </a:p>
          <a:p>
            <a:pPr algn="ctr">
              <a:lnSpc>
                <a:spcPct val="120000"/>
              </a:lnSpc>
            </a:pPr>
            <a:r>
              <a:rPr kumimoji="1" lang="ja-JP" altLang="en-US" sz="2000">
                <a:solidFill>
                  <a:schemeClr val="accent4"/>
                </a:solidFill>
              </a:rPr>
              <a:t>その関数の引数の型 </a:t>
            </a:r>
            <a:r>
              <a:rPr kumimoji="1" lang="ja-JP" altLang="en-US" sz="2000">
                <a:solidFill>
                  <a:schemeClr val="bg1"/>
                </a:solidFill>
              </a:rPr>
              <a:t>と一致している必要がある</a:t>
            </a:r>
            <a:endParaRPr kumimoji="1" lang="en-US" altLang="ja-JP" sz="2000">
              <a:solidFill>
                <a:schemeClr val="bg1"/>
              </a:solidFill>
            </a:endParaRPr>
          </a:p>
        </p:txBody>
      </p:sp>
      <p:sp>
        <p:nvSpPr>
          <p:cNvPr id="16" name="テキスト ボックス 15">
            <a:extLst>
              <a:ext uri="{FF2B5EF4-FFF2-40B4-BE49-F238E27FC236}">
                <a16:creationId xmlns:a16="http://schemas.microsoft.com/office/drawing/2014/main" id="{93FBA972-D678-CEF7-9A01-773EFB227E4D}"/>
              </a:ext>
            </a:extLst>
          </p:cNvPr>
          <p:cNvSpPr txBox="1"/>
          <p:nvPr/>
        </p:nvSpPr>
        <p:spPr>
          <a:xfrm>
            <a:off x="3221668" y="4198094"/>
            <a:ext cx="5764029" cy="802359"/>
          </a:xfrm>
          <a:prstGeom prst="rect">
            <a:avLst/>
          </a:prstGeom>
        </p:spPr>
        <p:txBody>
          <a:bodyPr vert="horz" wrap="square" lIns="91440" tIns="45720" rIns="91440" bIns="45720" rtlCol="0" anchor="ctr">
            <a:noAutofit/>
          </a:bodyPr>
          <a:lstStyle/>
          <a:p>
            <a:pPr algn="ctr">
              <a:lnSpc>
                <a:spcPct val="120000"/>
              </a:lnSpc>
            </a:pPr>
            <a:r>
              <a:rPr kumimoji="1" lang="en-US" altLang="ja-JP" sz="2000">
                <a:solidFill>
                  <a:schemeClr val="bg1"/>
                </a:solidFill>
              </a:rPr>
              <a:t>printf </a:t>
            </a:r>
            <a:r>
              <a:rPr kumimoji="1" lang="ja-JP" altLang="en-US" sz="2000">
                <a:solidFill>
                  <a:schemeClr val="bg1"/>
                </a:solidFill>
              </a:rPr>
              <a:t>関数の引数は </a:t>
            </a:r>
            <a:r>
              <a:rPr kumimoji="1" lang="en-US" altLang="ja-JP" sz="2000">
                <a:solidFill>
                  <a:schemeClr val="bg1"/>
                </a:solidFill>
              </a:rPr>
              <a:t>“%f” </a:t>
            </a:r>
            <a:r>
              <a:rPr kumimoji="1" lang="ja-JP" altLang="en-US" sz="2000">
                <a:solidFill>
                  <a:schemeClr val="bg1"/>
                </a:solidFill>
              </a:rPr>
              <a:t>と </a:t>
            </a:r>
            <a:r>
              <a:rPr kumimoji="1" lang="en-US" altLang="ja-JP" sz="2000">
                <a:solidFill>
                  <a:schemeClr val="bg1"/>
                </a:solidFill>
              </a:rPr>
              <a:t>pow(2, 4)</a:t>
            </a:r>
            <a:br>
              <a:rPr kumimoji="1" lang="en-US" altLang="ja-JP" sz="2000">
                <a:solidFill>
                  <a:schemeClr val="bg1"/>
                </a:solidFill>
              </a:rPr>
            </a:br>
            <a:r>
              <a:rPr kumimoji="1" lang="en-US" altLang="ja-JP" sz="2000">
                <a:solidFill>
                  <a:schemeClr val="bg1"/>
                </a:solidFill>
              </a:rPr>
              <a:t>pow </a:t>
            </a:r>
            <a:r>
              <a:rPr kumimoji="1" lang="ja-JP" altLang="en-US" sz="2000">
                <a:solidFill>
                  <a:schemeClr val="bg1"/>
                </a:solidFill>
              </a:rPr>
              <a:t>関数の引数は </a:t>
            </a:r>
            <a:r>
              <a:rPr kumimoji="1" lang="en-US" altLang="ja-JP" sz="2000">
                <a:solidFill>
                  <a:schemeClr val="bg1"/>
                </a:solidFill>
              </a:rPr>
              <a:t>2 </a:t>
            </a:r>
            <a:r>
              <a:rPr kumimoji="1" lang="ja-JP" altLang="en-US" sz="2000">
                <a:solidFill>
                  <a:schemeClr val="bg1"/>
                </a:solidFill>
              </a:rPr>
              <a:t>と </a:t>
            </a:r>
            <a:r>
              <a:rPr kumimoji="1" lang="en-US" altLang="ja-JP" sz="2000">
                <a:solidFill>
                  <a:schemeClr val="bg1"/>
                </a:solidFill>
              </a:rPr>
              <a:t>4</a:t>
            </a:r>
          </a:p>
        </p:txBody>
      </p:sp>
      <p:sp>
        <p:nvSpPr>
          <p:cNvPr id="17" name="テキスト ボックス 16">
            <a:extLst>
              <a:ext uri="{FF2B5EF4-FFF2-40B4-BE49-F238E27FC236}">
                <a16:creationId xmlns:a16="http://schemas.microsoft.com/office/drawing/2014/main" id="{31D9C32C-CA58-3747-3513-6E5FDBB57D98}"/>
              </a:ext>
            </a:extLst>
          </p:cNvPr>
          <p:cNvSpPr txBox="1"/>
          <p:nvPr/>
        </p:nvSpPr>
        <p:spPr>
          <a:xfrm>
            <a:off x="8561562" y="3538980"/>
            <a:ext cx="2936361" cy="971156"/>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16</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19" name="直線コネクタ 18">
            <a:extLst>
              <a:ext uri="{FF2B5EF4-FFF2-40B4-BE49-F238E27FC236}">
                <a16:creationId xmlns:a16="http://schemas.microsoft.com/office/drawing/2014/main" id="{F57DDC77-26EB-1FF1-C296-156852F90908}"/>
              </a:ext>
            </a:extLst>
          </p:cNvPr>
          <p:cNvCxnSpPr>
            <a:cxnSpLocks/>
          </p:cNvCxnSpPr>
          <p:nvPr/>
        </p:nvCxnSpPr>
        <p:spPr>
          <a:xfrm>
            <a:off x="11499560" y="3532423"/>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32EAFDA-25CB-421E-44C5-6BAF17568F8F}"/>
              </a:ext>
            </a:extLst>
          </p:cNvPr>
          <p:cNvCxnSpPr>
            <a:cxnSpLocks/>
          </p:cNvCxnSpPr>
          <p:nvPr/>
        </p:nvCxnSpPr>
        <p:spPr>
          <a:xfrm>
            <a:off x="9256623" y="3536832"/>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948BC8A-5DED-8807-83C9-B139D4B1769C}"/>
              </a:ext>
            </a:extLst>
          </p:cNvPr>
          <p:cNvCxnSpPr>
            <a:cxnSpLocks/>
          </p:cNvCxnSpPr>
          <p:nvPr/>
        </p:nvCxnSpPr>
        <p:spPr>
          <a:xfrm>
            <a:off x="8561562" y="4513134"/>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A46F400-1C10-4672-1D20-CDC1D0654DB6}"/>
              </a:ext>
            </a:extLst>
          </p:cNvPr>
          <p:cNvCxnSpPr>
            <a:cxnSpLocks/>
          </p:cNvCxnSpPr>
          <p:nvPr/>
        </p:nvCxnSpPr>
        <p:spPr>
          <a:xfrm>
            <a:off x="8559349" y="3533834"/>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D0523D4-83CF-4F2D-FA98-9DC2DA6F1B5D}"/>
              </a:ext>
            </a:extLst>
          </p:cNvPr>
          <p:cNvCxnSpPr>
            <a:cxnSpLocks/>
          </p:cNvCxnSpPr>
          <p:nvPr/>
        </p:nvCxnSpPr>
        <p:spPr>
          <a:xfrm>
            <a:off x="8560521" y="3537562"/>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20F03E0-A716-3B67-A54C-FE82725E059C}"/>
              </a:ext>
            </a:extLst>
          </p:cNvPr>
          <p:cNvSpPr txBox="1"/>
          <p:nvPr/>
        </p:nvSpPr>
        <p:spPr>
          <a:xfrm>
            <a:off x="8625123" y="3429000"/>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Tree>
    <p:extLst>
      <p:ext uri="{BB962C8B-B14F-4D97-AF65-F5344CB8AC3E}">
        <p14:creationId xmlns:p14="http://schemas.microsoft.com/office/powerpoint/2010/main" val="256735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74</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67CD7B7-CB5F-D625-24F2-D5E9231D01E0}"/>
              </a:ext>
            </a:extLst>
          </p:cNvPr>
          <p:cNvSpPr txBox="1"/>
          <p:nvPr/>
        </p:nvSpPr>
        <p:spPr>
          <a:xfrm>
            <a:off x="3128210" y="1427097"/>
            <a:ext cx="5764029" cy="1268780"/>
          </a:xfrm>
          <a:prstGeom prst="rect">
            <a:avLst/>
          </a:prstGeom>
        </p:spPr>
        <p:txBody>
          <a:bodyPr vert="horz" wrap="square" lIns="91440" tIns="45720" rIns="91440" bIns="45720" rtlCol="0" anchor="ctr">
            <a:noAutofit/>
          </a:bodyPr>
          <a:lstStyle/>
          <a:p>
            <a:pPr algn="ctr">
              <a:lnSpc>
                <a:spcPct val="120000"/>
              </a:lnSpc>
            </a:pPr>
            <a:r>
              <a:rPr kumimoji="1" lang="ja-JP" altLang="en-US" sz="2000">
                <a:solidFill>
                  <a:schemeClr val="bg1"/>
                </a:solidFill>
              </a:rPr>
              <a:t>全ての関数は、</a:t>
            </a:r>
            <a:endParaRPr kumimoji="1" lang="en-US" altLang="ja-JP" sz="2000">
              <a:solidFill>
                <a:schemeClr val="bg1"/>
              </a:solidFill>
            </a:endParaRPr>
          </a:p>
          <a:p>
            <a:pPr algn="ctr">
              <a:lnSpc>
                <a:spcPct val="120000"/>
              </a:lnSpc>
            </a:pPr>
            <a:r>
              <a:rPr kumimoji="1" lang="ja-JP" altLang="en-US" sz="2000">
                <a:solidFill>
                  <a:schemeClr val="bg1"/>
                </a:solidFill>
              </a:rPr>
              <a:t>「</a:t>
            </a:r>
            <a:r>
              <a:rPr lang="ja-JP" altLang="en-US" sz="2000">
                <a:solidFill>
                  <a:schemeClr val="accent4"/>
                </a:solidFill>
              </a:rPr>
              <a:t>戻り値の</a:t>
            </a:r>
            <a:r>
              <a:rPr kumimoji="1" lang="ja-JP" altLang="en-US" sz="2000">
                <a:solidFill>
                  <a:schemeClr val="accent4"/>
                </a:solidFill>
              </a:rPr>
              <a:t>型</a:t>
            </a:r>
            <a:r>
              <a:rPr kumimoji="1" lang="ja-JP" altLang="en-US" sz="2000">
                <a:solidFill>
                  <a:schemeClr val="bg1"/>
                </a:solidFill>
              </a:rPr>
              <a:t>」「</a:t>
            </a:r>
            <a:r>
              <a:rPr kumimoji="1" lang="ja-JP" altLang="en-US" sz="2000">
                <a:solidFill>
                  <a:schemeClr val="accent3"/>
                </a:solidFill>
              </a:rPr>
              <a:t>名前</a:t>
            </a:r>
            <a:r>
              <a:rPr kumimoji="1" lang="ja-JP" altLang="en-US" sz="2000">
                <a:solidFill>
                  <a:schemeClr val="bg1"/>
                </a:solidFill>
              </a:rPr>
              <a:t>」を持つ</a:t>
            </a:r>
            <a:endParaRPr kumimoji="1" lang="en-US" altLang="ja-JP" sz="2000">
              <a:solidFill>
                <a:schemeClr val="bg1"/>
              </a:solidFill>
            </a:endParaRPr>
          </a:p>
          <a:p>
            <a:pPr algn="ctr">
              <a:lnSpc>
                <a:spcPct val="120000"/>
              </a:lnSpc>
            </a:pPr>
            <a:r>
              <a:rPr kumimoji="1" lang="ja-JP" altLang="en-US" sz="2000">
                <a:solidFill>
                  <a:schemeClr val="bg1"/>
                </a:solidFill>
              </a:rPr>
              <a:t>また、 「</a:t>
            </a:r>
            <a:r>
              <a:rPr kumimoji="1" lang="ja-JP" altLang="en-US" sz="2000">
                <a:solidFill>
                  <a:schemeClr val="accent5">
                    <a:lumMod val="40000"/>
                    <a:lumOff val="60000"/>
                  </a:schemeClr>
                </a:solidFill>
              </a:rPr>
              <a:t>引数</a:t>
            </a:r>
            <a:r>
              <a:rPr kumimoji="1" lang="ja-JP" altLang="en-US" sz="2000">
                <a:solidFill>
                  <a:schemeClr val="bg1"/>
                </a:solidFill>
              </a:rPr>
              <a:t>」</a:t>
            </a:r>
            <a:r>
              <a:rPr kumimoji="1" lang="en-US" altLang="ja-JP" sz="2000">
                <a:solidFill>
                  <a:schemeClr val="bg1"/>
                </a:solidFill>
              </a:rPr>
              <a:t>(</a:t>
            </a:r>
            <a:r>
              <a:rPr kumimoji="1" lang="ja-JP" altLang="en-US" sz="2000">
                <a:solidFill>
                  <a:schemeClr val="bg1"/>
                </a:solidFill>
              </a:rPr>
              <a:t>ひきすう</a:t>
            </a:r>
            <a:r>
              <a:rPr kumimoji="1" lang="en-US" altLang="ja-JP" sz="2000">
                <a:solidFill>
                  <a:schemeClr val="bg1"/>
                </a:solidFill>
              </a:rPr>
              <a:t>) </a:t>
            </a:r>
            <a:r>
              <a:rPr kumimoji="1" lang="ja-JP" altLang="en-US" sz="2000">
                <a:solidFill>
                  <a:schemeClr val="bg1"/>
                </a:solidFill>
              </a:rPr>
              <a:t>が与えられる場合もある</a:t>
            </a:r>
            <a:endParaRPr kumimoji="1" lang="en-US" altLang="ja-JP" sz="2000">
              <a:solidFill>
                <a:schemeClr val="bg1"/>
              </a:solidFill>
            </a:endParaRPr>
          </a:p>
        </p:txBody>
      </p:sp>
      <p:sp>
        <p:nvSpPr>
          <p:cNvPr id="21" name="テキスト ボックス 20">
            <a:extLst>
              <a:ext uri="{FF2B5EF4-FFF2-40B4-BE49-F238E27FC236}">
                <a16:creationId xmlns:a16="http://schemas.microsoft.com/office/drawing/2014/main" id="{5C5A4C9D-5817-5A05-60CC-C1094B805EEE}"/>
              </a:ext>
            </a:extLst>
          </p:cNvPr>
          <p:cNvSpPr txBox="1"/>
          <p:nvPr/>
        </p:nvSpPr>
        <p:spPr>
          <a:xfrm>
            <a:off x="1985115" y="3404080"/>
            <a:ext cx="3704298" cy="2380519"/>
          </a:xfrm>
          <a:prstGeom prst="rect">
            <a:avLst/>
          </a:prstGeom>
        </p:spPr>
        <p:txBody>
          <a:bodyPr vert="horz" wrap="square" lIns="91440" tIns="45720" rIns="91440" bIns="45720" rtlCol="0" anchor="t">
            <a:noAutofit/>
          </a:bodyPr>
          <a:lstStyle/>
          <a:p>
            <a:pPr algn="ctr">
              <a:lnSpc>
                <a:spcPct val="120000"/>
              </a:lnSpc>
            </a:pPr>
            <a:r>
              <a:rPr kumimoji="1" lang="ja-JP" altLang="en-US" sz="2000">
                <a:solidFill>
                  <a:schemeClr val="accent5">
                    <a:lumMod val="20000"/>
                    <a:lumOff val="80000"/>
                  </a:schemeClr>
                </a:solidFill>
              </a:rPr>
              <a:t>引数</a:t>
            </a:r>
            <a:r>
              <a:rPr kumimoji="1" lang="ja-JP" altLang="en-US" sz="2000">
                <a:solidFill>
                  <a:schemeClr val="bg1"/>
                </a:solidFill>
              </a:rPr>
              <a:t> は 関数の入力</a:t>
            </a:r>
            <a:endParaRPr kumimoji="1" lang="en-US" altLang="ja-JP" sz="2000">
              <a:solidFill>
                <a:schemeClr val="bg1"/>
              </a:solidFill>
            </a:endParaRPr>
          </a:p>
          <a:p>
            <a:pPr algn="ctr">
              <a:lnSpc>
                <a:spcPct val="120000"/>
              </a:lnSpc>
            </a:pPr>
            <a:r>
              <a:rPr kumimoji="1" lang="ja-JP" altLang="en-US" sz="2000">
                <a:solidFill>
                  <a:schemeClr val="accent4"/>
                </a:solidFill>
              </a:rPr>
              <a:t>戻り値</a:t>
            </a:r>
            <a:r>
              <a:rPr kumimoji="1" lang="ja-JP" altLang="en-US" sz="2000">
                <a:solidFill>
                  <a:schemeClr val="bg1"/>
                </a:solidFill>
              </a:rPr>
              <a:t> は 関数の出力</a:t>
            </a:r>
            <a:endParaRPr kumimoji="1" lang="en-US" altLang="ja-JP" sz="2000">
              <a:solidFill>
                <a:schemeClr val="bg1"/>
              </a:solidFill>
            </a:endParaRPr>
          </a:p>
          <a:p>
            <a:pPr algn="ctr">
              <a:lnSpc>
                <a:spcPct val="120000"/>
              </a:lnSpc>
            </a:pPr>
            <a:endParaRPr lang="en-US" altLang="ja-JP" sz="2000">
              <a:solidFill>
                <a:schemeClr val="bg1"/>
              </a:solidFill>
            </a:endParaRPr>
          </a:p>
          <a:p>
            <a:pPr algn="ctr">
              <a:lnSpc>
                <a:spcPct val="120000"/>
              </a:lnSpc>
            </a:pPr>
            <a:r>
              <a:rPr kumimoji="1" lang="ja-JP" altLang="en-US" sz="2000">
                <a:solidFill>
                  <a:schemeClr val="bg1"/>
                </a:solidFill>
              </a:rPr>
              <a:t>ところが</a:t>
            </a:r>
            <a:endParaRPr kumimoji="1" lang="en-US" altLang="ja-JP" sz="2000">
              <a:solidFill>
                <a:schemeClr val="bg1"/>
              </a:solidFill>
            </a:endParaRPr>
          </a:p>
          <a:p>
            <a:pPr algn="ctr">
              <a:lnSpc>
                <a:spcPct val="120000"/>
              </a:lnSpc>
            </a:pPr>
            <a:r>
              <a:rPr kumimoji="1" lang="ja-JP" altLang="en-US" sz="2000">
                <a:solidFill>
                  <a:schemeClr val="accent5">
                    <a:lumMod val="40000"/>
                    <a:lumOff val="60000"/>
                  </a:schemeClr>
                </a:solidFill>
              </a:rPr>
              <a:t>引数</a:t>
            </a:r>
            <a:r>
              <a:rPr kumimoji="1" lang="ja-JP" altLang="en-US" sz="2000">
                <a:solidFill>
                  <a:schemeClr val="bg1"/>
                </a:solidFill>
              </a:rPr>
              <a:t>も</a:t>
            </a:r>
            <a:r>
              <a:rPr kumimoji="1" lang="ja-JP" altLang="en-US" sz="2000">
                <a:solidFill>
                  <a:schemeClr val="accent4"/>
                </a:solidFill>
              </a:rPr>
              <a:t>戻り値</a:t>
            </a:r>
            <a:r>
              <a:rPr kumimoji="1" lang="ja-JP" altLang="en-US" sz="2000">
                <a:solidFill>
                  <a:schemeClr val="bg1"/>
                </a:solidFill>
              </a:rPr>
              <a:t>も、どちらも</a:t>
            </a:r>
            <a:endParaRPr kumimoji="1" lang="en-US" altLang="ja-JP" sz="2000">
              <a:solidFill>
                <a:schemeClr val="bg1"/>
              </a:solidFill>
            </a:endParaRPr>
          </a:p>
          <a:p>
            <a:pPr algn="ctr">
              <a:lnSpc>
                <a:spcPct val="120000"/>
              </a:lnSpc>
            </a:pPr>
            <a:r>
              <a:rPr kumimoji="1" lang="ja-JP" altLang="en-US" sz="2000">
                <a:solidFill>
                  <a:schemeClr val="bg1"/>
                </a:solidFill>
              </a:rPr>
              <a:t>無いことがある</a:t>
            </a:r>
            <a:endParaRPr kumimoji="1" lang="en-US" altLang="ja-JP" sz="2000">
              <a:solidFill>
                <a:schemeClr val="bg1"/>
              </a:solidFill>
            </a:endParaRPr>
          </a:p>
        </p:txBody>
      </p:sp>
      <p:sp>
        <p:nvSpPr>
          <p:cNvPr id="22" name="テキスト ボックス 21">
            <a:extLst>
              <a:ext uri="{FF2B5EF4-FFF2-40B4-BE49-F238E27FC236}">
                <a16:creationId xmlns:a16="http://schemas.microsoft.com/office/drawing/2014/main" id="{044453F5-1F4D-8295-25D5-32F741A672F8}"/>
              </a:ext>
            </a:extLst>
          </p:cNvPr>
          <p:cNvSpPr txBox="1"/>
          <p:nvPr/>
        </p:nvSpPr>
        <p:spPr>
          <a:xfrm>
            <a:off x="5457371" y="3631553"/>
            <a:ext cx="4749514" cy="688485"/>
          </a:xfrm>
          <a:prstGeom prst="rect">
            <a:avLst/>
          </a:prstGeom>
        </p:spPr>
        <p:txBody>
          <a:bodyPr vert="horz" wrap="square" lIns="91440" tIns="45720" rIns="91440" bIns="45720" rtlCol="0" anchor="ctr">
            <a:noAutofit/>
          </a:bodyPr>
          <a:lstStyle/>
          <a:p>
            <a:pPr algn="ctr">
              <a:lnSpc>
                <a:spcPct val="120000"/>
              </a:lnSpc>
            </a:pPr>
            <a:r>
              <a:rPr kumimoji="1" lang="en-US" altLang="ja-JP" sz="2800">
                <a:solidFill>
                  <a:schemeClr val="accent3"/>
                </a:solidFill>
                <a:latin typeface="Cambria Math" panose="02040503050406030204" pitchFamily="18" charset="0"/>
                <a:ea typeface="Cambria Math" panose="02040503050406030204" pitchFamily="18" charset="0"/>
              </a:rPr>
              <a:t>sin</a:t>
            </a:r>
            <a:r>
              <a:rPr kumimoji="1" lang="en-US" altLang="ja-JP" sz="2800">
                <a:solidFill>
                  <a:schemeClr val="bg1"/>
                </a:solidFill>
                <a:latin typeface="Cambria Math" panose="02040503050406030204" pitchFamily="18" charset="0"/>
                <a:ea typeface="Cambria Math" panose="02040503050406030204" pitchFamily="18" charset="0"/>
              </a:rPr>
              <a:t>( </a:t>
            </a:r>
            <a:r>
              <a:rPr kumimoji="1" lang="en-US" altLang="ja-JP" sz="2800">
                <a:solidFill>
                  <a:schemeClr val="accent5">
                    <a:lumMod val="20000"/>
                    <a:lumOff val="80000"/>
                  </a:schemeClr>
                </a:solidFill>
                <a:latin typeface="Cambria Math" panose="02040503050406030204" pitchFamily="18" charset="0"/>
                <a:ea typeface="Cambria Math" panose="02040503050406030204" pitchFamily="18" charset="0"/>
              </a:rPr>
              <a:t>π </a:t>
            </a:r>
            <a:r>
              <a:rPr kumimoji="1" lang="en-US" altLang="ja-JP" sz="2800">
                <a:solidFill>
                  <a:schemeClr val="bg1"/>
                </a:solidFill>
                <a:latin typeface="Cambria Math" panose="02040503050406030204" pitchFamily="18" charset="0"/>
                <a:ea typeface="Cambria Math" panose="02040503050406030204" pitchFamily="18" charset="0"/>
              </a:rPr>
              <a:t>)  =  </a:t>
            </a:r>
            <a:r>
              <a:rPr kumimoji="1" lang="en-US" altLang="ja-JP" sz="2800">
                <a:solidFill>
                  <a:schemeClr val="accent4"/>
                </a:solidFill>
                <a:latin typeface="Cambria Math" panose="02040503050406030204" pitchFamily="18" charset="0"/>
                <a:ea typeface="Cambria Math" panose="02040503050406030204" pitchFamily="18" charset="0"/>
              </a:rPr>
              <a:t>0</a:t>
            </a:r>
          </a:p>
        </p:txBody>
      </p:sp>
      <p:cxnSp>
        <p:nvCxnSpPr>
          <p:cNvPr id="24" name="直線矢印コネクタ 23">
            <a:extLst>
              <a:ext uri="{FF2B5EF4-FFF2-40B4-BE49-F238E27FC236}">
                <a16:creationId xmlns:a16="http://schemas.microsoft.com/office/drawing/2014/main" id="{1A155858-D6C0-C3F5-BE64-34F01B2CA008}"/>
              </a:ext>
            </a:extLst>
          </p:cNvPr>
          <p:cNvCxnSpPr>
            <a:cxnSpLocks/>
          </p:cNvCxnSpPr>
          <p:nvPr/>
        </p:nvCxnSpPr>
        <p:spPr>
          <a:xfrm flipV="1">
            <a:off x="7693392" y="4320038"/>
            <a:ext cx="0" cy="567559"/>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ABB383-F3B3-410C-10AD-3E3373044647}"/>
              </a:ext>
            </a:extLst>
          </p:cNvPr>
          <p:cNvSpPr txBox="1"/>
          <p:nvPr/>
        </p:nvSpPr>
        <p:spPr>
          <a:xfrm>
            <a:off x="6749612" y="4990633"/>
            <a:ext cx="1411014" cy="369332"/>
          </a:xfrm>
          <a:prstGeom prst="rect">
            <a:avLst/>
          </a:prstGeom>
          <a:noFill/>
        </p:spPr>
        <p:txBody>
          <a:bodyPr wrap="square">
            <a:spAutoFit/>
          </a:bodyPr>
          <a:lstStyle/>
          <a:p>
            <a:pPr algn="r"/>
            <a:r>
              <a:rPr kumimoji="1" lang="ja-JP" altLang="en-US" sz="1800">
                <a:solidFill>
                  <a:schemeClr val="bg1"/>
                </a:solidFill>
              </a:rPr>
              <a:t>入力</a:t>
            </a:r>
            <a:r>
              <a:rPr kumimoji="1" lang="en-US" altLang="ja-JP" sz="1800">
                <a:solidFill>
                  <a:schemeClr val="bg1"/>
                </a:solidFill>
              </a:rPr>
              <a:t>(</a:t>
            </a:r>
            <a:r>
              <a:rPr kumimoji="1" lang="ja-JP" altLang="en-US" sz="1800">
                <a:solidFill>
                  <a:schemeClr val="accent5">
                    <a:lumMod val="20000"/>
                    <a:lumOff val="80000"/>
                  </a:schemeClr>
                </a:solidFill>
              </a:rPr>
              <a:t>引数</a:t>
            </a:r>
            <a:r>
              <a:rPr kumimoji="1" lang="en-US" altLang="ja-JP" sz="1800">
                <a:solidFill>
                  <a:schemeClr val="bg1"/>
                </a:solidFill>
              </a:rPr>
              <a:t>)</a:t>
            </a:r>
            <a:endParaRPr lang="ja-JP" altLang="en-US"/>
          </a:p>
        </p:txBody>
      </p:sp>
      <p:cxnSp>
        <p:nvCxnSpPr>
          <p:cNvPr id="29" name="直線矢印コネクタ 28">
            <a:extLst>
              <a:ext uri="{FF2B5EF4-FFF2-40B4-BE49-F238E27FC236}">
                <a16:creationId xmlns:a16="http://schemas.microsoft.com/office/drawing/2014/main" id="{CE4A22FD-58CD-7571-6078-3FB0F601AC88}"/>
              </a:ext>
            </a:extLst>
          </p:cNvPr>
          <p:cNvCxnSpPr>
            <a:cxnSpLocks/>
          </p:cNvCxnSpPr>
          <p:nvPr/>
        </p:nvCxnSpPr>
        <p:spPr>
          <a:xfrm flipV="1">
            <a:off x="8612918" y="4310561"/>
            <a:ext cx="0" cy="567559"/>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A6A9186-0F76-DF91-790A-84CECBCFC2F0}"/>
              </a:ext>
            </a:extLst>
          </p:cNvPr>
          <p:cNvSpPr txBox="1"/>
          <p:nvPr/>
        </p:nvSpPr>
        <p:spPr>
          <a:xfrm>
            <a:off x="8286751" y="4990633"/>
            <a:ext cx="1708585" cy="369332"/>
          </a:xfrm>
          <a:prstGeom prst="rect">
            <a:avLst/>
          </a:prstGeom>
          <a:noFill/>
        </p:spPr>
        <p:txBody>
          <a:bodyPr wrap="square">
            <a:spAutoFit/>
          </a:bodyPr>
          <a:lstStyle/>
          <a:p>
            <a:r>
              <a:rPr kumimoji="1" lang="ja-JP" altLang="en-US" sz="1800">
                <a:solidFill>
                  <a:schemeClr val="bg1"/>
                </a:solidFill>
              </a:rPr>
              <a:t>出力</a:t>
            </a:r>
            <a:r>
              <a:rPr kumimoji="1" lang="en-US" altLang="ja-JP" sz="1800">
                <a:solidFill>
                  <a:schemeClr val="bg1"/>
                </a:solidFill>
              </a:rPr>
              <a:t>(</a:t>
            </a:r>
            <a:r>
              <a:rPr kumimoji="1" lang="ja-JP" altLang="en-US" sz="1800">
                <a:solidFill>
                  <a:schemeClr val="accent4"/>
                </a:solidFill>
              </a:rPr>
              <a:t>戻り値</a:t>
            </a:r>
            <a:r>
              <a:rPr kumimoji="1" lang="en-US" altLang="ja-JP" sz="1800">
                <a:solidFill>
                  <a:schemeClr val="bg1"/>
                </a:solidFill>
              </a:rPr>
              <a:t>)</a:t>
            </a:r>
            <a:endParaRPr lang="ja-JP" altLang="en-US"/>
          </a:p>
        </p:txBody>
      </p:sp>
    </p:spTree>
    <p:extLst>
      <p:ext uri="{BB962C8B-B14F-4D97-AF65-F5344CB8AC3E}">
        <p14:creationId xmlns:p14="http://schemas.microsoft.com/office/powerpoint/2010/main" val="30491012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8</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B274087-F915-6D47-57A2-98923E72418C}"/>
              </a:ext>
            </a:extLst>
          </p:cNvPr>
          <p:cNvSpPr txBox="1"/>
          <p:nvPr/>
        </p:nvSpPr>
        <p:spPr>
          <a:xfrm>
            <a:off x="709276" y="1322632"/>
            <a:ext cx="5764029" cy="534457"/>
          </a:xfrm>
          <a:prstGeom prst="rect">
            <a:avLst/>
          </a:prstGeom>
        </p:spPr>
        <p:txBody>
          <a:bodyPr vert="horz" wrap="square" lIns="91440" tIns="45720" rIns="91440" bIns="45720" rtlCol="0" anchor="t">
            <a:noAutofit/>
          </a:bodyPr>
          <a:lstStyle/>
          <a:p>
            <a:pPr>
              <a:lnSpc>
                <a:spcPct val="120000"/>
              </a:lnSpc>
            </a:pPr>
            <a:r>
              <a:rPr kumimoji="1" lang="ja-JP" altLang="en-US" sz="2000">
                <a:solidFill>
                  <a:schemeClr val="bg1"/>
                </a:solidFill>
              </a:rPr>
              <a:t>★ </a:t>
            </a:r>
            <a:r>
              <a:rPr lang="en-US" altLang="ja-JP" sz="2000">
                <a:solidFill>
                  <a:schemeClr val="bg1"/>
                </a:solidFill>
                <a:latin typeface="Ricty Diminished Discord" panose="020B0509020203020207" pitchFamily="49" charset="-128"/>
                <a:ea typeface="Ricty Diminished Discord" panose="020B0509020203020207" pitchFamily="49" charset="-128"/>
              </a:rPr>
              <a:t>printf</a:t>
            </a:r>
            <a:r>
              <a:rPr lang="en-US" altLang="ja-JP" sz="2000">
                <a:solidFill>
                  <a:schemeClr val="bg1"/>
                </a:solidFill>
              </a:rPr>
              <a:t> </a:t>
            </a:r>
            <a:r>
              <a:rPr lang="ja-JP" altLang="en-US" sz="2000">
                <a:solidFill>
                  <a:schemeClr val="bg1"/>
                </a:solidFill>
              </a:rPr>
              <a:t>関数の使い方</a:t>
            </a:r>
            <a:endParaRPr lang="en-US" altLang="ja-JP" sz="2000">
              <a:solidFill>
                <a:schemeClr val="bg1"/>
              </a:solidFill>
            </a:endParaRPr>
          </a:p>
        </p:txBody>
      </p:sp>
      <p:grpSp>
        <p:nvGrpSpPr>
          <p:cNvPr id="62" name="グループ化 61">
            <a:extLst>
              <a:ext uri="{FF2B5EF4-FFF2-40B4-BE49-F238E27FC236}">
                <a16:creationId xmlns:a16="http://schemas.microsoft.com/office/drawing/2014/main" id="{3F759683-29A6-ED0D-DD3B-AA80080D6EDD}"/>
              </a:ext>
            </a:extLst>
          </p:cNvPr>
          <p:cNvGrpSpPr/>
          <p:nvPr/>
        </p:nvGrpSpPr>
        <p:grpSpPr>
          <a:xfrm>
            <a:off x="8001931" y="4749027"/>
            <a:ext cx="3817283" cy="989015"/>
            <a:chOff x="7897979" y="4072486"/>
            <a:chExt cx="2942593" cy="989015"/>
          </a:xfrm>
        </p:grpSpPr>
        <p:sp>
          <p:nvSpPr>
            <p:cNvPr id="41" name="テキスト ボックス 40">
              <a:extLst>
                <a:ext uri="{FF2B5EF4-FFF2-40B4-BE49-F238E27FC236}">
                  <a16:creationId xmlns:a16="http://schemas.microsoft.com/office/drawing/2014/main" id="{12C04FE7-5284-9703-04AA-6D72C7FF372B}"/>
                </a:ext>
              </a:extLst>
            </p:cNvPr>
            <p:cNvSpPr txBox="1"/>
            <p:nvPr/>
          </p:nvSpPr>
          <p:spPr>
            <a:xfrm>
              <a:off x="7900192" y="4079043"/>
              <a:ext cx="2936361" cy="971156"/>
            </a:xfrm>
            <a:prstGeom prst="rect">
              <a:avLst/>
            </a:prstGeom>
            <a:solidFill>
              <a:srgbClr val="24330F"/>
            </a:solidFill>
            <a:ln>
              <a:noFill/>
            </a:ln>
          </p:spPr>
          <p:txBody>
            <a:bodyPr vert="horz" wrap="none" lIns="360000" tIns="144000" rIns="360000" bIns="144000" rtlCol="0" anchor="t">
              <a:noAutofit/>
            </a:bodyPr>
            <a:lstStyle/>
            <a:p>
              <a:pPr algn="l">
                <a:lnSpc>
                  <a:spcPct val="120000"/>
                </a:lnSpc>
              </a:pPr>
              <a:r>
                <a:rPr lang="en-US" altLang="ja-JP">
                  <a:solidFill>
                    <a:schemeClr val="bg1"/>
                  </a:solidFill>
                  <a:latin typeface="Ricty Diminished Discord" panose="020B0509020203020207" pitchFamily="49" charset="-128"/>
                  <a:ea typeface="Ricty Diminished Discord" panose="020B0509020203020207" pitchFamily="49" charset="-128"/>
                </a:rPr>
                <a:t>int=3, double=12.34%, str=abc</a:t>
              </a:r>
              <a:br>
                <a:rPr lang="en-US" altLang="ja-JP">
                  <a:solidFill>
                    <a:schemeClr val="bg1"/>
                  </a:solidFill>
                  <a:latin typeface="Ricty Diminished Discord" panose="020B0509020203020207" pitchFamily="49" charset="-128"/>
                  <a:ea typeface="Ricty Diminished Discord" panose="020B0509020203020207" pitchFamily="49" charset="-128"/>
                </a:rPr>
              </a:br>
              <a:r>
                <a:rPr lang="en-US" altLang="ja-JP">
                  <a:solidFill>
                    <a:schemeClr val="bg1"/>
                  </a:solidFill>
                  <a:latin typeface="Ricty Diminished Discord" panose="020B0509020203020207" pitchFamily="49" charset="-128"/>
                  <a:ea typeface="Ricty Diminished Discord" panose="020B0509020203020207" pitchFamily="49" charset="-128"/>
                </a:rPr>
                <a:t>defg</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42" name="直線コネクタ 41">
              <a:extLst>
                <a:ext uri="{FF2B5EF4-FFF2-40B4-BE49-F238E27FC236}">
                  <a16:creationId xmlns:a16="http://schemas.microsoft.com/office/drawing/2014/main" id="{9C272440-A3BD-65DD-D120-4AA01D6417BF}"/>
                </a:ext>
              </a:extLst>
            </p:cNvPr>
            <p:cNvCxnSpPr>
              <a:cxnSpLocks/>
            </p:cNvCxnSpPr>
            <p:nvPr/>
          </p:nvCxnSpPr>
          <p:spPr>
            <a:xfrm>
              <a:off x="10838190" y="4072486"/>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1F2283-982D-0116-D8B9-D0260EE8BD58}"/>
                </a:ext>
              </a:extLst>
            </p:cNvPr>
            <p:cNvCxnSpPr>
              <a:cxnSpLocks/>
            </p:cNvCxnSpPr>
            <p:nvPr/>
          </p:nvCxnSpPr>
          <p:spPr>
            <a:xfrm>
              <a:off x="8595253" y="4076895"/>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595E3C-8A58-C514-209D-1BB93173EDE7}"/>
                </a:ext>
              </a:extLst>
            </p:cNvPr>
            <p:cNvCxnSpPr>
              <a:cxnSpLocks/>
            </p:cNvCxnSpPr>
            <p:nvPr/>
          </p:nvCxnSpPr>
          <p:spPr>
            <a:xfrm>
              <a:off x="7900192" y="5053197"/>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C4CE23E-6775-E7CE-80BE-BCF77446BEDA}"/>
                </a:ext>
              </a:extLst>
            </p:cNvPr>
            <p:cNvCxnSpPr>
              <a:cxnSpLocks/>
            </p:cNvCxnSpPr>
            <p:nvPr/>
          </p:nvCxnSpPr>
          <p:spPr>
            <a:xfrm>
              <a:off x="7897979" y="4073897"/>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BDAA29A-ABD0-CD4F-9FBD-91C85D5E81F1}"/>
                </a:ext>
              </a:extLst>
            </p:cNvPr>
            <p:cNvCxnSpPr>
              <a:cxnSpLocks/>
            </p:cNvCxnSpPr>
            <p:nvPr/>
          </p:nvCxnSpPr>
          <p:spPr>
            <a:xfrm>
              <a:off x="7899151" y="4077625"/>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51AE2BC1-B15A-AA2B-410A-44CC9417D054}"/>
              </a:ext>
            </a:extLst>
          </p:cNvPr>
          <p:cNvSpPr txBox="1"/>
          <p:nvPr/>
        </p:nvSpPr>
        <p:spPr>
          <a:xfrm>
            <a:off x="8067705" y="4645604"/>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48" name="四角形: 角を丸くする 47">
            <a:extLst>
              <a:ext uri="{FF2B5EF4-FFF2-40B4-BE49-F238E27FC236}">
                <a16:creationId xmlns:a16="http://schemas.microsoft.com/office/drawing/2014/main" id="{7E81B021-FCAE-1CBE-4DFD-97C171728154}"/>
              </a:ext>
            </a:extLst>
          </p:cNvPr>
          <p:cNvSpPr/>
          <p:nvPr/>
        </p:nvSpPr>
        <p:spPr>
          <a:xfrm>
            <a:off x="1322714" y="1809769"/>
            <a:ext cx="852310" cy="439992"/>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a:p>
        </p:txBody>
      </p:sp>
      <p:sp>
        <p:nvSpPr>
          <p:cNvPr id="49" name="テキスト ボックス 48">
            <a:extLst>
              <a:ext uri="{FF2B5EF4-FFF2-40B4-BE49-F238E27FC236}">
                <a16:creationId xmlns:a16="http://schemas.microsoft.com/office/drawing/2014/main" id="{EA8F6C45-798B-2BFB-0590-5F541BFF0EBC}"/>
              </a:ext>
            </a:extLst>
          </p:cNvPr>
          <p:cNvSpPr txBox="1"/>
          <p:nvPr/>
        </p:nvSpPr>
        <p:spPr>
          <a:xfrm>
            <a:off x="2226416" y="1792949"/>
            <a:ext cx="9395411" cy="1917320"/>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表示したい文字列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で囲う</a:t>
            </a:r>
            <a:r>
              <a:rPr lang="en-US" altLang="ja-JP" sz="2000">
                <a:solidFill>
                  <a:prstClr val="white"/>
                </a:solidFill>
                <a:latin typeface="源真ゴシックP Regular"/>
                <a:ea typeface="源真ゴシックP Regular"/>
              </a:rPr>
              <a:t>)</a:t>
            </a:r>
          </a:p>
          <a:p>
            <a:pPr marL="0" marR="0" lvl="0" indent="0" defTabSz="914400" rtl="0" eaLnBrk="1" fontAlgn="auto" latinLnBrk="0" hangingPunct="1">
              <a:lnSpc>
                <a:spcPct val="12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ただし、文字列の中の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%d</a:t>
            </a:r>
            <a:r>
              <a:rPr kumimoji="1" lang="en-US" altLang="ja-JP" sz="20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rPr>
              <a:t>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整数</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や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a:t>
            </a:r>
            <a:r>
              <a:rPr kumimoji="1" lang="en-US" altLang="ja-JP" sz="2000" b="0" i="0" u="none" strike="noStrike" kern="1200" cap="none" spc="0" normalizeH="0" baseline="0" noProof="0" err="1">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lf</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小数</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en-US" altLang="ja-JP" sz="2000" b="0" i="0" u="none" strike="noStrike" kern="1200" cap="none" spc="0" normalizeH="0" baseline="0" noProof="0">
                <a:ln>
                  <a:noFill/>
                </a:ln>
                <a:solidFill>
                  <a:schemeClr val="accent6">
                    <a:lumMod val="40000"/>
                    <a:lumOff val="60000"/>
                  </a:schemeClr>
                </a:solidFill>
                <a:effectLst/>
                <a:uLnTx/>
                <a:uFillTx/>
                <a:latin typeface="Ricty Diminished Discord" panose="020B0509020203020207" pitchFamily="49" charset="-128"/>
                <a:ea typeface="Ricty Diminished Discord" panose="020B0509020203020207" pitchFamily="49" charset="-128"/>
              </a:rPr>
              <a:t>%s</a:t>
            </a:r>
            <a:r>
              <a:rPr kumimoji="1" lang="en-US" altLang="ja-JP" sz="2000" b="0" i="0" u="none" strike="noStrike" kern="1200" cap="none" spc="0" normalizeH="0" baseline="0" noProof="0">
                <a:ln>
                  <a:noFill/>
                </a:ln>
                <a:solidFill>
                  <a:prstClr val="white"/>
                </a:solidFill>
                <a:effectLst/>
                <a:uLnTx/>
                <a:uFillTx/>
                <a:latin typeface="Ricty Diminished Discord" panose="020B0509020203020207" pitchFamily="49" charset="-128"/>
                <a:ea typeface="Ricty Diminished Discord" panose="020B0509020203020207" pitchFamily="49" charset="-128"/>
              </a:rPr>
              <a:t>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文字列</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などの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%&lt;</a:t>
            </a:r>
            <a:r>
              <a:rPr lang="ja-JP" altLang="en-US"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文字</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&gt;</a:t>
            </a:r>
            <a:r>
              <a:rPr lang="en-US" altLang="ja-JP" sz="2000">
                <a:solidFill>
                  <a:prstClr val="white"/>
                </a:solidFill>
                <a:latin typeface="Ricty Diminished Discord" panose="020B0509020203020207" pitchFamily="49" charset="-128"/>
                <a:ea typeface="Ricty Diminished Discord" panose="020B0509020203020207" pitchFamily="49" charset="-128"/>
              </a:rPr>
              <a:t> </a:t>
            </a:r>
            <a:r>
              <a:rPr lang="ja-JP" altLang="en-US" sz="2000">
                <a:solidFill>
                  <a:prstClr val="white"/>
                </a:solidFill>
                <a:latin typeface="源真ゴシックP Regular"/>
                <a:ea typeface="源真ゴシックP Regular"/>
              </a:rPr>
              <a:t>で表される</a:t>
            </a:r>
            <a:r>
              <a:rPr lang="ja-JP" altLang="en-US" sz="2000">
                <a:solidFill>
                  <a:schemeClr val="accent6">
                    <a:lumMod val="40000"/>
                    <a:lumOff val="60000"/>
                  </a:schemeClr>
                </a:solidFill>
                <a:latin typeface="源真ゴシックP Regular"/>
                <a:ea typeface="源真ゴシックP Regular"/>
              </a:rPr>
              <a:t>やつ</a:t>
            </a:r>
            <a:r>
              <a:rPr lang="ja-JP" altLang="en-US" sz="2000">
                <a:solidFill>
                  <a:prstClr val="white"/>
                </a:solidFill>
                <a:latin typeface="源真ゴシックP Regular"/>
                <a:ea typeface="源真ゴシックP Regular"/>
              </a:rPr>
              <a:t>は、</a:t>
            </a:r>
            <a:r>
              <a:rPr lang="ja-JP" altLang="en-US" sz="2000">
                <a:solidFill>
                  <a:schemeClr val="accent5">
                    <a:lumMod val="40000"/>
                    <a:lumOff val="60000"/>
                  </a:schemeClr>
                </a:solidFill>
                <a:latin typeface="源真ゴシックP Regular"/>
                <a:ea typeface="源真ゴシックP Regular"/>
              </a:rPr>
              <a:t>引数</a:t>
            </a:r>
            <a:r>
              <a:rPr lang="en-US" altLang="ja-JP" sz="2000">
                <a:solidFill>
                  <a:schemeClr val="accent5">
                    <a:lumMod val="40000"/>
                    <a:lumOff val="60000"/>
                  </a:schemeClr>
                </a:solidFill>
                <a:latin typeface="源真ゴシックP Regular"/>
                <a:ea typeface="源真ゴシックP Regular"/>
              </a:rPr>
              <a:t>2,3,4 … </a:t>
            </a:r>
            <a:r>
              <a:rPr lang="ja-JP" altLang="en-US" sz="2000">
                <a:solidFill>
                  <a:prstClr val="white"/>
                </a:solidFill>
                <a:latin typeface="源真ゴシックP Regular"/>
                <a:ea typeface="源真ゴシックP Regular"/>
              </a:rPr>
              <a:t>に置き換えられます</a:t>
            </a:r>
            <a:br>
              <a:rPr lang="en-US" altLang="ja-JP" sz="2000">
                <a:solidFill>
                  <a:prstClr val="white"/>
                </a:solidFill>
                <a:latin typeface="源真ゴシックP Regular"/>
                <a:ea typeface="源真ゴシックP Regular"/>
              </a:rPr>
            </a:br>
            <a:r>
              <a:rPr lang="ja-JP" altLang="en-US" sz="2000">
                <a:solidFill>
                  <a:prstClr val="white"/>
                </a:solidFill>
                <a:latin typeface="源真ゴシックP Regular"/>
                <a:ea typeface="源真ゴシックP Regular"/>
              </a:rPr>
              <a:t>ただの「</a:t>
            </a:r>
            <a:r>
              <a:rPr lang="en-US" altLang="ja-JP" sz="2000">
                <a:solidFill>
                  <a:prstClr val="white"/>
                </a:solidFill>
                <a:latin typeface="源真ゴシックP Regular"/>
                <a:ea typeface="源真ゴシックP Regular"/>
              </a:rPr>
              <a:t>%</a:t>
            </a:r>
            <a:r>
              <a:rPr lang="ja-JP" altLang="en-US" sz="2000">
                <a:solidFill>
                  <a:prstClr val="white"/>
                </a:solidFill>
                <a:latin typeface="源真ゴシックP Regular"/>
                <a:ea typeface="源真ゴシックP Regular"/>
              </a:rPr>
              <a:t>」を出すには </a:t>
            </a:r>
            <a:r>
              <a:rPr lang="en-US" altLang="ja-JP" sz="2000">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を入れます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en-US" altLang="ja-JP" sz="2000">
                <a:solidFill>
                  <a:prstClr val="white"/>
                </a:solidFill>
                <a:latin typeface="源真ゴシックP Regular"/>
                <a:ea typeface="源真ゴシックP Regular"/>
              </a:rPr>
              <a:t>  </a:t>
            </a:r>
            <a:r>
              <a:rPr lang="en-US" altLang="ja-JP">
                <a:solidFill>
                  <a:schemeClr val="accent2">
                    <a:lumMod val="60000"/>
                    <a:lumOff val="40000"/>
                  </a:schemeClr>
                </a:solidFill>
                <a:latin typeface="源真ゴシックP Regular"/>
                <a:ea typeface="源真ゴシックP Regular"/>
              </a:rPr>
              <a:t>※ </a:t>
            </a:r>
            <a:r>
              <a:rPr lang="ja-JP" altLang="en-US">
                <a:solidFill>
                  <a:schemeClr val="accent2">
                    <a:lumMod val="60000"/>
                    <a:lumOff val="40000"/>
                  </a:schemeClr>
                </a:solidFill>
                <a:latin typeface="源真ゴシックP Regular"/>
                <a:ea typeface="源真ゴシックP Regular"/>
              </a:rPr>
              <a:t>変数名を</a:t>
            </a:r>
            <a:r>
              <a:rPr lang="en-US" altLang="ja-JP">
                <a:solidFill>
                  <a:schemeClr val="accent2">
                    <a:lumMod val="60000"/>
                    <a:lumOff val="40000"/>
                  </a:schemeClr>
                </a:solidFill>
                <a:latin typeface="源真ゴシックP Regular"/>
                <a:ea typeface="源真ゴシックP Regular"/>
              </a:rPr>
              <a:t> “” </a:t>
            </a:r>
            <a:r>
              <a:rPr lang="ja-JP" altLang="en-US">
                <a:solidFill>
                  <a:schemeClr val="accent2">
                    <a:lumMod val="60000"/>
                    <a:lumOff val="40000"/>
                  </a:schemeClr>
                </a:solidFill>
                <a:latin typeface="源真ゴシックP Regular"/>
                <a:ea typeface="源真ゴシックP Regular"/>
              </a:rPr>
              <a:t>の中に入れるだけでは、変数の値は表示されない</a:t>
            </a:r>
            <a:endParaRPr lang="en-US" altLang="ja-JP" sz="2000">
              <a:solidFill>
                <a:schemeClr val="accent2">
                  <a:lumMod val="60000"/>
                  <a:lumOff val="40000"/>
                </a:schemeClr>
              </a:solidFill>
              <a:latin typeface="源真ゴシックP Regular"/>
              <a:ea typeface="源真ゴシックP Regular"/>
            </a:endParaRPr>
          </a:p>
        </p:txBody>
      </p:sp>
      <p:sp>
        <p:nvSpPr>
          <p:cNvPr id="50" name="四角形: 角を丸くする 49">
            <a:extLst>
              <a:ext uri="{FF2B5EF4-FFF2-40B4-BE49-F238E27FC236}">
                <a16:creationId xmlns:a16="http://schemas.microsoft.com/office/drawing/2014/main" id="{521905A5-CC64-D93A-020D-9B85E0C6387E}"/>
              </a:ext>
            </a:extLst>
          </p:cNvPr>
          <p:cNvSpPr/>
          <p:nvPr/>
        </p:nvSpPr>
        <p:spPr>
          <a:xfrm>
            <a:off x="1322714" y="3756092"/>
            <a:ext cx="852310" cy="439992"/>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lang="en-US" altLang="ja-JP">
                <a:solidFill>
                  <a:schemeClr val="accent5">
                    <a:lumMod val="40000"/>
                    <a:lumOff val="60000"/>
                  </a:schemeClr>
                </a:solidFill>
                <a:latin typeface="源真ゴシックP Regular"/>
                <a:ea typeface="源真ゴシックP Regular"/>
              </a:rPr>
              <a:t>n</a:t>
            </a:r>
            <a:endParaRPr kumimoji="1" lang="ja-JP" altLang="en-US"/>
          </a:p>
        </p:txBody>
      </p:sp>
      <p:sp>
        <p:nvSpPr>
          <p:cNvPr id="51" name="テキスト ボックス 50">
            <a:extLst>
              <a:ext uri="{FF2B5EF4-FFF2-40B4-BE49-F238E27FC236}">
                <a16:creationId xmlns:a16="http://schemas.microsoft.com/office/drawing/2014/main" id="{6DB13D2E-6476-58EE-7806-831A85110A5D}"/>
              </a:ext>
            </a:extLst>
          </p:cNvPr>
          <p:cNvSpPr txBox="1"/>
          <p:nvPr/>
        </p:nvSpPr>
        <p:spPr>
          <a:xfrm>
            <a:off x="2226415" y="3756092"/>
            <a:ext cx="9395411" cy="774507"/>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en-US" altLang="ja-JP" sz="2000">
                <a:solidFill>
                  <a:schemeClr val="accent5">
                    <a:lumMod val="40000"/>
                    <a:lumOff val="60000"/>
                  </a:schemeClr>
                </a:solidFill>
                <a:latin typeface="源真ゴシックP Regular"/>
                <a:ea typeface="源真ゴシックP Regular"/>
              </a:rPr>
              <a:t>n </a:t>
            </a:r>
            <a:r>
              <a:rPr lang="ja-JP" altLang="en-US" sz="2000">
                <a:solidFill>
                  <a:schemeClr val="accent5">
                    <a:lumMod val="40000"/>
                    <a:lumOff val="60000"/>
                  </a:schemeClr>
                </a:solidFill>
                <a:latin typeface="源真ゴシックP Regular"/>
                <a:ea typeface="源真ゴシックP Regular"/>
              </a:rPr>
              <a:t>番目の引数</a:t>
            </a:r>
            <a:r>
              <a:rPr lang="ja-JP" altLang="en-US" sz="2000">
                <a:solidFill>
                  <a:prstClr val="white"/>
                </a:solidFill>
                <a:latin typeface="源真ゴシックP Regular"/>
                <a:ea typeface="源真ゴシックP Regular"/>
              </a:rPr>
              <a:t>は、</a:t>
            </a:r>
            <a:r>
              <a:rPr lang="ja-JP" altLang="en-US" sz="2000">
                <a:solidFill>
                  <a:schemeClr val="accent5">
                    <a:lumMod val="40000"/>
                    <a:lumOff val="60000"/>
                  </a:schemeClr>
                </a:solidFill>
                <a:latin typeface="源真ゴシックP Regular"/>
                <a:ea typeface="源真ゴシックP Regular"/>
              </a:rPr>
              <a:t>引数</a:t>
            </a:r>
            <a:r>
              <a:rPr lang="en-US" altLang="ja-JP" sz="2000">
                <a:solidFill>
                  <a:schemeClr val="accent5">
                    <a:lumMod val="40000"/>
                    <a:lumOff val="60000"/>
                  </a:schemeClr>
                </a:solidFill>
                <a:latin typeface="源真ゴシックP Regular"/>
                <a:ea typeface="源真ゴシックP Regular"/>
              </a:rPr>
              <a:t>1</a:t>
            </a:r>
            <a:r>
              <a:rPr lang="en-US" altLang="ja-JP" sz="2000">
                <a:solidFill>
                  <a:prstClr val="white"/>
                </a:solidFill>
                <a:latin typeface="源真ゴシックP Regular"/>
                <a:ea typeface="源真ゴシックP Regular"/>
              </a:rPr>
              <a:t> </a:t>
            </a:r>
            <a:r>
              <a:rPr lang="ja-JP" altLang="en-US" sz="2000">
                <a:solidFill>
                  <a:prstClr val="white"/>
                </a:solidFill>
                <a:latin typeface="源真ゴシックP Regular"/>
                <a:ea typeface="源真ゴシックP Regular"/>
              </a:rPr>
              <a:t>のうちの </a:t>
            </a:r>
            <a:r>
              <a:rPr lang="en-US" altLang="ja-JP" sz="2000">
                <a:solidFill>
                  <a:prstClr val="white"/>
                </a:solidFill>
                <a:latin typeface="源真ゴシックP Regular"/>
                <a:ea typeface="源真ゴシックP Regular"/>
              </a:rPr>
              <a:t>n-1 </a:t>
            </a:r>
            <a:r>
              <a:rPr lang="ja-JP" altLang="en-US" sz="2000">
                <a:solidFill>
                  <a:prstClr val="white"/>
                </a:solidFill>
                <a:latin typeface="源真ゴシックP Regular"/>
                <a:ea typeface="源真ゴシックP Regular"/>
              </a:rPr>
              <a:t>番目のフォーマット文字列を置き換えます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ja-JP" altLang="en-US">
                <a:solidFill>
                  <a:schemeClr val="bg1">
                    <a:lumMod val="75000"/>
                  </a:schemeClr>
                </a:solidFill>
                <a:latin typeface="源真ゴシックP Regular"/>
                <a:ea typeface="源真ゴシックP Regular"/>
              </a:rPr>
              <a:t>  </a:t>
            </a:r>
            <a:r>
              <a:rPr lang="en-US" altLang="ja-JP">
                <a:solidFill>
                  <a:schemeClr val="bg1">
                    <a:lumMod val="75000"/>
                  </a:schemeClr>
                </a:solidFill>
                <a:latin typeface="源真ゴシックP Regular"/>
                <a:ea typeface="源真ゴシックP Regular"/>
              </a:rPr>
              <a:t>※ </a:t>
            </a:r>
            <a:r>
              <a:rPr kumimoji="1" lang="en-US" altLang="ja-JP"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n: 2</a:t>
            </a:r>
            <a:r>
              <a:rPr kumimoji="1" lang="ja-JP" altLang="en-US"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以上の整数</a:t>
            </a:r>
            <a:r>
              <a:rPr kumimoji="1" lang="en-US" altLang="ja-JP"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 </a:t>
            </a:r>
            <a:r>
              <a:rPr kumimoji="1" lang="ja-JP" altLang="en-US"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rPr>
              <a:t>定数を書いてもいいです</a:t>
            </a:r>
            <a:endParaRPr kumimoji="1" lang="en-US" altLang="ja-JP" b="0" i="0" u="none" strike="noStrike" kern="1200" cap="none" spc="0" normalizeH="0" baseline="0" noProof="0">
              <a:ln>
                <a:noFill/>
              </a:ln>
              <a:solidFill>
                <a:schemeClr val="bg1">
                  <a:lumMod val="75000"/>
                </a:schemeClr>
              </a:solidFill>
              <a:effectLst/>
              <a:uLnTx/>
              <a:uFillTx/>
              <a:latin typeface="源真ゴシックP Regular"/>
              <a:ea typeface="源真ゴシックP Regular"/>
              <a:cs typeface="+mn-cs"/>
            </a:endParaRPr>
          </a:p>
        </p:txBody>
      </p:sp>
      <p:sp>
        <p:nvSpPr>
          <p:cNvPr id="52" name="テキスト ボックス 51">
            <a:extLst>
              <a:ext uri="{FF2B5EF4-FFF2-40B4-BE49-F238E27FC236}">
                <a16:creationId xmlns:a16="http://schemas.microsoft.com/office/drawing/2014/main" id="{77EB09A1-5461-809D-AE4E-A32EED88572B}"/>
              </a:ext>
            </a:extLst>
          </p:cNvPr>
          <p:cNvSpPr txBox="1"/>
          <p:nvPr/>
        </p:nvSpPr>
        <p:spPr>
          <a:xfrm>
            <a:off x="3236376" y="5495241"/>
            <a:ext cx="3922460" cy="554946"/>
          </a:xfrm>
          <a:prstGeom prst="rect">
            <a:avLst/>
          </a:prstGeom>
        </p:spPr>
        <p:txBody>
          <a:bodyPr vert="horz" wrap="square" lIns="91440" tIns="45720" rIns="91440" bIns="45720" rtlCol="0" anchor="ctr">
            <a:noAutofit/>
          </a:bodyPr>
          <a:lstStyle/>
          <a:p>
            <a:pPr algn="l">
              <a:lnSpc>
                <a:spcPct val="120000"/>
              </a:lnSpc>
            </a:pP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55" name="テキスト ボックス 54">
            <a:extLst>
              <a:ext uri="{FF2B5EF4-FFF2-40B4-BE49-F238E27FC236}">
                <a16:creationId xmlns:a16="http://schemas.microsoft.com/office/drawing/2014/main" id="{44A4AA74-C55D-F369-0080-427D109CAAFF}"/>
              </a:ext>
            </a:extLst>
          </p:cNvPr>
          <p:cNvSpPr txBox="1"/>
          <p:nvPr/>
        </p:nvSpPr>
        <p:spPr>
          <a:xfrm>
            <a:off x="484639" y="4767437"/>
            <a:ext cx="7423296" cy="1297941"/>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kumimoji="1" lang="en-US" altLang="ja-JP">
                <a:solidFill>
                  <a:schemeClr val="accent4"/>
                </a:solidFill>
                <a:latin typeface="Ricty Diminished Discord" panose="020B0509020203020207" pitchFamily="49" charset="-128"/>
                <a:ea typeface="Ricty Diminished Discord" panose="020B0509020203020207" pitchFamily="49" charset="-128"/>
              </a:rPr>
              <a:t>int</a:t>
            </a:r>
            <a:r>
              <a:rPr kumimoji="1"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i</a:t>
            </a:r>
            <a:r>
              <a:rPr kumimoji="1" lang="en-US" altLang="ja-JP">
                <a:solidFill>
                  <a:schemeClr val="bg1"/>
                </a:solidFill>
                <a:latin typeface="Ricty Diminished Discord" panose="020B0509020203020207" pitchFamily="49" charset="-128"/>
                <a:ea typeface="Ricty Diminished Discord" panose="020B0509020203020207" pitchFamily="49" charset="-128"/>
              </a:rPr>
              <a:t> = </a:t>
            </a:r>
            <a:r>
              <a:rPr kumimoji="1" lang="en-US" altLang="ja-JP">
                <a:solidFill>
                  <a:schemeClr val="accent2"/>
                </a:solidFill>
                <a:latin typeface="Ricty Diminished Discord" panose="020B0509020203020207" pitchFamily="49" charset="-128"/>
                <a:ea typeface="Ricty Diminished Discord" panose="020B0509020203020207" pitchFamily="49" charset="-128"/>
              </a:rPr>
              <a:t>3</a:t>
            </a:r>
            <a:r>
              <a:rPr kumimoji="1"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4"/>
                </a:solidFill>
                <a:latin typeface="Ricty Diminished Discord" panose="020B0509020203020207" pitchFamily="49" charset="-128"/>
                <a:ea typeface="Ricty Diminished Discord" panose="020B0509020203020207" pitchFamily="49" charset="-128"/>
              </a:rPr>
              <a:t>doubl</a:t>
            </a:r>
            <a:r>
              <a:rPr lang="en-US" altLang="ja-JP">
                <a:solidFill>
                  <a:schemeClr val="accent4"/>
                </a:solidFill>
                <a:latin typeface="Ricty Diminished Discord" panose="020B0509020203020207" pitchFamily="49" charset="-128"/>
                <a:ea typeface="Ricty Diminished Discord" panose="020B0509020203020207" pitchFamily="49" charset="-128"/>
              </a:rPr>
              <a:t>e</a:t>
            </a:r>
            <a:r>
              <a:rPr lang="en-US" altLang="ja-JP">
                <a:solidFill>
                  <a:schemeClr val="accent3"/>
                </a:solidFill>
                <a:latin typeface="Ricty Diminished Discord" panose="020B0509020203020207" pitchFamily="49" charset="-128"/>
                <a:ea typeface="Ricty Diminished Discord" panose="020B0509020203020207" pitchFamily="49" charset="-128"/>
              </a:rPr>
              <a:t> d</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12.34</a:t>
            </a:r>
            <a:r>
              <a:rPr lang="en-US" altLang="ja-JP">
                <a:solidFill>
                  <a:schemeClr val="bg1"/>
                </a:solidFill>
                <a:latin typeface="Ricty Diminished Discord" panose="020B0509020203020207" pitchFamily="49" charset="-128"/>
                <a:ea typeface="Ricty Diminished Discord" panose="020B0509020203020207" pitchFamily="49" charset="-128"/>
              </a:rPr>
              <a:t>;</a:t>
            </a:r>
            <a:endParaRPr kumimoji="1" lang="en-US" altLang="ja-JP">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“int=</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a:solidFill>
                  <a:schemeClr val="accent2"/>
                </a:solidFill>
                <a:latin typeface="Ricty Diminished Discord" panose="020B0509020203020207" pitchFamily="49" charset="-128"/>
                <a:ea typeface="Ricty Diminished Discord" panose="020B0509020203020207" pitchFamily="49" charset="-128"/>
              </a:rPr>
              <a:t>, double=</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kumimoji="1" lang="en-US" altLang="ja-JP"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lf</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kumimoji="1" lang="en-US" altLang="ja-JP">
                <a:solidFill>
                  <a:schemeClr val="accent2"/>
                </a:solidFill>
                <a:latin typeface="Ricty Diminished Discord" panose="020B0509020203020207" pitchFamily="49" charset="-128"/>
                <a:ea typeface="Ricty Diminished Discord" panose="020B0509020203020207" pitchFamily="49" charset="-128"/>
              </a:rPr>
              <a:t>, str=</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%s</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err="1">
                <a:solidFill>
                  <a:schemeClr val="accent3"/>
                </a:solidFill>
                <a:latin typeface="Ricty Diminished Discord" panose="020B0509020203020207" pitchFamily="49" charset="-128"/>
                <a:ea typeface="Ricty Diminished Discord" panose="020B0509020203020207" pitchFamily="49" charset="-128"/>
              </a:rPr>
              <a:t>i</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3"/>
                </a:solidFill>
                <a:latin typeface="Ricty Diminished Discord" panose="020B0509020203020207" pitchFamily="49" charset="-128"/>
                <a:ea typeface="Ricty Diminished Discord" panose="020B0509020203020207" pitchFamily="49" charset="-128"/>
              </a:rPr>
              <a:t>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err="1">
                <a:solidFill>
                  <a:schemeClr val="accent2"/>
                </a:solidFill>
                <a:latin typeface="Ricty Diminished Discord" panose="020B0509020203020207" pitchFamily="49" charset="-128"/>
                <a:ea typeface="Ricty Diminished Discord" panose="020B0509020203020207" pitchFamily="49" charset="-128"/>
              </a:rPr>
              <a:t>abcdefg</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56" name="テキスト ボックス 55">
            <a:extLst>
              <a:ext uri="{FF2B5EF4-FFF2-40B4-BE49-F238E27FC236}">
                <a16:creationId xmlns:a16="http://schemas.microsoft.com/office/drawing/2014/main" id="{AD793E12-CD5A-4509-A880-B206104773C3}"/>
              </a:ext>
            </a:extLst>
          </p:cNvPr>
          <p:cNvSpPr txBox="1"/>
          <p:nvPr/>
        </p:nvSpPr>
        <p:spPr>
          <a:xfrm>
            <a:off x="772837" y="4657458"/>
            <a:ext cx="744770" cy="214983"/>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63" name="四角形: 角を丸くする 62">
            <a:extLst>
              <a:ext uri="{FF2B5EF4-FFF2-40B4-BE49-F238E27FC236}">
                <a16:creationId xmlns:a16="http://schemas.microsoft.com/office/drawing/2014/main" id="{DB0BEA8E-8B66-C496-DD52-BF4E4E870341}"/>
              </a:ext>
            </a:extLst>
          </p:cNvPr>
          <p:cNvSpPr/>
          <p:nvPr/>
        </p:nvSpPr>
        <p:spPr>
          <a:xfrm>
            <a:off x="1383957" y="2392180"/>
            <a:ext cx="816764"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文字列</a:t>
            </a:r>
          </a:p>
        </p:txBody>
      </p:sp>
      <p:sp>
        <p:nvSpPr>
          <p:cNvPr id="66" name="四角形: 角を丸くする 65">
            <a:extLst>
              <a:ext uri="{FF2B5EF4-FFF2-40B4-BE49-F238E27FC236}">
                <a16:creationId xmlns:a16="http://schemas.microsoft.com/office/drawing/2014/main" id="{1DFBE08F-2849-CE2C-2C13-F05D7A46E2C7}"/>
              </a:ext>
            </a:extLst>
          </p:cNvPr>
          <p:cNvSpPr/>
          <p:nvPr/>
        </p:nvSpPr>
        <p:spPr>
          <a:xfrm>
            <a:off x="3782007" y="1397677"/>
            <a:ext cx="664281" cy="318801"/>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r>
              <a:rPr kumimoji="1" lang="ja-JP" altLang="en-US" sz="1400">
                <a:solidFill>
                  <a:schemeClr val="accent4"/>
                </a:solidFill>
              </a:rPr>
              <a:t>戻り値</a:t>
            </a:r>
          </a:p>
        </p:txBody>
      </p:sp>
      <p:sp>
        <p:nvSpPr>
          <p:cNvPr id="67" name="四角形: 角を丸くする 66">
            <a:extLst>
              <a:ext uri="{FF2B5EF4-FFF2-40B4-BE49-F238E27FC236}">
                <a16:creationId xmlns:a16="http://schemas.microsoft.com/office/drawing/2014/main" id="{5A9F18C0-47B4-54AE-7EA3-B89FD280A69C}"/>
              </a:ext>
            </a:extLst>
          </p:cNvPr>
          <p:cNvSpPr/>
          <p:nvPr/>
        </p:nvSpPr>
        <p:spPr>
          <a:xfrm>
            <a:off x="4541311" y="1394189"/>
            <a:ext cx="457711"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en-US" altLang="ja-JP"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int</a:t>
            </a:r>
            <a:endPar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endParaRPr>
          </a:p>
        </p:txBody>
      </p:sp>
      <p:sp>
        <p:nvSpPr>
          <p:cNvPr id="68" name="テキスト ボックス 67">
            <a:extLst>
              <a:ext uri="{FF2B5EF4-FFF2-40B4-BE49-F238E27FC236}">
                <a16:creationId xmlns:a16="http://schemas.microsoft.com/office/drawing/2014/main" id="{B1B7012C-3FA4-424A-E1F5-63EC10635912}"/>
              </a:ext>
            </a:extLst>
          </p:cNvPr>
          <p:cNvSpPr txBox="1"/>
          <p:nvPr/>
        </p:nvSpPr>
        <p:spPr>
          <a:xfrm>
            <a:off x="5046389" y="1354083"/>
            <a:ext cx="3437593" cy="370422"/>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ja-JP" altLang="en-US" sz="1600">
                <a:solidFill>
                  <a:prstClr val="white"/>
                </a:solidFill>
                <a:latin typeface="源真ゴシックP Regular"/>
                <a:ea typeface="源真ゴシックP Regular"/>
              </a:rPr>
              <a:t>表示された文字数、エラー時は負の数</a:t>
            </a:r>
            <a:endParaRPr lang="en-US" altLang="ja-JP" sz="1600">
              <a:solidFill>
                <a:prstClr val="white"/>
              </a:solidFill>
              <a:latin typeface="源真ゴシックP Regular"/>
              <a:ea typeface="源真ゴシックP Regular"/>
            </a:endParaRPr>
          </a:p>
        </p:txBody>
      </p:sp>
    </p:spTree>
    <p:extLst>
      <p:ext uri="{BB962C8B-B14F-4D97-AF65-F5344CB8AC3E}">
        <p14:creationId xmlns:p14="http://schemas.microsoft.com/office/powerpoint/2010/main" val="342384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A08462-88B1-6CB3-697A-5C148F423896}"/>
              </a:ext>
            </a:extLst>
          </p:cNvPr>
          <p:cNvSpPr>
            <a:spLocks noGrp="1"/>
          </p:cNvSpPr>
          <p:nvPr>
            <p:ph type="dt" sz="half" idx="12"/>
          </p:nvPr>
        </p:nvSpPr>
        <p:spPr/>
        <p:txBody>
          <a:bodyPr/>
          <a:lstStyle/>
          <a:p>
            <a:r>
              <a:rPr lang="en-US"/>
              <a:t>1 - 5 | </a:t>
            </a:r>
            <a:r>
              <a:rPr lang="ja-JP" altLang="en-US"/>
              <a:t>関数を使う</a:t>
            </a:r>
            <a:endParaRPr lang="en-US"/>
          </a:p>
        </p:txBody>
      </p:sp>
      <p:sp>
        <p:nvSpPr>
          <p:cNvPr id="3" name="スライド番号プレースホルダー 2">
            <a:extLst>
              <a:ext uri="{FF2B5EF4-FFF2-40B4-BE49-F238E27FC236}">
                <a16:creationId xmlns:a16="http://schemas.microsoft.com/office/drawing/2014/main" id="{D18D6ECB-D9D0-D36F-4A67-C8E0226F7603}"/>
              </a:ext>
            </a:extLst>
          </p:cNvPr>
          <p:cNvSpPr>
            <a:spLocks noGrp="1"/>
          </p:cNvSpPr>
          <p:nvPr>
            <p:ph type="sldNum" sz="quarter" idx="14"/>
          </p:nvPr>
        </p:nvSpPr>
        <p:spPr/>
        <p:txBody>
          <a:bodyPr/>
          <a:lstStyle/>
          <a:p>
            <a:fld id="{4FD594F5-0CD6-4669-8A9D-E7C0C039D302}" type="slidenum">
              <a:rPr lang="ja-JP" altLang="en-US" smtClean="0"/>
              <a:pPr/>
              <a:t>9</a:t>
            </a:fld>
            <a:endParaRPr lang="ja-JP" altLang="en-US"/>
          </a:p>
        </p:txBody>
      </p:sp>
      <p:sp>
        <p:nvSpPr>
          <p:cNvPr id="6" name="テキスト ボックス 5">
            <a:extLst>
              <a:ext uri="{FF2B5EF4-FFF2-40B4-BE49-F238E27FC236}">
                <a16:creationId xmlns:a16="http://schemas.microsoft.com/office/drawing/2014/main" id="{F274D685-B79F-CDC7-F5B4-12C53CF1C800}"/>
              </a:ext>
            </a:extLst>
          </p:cNvPr>
          <p:cNvSpPr txBox="1"/>
          <p:nvPr/>
        </p:nvSpPr>
        <p:spPr>
          <a:xfrm>
            <a:off x="174697" y="207360"/>
            <a:ext cx="4271591"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4800" b="0" i="0" u="none" strike="noStrike" kern="1200" cap="none" spc="0" normalizeH="0" baseline="0" noProof="0">
                <a:ln>
                  <a:noFill/>
                </a:ln>
                <a:solidFill>
                  <a:schemeClr val="accent3"/>
                </a:solidFill>
                <a:effectLst/>
                <a:uLnTx/>
                <a:uFillTx/>
                <a:latin typeface="源真ゴシックP Heavy" panose="020B0702020203020207" pitchFamily="50" charset="-128"/>
                <a:ea typeface="源真ゴシックP Heavy" panose="020B0702020203020207" pitchFamily="50" charset="-128"/>
                <a:cs typeface="源真ゴシックP Heavy" panose="020B0702020203020207" pitchFamily="50" charset="-128"/>
              </a:rPr>
              <a:t>関数</a:t>
            </a:r>
          </a:p>
        </p:txBody>
      </p:sp>
      <p:sp>
        <p:nvSpPr>
          <p:cNvPr id="9" name="テキスト ボックス 8">
            <a:extLst>
              <a:ext uri="{FF2B5EF4-FFF2-40B4-BE49-F238E27FC236}">
                <a16:creationId xmlns:a16="http://schemas.microsoft.com/office/drawing/2014/main" id="{A86D6DE3-0B7D-1158-FDA9-8134E7E6F9FF}"/>
              </a:ext>
            </a:extLst>
          </p:cNvPr>
          <p:cNvSpPr txBox="1"/>
          <p:nvPr/>
        </p:nvSpPr>
        <p:spPr>
          <a:xfrm>
            <a:off x="1748869" y="558028"/>
            <a:ext cx="2860875" cy="369332"/>
          </a:xfrm>
          <a:prstGeom prst="rect">
            <a:avLst/>
          </a:prstGeom>
          <a:noFill/>
        </p:spPr>
        <p:txBody>
          <a:bodyPr wrap="square">
            <a:spAutoFit/>
          </a:bodyPr>
          <a:lstStyle/>
          <a:p>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かん</a:t>
            </a:r>
            <a:r>
              <a:rPr kumimoji="1" lang="en-US" altLang="ja-JP"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a:t>
            </a:r>
            <a:r>
              <a:rPr kumimoji="1" lang="ja-JP" altLang="en-US" sz="1800" b="0" i="0" u="none" strike="noStrike" kern="1200" cap="none" spc="300" normalizeH="0" baseline="0" noProof="0">
                <a:ln>
                  <a:noFill/>
                </a:ln>
                <a:solidFill>
                  <a:prstClr val="white"/>
                </a:solidFill>
                <a:effectLst/>
                <a:uLnTx/>
                <a:uFillTx/>
                <a:latin typeface="源真ゴシックP Regular"/>
                <a:ea typeface="源真ゴシックP Regular"/>
                <a:cs typeface="+mn-cs"/>
              </a:rPr>
              <a:t>すう</a:t>
            </a:r>
            <a:endParaRPr lang="ja-JP" altLang="en-US" spc="300"/>
          </a:p>
        </p:txBody>
      </p:sp>
      <p:cxnSp>
        <p:nvCxnSpPr>
          <p:cNvPr id="18" name="直線コネクタ 17">
            <a:extLst>
              <a:ext uri="{FF2B5EF4-FFF2-40B4-BE49-F238E27FC236}">
                <a16:creationId xmlns:a16="http://schemas.microsoft.com/office/drawing/2014/main" id="{14A8A6EA-EF6A-B3EF-EB01-B4358CF7D842}"/>
              </a:ext>
            </a:extLst>
          </p:cNvPr>
          <p:cNvCxnSpPr/>
          <p:nvPr/>
        </p:nvCxnSpPr>
        <p:spPr>
          <a:xfrm>
            <a:off x="258461" y="1026092"/>
            <a:ext cx="666566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B274087-F915-6D47-57A2-98923E72418C}"/>
              </a:ext>
            </a:extLst>
          </p:cNvPr>
          <p:cNvSpPr txBox="1"/>
          <p:nvPr/>
        </p:nvSpPr>
        <p:spPr>
          <a:xfrm>
            <a:off x="709276" y="1322632"/>
            <a:ext cx="5764029" cy="534457"/>
          </a:xfrm>
          <a:prstGeom prst="rect">
            <a:avLst/>
          </a:prstGeom>
        </p:spPr>
        <p:txBody>
          <a:bodyPr vert="horz" wrap="square" lIns="91440" tIns="45720" rIns="91440" bIns="45720" rtlCol="0" anchor="t">
            <a:noAutofit/>
          </a:bodyPr>
          <a:lstStyle/>
          <a:p>
            <a:pPr>
              <a:lnSpc>
                <a:spcPct val="120000"/>
              </a:lnSpc>
            </a:pPr>
            <a:r>
              <a:rPr kumimoji="1" lang="ja-JP" altLang="en-US" sz="2000">
                <a:solidFill>
                  <a:schemeClr val="bg1"/>
                </a:solidFill>
              </a:rPr>
              <a:t>★ </a:t>
            </a:r>
            <a:r>
              <a:rPr lang="en-US" altLang="ja-JP" sz="2000">
                <a:solidFill>
                  <a:schemeClr val="bg1"/>
                </a:solidFill>
                <a:latin typeface="Ricty Diminished Discord" panose="020B0509020203020207" pitchFamily="49" charset="-128"/>
                <a:ea typeface="Ricty Diminished Discord" panose="020B0509020203020207" pitchFamily="49" charset="-128"/>
              </a:rPr>
              <a:t>printf</a:t>
            </a:r>
            <a:r>
              <a:rPr lang="en-US" altLang="ja-JP" sz="2000">
                <a:solidFill>
                  <a:schemeClr val="bg1"/>
                </a:solidFill>
              </a:rPr>
              <a:t> </a:t>
            </a:r>
            <a:r>
              <a:rPr lang="ja-JP" altLang="en-US" sz="2000">
                <a:solidFill>
                  <a:schemeClr val="bg1"/>
                </a:solidFill>
              </a:rPr>
              <a:t>関数の使い方</a:t>
            </a:r>
            <a:endParaRPr lang="en-US" altLang="ja-JP" sz="2000">
              <a:solidFill>
                <a:schemeClr val="bg1"/>
              </a:solidFill>
            </a:endParaRPr>
          </a:p>
        </p:txBody>
      </p:sp>
      <p:grpSp>
        <p:nvGrpSpPr>
          <p:cNvPr id="62" name="グループ化 61">
            <a:extLst>
              <a:ext uri="{FF2B5EF4-FFF2-40B4-BE49-F238E27FC236}">
                <a16:creationId xmlns:a16="http://schemas.microsoft.com/office/drawing/2014/main" id="{3F759683-29A6-ED0D-DD3B-AA80080D6EDD}"/>
              </a:ext>
            </a:extLst>
          </p:cNvPr>
          <p:cNvGrpSpPr/>
          <p:nvPr/>
        </p:nvGrpSpPr>
        <p:grpSpPr>
          <a:xfrm>
            <a:off x="8001931" y="4625060"/>
            <a:ext cx="3817283" cy="1332956"/>
            <a:chOff x="7897979" y="4072486"/>
            <a:chExt cx="2942593" cy="989015"/>
          </a:xfrm>
        </p:grpSpPr>
        <p:sp>
          <p:nvSpPr>
            <p:cNvPr id="41" name="テキスト ボックス 40">
              <a:extLst>
                <a:ext uri="{FF2B5EF4-FFF2-40B4-BE49-F238E27FC236}">
                  <a16:creationId xmlns:a16="http://schemas.microsoft.com/office/drawing/2014/main" id="{12C04FE7-5284-9703-04AA-6D72C7FF372B}"/>
                </a:ext>
              </a:extLst>
            </p:cNvPr>
            <p:cNvSpPr txBox="1"/>
            <p:nvPr/>
          </p:nvSpPr>
          <p:spPr>
            <a:xfrm>
              <a:off x="7900192" y="4079043"/>
              <a:ext cx="2936361" cy="971156"/>
            </a:xfrm>
            <a:prstGeom prst="rect">
              <a:avLst/>
            </a:prstGeom>
            <a:solidFill>
              <a:srgbClr val="24330F"/>
            </a:solidFill>
            <a:ln>
              <a:noFill/>
            </a:ln>
          </p:spPr>
          <p:txBody>
            <a:bodyPr vert="horz" wrap="none" lIns="360000" tIns="144000" rIns="360000" bIns="144000" rtlCol="0" anchor="t">
              <a:noAutofit/>
            </a:bodyPr>
            <a:lstStyle/>
            <a:p>
              <a:pPr algn="l">
                <a:lnSpc>
                  <a:spcPct val="120000"/>
                </a:lnSpc>
              </a:pPr>
              <a:r>
                <a:rPr lang="en-US" altLang="ja-JP" err="1">
                  <a:solidFill>
                    <a:schemeClr val="bg1"/>
                  </a:solidFill>
                  <a:latin typeface="Ricty Diminished Discord" panose="020B0509020203020207" pitchFamily="49" charset="-128"/>
                  <a:ea typeface="Ricty Diminished Discord" panose="020B0509020203020207" pitchFamily="49" charset="-128"/>
                </a:rPr>
                <a:t>i</a:t>
              </a:r>
              <a:r>
                <a:rPr lang="en-US" altLang="ja-JP">
                  <a:solidFill>
                    <a:schemeClr val="bg1"/>
                  </a:solidFill>
                  <a:latin typeface="Ricty Diminished Discord" panose="020B0509020203020207" pitchFamily="49" charset="-128"/>
                  <a:ea typeface="Ricty Diminished Discord" panose="020B0509020203020207" pitchFamily="49" charset="-128"/>
                </a:rPr>
                <a:t> is 3</a:t>
              </a:r>
              <a:br>
                <a:rPr lang="en-US" altLang="ja-JP">
                  <a:solidFill>
                    <a:schemeClr val="bg1"/>
                  </a:solidFill>
                  <a:latin typeface="Ricty Diminished Discord" panose="020B0509020203020207" pitchFamily="49" charset="-128"/>
                  <a:ea typeface="Ricty Diminished Discord" panose="020B0509020203020207" pitchFamily="49" charset="-128"/>
                </a:rPr>
              </a:br>
              <a:r>
                <a:rPr lang="en-US" altLang="ja-JP">
                  <a:solidFill>
                    <a:schemeClr val="bg1"/>
                  </a:solidFill>
                  <a:latin typeface="Ricty Diminished Discord" panose="020B0509020203020207" pitchFamily="49" charset="-128"/>
                  <a:ea typeface="Ricty Diminished Discord" panose="020B0509020203020207" pitchFamily="49" charset="-128"/>
                </a:rPr>
                <a:t>d is 12.34</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cxnSp>
          <p:nvCxnSpPr>
            <p:cNvPr id="42" name="直線コネクタ 41">
              <a:extLst>
                <a:ext uri="{FF2B5EF4-FFF2-40B4-BE49-F238E27FC236}">
                  <a16:creationId xmlns:a16="http://schemas.microsoft.com/office/drawing/2014/main" id="{9C272440-A3BD-65DD-D120-4AA01D6417BF}"/>
                </a:ext>
              </a:extLst>
            </p:cNvPr>
            <p:cNvCxnSpPr>
              <a:cxnSpLocks/>
            </p:cNvCxnSpPr>
            <p:nvPr/>
          </p:nvCxnSpPr>
          <p:spPr>
            <a:xfrm>
              <a:off x="10838190" y="4072486"/>
              <a:ext cx="0" cy="98901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1F2283-982D-0116-D8B9-D0260EE8BD58}"/>
                </a:ext>
              </a:extLst>
            </p:cNvPr>
            <p:cNvCxnSpPr>
              <a:cxnSpLocks/>
            </p:cNvCxnSpPr>
            <p:nvPr/>
          </p:nvCxnSpPr>
          <p:spPr>
            <a:xfrm>
              <a:off x="8595253" y="4076895"/>
              <a:ext cx="224130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595E3C-8A58-C514-209D-1BB93173EDE7}"/>
                </a:ext>
              </a:extLst>
            </p:cNvPr>
            <p:cNvCxnSpPr>
              <a:cxnSpLocks/>
            </p:cNvCxnSpPr>
            <p:nvPr/>
          </p:nvCxnSpPr>
          <p:spPr>
            <a:xfrm>
              <a:off x="7900192" y="5053197"/>
              <a:ext cx="29403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C4CE23E-6775-E7CE-80BE-BCF77446BEDA}"/>
                </a:ext>
              </a:extLst>
            </p:cNvPr>
            <p:cNvCxnSpPr>
              <a:cxnSpLocks/>
            </p:cNvCxnSpPr>
            <p:nvPr/>
          </p:nvCxnSpPr>
          <p:spPr>
            <a:xfrm>
              <a:off x="7897979" y="4073897"/>
              <a:ext cx="2213" cy="982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BDAA29A-ABD0-CD4F-9FBD-91C85D5E81F1}"/>
                </a:ext>
              </a:extLst>
            </p:cNvPr>
            <p:cNvCxnSpPr>
              <a:cxnSpLocks/>
            </p:cNvCxnSpPr>
            <p:nvPr/>
          </p:nvCxnSpPr>
          <p:spPr>
            <a:xfrm>
              <a:off x="7899151" y="4077625"/>
              <a:ext cx="517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51AE2BC1-B15A-AA2B-410A-44CC9417D054}"/>
              </a:ext>
            </a:extLst>
          </p:cNvPr>
          <p:cNvSpPr txBox="1"/>
          <p:nvPr/>
        </p:nvSpPr>
        <p:spPr>
          <a:xfrm>
            <a:off x="8067705" y="4487004"/>
            <a:ext cx="744770" cy="289746"/>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600">
                <a:solidFill>
                  <a:schemeClr val="bg1"/>
                </a:solidFill>
              </a:rPr>
              <a:t>出力</a:t>
            </a:r>
          </a:p>
        </p:txBody>
      </p:sp>
      <p:sp>
        <p:nvSpPr>
          <p:cNvPr id="48" name="四角形: 角を丸くする 47">
            <a:extLst>
              <a:ext uri="{FF2B5EF4-FFF2-40B4-BE49-F238E27FC236}">
                <a16:creationId xmlns:a16="http://schemas.microsoft.com/office/drawing/2014/main" id="{7E81B021-FCAE-1CBE-4DFD-97C171728154}"/>
              </a:ext>
            </a:extLst>
          </p:cNvPr>
          <p:cNvSpPr/>
          <p:nvPr/>
        </p:nvSpPr>
        <p:spPr>
          <a:xfrm>
            <a:off x="1322714" y="1809769"/>
            <a:ext cx="852310" cy="439992"/>
          </a:xfrm>
          <a:prstGeom prst="round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引数</a:t>
            </a:r>
            <a:r>
              <a:rPr kumimoji="1" lang="en-US" altLang="ja-JP" sz="1800" b="0" i="0" u="none" strike="noStrike" kern="1200" cap="none" spc="0" normalizeH="0" baseline="0" noProof="0">
                <a:ln>
                  <a:noFill/>
                </a:ln>
                <a:solidFill>
                  <a:schemeClr val="accent5">
                    <a:lumMod val="40000"/>
                    <a:lumOff val="60000"/>
                  </a:schemeClr>
                </a:solidFill>
                <a:effectLst/>
                <a:uLnTx/>
                <a:uFillTx/>
                <a:latin typeface="源真ゴシックP Regular"/>
                <a:ea typeface="源真ゴシックP Regular"/>
                <a:cs typeface="+mn-cs"/>
              </a:rPr>
              <a:t>1</a:t>
            </a:r>
            <a:endParaRPr kumimoji="1" lang="ja-JP" altLang="en-US"/>
          </a:p>
        </p:txBody>
      </p:sp>
      <p:sp>
        <p:nvSpPr>
          <p:cNvPr id="49" name="テキスト ボックス 48">
            <a:extLst>
              <a:ext uri="{FF2B5EF4-FFF2-40B4-BE49-F238E27FC236}">
                <a16:creationId xmlns:a16="http://schemas.microsoft.com/office/drawing/2014/main" id="{EA8F6C45-798B-2BFB-0590-5F541BFF0EBC}"/>
              </a:ext>
            </a:extLst>
          </p:cNvPr>
          <p:cNvSpPr txBox="1"/>
          <p:nvPr/>
        </p:nvSpPr>
        <p:spPr>
          <a:xfrm>
            <a:off x="2226416" y="1792949"/>
            <a:ext cx="9395411" cy="1547988"/>
          </a:xfrm>
          <a:prstGeom prst="rect">
            <a:avLst/>
          </a:prstGeom>
          <a:noFill/>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表示したい文字列 </a:t>
            </a:r>
            <a:r>
              <a:rPr kumimoji="1" lang="en-US" altLang="ja-JP" sz="2000" b="0" i="0" u="none" strike="noStrike" kern="1200" cap="none" spc="0" normalizeH="0" baseline="0" noProof="0">
                <a:ln>
                  <a:noFill/>
                </a:ln>
                <a:solidFill>
                  <a:prstClr val="white"/>
                </a:solidFill>
                <a:effectLst/>
                <a:uLnTx/>
                <a:uFillTx/>
                <a:latin typeface="源真ゴシックP Regular"/>
                <a:ea typeface="源真ゴシックP Regular"/>
                <a:cs typeface="+mn-cs"/>
              </a:rPr>
              <a:t>(“” </a:t>
            </a:r>
            <a:r>
              <a:rPr kumimoji="1" lang="ja-JP" altLang="en-US" sz="2000" b="0" i="0" u="none" strike="noStrike" kern="1200" cap="none" spc="0" normalizeH="0" baseline="0" noProof="0">
                <a:ln>
                  <a:noFill/>
                </a:ln>
                <a:solidFill>
                  <a:prstClr val="white"/>
                </a:solidFill>
                <a:effectLst/>
                <a:uLnTx/>
                <a:uFillTx/>
                <a:latin typeface="源真ゴシックP Regular"/>
                <a:ea typeface="源真ゴシックP Regular"/>
                <a:cs typeface="+mn-cs"/>
              </a:rPr>
              <a:t>で囲う</a:t>
            </a:r>
            <a:r>
              <a:rPr lang="en-US" altLang="ja-JP" sz="2000">
                <a:solidFill>
                  <a:prstClr val="white"/>
                </a:solidFill>
                <a:latin typeface="源真ゴシックP Regular"/>
                <a:ea typeface="源真ゴシックP Regular"/>
              </a:rPr>
              <a:t>)</a:t>
            </a:r>
          </a:p>
          <a:p>
            <a:pPr marL="0" marR="0" lvl="0" indent="0" defTabSz="914400" rtl="0" eaLnBrk="1" fontAlgn="auto" latinLnBrk="0" hangingPunct="1">
              <a:lnSpc>
                <a:spcPct val="120000"/>
              </a:lnSpc>
              <a:spcBef>
                <a:spcPts val="0"/>
              </a:spcBef>
              <a:spcAft>
                <a:spcPts val="0"/>
              </a:spcAft>
              <a:buClrTx/>
              <a:buSzTx/>
              <a:buFontTx/>
              <a:buNone/>
              <a:tabLst/>
              <a:defRPr/>
            </a:pP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ja-JP" altLang="en-US" sz="2000">
                <a:solidFill>
                  <a:prstClr val="white"/>
                </a:solidFill>
                <a:latin typeface="源真ゴシックP Regular"/>
                <a:ea typeface="源真ゴシックP Regular"/>
              </a:rPr>
              <a:t>また、この文字列の中に </a:t>
            </a:r>
            <a:r>
              <a:rPr lang="en-US" altLang="ja-JP" sz="2000">
                <a:solidFill>
                  <a:prstClr val="white"/>
                </a:solidFill>
                <a:latin typeface="源真ゴシックP Regular"/>
                <a:ea typeface="源真ゴシックP Regular"/>
              </a:rPr>
              <a:t>\n </a:t>
            </a:r>
            <a:r>
              <a:rPr lang="ja-JP" altLang="en-US" sz="2000">
                <a:solidFill>
                  <a:prstClr val="white"/>
                </a:solidFill>
                <a:latin typeface="源真ゴシックP Regular"/>
                <a:ea typeface="源真ゴシックP Regular"/>
              </a:rPr>
              <a:t>を追加することで、文字列の途中でも改行できます</a:t>
            </a:r>
            <a:endParaRPr lang="en-US" altLang="ja-JP" sz="2000">
              <a:solidFill>
                <a:prstClr val="white"/>
              </a:solidFill>
              <a:latin typeface="源真ゴシックP Regular"/>
              <a:ea typeface="源真ゴシックP Regular"/>
            </a:endParaRPr>
          </a:p>
          <a:p>
            <a:pPr marL="0" marR="0" lvl="0" indent="0" defTabSz="914400" rtl="0" eaLnBrk="1" fontAlgn="auto" latinLnBrk="0" hangingPunct="1">
              <a:lnSpc>
                <a:spcPct val="120000"/>
              </a:lnSpc>
              <a:spcBef>
                <a:spcPts val="0"/>
              </a:spcBef>
              <a:spcAft>
                <a:spcPts val="0"/>
              </a:spcAft>
              <a:buClrTx/>
              <a:buSzTx/>
              <a:buFontTx/>
              <a:buNone/>
              <a:tabLst/>
              <a:defRPr/>
            </a:pPr>
            <a:r>
              <a:rPr lang="ja-JP" altLang="en-US" sz="2000">
                <a:solidFill>
                  <a:prstClr val="white"/>
                </a:solidFill>
                <a:latin typeface="源真ゴシックP Regular"/>
                <a:ea typeface="源真ゴシックP Regular"/>
              </a:rPr>
              <a:t>文字列に </a:t>
            </a:r>
            <a:r>
              <a:rPr lang="en-US" altLang="ja-JP" sz="2000">
                <a:solidFill>
                  <a:prstClr val="white"/>
                </a:solidFill>
                <a:latin typeface="源真ゴシックP Regular"/>
                <a:ea typeface="源真ゴシックP Regular"/>
              </a:rPr>
              <a:t>\n</a:t>
            </a:r>
            <a:r>
              <a:rPr lang="ja-JP" altLang="en-US" sz="2000">
                <a:solidFill>
                  <a:prstClr val="white"/>
                </a:solidFill>
                <a:latin typeface="源真ゴシックP Regular"/>
                <a:ea typeface="源真ゴシックP Regular"/>
              </a:rPr>
              <a:t> を入れない場合、最後に表示された文字の直後につなげて表示されます</a:t>
            </a:r>
            <a:endParaRPr lang="en-US" altLang="ja-JP" sz="2000">
              <a:solidFill>
                <a:prstClr val="white"/>
              </a:solidFill>
              <a:latin typeface="源真ゴシックP Regular"/>
              <a:ea typeface="源真ゴシックP Regular"/>
            </a:endParaRPr>
          </a:p>
        </p:txBody>
      </p:sp>
      <p:sp>
        <p:nvSpPr>
          <p:cNvPr id="52" name="テキスト ボックス 51">
            <a:extLst>
              <a:ext uri="{FF2B5EF4-FFF2-40B4-BE49-F238E27FC236}">
                <a16:creationId xmlns:a16="http://schemas.microsoft.com/office/drawing/2014/main" id="{77EB09A1-5461-809D-AE4E-A32EED88572B}"/>
              </a:ext>
            </a:extLst>
          </p:cNvPr>
          <p:cNvSpPr txBox="1"/>
          <p:nvPr/>
        </p:nvSpPr>
        <p:spPr>
          <a:xfrm>
            <a:off x="3236376" y="5495241"/>
            <a:ext cx="3922460" cy="554946"/>
          </a:xfrm>
          <a:prstGeom prst="rect">
            <a:avLst/>
          </a:prstGeom>
        </p:spPr>
        <p:txBody>
          <a:bodyPr vert="horz" wrap="square" lIns="91440" tIns="45720" rIns="91440" bIns="45720" rtlCol="0" anchor="ctr">
            <a:noAutofit/>
          </a:bodyPr>
          <a:lstStyle/>
          <a:p>
            <a:pPr algn="l">
              <a:lnSpc>
                <a:spcPct val="120000"/>
              </a:lnSpc>
            </a:pP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55" name="テキスト ボックス 54">
            <a:extLst>
              <a:ext uri="{FF2B5EF4-FFF2-40B4-BE49-F238E27FC236}">
                <a16:creationId xmlns:a16="http://schemas.microsoft.com/office/drawing/2014/main" id="{44A4AA74-C55D-F369-0080-427D109CAAFF}"/>
              </a:ext>
            </a:extLst>
          </p:cNvPr>
          <p:cNvSpPr txBox="1"/>
          <p:nvPr/>
        </p:nvSpPr>
        <p:spPr>
          <a:xfrm>
            <a:off x="484639" y="4455889"/>
            <a:ext cx="7423296" cy="1609490"/>
          </a:xfrm>
          <a:prstGeom prst="rect">
            <a:avLst/>
          </a:prstGeom>
          <a:solidFill>
            <a:schemeClr val="tx1">
              <a:lumMod val="85000"/>
              <a:lumOff val="15000"/>
            </a:schemeClr>
          </a:solidFill>
          <a:ln>
            <a:noFill/>
          </a:ln>
        </p:spPr>
        <p:txBody>
          <a:bodyPr vert="horz" wrap="square" lIns="360000" tIns="144000" rIns="360000" bIns="144000" rtlCol="0" anchor="t">
            <a:noAutofit/>
          </a:bodyPr>
          <a:lstStyle/>
          <a:p>
            <a:pPr>
              <a:lnSpc>
                <a:spcPct val="120000"/>
              </a:lnSpc>
            </a:pPr>
            <a:r>
              <a:rPr kumimoji="1" lang="en-US" altLang="ja-JP">
                <a:solidFill>
                  <a:schemeClr val="accent4"/>
                </a:solidFill>
                <a:latin typeface="Ricty Diminished Discord" panose="020B0509020203020207" pitchFamily="49" charset="-128"/>
                <a:ea typeface="Ricty Diminished Discord" panose="020B0509020203020207" pitchFamily="49" charset="-128"/>
              </a:rPr>
              <a:t>int</a:t>
            </a:r>
            <a:r>
              <a:rPr kumimoji="1" lang="en-US" altLang="ja-JP">
                <a:solidFill>
                  <a:schemeClr val="accent3"/>
                </a:solidFill>
                <a:latin typeface="Ricty Diminished Discord" panose="020B0509020203020207" pitchFamily="49" charset="-128"/>
                <a:ea typeface="Ricty Diminished Discord" panose="020B0509020203020207" pitchFamily="49" charset="-128"/>
              </a:rPr>
              <a:t> </a:t>
            </a:r>
            <a:r>
              <a:rPr lang="en-US" altLang="ja-JP" err="1">
                <a:solidFill>
                  <a:schemeClr val="accent3"/>
                </a:solidFill>
                <a:latin typeface="Ricty Diminished Discord" panose="020B0509020203020207" pitchFamily="49" charset="-128"/>
                <a:ea typeface="Ricty Diminished Discord" panose="020B0509020203020207" pitchFamily="49" charset="-128"/>
              </a:rPr>
              <a:t>i</a:t>
            </a:r>
            <a:r>
              <a:rPr kumimoji="1" lang="en-US" altLang="ja-JP">
                <a:solidFill>
                  <a:schemeClr val="bg1"/>
                </a:solidFill>
                <a:latin typeface="Ricty Diminished Discord" panose="020B0509020203020207" pitchFamily="49" charset="-128"/>
                <a:ea typeface="Ricty Diminished Discord" panose="020B0509020203020207" pitchFamily="49" charset="-128"/>
              </a:rPr>
              <a:t> = </a:t>
            </a:r>
            <a:r>
              <a:rPr kumimoji="1" lang="en-US" altLang="ja-JP">
                <a:solidFill>
                  <a:schemeClr val="accent2"/>
                </a:solidFill>
                <a:latin typeface="Ricty Diminished Discord" panose="020B0509020203020207" pitchFamily="49" charset="-128"/>
                <a:ea typeface="Ricty Diminished Discord" panose="020B0509020203020207" pitchFamily="49" charset="-128"/>
              </a:rPr>
              <a:t>3</a:t>
            </a:r>
            <a:r>
              <a:rPr kumimoji="1" lang="en-US" altLang="ja-JP">
                <a:solidFill>
                  <a:schemeClr val="bg1"/>
                </a:solidFill>
                <a:latin typeface="Ricty Diminished Discord" panose="020B0509020203020207" pitchFamily="49" charset="-128"/>
                <a:ea typeface="Ricty Diminished Discord" panose="020B0509020203020207" pitchFamily="49" charset="-128"/>
              </a:rPr>
              <a:t>;</a:t>
            </a:r>
          </a:p>
          <a:p>
            <a:pPr>
              <a:lnSpc>
                <a:spcPct val="120000"/>
              </a:lnSpc>
            </a:pPr>
            <a:r>
              <a:rPr kumimoji="1" lang="en-US" altLang="ja-JP">
                <a:solidFill>
                  <a:schemeClr val="accent4"/>
                </a:solidFill>
                <a:latin typeface="Ricty Diminished Discord" panose="020B0509020203020207" pitchFamily="49" charset="-128"/>
                <a:ea typeface="Ricty Diminished Discord" panose="020B0509020203020207" pitchFamily="49" charset="-128"/>
              </a:rPr>
              <a:t>doubl</a:t>
            </a:r>
            <a:r>
              <a:rPr lang="en-US" altLang="ja-JP">
                <a:solidFill>
                  <a:schemeClr val="accent4"/>
                </a:solidFill>
                <a:latin typeface="Ricty Diminished Discord" panose="020B0509020203020207" pitchFamily="49" charset="-128"/>
                <a:ea typeface="Ricty Diminished Discord" panose="020B0509020203020207" pitchFamily="49" charset="-128"/>
              </a:rPr>
              <a:t>e</a:t>
            </a:r>
            <a:r>
              <a:rPr lang="en-US" altLang="ja-JP">
                <a:solidFill>
                  <a:schemeClr val="accent3"/>
                </a:solidFill>
                <a:latin typeface="Ricty Diminished Discord" panose="020B0509020203020207" pitchFamily="49" charset="-128"/>
                <a:ea typeface="Ricty Diminished Discord" panose="020B0509020203020207" pitchFamily="49" charset="-128"/>
              </a:rPr>
              <a:t> d</a:t>
            </a:r>
            <a:r>
              <a:rPr lang="en-US" altLang="ja-JP">
                <a:solidFill>
                  <a:schemeClr val="bg1"/>
                </a:solidFill>
                <a:latin typeface="Ricty Diminished Discord" panose="020B0509020203020207" pitchFamily="49" charset="-128"/>
                <a:ea typeface="Ricty Diminished Discord" panose="020B0509020203020207" pitchFamily="49" charset="-128"/>
              </a:rPr>
              <a:t> = </a:t>
            </a:r>
            <a:r>
              <a:rPr lang="en-US" altLang="ja-JP">
                <a:solidFill>
                  <a:schemeClr val="accent2"/>
                </a:solidFill>
                <a:latin typeface="Ricty Diminished Discord" panose="020B0509020203020207" pitchFamily="49" charset="-128"/>
                <a:ea typeface="Ricty Diminished Discord" panose="020B0509020203020207" pitchFamily="49" charset="-128"/>
              </a:rPr>
              <a:t>12.34</a:t>
            </a:r>
            <a:r>
              <a:rPr lang="en-US" altLang="ja-JP">
                <a:solidFill>
                  <a:schemeClr val="bg1"/>
                </a:solidFill>
                <a:latin typeface="Ricty Diminished Discord" panose="020B0509020203020207" pitchFamily="49" charset="-128"/>
                <a:ea typeface="Ricty Diminished Discord" panose="020B0509020203020207" pitchFamily="49" charset="-128"/>
              </a:rPr>
              <a:t>;</a:t>
            </a:r>
            <a:endParaRPr kumimoji="1" lang="en-US" altLang="ja-JP">
              <a:solidFill>
                <a:schemeClr val="bg1"/>
              </a:solidFill>
              <a:latin typeface="Ricty Diminished Discord" panose="020B0509020203020207" pitchFamily="49" charset="-128"/>
              <a:ea typeface="Ricty Diminished Discord" panose="020B0509020203020207" pitchFamily="49" charset="-128"/>
            </a:endParaRPr>
          </a:p>
          <a:p>
            <a:pPr>
              <a:lnSpc>
                <a:spcPct val="120000"/>
              </a:lnSpc>
            </a:pP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lang="en-US" altLang="ja-JP" err="1">
                <a:solidFill>
                  <a:schemeClr val="accent2"/>
                </a:solidFill>
                <a:latin typeface="Ricty Diminished Discord" panose="020B0509020203020207" pitchFamily="49" charset="-128"/>
                <a:ea typeface="Ricty Diminished Discord" panose="020B0509020203020207" pitchFamily="49" charset="-128"/>
              </a:rPr>
              <a:t>i</a:t>
            </a:r>
            <a:r>
              <a:rPr lang="en-US" altLang="ja-JP">
                <a:solidFill>
                  <a:schemeClr val="accent2"/>
                </a:solidFill>
                <a:latin typeface="Ricty Diminished Discord" panose="020B0509020203020207" pitchFamily="49" charset="-128"/>
                <a:ea typeface="Ricty Diminished Discord" panose="020B0509020203020207" pitchFamily="49" charset="-128"/>
              </a:rPr>
              <a:t> is </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%d</a:t>
            </a:r>
            <a:r>
              <a:rPr kumimoji="1" lang="en-US" altLang="ja-JP">
                <a:solidFill>
                  <a:schemeClr val="accent6"/>
                </a:solidFill>
                <a:latin typeface="Ricty Diminished Discord" panose="020B0509020203020207" pitchFamily="49" charset="-128"/>
                <a:ea typeface="Ricty Diminished Discord" panose="020B0509020203020207" pitchFamily="49" charset="-128"/>
              </a:rPr>
              <a:t>\n</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err="1">
                <a:solidFill>
                  <a:schemeClr val="accent3"/>
                </a:solidFill>
                <a:latin typeface="Ricty Diminished Discord" panose="020B0509020203020207" pitchFamily="49" charset="-128"/>
                <a:ea typeface="Ricty Diminished Discord" panose="020B0509020203020207" pitchFamily="49" charset="-128"/>
              </a:rPr>
              <a:t>i</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br>
              <a:rPr kumimoji="1" lang="en-US" altLang="ja-JP">
                <a:solidFill>
                  <a:schemeClr val="bg1"/>
                </a:solidFill>
                <a:latin typeface="Ricty Diminished Discord" panose="020B0509020203020207" pitchFamily="49" charset="-128"/>
                <a:ea typeface="Ricty Diminished Discord" panose="020B0509020203020207" pitchFamily="49" charset="-128"/>
              </a:rPr>
            </a:br>
            <a:r>
              <a:rPr kumimoji="1" lang="en-US" altLang="ja-JP">
                <a:solidFill>
                  <a:schemeClr val="accent3"/>
                </a:solidFill>
                <a:latin typeface="Ricty Diminished Discord" panose="020B0509020203020207" pitchFamily="49" charset="-128"/>
                <a:ea typeface="Ricty Diminished Discord" panose="020B0509020203020207" pitchFamily="49" charset="-128"/>
              </a:rPr>
              <a:t>printf</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lang="en-US" altLang="ja-JP">
                <a:solidFill>
                  <a:schemeClr val="accent2"/>
                </a:solidFill>
                <a:latin typeface="Ricty Diminished Discord" panose="020B0509020203020207" pitchFamily="49" charset="-128"/>
                <a:ea typeface="Ricty Diminished Discord" panose="020B0509020203020207" pitchFamily="49" charset="-128"/>
              </a:rPr>
              <a:t>d is </a:t>
            </a:r>
            <a:r>
              <a:rPr kumimoji="1" lang="en-US" altLang="ja-JP">
                <a:solidFill>
                  <a:schemeClr val="accent6">
                    <a:lumMod val="40000"/>
                    <a:lumOff val="60000"/>
                  </a:schemeClr>
                </a:solidFill>
                <a:latin typeface="Ricty Diminished Discord" panose="020B0509020203020207" pitchFamily="49" charset="-128"/>
                <a:ea typeface="Ricty Diminished Discord" panose="020B0509020203020207" pitchFamily="49" charset="-128"/>
              </a:rPr>
              <a:t>%</a:t>
            </a:r>
            <a:r>
              <a:rPr kumimoji="1" lang="en-US" altLang="ja-JP" err="1">
                <a:solidFill>
                  <a:schemeClr val="accent6">
                    <a:lumMod val="40000"/>
                    <a:lumOff val="60000"/>
                  </a:schemeClr>
                </a:solidFill>
                <a:latin typeface="Ricty Diminished Discord" panose="020B0509020203020207" pitchFamily="49" charset="-128"/>
                <a:ea typeface="Ricty Diminished Discord" panose="020B0509020203020207" pitchFamily="49" charset="-128"/>
              </a:rPr>
              <a:t>lf</a:t>
            </a:r>
            <a:r>
              <a:rPr kumimoji="1" lang="en-US" altLang="ja-JP">
                <a:solidFill>
                  <a:schemeClr val="accent6"/>
                </a:solidFill>
                <a:latin typeface="Ricty Diminished Discord" panose="020B0509020203020207" pitchFamily="49" charset="-128"/>
                <a:ea typeface="Ricty Diminished Discord" panose="020B0509020203020207" pitchFamily="49" charset="-128"/>
              </a:rPr>
              <a:t>\n</a:t>
            </a:r>
            <a:r>
              <a:rPr kumimoji="1" lang="en-US" altLang="ja-JP">
                <a:solidFill>
                  <a:schemeClr val="accent2"/>
                </a:solidFill>
                <a:latin typeface="Ricty Diminished Discord" panose="020B0509020203020207" pitchFamily="49" charset="-128"/>
                <a:ea typeface="Ricty Diminished Discord" panose="020B0509020203020207" pitchFamily="49" charset="-128"/>
              </a:rPr>
              <a:t>”</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r>
              <a:rPr lang="en-US" altLang="ja-JP">
                <a:solidFill>
                  <a:schemeClr val="accent3"/>
                </a:solidFill>
                <a:latin typeface="Ricty Diminished Discord" panose="020B0509020203020207" pitchFamily="49" charset="-128"/>
                <a:ea typeface="Ricty Diminished Discord" panose="020B0509020203020207" pitchFamily="49" charset="-128"/>
              </a:rPr>
              <a:t>d</a:t>
            </a:r>
            <a:r>
              <a:rPr kumimoji="1" lang="en-US" altLang="ja-JP">
                <a:solidFill>
                  <a:schemeClr val="bg1"/>
                </a:solidFill>
                <a:latin typeface="Ricty Diminished Discord" panose="020B0509020203020207" pitchFamily="49" charset="-128"/>
                <a:ea typeface="Ricty Diminished Discord" panose="020B0509020203020207" pitchFamily="49" charset="-128"/>
              </a:rPr>
              <a:t> );</a:t>
            </a:r>
            <a:endParaRPr kumimoji="1" lang="ja-JP" altLang="en-US">
              <a:solidFill>
                <a:schemeClr val="bg1"/>
              </a:solidFill>
              <a:latin typeface="Ricty Diminished Discord" panose="020B0509020203020207" pitchFamily="49" charset="-128"/>
              <a:ea typeface="Ricty Diminished Discord" panose="020B0509020203020207" pitchFamily="49" charset="-128"/>
            </a:endParaRPr>
          </a:p>
        </p:txBody>
      </p:sp>
      <p:sp>
        <p:nvSpPr>
          <p:cNvPr id="56" name="テキスト ボックス 55">
            <a:extLst>
              <a:ext uri="{FF2B5EF4-FFF2-40B4-BE49-F238E27FC236}">
                <a16:creationId xmlns:a16="http://schemas.microsoft.com/office/drawing/2014/main" id="{AD793E12-CD5A-4509-A880-B206104773C3}"/>
              </a:ext>
            </a:extLst>
          </p:cNvPr>
          <p:cNvSpPr txBox="1"/>
          <p:nvPr/>
        </p:nvSpPr>
        <p:spPr>
          <a:xfrm>
            <a:off x="772837" y="4322596"/>
            <a:ext cx="744770" cy="266586"/>
          </a:xfrm>
          <a:prstGeom prst="rect">
            <a:avLst/>
          </a:prstGeom>
          <a:noFill/>
          <a:ln>
            <a:noFill/>
          </a:ln>
        </p:spPr>
        <p:txBody>
          <a:bodyPr vert="horz" wrap="square" lIns="91440" tIns="45720" rIns="91440" bIns="45720" rtlCol="0" anchor="ctr">
            <a:noAutofit/>
          </a:bodyPr>
          <a:lstStyle/>
          <a:p>
            <a:pPr algn="ctr">
              <a:lnSpc>
                <a:spcPct val="120000"/>
              </a:lnSpc>
            </a:pPr>
            <a:r>
              <a:rPr kumimoji="1" lang="ja-JP" altLang="en-US" sz="1400" spc="300">
                <a:solidFill>
                  <a:schemeClr val="bg1"/>
                </a:solidFill>
              </a:rPr>
              <a:t>コード</a:t>
            </a:r>
          </a:p>
        </p:txBody>
      </p:sp>
      <p:sp>
        <p:nvSpPr>
          <p:cNvPr id="63" name="四角形: 角を丸くする 62">
            <a:extLst>
              <a:ext uri="{FF2B5EF4-FFF2-40B4-BE49-F238E27FC236}">
                <a16:creationId xmlns:a16="http://schemas.microsoft.com/office/drawing/2014/main" id="{DB0BEA8E-8B66-C496-DD52-BF4E4E870341}"/>
              </a:ext>
            </a:extLst>
          </p:cNvPr>
          <p:cNvSpPr/>
          <p:nvPr/>
        </p:nvSpPr>
        <p:spPr>
          <a:xfrm>
            <a:off x="1383957" y="2392180"/>
            <a:ext cx="816764" cy="327898"/>
          </a:xfrm>
          <a:prstGeom prst="roundRect">
            <a:avLst>
              <a:gd name="adj" fmla="val 2732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 tIns="0" rIns="10800" bIns="0" rtlCol="0" anchor="ctr">
            <a:spAutoFit/>
          </a:bodyPr>
          <a:lstStyle/>
          <a:p>
            <a:pPr algn="ctr"/>
            <a:r>
              <a:rPr lang="ja-JP" altLang="en-US" b="1">
                <a:solidFill>
                  <a:schemeClr val="accent4"/>
                </a:solidFill>
                <a:latin typeface="Ricty Diminished Discord" panose="020B0509020203020207" pitchFamily="49" charset="-128"/>
                <a:ea typeface="Ricty Diminished Discord" panose="020B0509020203020207" pitchFamily="49" charset="-128"/>
                <a:cs typeface="源真ゴシック等幅 Regular" panose="020B0309020203020207" pitchFamily="49" charset="-128"/>
              </a:rPr>
              <a:t>文字列</a:t>
            </a:r>
          </a:p>
        </p:txBody>
      </p:sp>
    </p:spTree>
    <p:extLst>
      <p:ext uri="{BB962C8B-B14F-4D97-AF65-F5344CB8AC3E}">
        <p14:creationId xmlns:p14="http://schemas.microsoft.com/office/powerpoint/2010/main" val="280956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ullColor">
  <a:themeElements>
    <a:clrScheme name="ユーザー定義 3">
      <a:dk1>
        <a:sysClr val="windowText" lastClr="000000"/>
      </a:dk1>
      <a:lt1>
        <a:sysClr val="window" lastClr="FFFFFF"/>
      </a:lt1>
      <a:dk2>
        <a:srgbClr val="44546A"/>
      </a:dk2>
      <a:lt2>
        <a:srgbClr val="E7E6E6"/>
      </a:lt2>
      <a:accent1>
        <a:srgbClr val="DA4C34"/>
      </a:accent1>
      <a:accent2>
        <a:srgbClr val="EA935E"/>
      </a:accent2>
      <a:accent3>
        <a:srgbClr val="FACF64"/>
      </a:accent3>
      <a:accent4>
        <a:srgbClr val="96C058"/>
      </a:accent4>
      <a:accent5>
        <a:srgbClr val="58A7E8"/>
      </a:accent5>
      <a:accent6>
        <a:srgbClr val="BAB1E2"/>
      </a:accent6>
      <a:hlink>
        <a:srgbClr val="4EA2E8"/>
      </a:hlink>
      <a:folHlink>
        <a:srgbClr val="C899EF"/>
      </a:folHlink>
    </a:clrScheme>
    <a:fontScheme name="Genshin-Separate">
      <a:majorFont>
        <a:latin typeface="源真ゴシックP Heavy"/>
        <a:ea typeface="源真ゴシックP Heavy"/>
        <a:cs typeface=""/>
      </a:majorFont>
      <a:minorFont>
        <a:latin typeface="源真ゴシックP Regular"/>
        <a:ea typeface="源真ゴシックP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0" marR="0" indent="0" algn="ctr" defTabSz="914400" rtl="0" eaLnBrk="1" fontAlgn="auto" latinLnBrk="0" hangingPunct="1">
          <a:lnSpc>
            <a:spcPct val="100000"/>
          </a:lnSpc>
          <a:spcAft>
            <a:spcPts val="600"/>
          </a:spcAft>
          <a:buClrTx/>
          <a:buSzTx/>
          <a:buFontTx/>
          <a:buNone/>
          <a:tabLst/>
          <a:defRPr sz="2000" dirty="0" smtClean="0">
            <a:solidFill>
              <a:schemeClr val="bg1"/>
            </a:solidFill>
            <a:latin typeface="+mn-ea"/>
          </a:defRPr>
        </a:defPPr>
      </a:lstStyle>
    </a:txDef>
  </a:objectDefaults>
  <a:extraClrSchemeLst/>
  <a:extLst>
    <a:ext uri="{05A4C25C-085E-4340-85A3-A5531E510DB2}">
      <thm15:themeFamily xmlns:thm15="http://schemas.microsoft.com/office/thememl/2012/main" name="FullColor" id="{4582CCC7-C045-4B5F-9691-37FBAD2D2702}" vid="{C772759A-B033-4F20-ABE1-C0BD4A259E78}"/>
    </a:ext>
  </a:extLst>
</a:theme>
</file>

<file path=ppt/theme/theme10.xml><?xml version="1.0" encoding="utf-8"?>
<a:theme xmlns:a="http://schemas.openxmlformats.org/drawingml/2006/main" name="FullColor">
  <a:themeElements>
    <a:clrScheme name="ユーザー定義 3">
      <a:dk1>
        <a:sysClr val="windowText" lastClr="000000"/>
      </a:dk1>
      <a:lt1>
        <a:sysClr val="window" lastClr="FFFFFF"/>
      </a:lt1>
      <a:dk2>
        <a:srgbClr val="44546A"/>
      </a:dk2>
      <a:lt2>
        <a:srgbClr val="E7E6E6"/>
      </a:lt2>
      <a:accent1>
        <a:srgbClr val="DA4C34"/>
      </a:accent1>
      <a:accent2>
        <a:srgbClr val="EA935E"/>
      </a:accent2>
      <a:accent3>
        <a:srgbClr val="FACF64"/>
      </a:accent3>
      <a:accent4>
        <a:srgbClr val="96C058"/>
      </a:accent4>
      <a:accent5>
        <a:srgbClr val="58A7E8"/>
      </a:accent5>
      <a:accent6>
        <a:srgbClr val="BAB1E2"/>
      </a:accent6>
      <a:hlink>
        <a:srgbClr val="4EA2E8"/>
      </a:hlink>
      <a:folHlink>
        <a:srgbClr val="C899EF"/>
      </a:folHlink>
    </a:clrScheme>
    <a:fontScheme name="Genshin-Separate">
      <a:majorFont>
        <a:latin typeface="源真ゴシックP Heavy"/>
        <a:ea typeface="源真ゴシックP Heavy"/>
        <a:cs typeface=""/>
      </a:majorFont>
      <a:minorFont>
        <a:latin typeface="源真ゴシックP Regular"/>
        <a:ea typeface="源真ゴシックP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0" marR="0" indent="0" algn="ctr" defTabSz="914400" rtl="0" eaLnBrk="1" fontAlgn="auto" latinLnBrk="0" hangingPunct="1">
          <a:lnSpc>
            <a:spcPct val="100000"/>
          </a:lnSpc>
          <a:spcAft>
            <a:spcPts val="600"/>
          </a:spcAft>
          <a:buClrTx/>
          <a:buSzTx/>
          <a:buFontTx/>
          <a:buNone/>
          <a:tabLst/>
          <a:defRPr sz="2000" dirty="0" smtClean="0">
            <a:solidFill>
              <a:schemeClr val="bg1"/>
            </a:solidFill>
            <a:latin typeface="+mn-ea"/>
          </a:defRPr>
        </a:defPPr>
      </a:lstStyle>
    </a:txDef>
  </a:objectDefaults>
  <a:extraClrSchemeLst/>
  <a:extLst>
    <a:ext uri="{05A4C25C-085E-4340-85A3-A5531E510DB2}">
      <thm15:themeFamily xmlns:thm15="http://schemas.microsoft.com/office/thememl/2012/main" name="FullColor" id="{4582CCC7-C045-4B5F-9691-37FBAD2D2702}" vid="{C772759A-B033-4F20-ABE1-C0BD4A259E7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4838</Words>
  <Application>Microsoft Office PowerPoint</Application>
  <PresentationFormat>ワイド画面</PresentationFormat>
  <Paragraphs>711</Paragraphs>
  <Slides>34</Slides>
  <Notes>29</Notes>
  <HiddenSlides>24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Ricty Diminished Discord</vt:lpstr>
      <vt:lpstr>源真ゴシックP Heavy</vt:lpstr>
      <vt:lpstr>源真ゴシックP Regular</vt:lpstr>
      <vt:lpstr>Cambria Math</vt:lpstr>
      <vt:lpstr>源真ゴシックP Bold</vt:lpstr>
      <vt:lpstr>源真ゴシックP Light</vt:lpstr>
      <vt:lpstr>Arial</vt:lpstr>
      <vt:lpstr>FullColor</vt:lpstr>
      <vt:lpstr>関数を使う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2024-05-02T13:13:41Z</dcterms:created>
  <dcterms:modified xsi:type="dcterms:W3CDTF">2024-05-02T13:33:28Z</dcterms:modified>
</cp:coreProperties>
</file>