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7" r:id="rId1"/>
  </p:sldMasterIdLst>
  <p:notesMasterIdLst>
    <p:notesMasterId r:id="rId7"/>
  </p:notesMasterIdLst>
  <p:sldIdLst>
    <p:sldId id="257" r:id="rId2"/>
    <p:sldId id="258" r:id="rId3"/>
    <p:sldId id="259" r:id="rId4"/>
    <p:sldId id="260" r:id="rId5"/>
    <p:sldId id="261" r:id="rId6"/>
  </p:sldIdLst>
  <p:sldSz cx="9144000" cy="5143500" type="screen16x9"/>
  <p:notesSz cx="6858000" cy="9144000"/>
  <p:embeddedFontLst>
    <p:embeddedFont>
      <p:font typeface="Cambria" panose="02040503050406030204" pitchFamily="18" charset="0"/>
      <p:regular r:id="rId8"/>
      <p:bold r:id="rId9"/>
      <p:italic r:id="rId10"/>
      <p:boldItalic r:id="rId11"/>
    </p:embeddedFont>
    <p:embeddedFont>
      <p:font typeface="Garamond" panose="02020404030301010803" pitchFamily="18" charset="0"/>
      <p:regular r:id="rId12"/>
      <p:bold r:id="rId13"/>
      <p:italic r:id="rId14"/>
    </p:embeddedFont>
    <p:embeddedFont>
      <p:font typeface="Open Sans" panose="020B0606030504020204"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69884-2A00-4C6D-98CB-298E58299215}">
  <a:tblStyle styleId="{FBE69884-2A00-4C6D-98CB-298E582992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034" autoAdjust="0"/>
    <p:restoredTop sz="94717"/>
  </p:normalViewPr>
  <p:slideViewPr>
    <p:cSldViewPr snapToGrid="0">
      <p:cViewPr>
        <p:scale>
          <a:sx n="98" d="100"/>
          <a:sy n="98" d="100"/>
        </p:scale>
        <p:origin x="1622" y="4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Number of Visits</a:t>
            </a:r>
            <a:r>
              <a:rPr lang="en-US" b="1" baseline="0" dirty="0"/>
              <a:t> From Each Country</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Country</c:v>
                </c:pt>
              </c:strCache>
            </c:strRef>
          </c:tx>
          <c:spPr>
            <a:solidFill>
              <a:schemeClr val="accent1"/>
            </a:solidFill>
            <a:ln>
              <a:noFill/>
            </a:ln>
            <a:effectLst/>
          </c:spPr>
          <c:invertIfNegative val="0"/>
          <c:cat>
            <c:strRef>
              <c:f>Sheet1!$A$2:$A$4</c:f>
              <c:strCache>
                <c:ptCount val="3"/>
                <c:pt idx="0">
                  <c:v>US</c:v>
                </c:pt>
                <c:pt idx="1">
                  <c:v>UK</c:v>
                </c:pt>
                <c:pt idx="2">
                  <c:v>CA</c:v>
                </c:pt>
              </c:strCache>
            </c:strRef>
          </c:cat>
          <c:val>
            <c:numRef>
              <c:f>Sheet1!$B$2:$B$4</c:f>
              <c:numCache>
                <c:formatCode>General</c:formatCode>
                <c:ptCount val="3"/>
                <c:pt idx="0">
                  <c:v>48850</c:v>
                </c:pt>
                <c:pt idx="1">
                  <c:v>17551</c:v>
                </c:pt>
                <c:pt idx="2">
                  <c:v>3488</c:v>
                </c:pt>
              </c:numCache>
            </c:numRef>
          </c:val>
          <c:extLst>
            <c:ext xmlns:c16="http://schemas.microsoft.com/office/drawing/2014/chart" uri="{C3380CC4-5D6E-409C-BE32-E72D297353CC}">
              <c16:uniqueId val="{00000000-C68F-4B56-A0E4-B4053EC54129}"/>
            </c:ext>
          </c:extLst>
        </c:ser>
        <c:dLbls>
          <c:showLegendKey val="0"/>
          <c:showVal val="0"/>
          <c:showCatName val="0"/>
          <c:showSerName val="0"/>
          <c:showPercent val="0"/>
          <c:showBubbleSize val="0"/>
        </c:dLbls>
        <c:gapWidth val="219"/>
        <c:overlap val="-27"/>
        <c:axId val="400867504"/>
        <c:axId val="400869424"/>
      </c:barChart>
      <c:catAx>
        <c:axId val="40086750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Country</a:t>
                </a:r>
              </a:p>
            </c:rich>
          </c:tx>
          <c:layout>
            <c:manualLayout>
              <c:xMode val="edge"/>
              <c:yMode val="edge"/>
              <c:x val="0.43364417132550004"/>
              <c:y val="0.893779179577937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0869424"/>
        <c:crosses val="autoZero"/>
        <c:auto val="1"/>
        <c:lblAlgn val="ctr"/>
        <c:lblOffset val="100"/>
        <c:noMultiLvlLbl val="0"/>
      </c:catAx>
      <c:valAx>
        <c:axId val="400869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Count of Visits</a:t>
                </a:r>
              </a:p>
            </c:rich>
          </c:tx>
          <c:layout>
            <c:manualLayout>
              <c:xMode val="edge"/>
              <c:yMode val="edge"/>
              <c:x val="1.4985356828484921E-2"/>
              <c:y val="0.3009831120260415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0867504"/>
        <c:crosses val="autoZero"/>
        <c:crossBetween val="between"/>
      </c:valAx>
      <c:spPr>
        <a:noFill/>
        <a:ln>
          <a:noFill/>
        </a:ln>
        <a:effectLst/>
      </c:spPr>
    </c:plotArea>
    <c:legend>
      <c:legendPos val="r"/>
      <c:layout>
        <c:manualLayout>
          <c:xMode val="edge"/>
          <c:yMode val="edge"/>
          <c:x val="0.8353150582776987"/>
          <c:y val="0.17920419708806981"/>
          <c:w val="0.14969958489381635"/>
          <c:h val="7.770681835965206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f18ce3f467_0_10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g1f18ce3f46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18ce3f46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18ce3f46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18ce3f46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18ce3f46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18ce3f46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18ce3f46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18ce3f46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18ce3f46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78ABE3C1-DBE1-495D-B57B-2849774B866A}" type="datetimeFigureOut">
              <a:rPr lang="en-US" smtClean="0"/>
              <a:t>9/27/2024</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8413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2156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9421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54333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7272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0151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2337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9326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4621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7606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89839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6975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77414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2054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32220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155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1568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31981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D6E9DEC-419B-4CC5-A080-3B06BD5A8291}" type="datetimeFigureOut">
              <a:rPr lang="en-US" smtClean="0"/>
              <a:t>9/27/2024</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17139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prstGeom prst="rect">
            <a:avLst/>
          </a:prstGeom>
          <a:noFill/>
          <a:ln>
            <a:noFill/>
          </a:ln>
        </p:spPr>
        <p:txBody>
          <a:bodyPr spcFirstLastPara="1" wrap="square" lIns="0" tIns="0" rIns="0" bIns="0" anchor="b" anchorCtr="0">
            <a:normAutofit fontScale="90000"/>
          </a:bodyPr>
          <a:lstStyle/>
          <a:p>
            <a:pPr marL="0" marR="0" lvl="0" indent="0" algn="l" rtl="0">
              <a:lnSpc>
                <a:spcPct val="120000"/>
              </a:lnSpc>
              <a:spcBef>
                <a:spcPts val="0"/>
              </a:spcBef>
              <a:spcAft>
                <a:spcPts val="0"/>
              </a:spcAft>
              <a:buClr>
                <a:srgbClr val="FFFFFF"/>
              </a:buClr>
              <a:buFont typeface="Open Sans"/>
              <a:buNone/>
            </a:pPr>
            <a:r>
              <a:rPr lang="en" dirty="0"/>
              <a:t>Analyze A/B Test Results</a:t>
            </a:r>
            <a:endParaRPr sz="500" dirty="0"/>
          </a:p>
        </p:txBody>
      </p:sp>
      <p:sp>
        <p:nvSpPr>
          <p:cNvPr id="3" name="Subtitle 2">
            <a:extLst>
              <a:ext uri="{FF2B5EF4-FFF2-40B4-BE49-F238E27FC236}">
                <a16:creationId xmlns:a16="http://schemas.microsoft.com/office/drawing/2014/main" id="{1718BD09-B75F-3A45-F191-5A92C18750B6}"/>
              </a:ext>
            </a:extLst>
          </p:cNvPr>
          <p:cNvSpPr>
            <a:spLocks noGrp="1"/>
          </p:cNvSpPr>
          <p:nvPr>
            <p:ph type="subTitle" idx="1"/>
          </p:nvPr>
        </p:nvSpPr>
        <p:spPr/>
        <p:txBody>
          <a:bodyPr/>
          <a:lstStyle/>
          <a:p>
            <a:r>
              <a:rPr lang="en-US" dirty="0"/>
              <a:t>By Tomeka Pena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454161" y="1020700"/>
            <a:ext cx="9076500" cy="122799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Variant Visitors: </a:t>
            </a:r>
            <a:r>
              <a:rPr lang="en-US" sz="2000" b="1" dirty="0">
                <a:solidFill>
                  <a:srgbClr val="FF0000"/>
                </a:solidFill>
                <a:highlight>
                  <a:schemeClr val="lt1"/>
                </a:highlight>
                <a:latin typeface="Cambria"/>
                <a:ea typeface="Cambria"/>
                <a:cs typeface="Cambria"/>
                <a:sym typeface="Cambria"/>
              </a:rPr>
              <a:t>35211</a:t>
            </a:r>
            <a:endParaRPr sz="2000" dirty="0">
              <a:solidFill>
                <a:srgbClr val="FF0000"/>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Control Participants:</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34678</a:t>
            </a:r>
            <a:endParaRPr sz="2000"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dirty="0">
                <a:solidFill>
                  <a:schemeClr val="dk1"/>
                </a:solidFill>
                <a:highlight>
                  <a:schemeClr val="lt1"/>
                </a:highlight>
                <a:latin typeface="Cambria"/>
                <a:ea typeface="Cambria"/>
                <a:cs typeface="Cambria"/>
                <a:sym typeface="Cambria"/>
              </a:rPr>
              <a:t>​</a:t>
            </a:r>
            <a:endParaRPr sz="2000" dirty="0">
              <a:solidFill>
                <a:schemeClr val="dk1"/>
              </a:solidFill>
              <a:highlight>
                <a:schemeClr val="lt1"/>
              </a:highlight>
              <a:latin typeface="Cambria"/>
              <a:ea typeface="Cambria"/>
              <a:cs typeface="Cambria"/>
              <a:sym typeface="Cambria"/>
            </a:endParaRPr>
          </a:p>
        </p:txBody>
      </p:sp>
      <p:sp>
        <p:nvSpPr>
          <p:cNvPr id="78" name="Google Shape;78;p17"/>
          <p:cNvSpPr txBox="1"/>
          <p:nvPr/>
        </p:nvSpPr>
        <p:spPr>
          <a:xfrm>
            <a:off x="454161" y="409714"/>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dirty="0">
                <a:solidFill>
                  <a:srgbClr val="073763"/>
                </a:solidFill>
                <a:highlight>
                  <a:schemeClr val="lt1"/>
                </a:highlight>
              </a:rPr>
              <a:t>How Was The Experiment Implemented?​</a:t>
            </a:r>
            <a:endParaRPr sz="100" b="1" dirty="0">
              <a:solidFill>
                <a:srgbClr val="073763"/>
              </a:solidFill>
              <a:highlight>
                <a:schemeClr val="lt1"/>
              </a:highlight>
            </a:endParaRPr>
          </a:p>
        </p:txBody>
      </p:sp>
      <p:graphicFrame>
        <p:nvGraphicFramePr>
          <p:cNvPr id="20" name="Chart 19">
            <a:extLst>
              <a:ext uri="{FF2B5EF4-FFF2-40B4-BE49-F238E27FC236}">
                <a16:creationId xmlns:a16="http://schemas.microsoft.com/office/drawing/2014/main" id="{5B82B7F4-A702-A6DE-DEF4-8E5023166640}"/>
              </a:ext>
            </a:extLst>
          </p:cNvPr>
          <p:cNvGraphicFramePr/>
          <p:nvPr>
            <p:extLst>
              <p:ext uri="{D42A27DB-BD31-4B8C-83A1-F6EECF244321}">
                <p14:modId xmlns:p14="http://schemas.microsoft.com/office/powerpoint/2010/main" val="1015596108"/>
              </p:ext>
            </p:extLst>
          </p:nvPr>
        </p:nvGraphicFramePr>
        <p:xfrm>
          <a:off x="2430583" y="1807527"/>
          <a:ext cx="4962770" cy="29364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590815" y="562792"/>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dirty="0">
                <a:solidFill>
                  <a:srgbClr val="073763"/>
                </a:solidFill>
                <a:highlight>
                  <a:schemeClr val="lt1"/>
                </a:highlight>
              </a:rPr>
              <a:t>Conversion Rates</a:t>
            </a:r>
            <a:endParaRPr sz="100" b="1" dirty="0">
              <a:solidFill>
                <a:srgbClr val="073763"/>
              </a:solidFill>
              <a:highlight>
                <a:schemeClr val="lt1"/>
              </a:highlight>
            </a:endParaRPr>
          </a:p>
        </p:txBody>
      </p:sp>
      <p:graphicFrame>
        <p:nvGraphicFramePr>
          <p:cNvPr id="85" name="Google Shape;85;p18"/>
          <p:cNvGraphicFramePr/>
          <p:nvPr>
            <p:extLst>
              <p:ext uri="{D42A27DB-BD31-4B8C-83A1-F6EECF244321}">
                <p14:modId xmlns:p14="http://schemas.microsoft.com/office/powerpoint/2010/main" val="1817465121"/>
              </p:ext>
            </p:extLst>
          </p:nvPr>
        </p:nvGraphicFramePr>
        <p:xfrm>
          <a:off x="825950" y="1341809"/>
          <a:ext cx="7239000" cy="1234350"/>
        </p:xfrm>
        <a:graphic>
          <a:graphicData uri="http://schemas.openxmlformats.org/drawingml/2006/table">
            <a:tbl>
              <a:tblPr>
                <a:noFill/>
                <a:tableStyleId>{FBE69884-2A00-4C6D-98CB-298E58299215}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U.S.</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U.K.</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CA</a:t>
                      </a:r>
                      <a:endParaRPr sz="1500" b="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b="1" dirty="0"/>
                        <a:t>Control</a:t>
                      </a:r>
                      <a:endParaRPr sz="1500" b="1" dirty="0"/>
                    </a:p>
                  </a:txBody>
                  <a:tcPr marL="91425" marR="91425" marT="91425" marB="91425">
                    <a:solidFill>
                      <a:srgbClr val="CFE2F3"/>
                    </a:solidFill>
                  </a:tcPr>
                </a:tc>
                <a:tc>
                  <a:txBody>
                    <a:bodyPr/>
                    <a:lstStyle/>
                    <a:p>
                      <a:pPr marL="0" lvl="0" indent="0" algn="l" rtl="0">
                        <a:spcBef>
                          <a:spcPts val="0"/>
                        </a:spcBef>
                        <a:spcAft>
                          <a:spcPts val="0"/>
                        </a:spcAft>
                        <a:buNone/>
                      </a:pPr>
                      <a:r>
                        <a:rPr lang="en" sz="1500" b="1" dirty="0">
                          <a:solidFill>
                            <a:srgbClr val="FF0000"/>
                          </a:solidFill>
                        </a:rPr>
                        <a:t>10.7%</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10.2%</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9.4%</a:t>
                      </a:r>
                      <a:endParaRPr sz="1500" b="1" dirty="0">
                        <a:solidFill>
                          <a:srgbClr val="FF0000"/>
                        </a:solidFill>
                      </a:endParaRPr>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b="1" dirty="0"/>
                        <a:t>Treatment</a:t>
                      </a:r>
                      <a:endParaRPr sz="1500" b="1" dirty="0"/>
                    </a:p>
                  </a:txBody>
                  <a:tcPr marL="91425" marR="91425" marT="91425" marB="91425">
                    <a:solidFill>
                      <a:srgbClr val="CFE2F3"/>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15.8%</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14.9%</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15.4%</a:t>
                      </a:r>
                      <a:endParaRPr sz="1500" b="1" dirty="0">
                        <a:solidFill>
                          <a:srgbClr val="FF0000"/>
                        </a:solidFill>
                      </a:endParaRPr>
                    </a:p>
                  </a:txBody>
                  <a:tcPr marL="91425" marR="91425" marT="91425" marB="91425">
                    <a:solidFill>
                      <a:srgbClr val="FFFFFF"/>
                    </a:solidFill>
                  </a:tcPr>
                </a:tc>
                <a:extLst>
                  <a:ext uri="{0D108BD9-81ED-4DB2-BD59-A6C34878D82A}">
                    <a16:rowId xmlns:a16="http://schemas.microsoft.com/office/drawing/2014/main" val="10002"/>
                  </a:ext>
                </a:extLst>
              </a:tr>
            </a:tbl>
          </a:graphicData>
        </a:graphic>
      </p:graphicFrame>
      <p:sp>
        <p:nvSpPr>
          <p:cNvPr id="86" name="Google Shape;86;p18"/>
          <p:cNvSpPr txBox="1"/>
          <p:nvPr/>
        </p:nvSpPr>
        <p:spPr>
          <a:xfrm>
            <a:off x="590815" y="2802809"/>
            <a:ext cx="8207100" cy="195435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Executive Summary: </a:t>
            </a:r>
            <a:r>
              <a:rPr lang="en-US" sz="2000" dirty="0">
                <a:solidFill>
                  <a:schemeClr val="tx1"/>
                </a:solidFill>
                <a:highlight>
                  <a:schemeClr val="lt1"/>
                </a:highlight>
                <a:latin typeface="Cambria"/>
                <a:ea typeface="Cambria"/>
              </a:rPr>
              <a:t>Observing the conversion rates above, the probabilities suggest that there is not an association between how country and treatment impact conversion, because the conversion rates are within 1% of each other which is a not a large enough difference to make an impact.</a:t>
            </a:r>
            <a:endParaRPr sz="2000" dirty="0">
              <a:solidFill>
                <a:schemeClr val="tx1"/>
              </a:solidFill>
              <a:highlight>
                <a:schemeClr val="lt1"/>
              </a:highlight>
              <a:latin typeface="Cambria"/>
              <a:ea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629573" y="639477"/>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dirty="0">
                <a:solidFill>
                  <a:srgbClr val="073763"/>
                </a:solidFill>
                <a:highlight>
                  <a:schemeClr val="lt1"/>
                </a:highlight>
              </a:rPr>
              <a:t>Experiment Results</a:t>
            </a:r>
            <a:endParaRPr sz="100" b="1" dirty="0">
              <a:solidFill>
                <a:srgbClr val="073763"/>
              </a:solidFill>
              <a:highlight>
                <a:schemeClr val="lt1"/>
              </a:highlight>
            </a:endParaRPr>
          </a:p>
        </p:txBody>
      </p:sp>
      <p:sp>
        <p:nvSpPr>
          <p:cNvPr id="92" name="Google Shape;92;p19"/>
          <p:cNvSpPr txBox="1"/>
          <p:nvPr/>
        </p:nvSpPr>
        <p:spPr>
          <a:xfrm>
            <a:off x="629573" y="1380208"/>
            <a:ext cx="7884854" cy="3240857"/>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Treatment Conversion Rate: </a:t>
            </a:r>
            <a:r>
              <a:rPr lang="en-US" sz="2000" b="1" dirty="0">
                <a:solidFill>
                  <a:srgbClr val="FF0000"/>
                </a:solidFill>
                <a:highlight>
                  <a:schemeClr val="lt1"/>
                </a:highlight>
                <a:latin typeface="Cambria"/>
                <a:ea typeface="Cambria"/>
                <a:cs typeface="Cambria"/>
                <a:sym typeface="Cambria"/>
              </a:rPr>
              <a:t>0.13178</a:t>
            </a:r>
            <a:endParaRPr sz="2000" dirty="0">
              <a:solidFill>
                <a:srgbClr val="FF0000"/>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Control Conversion Rate: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0.13473</a:t>
            </a:r>
            <a:endParaRPr sz="2000"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Delta in Treatment vs. Control Conversion Rate:</a:t>
            </a:r>
            <a:r>
              <a:rPr lang="en" sz="2000" dirty="0">
                <a:solidFill>
                  <a:schemeClr val="dk1"/>
                </a:solidFill>
                <a:highlight>
                  <a:schemeClr val="lt1"/>
                </a:highlight>
                <a:latin typeface="Cambria"/>
                <a:ea typeface="Cambria"/>
                <a:cs typeface="Cambria"/>
                <a:sym typeface="Cambria"/>
              </a:rPr>
              <a:t>​ </a:t>
            </a:r>
            <a:r>
              <a:rPr lang="en" sz="2000" b="1" dirty="0">
                <a:solidFill>
                  <a:srgbClr val="FF0000"/>
                </a:solidFill>
                <a:highlight>
                  <a:schemeClr val="lt1"/>
                </a:highlight>
                <a:latin typeface="Cambria"/>
                <a:ea typeface="Cambria"/>
                <a:cs typeface="Cambria"/>
                <a:sym typeface="Cambria"/>
              </a:rPr>
              <a:t>-0.00295</a:t>
            </a:r>
            <a:endParaRPr sz="2000" b="1"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p-value: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0</a:t>
            </a:r>
            <a:endParaRPr sz="2000" b="1"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endParaRPr lang="en" sz="2000" b="1" dirty="0">
              <a:solidFill>
                <a:srgbClr val="40404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US" sz="2000" dirty="0">
                <a:solidFill>
                  <a:schemeClr val="dk1"/>
                </a:solidFill>
                <a:highlight>
                  <a:schemeClr val="lt1"/>
                </a:highlight>
                <a:latin typeface="Cambria"/>
                <a:ea typeface="Cambria"/>
                <a:cs typeface="Cambria"/>
                <a:sym typeface="Cambria"/>
              </a:rPr>
              <a:t>A p-value of 0 indicates that there is no statistically significant evidence of a difference between treatment and control, and the null hypothesis is rejected. It is confirmed with the delta rate -.00295 difference between treatment and control conversion rate.</a:t>
            </a:r>
            <a:endParaRPr sz="2000" dirty="0">
              <a:solidFill>
                <a:schemeClr val="dk1"/>
              </a:solidFill>
              <a:highlight>
                <a:schemeClr val="lt1"/>
              </a:highlight>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672992" y="561323"/>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dirty="0">
                <a:solidFill>
                  <a:srgbClr val="073763"/>
                </a:solidFill>
                <a:highlight>
                  <a:schemeClr val="lt1"/>
                </a:highlight>
              </a:rPr>
              <a:t>Country Results</a:t>
            </a:r>
            <a:endParaRPr sz="100" b="1" dirty="0">
              <a:solidFill>
                <a:srgbClr val="073763"/>
              </a:solidFill>
              <a:highlight>
                <a:schemeClr val="lt1"/>
              </a:highlight>
            </a:endParaRPr>
          </a:p>
        </p:txBody>
      </p:sp>
      <p:sp>
        <p:nvSpPr>
          <p:cNvPr id="98" name="Google Shape;98;p20"/>
          <p:cNvSpPr txBox="1"/>
          <p:nvPr/>
        </p:nvSpPr>
        <p:spPr>
          <a:xfrm>
            <a:off x="672992" y="1458361"/>
            <a:ext cx="7650393" cy="2197494"/>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US" sz="2000" dirty="0">
                <a:solidFill>
                  <a:schemeClr val="tx1"/>
                </a:solidFill>
                <a:highlight>
                  <a:schemeClr val="lt1"/>
                </a:highlight>
                <a:latin typeface="Cambria"/>
                <a:ea typeface="Cambria"/>
                <a:cs typeface="Cambria"/>
                <a:sym typeface="Cambria"/>
              </a:rPr>
              <a:t>In summary, the p-values for US (0.170) and UK (0.905) suggest that there is no statistically significant difference in conversion rates between users from the US or the UK compared to the baseline category of Canada. Thus, we cannot confidently assert that the country of origin impacts the likelihood of conversion in this dataset.</a:t>
            </a:r>
            <a:endParaRPr sz="2000" dirty="0">
              <a:solidFill>
                <a:schemeClr val="tx1"/>
              </a:solidFill>
              <a:highlight>
                <a:schemeClr val="lt1"/>
              </a:highlight>
              <a:latin typeface="Cambria"/>
              <a:ea typeface="Cambria"/>
              <a:cs typeface="Cambria"/>
              <a:sym typeface="Cambria"/>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150</TotalTime>
  <Words>256</Words>
  <Application>Microsoft Office PowerPoint</Application>
  <PresentationFormat>On-screen Show (16:9)</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Cambria</vt:lpstr>
      <vt:lpstr>Garamond</vt:lpstr>
      <vt:lpstr>Arial</vt:lpstr>
      <vt:lpstr>Open Sans</vt:lpstr>
      <vt:lpstr>Organic</vt:lpstr>
      <vt:lpstr>Analyze A/B Test 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Tomeka Pena</dc:creator>
  <cp:lastModifiedBy>Tomeka Pena</cp:lastModifiedBy>
  <cp:revision>6</cp:revision>
  <dcterms:modified xsi:type="dcterms:W3CDTF">2024-09-27T11:04:53Z</dcterms:modified>
</cp:coreProperties>
</file>