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91" r:id="rId2"/>
    <p:sldId id="821" r:id="rId3"/>
    <p:sldId id="822" r:id="rId4"/>
    <p:sldId id="825" r:id="rId5"/>
    <p:sldId id="826" r:id="rId6"/>
    <p:sldId id="1008" r:id="rId7"/>
    <p:sldId id="828" r:id="rId8"/>
    <p:sldId id="829" r:id="rId9"/>
    <p:sldId id="831" r:id="rId10"/>
    <p:sldId id="830" r:id="rId11"/>
    <p:sldId id="752" r:id="rId12"/>
    <p:sldId id="833" r:id="rId13"/>
    <p:sldId id="834" r:id="rId14"/>
    <p:sldId id="835" r:id="rId15"/>
    <p:sldId id="837" r:id="rId16"/>
    <p:sldId id="838" r:id="rId17"/>
    <p:sldId id="839" r:id="rId18"/>
    <p:sldId id="840" r:id="rId19"/>
    <p:sldId id="841" r:id="rId20"/>
    <p:sldId id="842" r:id="rId21"/>
    <p:sldId id="844" r:id="rId22"/>
    <p:sldId id="845" r:id="rId23"/>
    <p:sldId id="846" r:id="rId24"/>
    <p:sldId id="847" r:id="rId25"/>
    <p:sldId id="848" r:id="rId26"/>
    <p:sldId id="849" r:id="rId27"/>
    <p:sldId id="851" r:id="rId28"/>
    <p:sldId id="852" r:id="rId29"/>
    <p:sldId id="853" r:id="rId30"/>
    <p:sldId id="855" r:id="rId31"/>
    <p:sldId id="856" r:id="rId32"/>
    <p:sldId id="857" r:id="rId33"/>
    <p:sldId id="858" r:id="rId34"/>
    <p:sldId id="860" r:id="rId35"/>
    <p:sldId id="861" r:id="rId36"/>
    <p:sldId id="862" r:id="rId37"/>
    <p:sldId id="863" r:id="rId38"/>
    <p:sldId id="864" r:id="rId39"/>
    <p:sldId id="869" r:id="rId40"/>
    <p:sldId id="870" r:id="rId41"/>
    <p:sldId id="871" r:id="rId42"/>
    <p:sldId id="872" r:id="rId43"/>
    <p:sldId id="873" r:id="rId44"/>
    <p:sldId id="875" r:id="rId45"/>
    <p:sldId id="876" r:id="rId46"/>
    <p:sldId id="1014" r:id="rId47"/>
  </p:sldIdLst>
  <p:sldSz cx="9144000" cy="6858000" type="screen4x3"/>
  <p:notesSz cx="6788150" cy="99234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>
          <p15:clr>
            <a:srgbClr val="A4A3A4"/>
          </p15:clr>
        </p15:guide>
        <p15:guide id="2" pos="7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EADA"/>
    <a:srgbClr val="5E8BC2"/>
    <a:srgbClr val="3E6CA4"/>
    <a:srgbClr val="FFFFCC"/>
    <a:srgbClr val="CC99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1667" autoAdjust="0"/>
  </p:normalViewPr>
  <p:slideViewPr>
    <p:cSldViewPr>
      <p:cViewPr varScale="1">
        <p:scale>
          <a:sx n="114" d="100"/>
          <a:sy n="114" d="100"/>
        </p:scale>
        <p:origin x="1392" y="96"/>
      </p:cViewPr>
      <p:guideLst>
        <p:guide orient="horz" pos="1162"/>
        <p:guide pos="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4074" y="-204"/>
      </p:cViewPr>
      <p:guideLst>
        <p:guide orient="horz" pos="3126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가영" userId="934df6cb-a4f9-497f-a898-018c3c9b9b1b" providerId="ADAL" clId="{A5F020E6-6E61-415E-9351-19F88D493FE3}"/>
    <pc:docChg chg="delSld">
      <pc:chgData name="김가영" userId="934df6cb-a4f9-497f-a898-018c3c9b9b1b" providerId="ADAL" clId="{A5F020E6-6E61-415E-9351-19F88D493FE3}" dt="2022-07-05T00:18:44.873" v="11" actId="47"/>
      <pc:docMkLst>
        <pc:docMk/>
      </pc:docMkLst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2780356550" sldId="758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2985349920" sldId="759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2589813218" sldId="760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1390177790" sldId="761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3427610268" sldId="762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1464713479" sldId="763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4134324237" sldId="764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3279003557" sldId="765"/>
        </pc:sldMkLst>
      </pc:sldChg>
      <pc:sldChg chg="del">
        <pc:chgData name="김가영" userId="934df6cb-a4f9-497f-a898-018c3c9b9b1b" providerId="ADAL" clId="{A5F020E6-6E61-415E-9351-19F88D493FE3}" dt="2022-07-05T00:17:25.671" v="1" actId="47"/>
        <pc:sldMkLst>
          <pc:docMk/>
          <pc:sldMk cId="58128756" sldId="824"/>
        </pc:sldMkLst>
      </pc:sldChg>
      <pc:sldChg chg="del">
        <pc:chgData name="김가영" userId="934df6cb-a4f9-497f-a898-018c3c9b9b1b" providerId="ADAL" clId="{A5F020E6-6E61-415E-9351-19F88D493FE3}" dt="2022-07-05T00:17:32.585" v="3" actId="47"/>
        <pc:sldMkLst>
          <pc:docMk/>
          <pc:sldMk cId="4014290030" sldId="827"/>
        </pc:sldMkLst>
      </pc:sldChg>
      <pc:sldChg chg="del">
        <pc:chgData name="김가영" userId="934df6cb-a4f9-497f-a898-018c3c9b9b1b" providerId="ADAL" clId="{A5F020E6-6E61-415E-9351-19F88D493FE3}" dt="2022-07-05T00:18:09.067" v="5" actId="47"/>
        <pc:sldMkLst>
          <pc:docMk/>
          <pc:sldMk cId="424080940" sldId="843"/>
        </pc:sldMkLst>
      </pc:sldChg>
      <pc:sldChg chg="del">
        <pc:chgData name="김가영" userId="934df6cb-a4f9-497f-a898-018c3c9b9b1b" providerId="ADAL" clId="{A5F020E6-6E61-415E-9351-19F88D493FE3}" dt="2022-07-05T00:18:17.774" v="8" actId="47"/>
        <pc:sldMkLst>
          <pc:docMk/>
          <pc:sldMk cId="285436212" sldId="850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3070626659" sldId="877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1978203090" sldId="878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65814104" sldId="879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1717289872" sldId="880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626837336" sldId="881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1506929231" sldId="882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2823660806" sldId="883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1253491035" sldId="884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98811989" sldId="885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2530231652" sldId="886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2328570388" sldId="887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3533126412" sldId="888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1801089010" sldId="889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4125421924" sldId="890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2557734130" sldId="891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1838632238" sldId="892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1562990718" sldId="893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3133731110" sldId="894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308481" sldId="895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2698731457" sldId="896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483505826" sldId="898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3289796770" sldId="899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2776004253" sldId="900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1214113949" sldId="901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2820924607" sldId="902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1505936044" sldId="903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3001627683" sldId="904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4070272184" sldId="905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3101593907" sldId="906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820233360" sldId="907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829876748" sldId="908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445263949" sldId="909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1084186623" sldId="910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2352325878" sldId="911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4126130006" sldId="912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1743044016" sldId="913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2584091862" sldId="914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525630760" sldId="915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3858696322" sldId="916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135624627" sldId="917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2570615268" sldId="918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2255440316" sldId="919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4053760814" sldId="920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397114625" sldId="921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2218039212" sldId="922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2166103484" sldId="923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1889065281" sldId="924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3724051411" sldId="925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821616759" sldId="926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1061412289" sldId="927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3732826875" sldId="928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2188727418" sldId="929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3441531782" sldId="930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2325833231" sldId="931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511559055" sldId="937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2702727746" sldId="938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3587886682" sldId="939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1104759227" sldId="940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2259275164" sldId="941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3813553207" sldId="942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3372711716" sldId="943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712051262" sldId="944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944974255" sldId="945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806126791" sldId="946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4203668626" sldId="947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4164595429" sldId="948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343446591" sldId="949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67326782" sldId="950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738894282" sldId="951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1502881882" sldId="952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3511850271" sldId="953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477335018" sldId="954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2103855750" sldId="955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2951902665" sldId="956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4031867385" sldId="958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3400897322" sldId="959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3612519574" sldId="960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3945271965" sldId="961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1730132824" sldId="962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531956173" sldId="963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744588742" sldId="964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4124088129" sldId="965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4098446995" sldId="966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2696020153" sldId="967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1618006938" sldId="968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2449462819" sldId="969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4233575419" sldId="970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3795899020" sldId="971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3036080837" sldId="972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2809214268" sldId="973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2065671297" sldId="974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3611529636" sldId="975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1762166725" sldId="976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4143538892" sldId="977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4225099449" sldId="978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1814237838" sldId="979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2684593456" sldId="980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3570662757" sldId="981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2035574155" sldId="982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2172848260" sldId="983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3480867775" sldId="984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3747267935" sldId="985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3570166209" sldId="986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2677199234" sldId="987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929020033" sldId="988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3361853700" sldId="989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3520909235" sldId="990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4219023779" sldId="991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514453753" sldId="992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2748939077" sldId="993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2690281942" sldId="994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2749090280" sldId="995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1705824747" sldId="996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2596150652" sldId="997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3035751670" sldId="998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2453546514" sldId="999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3305644403" sldId="1000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3405781874" sldId="1001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1292789543" sldId="1002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2644356748" sldId="1003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1125773335" sldId="1004"/>
        </pc:sldMkLst>
      </pc:sldChg>
      <pc:sldChg chg="del">
        <pc:chgData name="김가영" userId="934df6cb-a4f9-497f-a898-018c3c9b9b1b" providerId="ADAL" clId="{A5F020E6-6E61-415E-9351-19F88D493FE3}" dt="2022-07-05T00:16:55.681" v="0" actId="47"/>
        <pc:sldMkLst>
          <pc:docMk/>
          <pc:sldMk cId="1371011894" sldId="1005"/>
        </pc:sldMkLst>
      </pc:sldChg>
      <pc:sldChg chg="del">
        <pc:chgData name="김가영" userId="934df6cb-a4f9-497f-a898-018c3c9b9b1b" providerId="ADAL" clId="{A5F020E6-6E61-415E-9351-19F88D493FE3}" dt="2022-07-05T00:17:27.428" v="2" actId="47"/>
        <pc:sldMkLst>
          <pc:docMk/>
          <pc:sldMk cId="1770205703" sldId="1006"/>
        </pc:sldMkLst>
      </pc:sldChg>
      <pc:sldChg chg="del">
        <pc:chgData name="김가영" userId="934df6cb-a4f9-497f-a898-018c3c9b9b1b" providerId="ADAL" clId="{A5F020E6-6E61-415E-9351-19F88D493FE3}" dt="2022-07-05T00:17:34.833" v="4" actId="47"/>
        <pc:sldMkLst>
          <pc:docMk/>
          <pc:sldMk cId="1730545821" sldId="1009"/>
        </pc:sldMkLst>
      </pc:sldChg>
      <pc:sldChg chg="del">
        <pc:chgData name="김가영" userId="934df6cb-a4f9-497f-a898-018c3c9b9b1b" providerId="ADAL" clId="{A5F020E6-6E61-415E-9351-19F88D493FE3}" dt="2022-07-05T00:18:13.219" v="6" actId="47"/>
        <pc:sldMkLst>
          <pc:docMk/>
          <pc:sldMk cId="73317387" sldId="1010"/>
        </pc:sldMkLst>
      </pc:sldChg>
      <pc:sldChg chg="del">
        <pc:chgData name="김가영" userId="934df6cb-a4f9-497f-a898-018c3c9b9b1b" providerId="ADAL" clId="{A5F020E6-6E61-415E-9351-19F88D493FE3}" dt="2022-07-05T00:18:14.655" v="7" actId="47"/>
        <pc:sldMkLst>
          <pc:docMk/>
          <pc:sldMk cId="1941833179" sldId="1011"/>
        </pc:sldMkLst>
      </pc:sldChg>
      <pc:sldChg chg="del">
        <pc:chgData name="김가영" userId="934df6cb-a4f9-497f-a898-018c3c9b9b1b" providerId="ADAL" clId="{A5F020E6-6E61-415E-9351-19F88D493FE3}" dt="2022-07-05T00:18:31.466" v="9" actId="47"/>
        <pc:sldMkLst>
          <pc:docMk/>
          <pc:sldMk cId="4039623681" sldId="1012"/>
        </pc:sldMkLst>
      </pc:sldChg>
      <pc:sldChg chg="del">
        <pc:chgData name="김가영" userId="934df6cb-a4f9-497f-a898-018c3c9b9b1b" providerId="ADAL" clId="{A5F020E6-6E61-415E-9351-19F88D493FE3}" dt="2022-07-05T00:18:33.510" v="10" actId="47"/>
        <pc:sldMkLst>
          <pc:docMk/>
          <pc:sldMk cId="3044728889" sldId="1013"/>
        </pc:sldMkLst>
      </pc:sldChg>
      <pc:sldChg chg="del">
        <pc:chgData name="김가영" userId="934df6cb-a4f9-497f-a898-018c3c9b9b1b" providerId="ADAL" clId="{A5F020E6-6E61-415E-9351-19F88D493FE3}" dt="2022-07-05T00:18:44.873" v="11" actId="47"/>
        <pc:sldMkLst>
          <pc:docMk/>
          <pc:sldMk cId="1032895114" sldId="101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2271" cy="496173"/>
          </a:xfrm>
          <a:prstGeom prst="rect">
            <a:avLst/>
          </a:prstGeom>
        </p:spPr>
        <p:txBody>
          <a:bodyPr vert="horz" lIns="90635" tIns="45319" rIns="90635" bIns="4531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4295" y="1"/>
            <a:ext cx="2942271" cy="496173"/>
          </a:xfrm>
          <a:prstGeom prst="rect">
            <a:avLst/>
          </a:prstGeom>
        </p:spPr>
        <p:txBody>
          <a:bodyPr vert="horz" lIns="90635" tIns="45319" rIns="90635" bIns="4531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C00B344-89D0-4632-B866-E1DDD5B5072D}" type="datetimeFigureOut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5695"/>
            <a:ext cx="2942271" cy="496173"/>
          </a:xfrm>
          <a:prstGeom prst="rect">
            <a:avLst/>
          </a:prstGeom>
        </p:spPr>
        <p:txBody>
          <a:bodyPr vert="horz" lIns="90635" tIns="45319" rIns="90635" bIns="4531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4295" y="9425695"/>
            <a:ext cx="2942271" cy="496173"/>
          </a:xfrm>
          <a:prstGeom prst="rect">
            <a:avLst/>
          </a:prstGeom>
        </p:spPr>
        <p:txBody>
          <a:bodyPr vert="horz" lIns="90635" tIns="45319" rIns="90635" bIns="4531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95CC80-4101-4484-8EAF-264E153F8F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63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2271" cy="496173"/>
          </a:xfrm>
          <a:prstGeom prst="rect">
            <a:avLst/>
          </a:prstGeom>
        </p:spPr>
        <p:txBody>
          <a:bodyPr vert="horz" lIns="90635" tIns="45319" rIns="90635" bIns="4531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4295" y="1"/>
            <a:ext cx="2942271" cy="496173"/>
          </a:xfrm>
          <a:prstGeom prst="rect">
            <a:avLst/>
          </a:prstGeom>
        </p:spPr>
        <p:txBody>
          <a:bodyPr vert="horz" lIns="90635" tIns="45319" rIns="90635" bIns="4531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10CDBFF-F6C8-4C52-A3AE-A361AB9464C9}" type="datetimeFigureOut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35" tIns="45319" rIns="90635" bIns="45319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498" y="4714443"/>
            <a:ext cx="5431154" cy="4465558"/>
          </a:xfrm>
          <a:prstGeom prst="rect">
            <a:avLst/>
          </a:prstGeom>
        </p:spPr>
        <p:txBody>
          <a:bodyPr vert="horz" lIns="90635" tIns="45319" rIns="90635" bIns="45319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5695"/>
            <a:ext cx="2942271" cy="496173"/>
          </a:xfrm>
          <a:prstGeom prst="rect">
            <a:avLst/>
          </a:prstGeom>
        </p:spPr>
        <p:txBody>
          <a:bodyPr vert="horz" lIns="90635" tIns="45319" rIns="90635" bIns="4531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4295" y="9425695"/>
            <a:ext cx="2942271" cy="496173"/>
          </a:xfrm>
          <a:prstGeom prst="rect">
            <a:avLst/>
          </a:prstGeom>
        </p:spPr>
        <p:txBody>
          <a:bodyPr vert="horz" lIns="90635" tIns="45319" rIns="90635" bIns="4531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4EEEE80-C99D-4D57-B42D-35F41F1672D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1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271463" y="1530350"/>
            <a:ext cx="8615362" cy="18367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4000" b="1" dirty="0">
              <a:ea typeface="HY견고딕" pitchFamily="18" charset="-127"/>
            </a:endParaRPr>
          </a:p>
        </p:txBody>
      </p:sp>
      <p:grpSp>
        <p:nvGrpSpPr>
          <p:cNvPr id="5" name="그룹 7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90FF2-2386-40B9-A3BF-31C9BDFF0A03}" type="datetime1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380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55492-7AAA-445F-97A3-8849C40EB583}" type="datetime1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9618A-9E12-4542-9254-1CAF005C51A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1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8192A-E67A-49F3-9A24-7ED7A436E839}" type="datetime1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ADDD2-9651-4972-8FDF-A0255ED1CB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89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/51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34988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121454"/>
            <a:ext cx="900000" cy="1094347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3010538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105D91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/34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38872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93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89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6" name="그룹 14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직사각형 8"/>
          <p:cNvSpPr/>
          <p:nvPr userDrawn="1"/>
        </p:nvSpPr>
        <p:spPr>
          <a:xfrm>
            <a:off x="420688" y="1025525"/>
            <a:ext cx="8286750" cy="4603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한쪽 모서리가 둥근 사각형 9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§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32138" y="6308725"/>
            <a:ext cx="2895600" cy="365125"/>
          </a:xfrm>
        </p:spPr>
        <p:txBody>
          <a:bodyPr/>
          <a:lstStyle>
            <a:lvl1pPr algn="l">
              <a:defRPr sz="1600">
                <a:solidFill>
                  <a:srgbClr val="3E6CA4"/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193088" y="6273800"/>
            <a:ext cx="866775" cy="431800"/>
          </a:xfrm>
          <a:noFill/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Ctr="0">
            <a:normAutofit/>
          </a:bodyPr>
          <a:lstStyle>
            <a:lvl1pPr marL="0" algn="ctr" defTabSz="914400" rtl="0" eaLnBrk="1" latinLnBrk="1" hangingPunct="1">
              <a:defRPr lang="ko-KR" altLang="en-US" sz="1400" kern="1200" baseline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>
              <a:defRPr/>
            </a:pPr>
            <a:fld id="{47D5F487-14E6-4DD3-9482-5DA5D877E678}" type="slidenum">
              <a:rPr lang="en-US" altLang="ko-KR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4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5FDEA-8782-4F49-966F-F093F292917D}" type="datetime1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B8660-FAB8-45B2-A3DD-BFC63CB527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6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22AF2-1280-460A-B29F-B99644EB32BB}" type="datetime1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E76D9-545B-4B63-ACE2-8CB6EF7CC0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5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C578D-D22A-4EE6-9B98-B7380FE2AAA0}" type="datetime1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E1A04-4511-469C-A533-0B40980B441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2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6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1" name="그림 10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951B8B9-351F-4884-AC4A-034B23F25DB4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2B8BD-53C0-4834-80E7-4C86B060E13D}" type="datetime1">
              <a:rPr lang="ko-KR" altLang="en-US"/>
              <a:pPr>
                <a:defRPr/>
              </a:pPr>
              <a:t>2022-07-04</a:t>
            </a:fld>
            <a:endParaRPr lang="ko-KR" altLang="en-US" dirty="0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AAF7D-946B-4789-8419-3EC16837C9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5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4" name="그룹 5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5" name="한쪽 모서리가 둥근 사각형 4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7" name="그림 6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8" name="한쪽 모서리가 둥근 사각형 7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34B7B07-BB6D-493B-A0C1-6EA10E21CE96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l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332E6-FA5E-4429-B994-1F28E645D3DE}" type="datetime1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11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6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3C31D-98E5-4DBF-B6AB-CBE33412BA1A}" type="datetime1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8BC9D-3E77-422E-A9F9-0C86DA9F433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38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588BC-EC7E-4915-8B28-E5689CF0F741}" type="datetime1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93888-E028-4FF4-9613-D5419FA9BC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DAAF45-E21C-4A2B-BBD1-E165F7FDF34C}" type="datetime1">
              <a:rPr lang="ko-KR" altLang="en-US"/>
              <a:pPr>
                <a:defRPr/>
              </a:pPr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4F89CFE-2F71-4338-9E3D-5D679A6973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19" r:id="rId3"/>
    <p:sldLayoutId id="2147483920" r:id="rId4"/>
    <p:sldLayoutId id="2147483921" r:id="rId5"/>
    <p:sldLayoutId id="2147483928" r:id="rId6"/>
    <p:sldLayoutId id="2147483929" r:id="rId7"/>
    <p:sldLayoutId id="2147483922" r:id="rId8"/>
    <p:sldLayoutId id="2147483923" r:id="rId9"/>
    <p:sldLayoutId id="2147483924" r:id="rId10"/>
    <p:sldLayoutId id="2147483925" r:id="rId11"/>
    <p:sldLayoutId id="2147483930" r:id="rId12"/>
    <p:sldLayoutId id="2147483931" r:id="rId13"/>
    <p:sldLayoutId id="2147483932" r:id="rId14"/>
    <p:sldLayoutId id="2147483933" r:id="rId15"/>
    <p:sldLayoutId id="2147483934" r:id="rId1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www.mois.go.k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4-2</a:t>
            </a:r>
            <a:r>
              <a:rPr lang="ko-KR" altLang="en-US" b="1" dirty="0">
                <a:solidFill>
                  <a:schemeClr val="bg1"/>
                </a:solidFill>
              </a:rPr>
              <a:t>장 강의 교안</a:t>
            </a: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4608907" y="5805264"/>
            <a:ext cx="6400800" cy="119856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김가영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277225" y="6273800"/>
            <a:ext cx="866775" cy="431800"/>
          </a:xfrm>
        </p:spPr>
        <p:txBody>
          <a:bodyPr/>
          <a:lstStyle/>
          <a:p>
            <a:pPr>
              <a:defRPr/>
            </a:pPr>
            <a:fld id="{4317AAD0-4273-41A8-968C-E0595B59F99D}" type="slidenum">
              <a:rPr lang="en-US" altLang="ko-KR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06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기온 데이터를 다양하게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7" y="1209566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월부터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월까지 최고 기온 데이터 상자 그림으로 표현하기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7504" y="449937"/>
            <a:ext cx="761757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데이터를 상자 그림으로 표현하기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17397"/>
            <a:ext cx="5041899" cy="4820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758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613603-1D49-4741-B2D3-A521AC92038F}"/>
              </a:ext>
            </a:extLst>
          </p:cNvPr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0" y="2524522"/>
            <a:ext cx="9144000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36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07  </a:t>
            </a:r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 동네 인구 구조 시각화하기</a:t>
            </a:r>
            <a:endParaRPr lang="ko-KR" altLang="en-US" sz="3600" spc="-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6102431-058C-41C5-96D6-C5A03BB5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우리 동네 인구조사</a:t>
            </a:r>
          </a:p>
        </p:txBody>
      </p:sp>
    </p:spTree>
    <p:extLst>
      <p:ext uri="{BB962C8B-B14F-4D97-AF65-F5344CB8AC3E}">
        <p14:creationId xmlns:p14="http://schemas.microsoft.com/office/powerpoint/2010/main" val="177400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07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[www. 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mois.go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kr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 –[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정책자료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–[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통계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–[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주민등록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인구통계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324544" y="359182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인구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내려받기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36" b="25312"/>
          <a:stretch/>
        </p:blipFill>
        <p:spPr bwMode="auto">
          <a:xfrm>
            <a:off x="891400" y="2511647"/>
            <a:ext cx="7266547" cy="3279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7451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07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35749" y="1218610"/>
            <a:ext cx="803911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연령별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인구현황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 –[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통계표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–[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조회기간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설정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]- [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남여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구분 체크 해제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 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연령 구분 단위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‘1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세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’] –[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만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연령구분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세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~ 100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세 이상 설정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 – [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검색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7504" y="3976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인구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내려받기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18884"/>
            <a:ext cx="7075714" cy="432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320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07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전체읍면동현황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체크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 – [csv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다운로드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이름 수정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age.csv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/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경로 설정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다운로드 폴더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변경 가능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180528" y="373549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인구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내려받기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36" y="2592161"/>
            <a:ext cx="7662076" cy="3286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5AE3EBD-EC03-49B2-BAC7-9737B029F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532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07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611560" y="1058119"/>
            <a:ext cx="803911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확인하고 질문하기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영유아가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가장 많은 동네는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지역에 가장 많은 연령대는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79512" y="353972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 동네 인구 구조 시각화하기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6947"/>
            <a:ext cx="6030901" cy="3668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56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07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611560" y="1220569"/>
            <a:ext cx="803911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 시각화로 알 수 있는 사실들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- 30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대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중후반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사람들이 많이 산다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- 10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세 이하의 아이가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10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대 후반 청소년보다 많다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7504" y="328444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 동네 인구 구조 시각화하기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59397"/>
            <a:ext cx="604837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1519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07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 시각화 절차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 설계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7504" y="412418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 동네 인구 구조 시각화하기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2001717"/>
            <a:ext cx="633412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0123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07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in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연산자를 활용해 우리 동네 이름이 포함된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지역명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찾기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실행결과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79512" y="357083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 동네 인구 구조 시각화하기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24" y="2001717"/>
            <a:ext cx="7556500" cy="1804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44" y="4541837"/>
            <a:ext cx="7585080" cy="185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541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07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in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연산자를 활용해 우리 동네의 데이터 출력하기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251520" y="39385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 동네 인구 구조 시각화하기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44" y="2038489"/>
            <a:ext cx="7585080" cy="336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6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06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기온 데이터를 다양하게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935638"/>
            <a:ext cx="8039113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최고 기온 데이터 히스토그램으로 표현하기</a:t>
            </a:r>
            <a:endParaRPr lang="en-US" altLang="ko-KR" sz="28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180528" y="412418"/>
            <a:ext cx="836327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데이터를 히스토그램으로 표현하기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" y="1649745"/>
            <a:ext cx="5949267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3784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연령별  인구수 출력하기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0" y="412418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 동네 인구 구조 시각화하기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041663"/>
            <a:ext cx="7378700" cy="3664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051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07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연령별  인구수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result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리스트에 저장하기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8" y="2041663"/>
            <a:ext cx="7781925" cy="3067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A5591F97-A256-44C6-97FD-3830A95D7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3284868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07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493699" y="1027338"/>
            <a:ext cx="803911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문자 데이터를 정수로 변환하기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28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정수로 변환된 출력 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0" y="384478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 동네 인구 구조 시각화하기</a:t>
            </a: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48" y="1514192"/>
            <a:ext cx="7669213" cy="1058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90" y="3200401"/>
            <a:ext cx="7669213" cy="3064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6729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07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946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연령별 인구수 데이터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시각화하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047693"/>
            <a:ext cx="4968552" cy="3124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612D2A2F-52AF-4D72-B01C-24BD0848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4040675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07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52443" y="855822"/>
            <a:ext cx="8039113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지역명을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입력받아서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연령별 인구수 데이터 시각화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하시오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3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67" y="1648901"/>
            <a:ext cx="7639466" cy="4403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5ABD5A60-F7C1-4DF0-8DAD-B3C276E8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1879384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08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인구 구조를 다양한 형태로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144394"/>
            <a:ext cx="8039113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bar()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함수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 bar(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막대를 표시할 위치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막대의 높이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z="28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실행결과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1044624" y="412418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막대그래프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그리기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25" y="1916832"/>
            <a:ext cx="7429500" cy="1787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85156"/>
            <a:ext cx="4571999" cy="230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833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08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인구 구조를 다양한 형태로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16767" y="1216078"/>
            <a:ext cx="8039113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bar()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함수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 bar(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막대를 표시할 위치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막대의 높이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z="28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실행결과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962319" y="37425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막대그래프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그리기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20" y="2132856"/>
            <a:ext cx="7345449" cy="181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760" y="4314209"/>
            <a:ext cx="4406900" cy="2253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514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08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인구 구조를 다양한 형태로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막대그래프를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활용해 우리 동네 인구 구조 시각화하기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z="28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73" y="2149384"/>
            <a:ext cx="7644088" cy="3801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5FCE522E-E113-4D9A-B16C-168FB8ED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7140FC8-8E54-4F46-B1F8-DEC297F1D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신도림의 인구를 아래의 그래프같이 </a:t>
            </a:r>
            <a:r>
              <a:rPr lang="ko-KR" altLang="en-US" dirty="0" err="1"/>
              <a:t>표현하시오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2558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08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인구 구조를 다양한 형태로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980728"/>
            <a:ext cx="8039113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수평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막대그래프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barh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()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함수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를 활용해 우리 동네 인구 구조 시각화하기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실행결과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z="28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612576" y="343649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막대그래프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그리기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14" y="1375950"/>
            <a:ext cx="7666117" cy="107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33" y="3068960"/>
            <a:ext cx="6713610" cy="33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9417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08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인구 구조를 다양한 형태로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52443" y="908317"/>
            <a:ext cx="803911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행정안전부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홈페이지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www.mois.go.kr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- [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정책자료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- [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통계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– [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주민등록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인구통계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[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연령별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인구현황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– [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통계표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탭 선택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구분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남ㆍ여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구분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연령 구분 단위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연령구분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0 ~ 100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이상 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[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검색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27347" y="286776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항아리 모양 그래프 그리기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93" y="2743044"/>
            <a:ext cx="7015611" cy="399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55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06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기온 데이터를 다양하게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420680" y="1039080"/>
            <a:ext cx="803911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월의 최고 기온 데이터 히스토그램으로 표현하기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11560" y="440981"/>
            <a:ext cx="82668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50501"/>
            <a:ext cx="7153275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120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08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인구 구조를 다양한 형태로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살펴보기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남성 연령별 인구 데이터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여성 연령별 인구 데이터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데이터와 인덱스의 관계 살펴보기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(Type 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108520" y="372468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항아리 모양 그래프 그리기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71" y="2508615"/>
            <a:ext cx="7648803" cy="92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71" y="4276724"/>
            <a:ext cx="7648803" cy="1535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1D8B98-5F20-4885-9673-9F30F39AA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890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08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인구 구조를 다양한 형태로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6" y="1085252"/>
            <a:ext cx="80391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 데이터 저장하기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(Type 1)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남성 데이터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3 ~ 103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인덱스 데이터 순차적으로 저장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여성 데이터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 -1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부터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-101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인덱스 데이터 순서대로 저장한 후 뒤집기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f.reverse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())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180528" y="37884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항아리 모양 그래프 그리기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674" y="2418521"/>
            <a:ext cx="6223555" cy="406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2316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08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인구 구조를 다양한 형태로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데이터와 인덱스의 관계 살펴보기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(Type 2)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항아리 모양 그래프 그리기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2" y="2084204"/>
            <a:ext cx="7902575" cy="153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690A990D-BC30-471F-91FE-ADA696F2A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F99C-053F-480A-8672-167F0F093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02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08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인구 구조를 다양한 형태로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395536" y="1065325"/>
            <a:ext cx="803911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 데이터 저장하기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(Type 2)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남성 데이터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3 ~ 103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데이터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슬라이싱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데이터로 변환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m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리스트에 저장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여성 데이터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 106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끝까지 데이터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슬라이싱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데이터로 변환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f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리스트에 저장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396552" y="279889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항아리 모양 그래프 그리기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967335"/>
            <a:ext cx="5392798" cy="351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3229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08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인구 구조를 다양한 형태로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30829" y="1124744"/>
            <a:ext cx="8039113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 데이터 수평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막대그래프로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시각화하기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468560" y="214926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항아리 모양 그래프 그리기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97" y="1700808"/>
            <a:ext cx="7934624" cy="232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68965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08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인구 구조를 다양한 형태로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 데이터 수평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막대그래프로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시각화하기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남성 데이터 음수로 바꾸기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제목과 범례 넣기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1792" y="316692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항아리 모양 그래프 그리기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99" y="2402839"/>
            <a:ext cx="6734176" cy="918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99" y="3660780"/>
            <a:ext cx="6734175" cy="2998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93891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08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인구 구조를 다양한 형태로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423404" y="1026545"/>
            <a:ext cx="8039113" cy="2424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 데이터 수평 막대그래프로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시각화하시오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2268760" y="430553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09" y="1771111"/>
            <a:ext cx="7686381" cy="406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8743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08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인구 구조를 다양한 형태로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 데이터 수평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막대그래프로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시각화하기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마이너스 부호 깨짐 해결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항아리 모양 그래프 그리기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37" y="2084526"/>
            <a:ext cx="7841874" cy="389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07D8C88F-C47D-43AE-8FC2-01CAA558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D87E3D-1120-47F8-90A7-43520AEB5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9466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08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인구 구조를 다양한 형태로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441341" y="1066870"/>
            <a:ext cx="8039113" cy="1931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찾고 싶은 지역 이름 입력해서 항아리 모양 그래프 그리기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39625"/>
            <a:ext cx="6997700" cy="954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50" y="2636912"/>
            <a:ext cx="6997700" cy="373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D4868AA3-9844-481E-A292-7F999DF28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29703491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09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파이 차트로 나타내기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7" y="1065047"/>
            <a:ext cx="803911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pie()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612576" y="377479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혈액형 비율 표현하기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35528"/>
            <a:ext cx="7349816" cy="175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958146"/>
            <a:ext cx="5058208" cy="2443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8083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06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기온 데이터를 다양하게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7" y="1052736"/>
            <a:ext cx="8039113" cy="946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월과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월의 최고 기온 데이터 히스토그램으로 표현하기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67" y="1780723"/>
            <a:ext cx="7396865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1C13EE9-7C5A-4883-B81E-EDE8C390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118" y="207193"/>
            <a:ext cx="8229600" cy="776309"/>
          </a:xfrm>
        </p:spPr>
        <p:txBody>
          <a:bodyPr>
            <a:normAutofit/>
          </a:bodyPr>
          <a:lstStyle/>
          <a:p>
            <a:r>
              <a:rPr lang="ko-KR" altLang="en-US" dirty="0"/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22914497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09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파이 차트로 나타내기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181194"/>
            <a:ext cx="8039113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동그란 원으로 표현하기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828600" y="333809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혈액형 비율 표현하기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77" y="1615698"/>
            <a:ext cx="5798683" cy="2006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809631"/>
            <a:ext cx="2609850" cy="232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20534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09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파이 차트로 나타내기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091433"/>
            <a:ext cx="8039113" cy="4393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레이블 추가하기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실행결과를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확인하시오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684584" y="334311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혈액형 비율 표현하기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68" y="1700808"/>
            <a:ext cx="7396016" cy="3299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91047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09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파이 차트로 나타내기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136733"/>
            <a:ext cx="8039113" cy="543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비율 및 범례 표시하기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스스로 확인하고 값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변경해보기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468560" y="289011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혈액형 비율 표현하기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68" y="1536546"/>
            <a:ext cx="7561262" cy="3446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41343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09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파이 차트로 나타내기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92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색 및 돌출 효과 정하기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스스로 확인하고 값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변경해보기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468560" y="503258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혈액형 비율 표현하기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76" y="1952627"/>
            <a:ext cx="6964798" cy="401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39409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09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파이 차트로 나타내기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430445" y="1108473"/>
            <a:ext cx="8039113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 연령별 인구 데이터 출력하기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402591" y="45088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제주도의 성별 인구 비율 표현하기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69938" y="1581914"/>
            <a:ext cx="5471161" cy="4825206"/>
            <a:chOff x="757237" y="1971990"/>
            <a:chExt cx="5471161" cy="4825206"/>
          </a:xfrm>
        </p:grpSpPr>
        <p:pic>
          <p:nvPicPr>
            <p:cNvPr id="2253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37" y="1971990"/>
              <a:ext cx="5463540" cy="2138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858" y="3874621"/>
              <a:ext cx="5463540" cy="2922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305428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09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파이 차트로 나타내기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 연령별 인구 데이터 출력하기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 차트로 표현하기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323528" y="279889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제주도의 성별 인구 비율 표현하기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009156"/>
            <a:ext cx="4556125" cy="1121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83" y="3462040"/>
            <a:ext cx="6532717" cy="3112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273868-7C55-42AD-93D5-DD38CD69A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72271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09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파이 차트로 나타내기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52443" y="1124003"/>
            <a:ext cx="8039113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 연령별 인구 데이터 출력하기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 차트로 </a:t>
            </a:r>
            <a:r>
              <a:rPr lang="ko-KR" altLang="en-US" b="1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표현하시오</a:t>
            </a:r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323528" y="521832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endParaRPr lang="ko-KR" altLang="en-US" sz="2800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17931"/>
            <a:ext cx="4556125" cy="1121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38F21C-C0C2-448B-A61D-97A46F243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3284984"/>
            <a:ext cx="3607880" cy="270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2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06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기온 데이터를 다양하게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419100" y="1001983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최댓값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최솟값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3/4, 2/4, 1/4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표현할 수 있는 상자 그림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(boxplot)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7504" y="478763"/>
            <a:ext cx="803911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데이터를 상자 그림으로 표현하기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90635"/>
            <a:ext cx="7230732" cy="468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231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EFDCC-6DFB-4328-95EF-B0E99AD3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D76DF7-CA64-48A4-A8F6-A0DF34A0FD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CD3CAF-E181-4DB0-9DED-9E7BA39DAFDB}"/>
              </a:ext>
            </a:extLst>
          </p:cNvPr>
          <p:cNvSpPr txBox="1"/>
          <p:nvPr/>
        </p:nvSpPr>
        <p:spPr>
          <a:xfrm>
            <a:off x="611560" y="1842396"/>
            <a:ext cx="758152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matplotlib.pyplot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plt</a:t>
            </a:r>
            <a:endParaRPr lang="ko-KR" altLang="en-US" dirty="0"/>
          </a:p>
          <a:p>
            <a:r>
              <a:rPr lang="ko-KR" altLang="en-US" dirty="0"/>
              <a:t>#plt.figure(dpi = 300)</a:t>
            </a:r>
          </a:p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random</a:t>
            </a:r>
            <a:endParaRPr lang="ko-KR" altLang="en-US" dirty="0"/>
          </a:p>
          <a:p>
            <a:r>
              <a:rPr lang="ko-KR" altLang="en-US" dirty="0" err="1"/>
              <a:t>result</a:t>
            </a:r>
            <a:r>
              <a:rPr lang="ko-KR" altLang="en-US" dirty="0"/>
              <a:t> = []</a:t>
            </a:r>
          </a:p>
          <a:p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i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range</a:t>
            </a:r>
            <a:r>
              <a:rPr lang="ko-KR" altLang="en-US" dirty="0"/>
              <a:t>(13) 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result.append</a:t>
            </a:r>
            <a:r>
              <a:rPr lang="ko-KR" altLang="en-US" dirty="0"/>
              <a:t>(</a:t>
            </a:r>
            <a:r>
              <a:rPr lang="ko-KR" altLang="en-US" dirty="0" err="1"/>
              <a:t>random.randint</a:t>
            </a:r>
            <a:r>
              <a:rPr lang="ko-KR" altLang="en-US" dirty="0"/>
              <a:t>(1,1000))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sorted</a:t>
            </a:r>
            <a:r>
              <a:rPr lang="ko-KR" altLang="en-US" dirty="0"/>
              <a:t>(</a:t>
            </a:r>
            <a:r>
              <a:rPr lang="ko-KR" altLang="en-US" dirty="0" err="1"/>
              <a:t>result</a:t>
            </a:r>
            <a:r>
              <a:rPr lang="ko-KR" altLang="en-US" dirty="0"/>
              <a:t>))</a:t>
            </a:r>
          </a:p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r>
              <a:rPr lang="ko-KR" altLang="en-US" dirty="0" err="1"/>
              <a:t>result</a:t>
            </a:r>
            <a:r>
              <a:rPr lang="ko-KR" altLang="en-US" dirty="0"/>
              <a:t> = </a:t>
            </a:r>
            <a:r>
              <a:rPr lang="ko-KR" altLang="en-US" dirty="0" err="1"/>
              <a:t>np.array</a:t>
            </a:r>
            <a:r>
              <a:rPr lang="ko-KR" altLang="en-US" dirty="0"/>
              <a:t>(</a:t>
            </a:r>
            <a:r>
              <a:rPr lang="ko-KR" altLang="en-US" dirty="0" err="1"/>
              <a:t>result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("1/4: " + </a:t>
            </a:r>
            <a:r>
              <a:rPr lang="ko-KR" altLang="en-US" dirty="0" err="1"/>
              <a:t>str</a:t>
            </a:r>
            <a:r>
              <a:rPr lang="ko-KR" altLang="en-US" dirty="0"/>
              <a:t>(</a:t>
            </a:r>
            <a:r>
              <a:rPr lang="ko-KR" altLang="en-US" dirty="0" err="1"/>
              <a:t>np.percentile</a:t>
            </a:r>
            <a:r>
              <a:rPr lang="ko-KR" altLang="en-US" dirty="0"/>
              <a:t>(result,25)))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("2/4: " + </a:t>
            </a:r>
            <a:r>
              <a:rPr lang="ko-KR" altLang="en-US" dirty="0" err="1"/>
              <a:t>str</a:t>
            </a:r>
            <a:r>
              <a:rPr lang="ko-KR" altLang="en-US" dirty="0"/>
              <a:t>(</a:t>
            </a:r>
            <a:r>
              <a:rPr lang="ko-KR" altLang="en-US" dirty="0" err="1"/>
              <a:t>np.percentile</a:t>
            </a:r>
            <a:r>
              <a:rPr lang="ko-KR" altLang="en-US" dirty="0"/>
              <a:t>(result,50)))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("3/4: " + </a:t>
            </a:r>
            <a:r>
              <a:rPr lang="ko-KR" altLang="en-US" dirty="0" err="1"/>
              <a:t>str</a:t>
            </a:r>
            <a:r>
              <a:rPr lang="ko-KR" altLang="en-US" dirty="0"/>
              <a:t>(</a:t>
            </a:r>
            <a:r>
              <a:rPr lang="ko-KR" altLang="en-US" dirty="0" err="1"/>
              <a:t>np.percentile</a:t>
            </a:r>
            <a:r>
              <a:rPr lang="ko-KR" altLang="en-US" dirty="0"/>
              <a:t>(result,75)))</a:t>
            </a:r>
          </a:p>
          <a:p>
            <a:r>
              <a:rPr lang="ko-KR" altLang="en-US" dirty="0" err="1"/>
              <a:t>plt.boxplot</a:t>
            </a:r>
            <a:r>
              <a:rPr lang="ko-KR" altLang="en-US" dirty="0"/>
              <a:t>(</a:t>
            </a:r>
            <a:r>
              <a:rPr lang="ko-KR" altLang="en-US" dirty="0" err="1"/>
              <a:t>result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plt.show</a:t>
            </a:r>
            <a:r>
              <a:rPr lang="ko-KR" alt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04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06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기온 데이터를 다양하게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670420" y="1073580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최고 기온 데이터 상자 그림으로 표현하기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46691"/>
            <a:ext cx="721995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EDBD6052-EBDC-4E2E-A012-CC206D6F2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281" y="309220"/>
            <a:ext cx="8229600" cy="776309"/>
          </a:xfrm>
        </p:spPr>
        <p:txBody>
          <a:bodyPr/>
          <a:lstStyle/>
          <a:p>
            <a:r>
              <a:rPr lang="ko-KR" altLang="en-US" dirty="0"/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158614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06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기온 데이터를 다양하게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월과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월의 최고 기온 데이터 상자 그림으로 표현하기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041663"/>
            <a:ext cx="7308850" cy="4150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7FC3BAAC-9796-49DF-A0C0-16797DF1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004" y="322435"/>
            <a:ext cx="8229600" cy="776309"/>
          </a:xfrm>
        </p:spPr>
        <p:txBody>
          <a:bodyPr/>
          <a:lstStyle/>
          <a:p>
            <a:r>
              <a:rPr lang="ko-KR" altLang="en-US" dirty="0"/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3281395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06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기온 데이터를 다양하게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월부터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월까지 최고 기온 데이터 상자 그림으로 표현하기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79512" y="550068"/>
            <a:ext cx="777686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데이터를 상자 그림으로 표현하기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2162175"/>
            <a:ext cx="7572375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2339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marL="914400" indent="-457200" algn="dist" fontAlgn="auto">
          <a:spcBef>
            <a:spcPct val="20000"/>
          </a:spcBef>
          <a:spcAft>
            <a:spcPts val="0"/>
          </a:spcAft>
          <a:buClr>
            <a:schemeClr val="tx1"/>
          </a:buClr>
          <a:buSzPct val="100000"/>
          <a:buFont typeface="+mj-lt"/>
          <a:buAutoNum type="arabicParenR" startAt="2"/>
          <a:defRPr kumimoji="0" sz="2000" dirty="0" smtClean="0">
            <a:latin typeface="+mn-lt"/>
            <a:ea typeface="HY견고딕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13512</TotalTime>
  <Words>1260</Words>
  <Application>Microsoft Office PowerPoint</Application>
  <PresentationFormat>화면 슬라이드 쇼(4:3)</PresentationFormat>
  <Paragraphs>232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6" baseType="lpstr">
      <vt:lpstr>HY견고딕</vt:lpstr>
      <vt:lpstr>HY헤드라인M</vt:lpstr>
      <vt:lpstr>굴림</vt:lpstr>
      <vt:lpstr>나눔스퀘어</vt:lpstr>
      <vt:lpstr>나눔스퀘어 Bold</vt:lpstr>
      <vt:lpstr>맑은 고딕</vt:lpstr>
      <vt:lpstr>Aharoni</vt:lpstr>
      <vt:lpstr>Arial</vt:lpstr>
      <vt:lpstr>Wingdings</vt:lpstr>
      <vt:lpstr>Office 테마</vt:lpstr>
      <vt:lpstr>4-2장 강의 교안</vt:lpstr>
      <vt:lpstr>PowerPoint 프레젠테이션</vt:lpstr>
      <vt:lpstr>PowerPoint 프레젠테이션</vt:lpstr>
      <vt:lpstr>문제</vt:lpstr>
      <vt:lpstr>PowerPoint 프레젠테이션</vt:lpstr>
      <vt:lpstr>PowerPoint 프레젠테이션</vt:lpstr>
      <vt:lpstr>문제</vt:lpstr>
      <vt:lpstr>문제</vt:lpstr>
      <vt:lpstr>PowerPoint 프레젠테이션</vt:lpstr>
      <vt:lpstr>PowerPoint 프레젠테이션</vt:lpstr>
      <vt:lpstr>우리 동네 인구조사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문제</vt:lpstr>
      <vt:lpstr>PowerPoint 프레젠테이션</vt:lpstr>
      <vt:lpstr>문제</vt:lpstr>
      <vt:lpstr>문제</vt:lpstr>
      <vt:lpstr>PowerPoint 프레젠테이션</vt:lpstr>
      <vt:lpstr>PowerPoint 프레젠테이션</vt:lpstr>
      <vt:lpstr>문제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문제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JUNEXP</dc:creator>
  <cp:lastModifiedBy>김가영</cp:lastModifiedBy>
  <cp:revision>951</cp:revision>
  <cp:lastPrinted>2022-07-04T00:37:34Z</cp:lastPrinted>
  <dcterms:created xsi:type="dcterms:W3CDTF">2007-10-05T07:38:31Z</dcterms:created>
  <dcterms:modified xsi:type="dcterms:W3CDTF">2022-07-05T00:18:49Z</dcterms:modified>
</cp:coreProperties>
</file>