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88" r:id="rId6"/>
    <p:sldId id="300" r:id="rId7"/>
    <p:sldId id="287" r:id="rId8"/>
    <p:sldId id="274" r:id="rId9"/>
    <p:sldId id="259" r:id="rId10"/>
    <p:sldId id="278" r:id="rId11"/>
    <p:sldId id="262" r:id="rId12"/>
    <p:sldId id="263" r:id="rId13"/>
    <p:sldId id="264" r:id="rId14"/>
    <p:sldId id="282" r:id="rId15"/>
    <p:sldId id="265" r:id="rId16"/>
    <p:sldId id="280" r:id="rId17"/>
    <p:sldId id="279" r:id="rId18"/>
    <p:sldId id="281" r:id="rId19"/>
    <p:sldId id="301" r:id="rId20"/>
    <p:sldId id="292" r:id="rId21"/>
    <p:sldId id="293" r:id="rId22"/>
    <p:sldId id="294" r:id="rId23"/>
    <p:sldId id="297" r:id="rId24"/>
    <p:sldId id="299" r:id="rId25"/>
    <p:sldId id="298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99"/>
    <a:srgbClr val="FF3300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C391A-C4E5-427A-BBE7-1C01E236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899CA1-B293-4549-895F-D35BC0347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317E0-0BAD-46FF-AE3C-29E6EC6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9BF85-0A14-411D-BC85-17DD6CE6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E8852-D949-471E-B885-F559006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53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B50FE-1521-48F0-BFB5-8F3C9F49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F89EE4-F04C-4B10-863B-AC3DCC6B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08BB21-F93C-4672-B6C3-B97A3658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2A420-8524-40FA-9079-F0FD0F6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725A3-727C-442E-B3CE-2378C8BF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609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179C86-C53C-47EE-911A-E1A204A21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4242E5-AD66-4AB3-BC06-18FC533C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A9C9B-3974-4AA0-9709-1FEC976F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8B36AD-E203-4330-9E45-378FC1CA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55F82-2B73-402A-BA8F-2718901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31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3E9F7-E74E-47C6-A138-90D6206B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D442AA-D1C0-4AC8-AFE9-C287AF6C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2AB9BE-1E4E-4638-85C3-79CB6BCA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F95CA-6362-4D1E-9187-E4B53CFC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5E094E-9EFD-48F0-AD2C-28C2393C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29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C8F5C-DD04-49A4-850C-562969F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34712-741B-4207-9357-9E49C88E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781E1-D554-470B-9246-0110333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15BECF-E216-408F-886E-D01214BC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EE7F9-E43D-4170-8349-B1DAAB5B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85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A824E-9C01-4B20-B509-81F8BE13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16872-A2B1-4B52-821C-B3E2B0BAB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1583B2-F925-4556-BD7B-BFA5C741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91041D-CDF9-491C-9822-F2084CB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79915E-3540-4884-9AC3-7829AE46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ADEE0C-86BE-4F05-9ED1-68856693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05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27584-AF86-48F9-BC17-0009DB8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6B102A-5E24-41A8-A924-A5AF2778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48F4A7-A133-43C5-8922-A9EAA2F1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250C5C-7245-481D-A488-F9450B54F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37450E-1AB3-4184-ABAA-7BFCC304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04C81E-AF4A-4A30-98BE-C9275784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0458A2-1E14-470F-BFDC-7CE19025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CDC8FC-96CA-4D1B-95A3-C2C2E806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945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11FAA-6EFD-4592-9EAC-B933A2FB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71CA6E-4D1A-405F-90F4-FC7CA114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9D37A1-88DD-407D-B36B-71D51F6F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C5F137-2316-47FF-9C72-63430900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41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E1A10F-DCC0-4644-8DCE-9810ECBD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832E9C-8CEA-4C53-A25E-5F205225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679493-4346-407F-AD78-0AF79B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4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5029D-EDB5-47D1-A0BA-F5AA4EC8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0F824-48C3-4B8F-9B10-AFBAE6A1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BE8334-3F46-4B63-AEDB-265DDF84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361851-60DF-4AF8-8696-666A2AAB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59A47-EE94-49E4-865E-3F0BB049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462041-2696-47DB-BC96-1F11564F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892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85E86-D81F-4F42-B33F-6C8B3A92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B60BED-AC23-4456-A942-9F798065E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0D5F74-DCD3-4F3B-A5A2-B0626A01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A7ECA9-B5DB-4B84-ADFF-3CF3CFEB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A6143C-55CB-4E82-8580-35287E78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19AC88-F666-4F81-847E-C8FF5293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23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1C5E9E-5573-468A-A4B3-6C461CA0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43A293-EA00-44E0-BDE8-7C83CE2A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C628F1-A907-433D-A101-61E02C8D3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84DD-831D-4B98-BC9B-AFAD8DBD6EA6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46BFA-EB94-4F8D-B15C-5C630C9A4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31746-4185-497D-8831-46D2E4766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9F8E-7D80-4737-B389-11867A015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7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60000"/>
                <a:lumOff val="40000"/>
              </a:schemeClr>
            </a:gs>
            <a:gs pos="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DA467-319F-450D-AAD6-BEF98B4D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120" y="1510145"/>
            <a:ext cx="11335065" cy="2175150"/>
          </a:xfrm>
          <a:solidFill>
            <a:schemeClr val="tx1"/>
          </a:solidFill>
          <a:ln w="76200">
            <a:noFill/>
          </a:ln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HANDWRITTEN TEXT RECOGNITION USING 2D–PCA AND CNN</a:t>
            </a:r>
            <a:endParaRPr lang="en-IN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AC475E-2BAC-4993-94E4-8F355DAE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132" y="4537734"/>
            <a:ext cx="3597172" cy="1655762"/>
          </a:xfrm>
        </p:spPr>
        <p:txBody>
          <a:bodyPr numCol="1">
            <a:noAutofit/>
          </a:bodyPr>
          <a:lstStyle/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GUIDED  BY: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Mrs.S.Selvi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ASP/CSE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DAC475E-2BAC-4993-94E4-8F355DAEAF9A}"/>
              </a:ext>
            </a:extLst>
          </p:cNvPr>
          <p:cNvSpPr txBox="1">
            <a:spLocks/>
          </p:cNvSpPr>
          <p:nvPr/>
        </p:nvSpPr>
        <p:spPr>
          <a:xfrm>
            <a:off x="7230156" y="4440749"/>
            <a:ext cx="4867421" cy="21817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l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Nandha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Kumar .T	(710315104029)</a:t>
            </a:r>
          </a:p>
          <a:p>
            <a:pPr algn="l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Raja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Mohammad.A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(710315104040)</a:t>
            </a:r>
          </a:p>
          <a:p>
            <a:pPr algn="l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Shanmuga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Manikandan.M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(710315104046)</a:t>
            </a:r>
          </a:p>
          <a:p>
            <a:pPr algn="l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TamilSelvan.D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(710315104058)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8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430439"/>
            <a:ext cx="10515600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DEMERITS OF EXISTING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3567"/>
            <a:ext cx="10515600" cy="3773396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Less probability of accuracy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Requires many repeated presentations of input patterns which affects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optimality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Genetic Algorithm is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computationally expensive.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Designing objective function is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82243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image of any format (.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jpg,.jpeg,.png,.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,…)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converted to a standard .jpg format.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image undergoes the conventional preprocessing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ethods and are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Smoothing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Noise Removal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 can be performed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2-Dimensional Principle Component Analysis.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is implemented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Convolution Neural Networks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accuracy in the proposed CNN model is 97.30%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MERITS OF 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120911"/>
            <a:ext cx="10526486" cy="438735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Networks are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-easy to implement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-produces more accuracy.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would be more accurate in Predicting images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time process when compared to existing ones.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would achieve improvement in optimality from 1-D PCA.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to predict characters with more accuracy and faster processing.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3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 descr="C:\Users\Nandhakumar\Documents\Untitled DD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2491" y="1263918"/>
            <a:ext cx="8464731" cy="5224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4"/>
            <a:ext cx="10515600" cy="7303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SPECIFICATIONS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59101"/>
            <a:ext cx="10526486" cy="185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: i3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GPU: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vidia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CUDA driver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RAM: 4GB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ROM: 500GB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325" y="3061150"/>
            <a:ext cx="10515600" cy="7303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SPECIFICATIONS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09421" y="3834759"/>
            <a:ext cx="10534433" cy="2746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Python Libraries such as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Pillows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-EMNIST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Balanced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Colaboratory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OF 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149" y="1805891"/>
            <a:ext cx="10528663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1.Getting image: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Upload image.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Convert any format of image to JPEG.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2. Preprocessing: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Smoothing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Dilation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Noise Removal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3. Segmentation: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Edge Detection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Fill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Holes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Dilate Image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Apply Bounding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818" y="409433"/>
            <a:ext cx="11790218" cy="591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:\Users\Nandhakumar\Desktop\Final year\9cff3bf6-5732-450a-8da9-4940f316d2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915" y="1593274"/>
            <a:ext cx="5648802" cy="3435926"/>
          </a:xfrm>
          <a:prstGeom prst="rect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9526" y="54828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PREPROCESSING </a:t>
            </a:r>
            <a:endParaRPr lang="en-US" dirty="0"/>
          </a:p>
        </p:txBody>
      </p:sp>
      <p:pic>
        <p:nvPicPr>
          <p:cNvPr id="6" name="Picture 3" descr="C:\Users\Nandhakumar\Desktop\Final year\arabic-handwritten-text-recognition-and-writer-identification-8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6838" y="1496697"/>
            <a:ext cx="5597236" cy="35170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188338" y="5453867"/>
            <a:ext cx="20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OF 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148" y="1858142"/>
            <a:ext cx="10450286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4.Feature Extraction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the Features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Pruning the feature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Scalar fit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Scalar transform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5.Classification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Compile and Fit the model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accuracy on test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6.Resulting Module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Recognized Characters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Saving the file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044" y="641445"/>
            <a:ext cx="11645441" cy="5746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Nandhakumar\Desktop\Final year\5-Figure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983674"/>
            <a:ext cx="4793673" cy="467911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47566" y="5872971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2" descr="C:\Users\Nandhakumar\Desktop\Final year\Pic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7675" y="1911928"/>
            <a:ext cx="5983048" cy="30349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799416" y="5841093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nist balanced dataset 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6616" y="256626"/>
            <a:ext cx="7645255" cy="2902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7346" name="Picture 2" descr="Visualization of EMNIST digits dataset [10, Fig.2]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763" y="3264059"/>
            <a:ext cx="7606144" cy="320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  To recognize the  handwritten alphabets and numerical characters from an image of any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picture format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 computer recognizable format using  feature extraction technique called Two Dimensional Principal Component Analysis (2D-PCA)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Neural Networks (CNN).</a:t>
            </a:r>
          </a:p>
          <a:p>
            <a:pPr marL="514350" indent="-51435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337416"/>
            <a:ext cx="10439400" cy="118658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CONVERSION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1" name="Picture 3" descr="C:\Users\Nandhakumar\Desktop\gm\New folder (2)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822" y="2050472"/>
            <a:ext cx="5242436" cy="3163275"/>
          </a:xfrm>
          <a:prstGeom prst="rect">
            <a:avLst/>
          </a:prstGeom>
          <a:noFill/>
        </p:spPr>
      </p:pic>
      <p:pic>
        <p:nvPicPr>
          <p:cNvPr id="34818" name="Picture 2" descr="C:\Users\Nandhakumar\Desktop\Untitled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615" y="2099396"/>
            <a:ext cx="5065882" cy="3026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0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278" y="401772"/>
            <a:ext cx="9441872" cy="96662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C:\Users\Nandhakumar\Desktop\gm\New folder (2)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8113" y="1491015"/>
            <a:ext cx="3936949" cy="2341579"/>
          </a:xfrm>
          <a:prstGeom prst="rect">
            <a:avLst/>
          </a:prstGeom>
          <a:noFill/>
        </p:spPr>
      </p:pic>
      <p:pic>
        <p:nvPicPr>
          <p:cNvPr id="23555" name="Picture 3" descr="C:\Users\Nandhakumar\Desktop\gm\New folder (2)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489" y="1616934"/>
            <a:ext cx="3800261" cy="2271931"/>
          </a:xfrm>
          <a:prstGeom prst="rect">
            <a:avLst/>
          </a:prstGeom>
          <a:noFill/>
        </p:spPr>
      </p:pic>
      <p:pic>
        <p:nvPicPr>
          <p:cNvPr id="23557" name="Picture 5" descr="C:\Users\Nandhakumar\Desktop\gm\New folder (2)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706" y="4149118"/>
            <a:ext cx="3953636" cy="2356337"/>
          </a:xfrm>
          <a:prstGeom prst="rect">
            <a:avLst/>
          </a:prstGeom>
          <a:noFill/>
        </p:spPr>
      </p:pic>
      <p:pic>
        <p:nvPicPr>
          <p:cNvPr id="23559" name="Picture 7" descr="C:\Users\Nandhakumar\Desktop\gm\New folder (2)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482" y="4120982"/>
            <a:ext cx="3779068" cy="2252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02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695" y="283902"/>
            <a:ext cx="10288734" cy="9604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RECOGNIZED CHARACTER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C:\Users\Nandhakumar\Desktop\gm\New folder (2)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734" y="2105891"/>
            <a:ext cx="4905302" cy="2917527"/>
          </a:xfrm>
          <a:prstGeom prst="rect">
            <a:avLst/>
          </a:prstGeom>
          <a:noFill/>
        </p:spPr>
      </p:pic>
      <p:pic>
        <p:nvPicPr>
          <p:cNvPr id="24579" name="Picture 3" descr="C:\Users\Nandhakumar\Desktop\gm\New folder (2)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9128" y="1539423"/>
            <a:ext cx="5345776" cy="4751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700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project uses an enhanced version of 2D-PCA and CNN                    to perform the HWR process.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One of the uniqueness in this project is the human effort is not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required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project accepts the input in any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format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png,jpg,bmp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,..)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Colaboratory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tool is used to compute the accuracy of the character prediction.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tool has given an out come 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97.30%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accuracy when compared to existing ones 86.56%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2764"/>
            <a:ext cx="10515600" cy="4154199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BRISK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tool will be used to adopt the building of descriptors which will improve  more accuracy.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proposed system can be scaled up to recognize words and lines.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959"/>
            <a:ext cx="10515600" cy="512936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AnishaPriya</a:t>
            </a:r>
            <a:r>
              <a:rPr lang="en-US" sz="1600" dirty="0" smtClean="0"/>
              <a:t>, (2016)</a:t>
            </a:r>
            <a:r>
              <a:rPr lang="en-IN" sz="1600" dirty="0" smtClean="0"/>
              <a:t> ‘Off-line and On-line Character </a:t>
            </a:r>
            <a:r>
              <a:rPr lang="en-IN" sz="1600" dirty="0" err="1" smtClean="0"/>
              <a:t>Recognition’,International</a:t>
            </a:r>
            <a:r>
              <a:rPr lang="en-IN" sz="1600" dirty="0" smtClean="0"/>
              <a:t> Conference on Communication and Signal Processing.</a:t>
            </a:r>
            <a:endParaRPr lang="en-US" sz="1600" dirty="0" smtClean="0"/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Gaurav</a:t>
            </a:r>
            <a:r>
              <a:rPr lang="en-US" sz="1600" dirty="0" smtClean="0"/>
              <a:t> Kumar, </a:t>
            </a:r>
            <a:r>
              <a:rPr lang="en-US" sz="1600" dirty="0" err="1" smtClean="0"/>
              <a:t>Pradeep</a:t>
            </a:r>
            <a:r>
              <a:rPr lang="en-US" sz="1600" dirty="0" smtClean="0"/>
              <a:t> Kumar Bhatia, (2013) </a:t>
            </a:r>
            <a:r>
              <a:rPr lang="en-IN" sz="1600" dirty="0" smtClean="0"/>
              <a:t>‘Neural networks based approach for recognition of text images’,</a:t>
            </a:r>
            <a:r>
              <a:rPr lang="en-US" sz="1600" dirty="0" smtClean="0"/>
              <a:t> International Journal of Computer </a:t>
            </a:r>
            <a:r>
              <a:rPr lang="en-US" sz="1600" dirty="0" err="1" smtClean="0"/>
              <a:t>Applications,vol</a:t>
            </a:r>
            <a:r>
              <a:rPr lang="en-US" sz="1600" dirty="0" smtClean="0"/>
              <a:t>. 62,no.14.</a:t>
            </a:r>
            <a:r>
              <a:rPr lang="en-IN" sz="1600" dirty="0" smtClean="0"/>
              <a:t> </a:t>
            </a:r>
            <a:endParaRPr lang="en-US" sz="1600" dirty="0" smtClean="0"/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Gauri</a:t>
            </a:r>
            <a:r>
              <a:rPr lang="en-US" sz="1600" dirty="0" smtClean="0"/>
              <a:t> </a:t>
            </a:r>
            <a:r>
              <a:rPr lang="en-US" sz="1600" dirty="0" err="1" smtClean="0"/>
              <a:t>Katiyar</a:t>
            </a:r>
            <a:r>
              <a:rPr lang="en-US" sz="1600" dirty="0" smtClean="0"/>
              <a:t>, </a:t>
            </a:r>
            <a:r>
              <a:rPr lang="en-US" sz="1600" dirty="0" err="1" smtClean="0"/>
              <a:t>ShabanaMehfuz</a:t>
            </a:r>
            <a:r>
              <a:rPr lang="en-US" sz="1600" dirty="0" smtClean="0"/>
              <a:t>, (2016)</a:t>
            </a:r>
            <a:r>
              <a:rPr lang="en-IN" sz="1600" dirty="0" smtClean="0"/>
              <a:t>‘A hybrid recognition system for off-line handwritten characters’.</a:t>
            </a:r>
            <a:endParaRPr lang="en-US" sz="1600" dirty="0" smtClean="0"/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Ankita</a:t>
            </a:r>
            <a:r>
              <a:rPr lang="en-US" sz="1600" dirty="0" smtClean="0"/>
              <a:t> </a:t>
            </a:r>
            <a:r>
              <a:rPr lang="en-US" sz="1600" dirty="0" err="1" smtClean="0"/>
              <a:t>Katiyar</a:t>
            </a:r>
            <a:r>
              <a:rPr lang="en-US" sz="1600" dirty="0" smtClean="0"/>
              <a:t>, </a:t>
            </a:r>
            <a:r>
              <a:rPr lang="en-US" sz="1600" dirty="0" err="1" smtClean="0"/>
              <a:t>Gauri</a:t>
            </a:r>
            <a:r>
              <a:rPr lang="en-US" sz="1600" dirty="0" smtClean="0"/>
              <a:t> </a:t>
            </a:r>
            <a:r>
              <a:rPr lang="en-US" sz="1600" dirty="0" err="1" smtClean="0"/>
              <a:t>Katiyar</a:t>
            </a:r>
            <a:r>
              <a:rPr lang="en-US" sz="1600" dirty="0" smtClean="0"/>
              <a:t> , </a:t>
            </a:r>
            <a:r>
              <a:rPr lang="en-US" sz="1600" dirty="0" err="1" smtClean="0"/>
              <a:t>ShabanaMehfuz</a:t>
            </a:r>
            <a:r>
              <a:rPr lang="en-US" sz="1600" dirty="0" smtClean="0"/>
              <a:t>, (2017) ‘</a:t>
            </a:r>
            <a:r>
              <a:rPr lang="en-IN" sz="1600" dirty="0" smtClean="0"/>
              <a:t>Offline handwritten character recognition system using support vector machine’, American Journal of Neural Networks and Applications ,</a:t>
            </a:r>
            <a:r>
              <a:rPr lang="en-US" sz="1600" dirty="0" smtClean="0"/>
              <a:t>vol. 3, no. 2,  pp. 22-28.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Pradeep.J</a:t>
            </a:r>
            <a:r>
              <a:rPr lang="en-US" sz="1600" dirty="0" smtClean="0"/>
              <a:t>, </a:t>
            </a:r>
            <a:r>
              <a:rPr lang="en-US" sz="1600" dirty="0" err="1" smtClean="0"/>
              <a:t>Srinivasan.E</a:t>
            </a:r>
            <a:r>
              <a:rPr lang="en-US" sz="1600" dirty="0" smtClean="0"/>
              <a:t>, </a:t>
            </a:r>
            <a:r>
              <a:rPr lang="en-US" sz="1600" dirty="0" err="1" smtClean="0"/>
              <a:t>S.Himavathi</a:t>
            </a:r>
            <a:r>
              <a:rPr lang="en-US" sz="1600" dirty="0" smtClean="0"/>
              <a:t>, (2011) ‘</a:t>
            </a:r>
            <a:r>
              <a:rPr lang="en-IN" sz="1600" dirty="0" smtClean="0"/>
              <a:t>Neural Network based </a:t>
            </a:r>
            <a:r>
              <a:rPr lang="en-IN" sz="1600" dirty="0" err="1" smtClean="0"/>
              <a:t>HandWritten</a:t>
            </a:r>
            <a:r>
              <a:rPr lang="en-IN" sz="1600" dirty="0" smtClean="0"/>
              <a:t> Character Recognition system without feature extraction’, International Conference on Computer, Communication and Electrical Technology.</a:t>
            </a:r>
            <a:endParaRPr lang="en-US" sz="1600" dirty="0" smtClean="0"/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Savita</a:t>
            </a:r>
            <a:r>
              <a:rPr lang="en-US" sz="1600" dirty="0" smtClean="0"/>
              <a:t> </a:t>
            </a:r>
            <a:r>
              <a:rPr lang="en-US" sz="1600" dirty="0" err="1" smtClean="0"/>
              <a:t>Ahlawat</a:t>
            </a:r>
            <a:r>
              <a:rPr lang="en-US" sz="1600" dirty="0" smtClean="0"/>
              <a:t>, </a:t>
            </a:r>
            <a:r>
              <a:rPr lang="en-US" sz="1600" dirty="0" err="1" smtClean="0"/>
              <a:t>Rahul</a:t>
            </a:r>
            <a:r>
              <a:rPr lang="en-US" sz="1600" dirty="0" smtClean="0"/>
              <a:t> </a:t>
            </a:r>
            <a:r>
              <a:rPr lang="en-US" sz="1600" dirty="0" err="1" smtClean="0"/>
              <a:t>Rishi</a:t>
            </a:r>
            <a:r>
              <a:rPr lang="en-US" sz="1600" dirty="0" smtClean="0"/>
              <a:t>, (2017) ‘</a:t>
            </a:r>
            <a:r>
              <a:rPr lang="en-IN" sz="1600" dirty="0" smtClean="0"/>
              <a:t>Offline Handwritten Numeral Recognition using Hybrid feature  </a:t>
            </a:r>
            <a:r>
              <a:rPr lang="en-IN" sz="1600" dirty="0" err="1" smtClean="0"/>
              <a:t>Analysis’,Information</a:t>
            </a:r>
            <a:r>
              <a:rPr lang="en-IN" sz="1600" dirty="0" smtClean="0"/>
              <a:t> Technology and Quantitative Management.</a:t>
            </a:r>
            <a:endParaRPr lang="en-US" sz="1600" dirty="0" smtClean="0"/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Siddhi</a:t>
            </a:r>
            <a:r>
              <a:rPr lang="en-US" sz="1600" dirty="0" smtClean="0"/>
              <a:t> Sharma, </a:t>
            </a:r>
            <a:r>
              <a:rPr lang="en-US" sz="1600" dirty="0" err="1" smtClean="0"/>
              <a:t>Neetu</a:t>
            </a:r>
            <a:r>
              <a:rPr lang="en-US" sz="1600" dirty="0" smtClean="0"/>
              <a:t> Singh, (2014) ‘</a:t>
            </a:r>
            <a:r>
              <a:rPr lang="en-IN" sz="1600" dirty="0" smtClean="0"/>
              <a:t>Optical character recognition using artificial neural network approach’,</a:t>
            </a:r>
            <a:r>
              <a:rPr lang="en-US" sz="1600" dirty="0" smtClean="0"/>
              <a:t> International Journal of Emerging Technology and Advanced Engineering,vol.4, no.11.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 smtClean="0"/>
              <a:t>Xin</a:t>
            </a:r>
            <a:r>
              <a:rPr lang="en-US" sz="1600" dirty="0" smtClean="0"/>
              <a:t> </a:t>
            </a:r>
            <a:r>
              <a:rPr lang="en-US" sz="1600" dirty="0" err="1" smtClean="0"/>
              <a:t>Wang,Ting</a:t>
            </a:r>
            <a:r>
              <a:rPr lang="en-US" sz="1600" dirty="0" smtClean="0"/>
              <a:t>-lei Huang, Xiao-</a:t>
            </a:r>
            <a:r>
              <a:rPr lang="en-US" sz="1600" dirty="0" err="1" smtClean="0"/>
              <a:t>yu</a:t>
            </a:r>
            <a:r>
              <a:rPr lang="en-US" sz="1600" dirty="0" smtClean="0"/>
              <a:t> Liu, (2009)‘</a:t>
            </a:r>
            <a:r>
              <a:rPr lang="en-IN" sz="1600" dirty="0" smtClean="0"/>
              <a:t>Handwritten character recognition based on BP neural network’, Third International Conference on Genetic and Evolutionary Computing.</a:t>
            </a:r>
            <a:r>
              <a:rPr lang="en-US" sz="1600" dirty="0" smtClean="0"/>
              <a:t> 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645920"/>
            <a:ext cx="7430589" cy="3488418"/>
          </a:xfrm>
          <a:solidFill>
            <a:schemeClr val="bg1"/>
          </a:solidFill>
          <a:ln>
            <a:noFill/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222250"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algn="ctr"/>
            <a:r>
              <a:rPr lang="en-US" sz="11500" b="1" dirty="0" smtClean="0">
                <a:gradFill>
                  <a:gsLst>
                    <a:gs pos="50000">
                      <a:srgbClr val="FF5050"/>
                    </a:gs>
                    <a:gs pos="36000">
                      <a:srgbClr val="FF3300"/>
                    </a:gs>
                    <a:gs pos="70000">
                      <a:srgbClr val="FFC000"/>
                    </a:gs>
                    <a:gs pos="95000">
                      <a:srgbClr val="FFFF00"/>
                    </a:gs>
                  </a:gsLst>
                  <a:lin ang="0" scaled="1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 pitchFamily="18" charset="0"/>
                <a:cs typeface="DokChampa" pitchFamily="34" charset="-34"/>
              </a:rPr>
              <a:t>THANK</a:t>
            </a:r>
            <a:br>
              <a:rPr lang="en-US" sz="11500" b="1" dirty="0" smtClean="0">
                <a:gradFill>
                  <a:gsLst>
                    <a:gs pos="50000">
                      <a:srgbClr val="FF5050"/>
                    </a:gs>
                    <a:gs pos="36000">
                      <a:srgbClr val="FF3300"/>
                    </a:gs>
                    <a:gs pos="70000">
                      <a:srgbClr val="FFC000"/>
                    </a:gs>
                    <a:gs pos="95000">
                      <a:srgbClr val="FFFF00"/>
                    </a:gs>
                  </a:gsLst>
                  <a:lin ang="0" scaled="1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 pitchFamily="18" charset="0"/>
                <a:cs typeface="DokChampa" pitchFamily="34" charset="-34"/>
              </a:rPr>
            </a:br>
            <a:r>
              <a:rPr lang="en-US" sz="11500" b="1" dirty="0" smtClean="0">
                <a:gradFill>
                  <a:gsLst>
                    <a:gs pos="50000">
                      <a:srgbClr val="FF5050"/>
                    </a:gs>
                    <a:gs pos="36000">
                      <a:srgbClr val="FF3300"/>
                    </a:gs>
                    <a:gs pos="70000">
                      <a:srgbClr val="FFC000"/>
                    </a:gs>
                    <a:gs pos="95000">
                      <a:srgbClr val="FFFF00"/>
                    </a:gs>
                  </a:gsLst>
                  <a:lin ang="0" scaled="1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eorgia" pitchFamily="18" charset="0"/>
                <a:cs typeface="DokChampa" pitchFamily="34" charset="-34"/>
              </a:rPr>
              <a:t>YOU</a:t>
            </a:r>
            <a:endParaRPr lang="en-US" sz="11500" b="1" dirty="0">
              <a:gradFill>
                <a:gsLst>
                  <a:gs pos="50000">
                    <a:srgbClr val="FF5050"/>
                  </a:gs>
                  <a:gs pos="36000">
                    <a:srgbClr val="FF3300"/>
                  </a:gs>
                  <a:gs pos="70000">
                    <a:srgbClr val="FFC000"/>
                  </a:gs>
                  <a:gs pos="95000">
                    <a:srgbClr val="FFFF00"/>
                  </a:gs>
                </a:gsLst>
                <a:lin ang="0" scaled="1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Georgia" pitchFamily="18" charset="0"/>
              <a:cs typeface="DokChampa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9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Handwritten character recognition has been one of the most  fascinating research in the field of image processing.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input is scanned from images in any format, documents and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devices and then interpreted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text.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Networks-for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2-D Principal Component Analysis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-for feature extraction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-construct bounding boxes to translate handwritten text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to digital form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B7F5E-8776-4453-BE27-F5198A5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5B9C6E-4B47-4E97-AA54-0A92B362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437676"/>
            <a:ext cx="5523412" cy="517568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handwriting recognition system can recognize a character of type format using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approach.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Artificial Neural Networks are computing systems vaguely inspired by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biological neural networks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many different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machine learning algorithms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systems learn to perform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without  being programmed with any task-specific rules.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Picture 2" descr="Image result for neural networks vs artificial neural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7327" y="1850076"/>
            <a:ext cx="5494564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8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757645" y="3174273"/>
            <a:ext cx="5617029" cy="33702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82243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NETWORKS-COMPONENTS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79270" y="3409406"/>
            <a:ext cx="4820194" cy="2899955"/>
            <a:chOff x="685800" y="1524000"/>
            <a:chExt cx="8153400" cy="518160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1219200" y="17526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286000" y="1828800"/>
              <a:ext cx="3076575" cy="38099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76400" y="1600200"/>
              <a:ext cx="965200" cy="7905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308100" y="3775075"/>
              <a:ext cx="977900" cy="349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600200" y="5321300"/>
              <a:ext cx="1004888" cy="9271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173788" y="2994025"/>
              <a:ext cx="1738312" cy="14319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478463" y="3775075"/>
              <a:ext cx="6953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027988" y="3775075"/>
              <a:ext cx="8112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85800" y="35814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66800" y="5791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n</a:t>
              </a:r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81200" y="1524000"/>
              <a:ext cx="563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1j</a:t>
              </a:r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447800" y="3200400"/>
              <a:ext cx="563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2j</a:t>
              </a:r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524000" y="5257800"/>
              <a:ext cx="563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nj</a:t>
              </a:r>
              <a:endParaRPr 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2666999" y="3240089"/>
            <a:ext cx="2590800" cy="1069975"/>
          </p:xfrm>
          <a:graphic>
            <a:graphicData uri="http://schemas.openxmlformats.org/presentationml/2006/ole">
              <p:oleObj spid="_x0000_s17410" name="Equation" r:id="rId3" imgW="1040948" imgH="431613" progId="Equation.3">
                <p:embed/>
              </p:oleObj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6324600" y="3505200"/>
            <a:ext cx="1447800" cy="506413"/>
          </p:xfrm>
          <a:graphic>
            <a:graphicData uri="http://schemas.openxmlformats.org/presentationml/2006/ole">
              <p:oleObj spid="_x0000_s17411" name="Equation" r:id="rId4" imgW="685800" imgH="241300" progId="Equation.3">
                <p:embed/>
              </p:oleObj>
            </a:graphicData>
          </a:graphic>
        </p:graphicFrame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8213725" y="4232275"/>
              <a:ext cx="393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  <a:r>
                <a:rPr lang="en-US" baseline="-25000"/>
                <a:t>j</a:t>
              </a:r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3200400" y="5334000"/>
              <a:ext cx="14288" cy="1295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590800" y="6248400"/>
              <a:ext cx="393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  <a:r>
                <a:rPr lang="en-US" baseline="-25000"/>
                <a:t>j</a:t>
              </a:r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5867400" y="4800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564515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5867400" y="4876800"/>
              <a:ext cx="1447800" cy="60960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36" y="336"/>
                </a:cxn>
                <a:cxn ang="0">
                  <a:pos x="480" y="96"/>
                </a:cxn>
                <a:cxn ang="0">
                  <a:pos x="864" y="0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cubicBezTo>
                    <a:pt x="128" y="440"/>
                    <a:pt x="256" y="400"/>
                    <a:pt x="336" y="336"/>
                  </a:cubicBezTo>
                  <a:cubicBezTo>
                    <a:pt x="416" y="272"/>
                    <a:pt x="392" y="152"/>
                    <a:pt x="480" y="96"/>
                  </a:cubicBezTo>
                  <a:cubicBezTo>
                    <a:pt x="568" y="40"/>
                    <a:pt x="800" y="16"/>
                    <a:pt x="86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5867400" y="4800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5638800" y="64008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5861050" y="57150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5885453" y="577434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6477000" y="5791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" name="Object 38"/>
            <p:cNvGraphicFramePr>
              <a:graphicFrameLocks noChangeAspect="1"/>
            </p:cNvGraphicFramePr>
            <p:nvPr/>
          </p:nvGraphicFramePr>
          <p:xfrm>
            <a:off x="7543800" y="4805363"/>
            <a:ext cx="838200" cy="704850"/>
          </p:xfrm>
          <a:graphic>
            <a:graphicData uri="http://schemas.openxmlformats.org/presentationml/2006/ole">
              <p:oleObj spid="_x0000_s17412" name="Equation" r:id="rId5" imgW="482391" imgH="406224" progId="Equation.3">
                <p:embed/>
              </p:oleObj>
            </a:graphicData>
          </a:graphic>
        </p:graphicFrame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230983" y="1867989"/>
            <a:ext cx="5643154" cy="325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Artificial neurons are analogous to their biological inspirers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Here the neuron is actually a processing unit.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calculates the </a:t>
            </a: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weighted sum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the input signal to the neuron to generate the </a:t>
            </a: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activation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signal </a:t>
            </a: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a,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given by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482686"/>
              </p:ext>
            </p:extLst>
          </p:nvPr>
        </p:nvGraphicFramePr>
        <p:xfrm>
          <a:off x="1181594" y="1429413"/>
          <a:ext cx="4467498" cy="1811825"/>
        </p:xfrm>
        <a:graphic>
          <a:graphicData uri="http://schemas.openxmlformats.org/presentationml/2006/ole">
            <p:oleObj spid="_x0000_s17413" r:id="rId6" imgW="5048250" imgH="2676525" progId="">
              <p:embed/>
            </p:oleObj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8418012" y="4625707"/>
          <a:ext cx="1676400" cy="1008062"/>
        </p:xfrm>
        <a:graphic>
          <a:graphicData uri="http://schemas.openxmlformats.org/presentationml/2006/ole">
            <p:oleObj spid="_x0000_s17414" r:id="rId7" imgW="698197" imgH="406224" progId="Equation.3">
              <p:embed/>
            </p:oleObj>
          </a:graphicData>
        </a:graphic>
      </p:graphicFrame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8412481" y="5708469"/>
            <a:ext cx="363686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GB" sz="1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sz="1400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is the strength of the synapse connected to the neuron, 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i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is an input feature to the neuron</a:t>
            </a:r>
            <a:r>
              <a:rPr lang="en-GB" sz="1050" dirty="0">
                <a:latin typeface="Times New Roman" pitchFamily="18" charset="0"/>
              </a:rPr>
              <a:t> 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7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833081-3FFA-4B6F-BE63-8ED34B5B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31" y="331557"/>
            <a:ext cx="10354398" cy="116473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à®¤à¯à®à®°à¯à®ªà¯à®à¯à®¯ à®ªà®à®®à¯">
            <a:extLst>
              <a:ext uri="{FF2B5EF4-FFF2-40B4-BE49-F238E27FC236}">
                <a16:creationId xmlns="" xmlns:a16="http://schemas.microsoft.com/office/drawing/2014/main" id="{0DA0CD37-4329-40F0-B537-667325623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4" y="1593276"/>
            <a:ext cx="10287775" cy="45635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11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764" cy="447067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 method to calculate a gradient that is needed in the calculation of the weights to be used in the network.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shorthand for the backward propagation of errors.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is computed at the output and distributed backwards throughout the network’s layers.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used to train deep neural networks.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2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1353" y="2576946"/>
            <a:ext cx="3698865" cy="2802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309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5784273" cy="50666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Principal component analysis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statistical procedure that to convert a set of observations of correlated variables into uncorrelated variables.</a:t>
            </a:r>
          </a:p>
          <a:p>
            <a:pPr algn="just"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CNNs use a variation of multilayer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designed to require minimal preprocessing based on their shared-weights architecture and translation invariance characteristics. 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298" name="Picture 2" descr="Scatterplot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141" y="1233053"/>
            <a:ext cx="4929915" cy="4447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33081-3FFA-4B6F-BE63-8ED34B5B995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62149" y="2067525"/>
            <a:ext cx="10455208" cy="4361226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 input image(.jpg) is preprocessed by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Smoothing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Noise Removal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Feature Extraction and Selection by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Genetic Algorithms.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Classification Algorithms are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Multilayer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Neural Networks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Performance in terms of Accuracy is 86.56%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4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662</Words>
  <Application>Microsoft Office PowerPoint</Application>
  <PresentationFormat>Custom</PresentationFormat>
  <Paragraphs>148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HANDWRITTEN TEXT RECOGNITION USING 2D–PCA AND CNN</vt:lpstr>
      <vt:lpstr>OBJECTIVE</vt:lpstr>
      <vt:lpstr>ABSTRACT</vt:lpstr>
      <vt:lpstr>NEURAL NETWORKS</vt:lpstr>
      <vt:lpstr>NEURAL NETWORKS-COMPONENTS</vt:lpstr>
      <vt:lpstr>NEURAL  NETWORK -ARCHITECTURE</vt:lpstr>
      <vt:lpstr>BACKPROPAGATION</vt:lpstr>
      <vt:lpstr>Slide 8</vt:lpstr>
      <vt:lpstr>EXISTING SYSTEM</vt:lpstr>
      <vt:lpstr>DEMERITS OF EXISTING SYSTEM</vt:lpstr>
      <vt:lpstr>PROPOSED SYSTEM</vt:lpstr>
      <vt:lpstr>MERITS OF PROPOSED SYSTEM</vt:lpstr>
      <vt:lpstr>SYSTEM  ARCHITECTURE</vt:lpstr>
      <vt:lpstr>HARDWARE SPECIFICATIONS</vt:lpstr>
      <vt:lpstr>LIST OF MODULES</vt:lpstr>
      <vt:lpstr>Slide 16</vt:lpstr>
      <vt:lpstr>LIST OF MODULES</vt:lpstr>
      <vt:lpstr>Slide 18</vt:lpstr>
      <vt:lpstr>Slide 19</vt:lpstr>
      <vt:lpstr>IMAGE CONVERSION </vt:lpstr>
      <vt:lpstr> IMAGE PREPROCESSING </vt:lpstr>
      <vt:lpstr>FINAL RECOGNIZED CHARACTER</vt:lpstr>
      <vt:lpstr>CONCLUSION </vt:lpstr>
      <vt:lpstr>FUTURE WORK</vt:lpstr>
      <vt:lpstr>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HANDWRITEN RECOGNITON USING NEURAL NETWORKS</dc:title>
  <dc:creator>Tamil</dc:creator>
  <cp:lastModifiedBy>Nandhakumar</cp:lastModifiedBy>
  <cp:revision>349</cp:revision>
  <dcterms:created xsi:type="dcterms:W3CDTF">2018-12-24T08:22:03Z</dcterms:created>
  <dcterms:modified xsi:type="dcterms:W3CDTF">2019-04-02T14:16:55Z</dcterms:modified>
</cp:coreProperties>
</file>