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orient="horz" pos="2497">
          <p15:clr>
            <a:srgbClr val="A4A3A4"/>
          </p15:clr>
        </p15:guide>
        <p15:guide id="3" orient="horz" pos="468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2"/>
    <p:restoredTop sz="94660"/>
  </p:normalViewPr>
  <p:slideViewPr>
    <p:cSldViewPr snapToObjects="1">
      <p:cViewPr varScale="1">
        <p:scale>
          <a:sx n="66" d="100"/>
          <a:sy n="66" d="100"/>
        </p:scale>
        <p:origin x="828" y="52"/>
      </p:cViewPr>
      <p:guideLst>
        <p:guide orient="horz" pos="2155"/>
        <p:guide orient="horz" pos="2497"/>
        <p:guide orient="horz" pos="46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5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0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1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6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/>
          <p:cNvSpPr/>
          <p:nvPr/>
        </p:nvSpPr>
        <p:spPr>
          <a:xfrm rot="10800000" flipV="1">
            <a:off x="889000" y="1067162"/>
            <a:ext cx="10413999" cy="602342"/>
          </a:xfrm>
          <a:prstGeom prst="round2SameRect">
            <a:avLst>
              <a:gd name="adj1" fmla="val 35593"/>
              <a:gd name="adj2" fmla="val 0"/>
            </a:avLst>
          </a:prstGeom>
          <a:solidFill>
            <a:srgbClr val="C2E1F3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/>
          <p:cNvSpPr/>
          <p:nvPr/>
        </p:nvSpPr>
        <p:spPr>
          <a:xfrm rot="10800000" flipV="1">
            <a:off x="888998" y="1669505"/>
            <a:ext cx="10413999" cy="3379675"/>
          </a:xfrm>
          <a:prstGeom prst="round2SameRect">
            <a:avLst>
              <a:gd name="adj1" fmla="val 0"/>
              <a:gd name="adj2" fmla="val 5602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744312" y="2430939"/>
            <a:ext cx="1666003" cy="1739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srgbClr val="4B4541"/>
                </a:solidFill>
                <a:latin typeface="DX경필고딕B"/>
                <a:ea typeface="DX경필고딕B"/>
              </a:rPr>
              <a:t>권다은</a:t>
            </a:r>
            <a:endParaRPr lang="ko-KR" altLang="en-US" sz="2000" b="1" dirty="0">
              <a:solidFill>
                <a:srgbClr val="4B4541"/>
              </a:solidFill>
              <a:latin typeface="DX경필고딕B"/>
              <a:ea typeface="DX경필고딕B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계산기기능구현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300" dirty="0">
                <a:solidFill>
                  <a:srgbClr val="4B4541"/>
                </a:solidFill>
                <a:latin typeface="DX경필고딕B"/>
                <a:ea typeface="DX경필고딕B"/>
              </a:rPr>
              <a:t>(</a:t>
            </a: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마무리</a:t>
            </a:r>
            <a:r>
              <a:rPr lang="en-US" altLang="ko-KR" sz="1300" dirty="0">
                <a:solidFill>
                  <a:srgbClr val="4B4541"/>
                </a:solidFill>
                <a:latin typeface="DX경필고딕B"/>
                <a:ea typeface="DX경필고딕B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정답비교</a:t>
            </a:r>
            <a:r>
              <a:rPr lang="en-US" altLang="ko-KR" sz="1300" dirty="0">
                <a:solidFill>
                  <a:srgbClr val="4B4541"/>
                </a:solidFill>
                <a:latin typeface="DX경필고딕B"/>
                <a:ea typeface="DX경필고딕B"/>
              </a:rPr>
              <a:t>(</a:t>
            </a: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마무리</a:t>
            </a:r>
            <a:r>
              <a:rPr lang="en-US" altLang="ko-KR" sz="1300" dirty="0">
                <a:solidFill>
                  <a:srgbClr val="4B4541"/>
                </a:solidFill>
                <a:latin typeface="DX경필고딕B"/>
                <a:ea typeface="DX경필고딕B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계산기 오류 수정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271464" y="2430939"/>
            <a:ext cx="1727123" cy="173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srgbClr val="4B4541"/>
                </a:solidFill>
                <a:latin typeface="DX경필고딕B"/>
                <a:ea typeface="DX경필고딕B"/>
              </a:rPr>
              <a:t>김동천</a:t>
            </a:r>
            <a:endParaRPr lang="ko-KR" altLang="en-US" sz="2000" b="1" dirty="0">
              <a:solidFill>
                <a:srgbClr val="4B4541"/>
              </a:solidFill>
              <a:latin typeface="DX경필고딕B"/>
              <a:ea typeface="DX경필고딕B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계산기기능구현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300" dirty="0">
                <a:solidFill>
                  <a:srgbClr val="4B4541"/>
                </a:solidFill>
                <a:latin typeface="DX경필고딕B"/>
                <a:ea typeface="DX경필고딕B"/>
              </a:rPr>
              <a:t>(1</a:t>
            </a: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차</a:t>
            </a:r>
            <a:r>
              <a:rPr lang="en-US" altLang="ko-KR" sz="1300" dirty="0">
                <a:solidFill>
                  <a:srgbClr val="4B4541"/>
                </a:solidFill>
                <a:latin typeface="DX경필고딕B"/>
                <a:ea typeface="DX경필고딕B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정답비교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오류 </a:t>
            </a:r>
            <a:r>
              <a:rPr lang="ko-KR" altLang="en-US" sz="1300" dirty="0" err="1">
                <a:solidFill>
                  <a:srgbClr val="4B4541"/>
                </a:solidFill>
                <a:latin typeface="DX경필고딕B"/>
                <a:ea typeface="DX경필고딕B"/>
              </a:rPr>
              <a:t>메세지</a:t>
            </a:r>
            <a:endParaRPr lang="ko-KR" altLang="en-US" sz="1300" dirty="0">
              <a:solidFill>
                <a:srgbClr val="4B4541"/>
              </a:solidFill>
              <a:latin typeface="DX경필고딕B"/>
              <a:ea typeface="DX경필고딕B"/>
            </a:endParaRPr>
          </a:p>
        </p:txBody>
      </p:sp>
      <p:sp>
        <p:nvSpPr>
          <p:cNvPr id="103" name="직사각형 88"/>
          <p:cNvSpPr/>
          <p:nvPr/>
        </p:nvSpPr>
        <p:spPr>
          <a:xfrm>
            <a:off x="6534136" y="2437751"/>
            <a:ext cx="1731492" cy="1487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4B4541"/>
                </a:solidFill>
                <a:latin typeface="DX경필고딕B"/>
                <a:ea typeface="DX경필고딕B"/>
              </a:rPr>
              <a:t>방수경</a:t>
            </a:r>
            <a:r>
              <a:rPr lang="en-US" altLang="ko-KR" sz="2000" b="1" dirty="0">
                <a:solidFill>
                  <a:srgbClr val="4B4541"/>
                </a:solidFill>
                <a:latin typeface="DX경필고딕B"/>
                <a:ea typeface="DX경필고딕B"/>
              </a:rPr>
              <a:t>(</a:t>
            </a:r>
            <a:r>
              <a:rPr lang="ko-KR" altLang="en-US" sz="2000" b="1" dirty="0">
                <a:solidFill>
                  <a:srgbClr val="4B4541"/>
                </a:solidFill>
                <a:latin typeface="DX경필고딕B"/>
                <a:ea typeface="DX경필고딕B"/>
              </a:rPr>
              <a:t>조장</a:t>
            </a:r>
            <a:r>
              <a:rPr lang="en-US" altLang="ko-KR" sz="2000" b="1" dirty="0">
                <a:solidFill>
                  <a:srgbClr val="4B4541"/>
                </a:solidFill>
                <a:latin typeface="DX경필고딕B"/>
                <a:ea typeface="DX경필고딕B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시간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문제</a:t>
            </a:r>
            <a:r>
              <a:rPr lang="en-US" altLang="ko-KR" sz="1300" dirty="0">
                <a:solidFill>
                  <a:srgbClr val="4B4541"/>
                </a:solidFill>
                <a:latin typeface="DX경필고딕B"/>
                <a:ea typeface="DX경필고딕B"/>
              </a:rPr>
              <a:t>/</a:t>
            </a: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횟수 제한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기본 화면</a:t>
            </a:r>
            <a:r>
              <a:rPr lang="en-US" altLang="ko-KR" sz="15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104" name="직사각형 89"/>
          <p:cNvSpPr/>
          <p:nvPr/>
        </p:nvSpPr>
        <p:spPr>
          <a:xfrm>
            <a:off x="9174093" y="2437751"/>
            <a:ext cx="1530592" cy="1785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srgbClr val="4B4541"/>
                </a:solidFill>
                <a:latin typeface="DX경필고딕B"/>
                <a:ea typeface="DX경필고딕B"/>
              </a:rPr>
              <a:t>이태경</a:t>
            </a:r>
            <a:endParaRPr lang="ko-KR" altLang="en-US" sz="2000" b="1" dirty="0">
              <a:solidFill>
                <a:srgbClr val="4B4541"/>
              </a:solidFill>
              <a:latin typeface="DX경필고딕B"/>
              <a:ea typeface="DX경필고딕B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점수 부여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게임 이벤트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B4541"/>
                </a:solidFill>
                <a:latin typeface="DX경필고딕B"/>
                <a:ea typeface="DX경필고딕B"/>
              </a:rPr>
              <a:t>게임 오버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500" dirty="0">
              <a:solidFill>
                <a:srgbClr val="4B454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E0361E-CDE2-4A70-A3F3-E7DF717A6ADE}"/>
              </a:ext>
            </a:extLst>
          </p:cNvPr>
          <p:cNvSpPr txBox="1"/>
          <p:nvPr/>
        </p:nvSpPr>
        <p:spPr>
          <a:xfrm>
            <a:off x="4620751" y="1151560"/>
            <a:ext cx="22853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 dirty="0">
                <a:latin typeface="DX경필고딕B"/>
                <a:ea typeface="DX경필고딕B"/>
              </a:rPr>
              <a:t>Calculator game</a:t>
            </a:r>
            <a:endParaRPr lang="ko-KR" altLang="en-US" sz="2500" dirty="0">
              <a:latin typeface="DX경필고딕B"/>
              <a:ea typeface="DX경필고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95999" y="407268"/>
            <a:ext cx="1729066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1.</a:t>
            </a:r>
            <a:r>
              <a:rPr lang="ko-KR" altLang="en-US" sz="2500">
                <a:latin typeface="DX경필고딕B"/>
                <a:ea typeface="DX경필고딕B"/>
              </a:rPr>
              <a:t>시간 구현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358021" y="1579165"/>
            <a:ext cx="8704373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ko-KR" altLang="en-US" sz="2000" b="1">
                <a:latin typeface="DX경필고딕B"/>
                <a:ea typeface="DX경필고딕B"/>
              </a:rPr>
              <a:t>한 문제 당 </a:t>
            </a:r>
            <a:r>
              <a:rPr lang="en-US" altLang="ko-KR" sz="2000" b="1">
                <a:latin typeface="DX경필고딕B"/>
                <a:ea typeface="DX경필고딕B"/>
              </a:rPr>
              <a:t>30</a:t>
            </a:r>
            <a:r>
              <a:rPr lang="ko-KR" altLang="en-US" sz="2000" b="1">
                <a:latin typeface="DX경필고딕B"/>
                <a:ea typeface="DX경필고딕B"/>
              </a:rPr>
              <a:t>초의 시간을 부여한다</a:t>
            </a:r>
            <a:r>
              <a:rPr lang="en-US" altLang="ko-KR" sz="2000" b="1">
                <a:latin typeface="DX경필고딕B"/>
                <a:ea typeface="DX경필고딕B"/>
              </a:rPr>
              <a:t>.</a:t>
            </a:r>
          </a:p>
        </p:txBody>
      </p:sp>
      <p:sp>
        <p:nvSpPr>
          <p:cNvPr id="85" name="TextBox 2"/>
          <p:cNvSpPr txBox="1"/>
          <p:nvPr/>
        </p:nvSpPr>
        <p:spPr>
          <a:xfrm>
            <a:off x="752473" y="1083749"/>
            <a:ext cx="9102165" cy="44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/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문제 풀이 시간 초 구현</a:t>
            </a:r>
            <a:endParaRPr lang="en-US" altLang="ko-KR" sz="2400" b="1">
              <a:latin typeface="DX경필고딕B"/>
              <a:ea typeface="DX경필고딕B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1937032" y="2250614"/>
            <a:ext cx="5239088" cy="118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 b="1">
                <a:latin typeface="DX경필고딕B"/>
                <a:ea typeface="DX경필고딕B"/>
              </a:rPr>
              <a:t>Start </a:t>
            </a:r>
            <a:r>
              <a:rPr lang="ko-KR" altLang="en-US" b="1">
                <a:latin typeface="DX경필고딕B"/>
                <a:ea typeface="DX경필고딕B"/>
              </a:rPr>
              <a:t>버튼을 누르면 시간이 흘러간다</a:t>
            </a:r>
            <a:r>
              <a:rPr lang="en-US" altLang="ko-KR" b="1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 b="1">
                <a:latin typeface="DX경필고딕B"/>
                <a:ea typeface="DX경필고딕B"/>
              </a:rPr>
              <a:t>1</a:t>
            </a:r>
            <a:r>
              <a:rPr lang="ko-KR" altLang="en-US" b="1">
                <a:latin typeface="DX경필고딕B"/>
                <a:ea typeface="DX경필고딕B"/>
              </a:rPr>
              <a:t>초가 지나면 </a:t>
            </a:r>
            <a:r>
              <a:rPr lang="en-US" altLang="ko-KR" b="1">
                <a:latin typeface="DX경필고딕B"/>
                <a:ea typeface="DX경필고딕B"/>
              </a:rPr>
              <a:t>timer</a:t>
            </a:r>
            <a:r>
              <a:rPr lang="ko-KR" altLang="en-US" b="1">
                <a:latin typeface="DX경필고딕B"/>
                <a:ea typeface="DX경필고딕B"/>
              </a:rPr>
              <a:t>의 시간을 </a:t>
            </a:r>
            <a:r>
              <a:rPr lang="en-US" altLang="ko-KR" b="1">
                <a:latin typeface="DX경필고딕B"/>
                <a:ea typeface="DX경필고딕B"/>
              </a:rPr>
              <a:t>-1</a:t>
            </a:r>
            <a:r>
              <a:rPr lang="ko-KR" altLang="en-US" b="1">
                <a:latin typeface="DX경필고딕B"/>
                <a:ea typeface="DX경필고딕B"/>
              </a:rPr>
              <a:t>씩 시키고</a:t>
            </a:r>
            <a:r>
              <a:rPr lang="en-US" altLang="ko-KR" b="1">
                <a:latin typeface="DX경필고딕B"/>
                <a:ea typeface="DX경필고딕B"/>
              </a:rPr>
              <a:t>,</a:t>
            </a:r>
          </a:p>
          <a:p>
            <a:pPr>
              <a:buClr>
                <a:schemeClr val="bg1"/>
              </a:buClr>
              <a:defRPr/>
            </a:pPr>
            <a:r>
              <a:rPr lang="ko-KR" altLang="en-US" b="1">
                <a:latin typeface="DX경필고딕B"/>
                <a:ea typeface="DX경필고딕B"/>
              </a:rPr>
              <a:t>    다시 출력시켰다</a:t>
            </a:r>
            <a:r>
              <a:rPr lang="en-US" altLang="ko-KR" b="1">
                <a:latin typeface="DX경필고딕B"/>
                <a:ea typeface="DX경필고딕B"/>
              </a:rPr>
              <a:t>.</a:t>
            </a:r>
          </a:p>
        </p:txBody>
      </p:sp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6039" y="1988840"/>
            <a:ext cx="2653334" cy="1122860"/>
          </a:xfrm>
          <a:prstGeom prst="rect">
            <a:avLst/>
          </a:prstGeom>
        </p:spPr>
      </p:pic>
      <p:pic>
        <p:nvPicPr>
          <p:cNvPr id="8" name="그림 7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6039" y="1083749"/>
            <a:ext cx="1959626" cy="751190"/>
          </a:xfrm>
          <a:prstGeom prst="rect">
            <a:avLst/>
          </a:prstGeom>
        </p:spPr>
      </p:pic>
      <p:pic>
        <p:nvPicPr>
          <p:cNvPr id="12" name="그림 11" descr="텍스트, 화면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36039" y="3381828"/>
            <a:ext cx="4412251" cy="2044237"/>
          </a:xfrm>
          <a:prstGeom prst="rect">
            <a:avLst/>
          </a:prstGeom>
        </p:spPr>
      </p:pic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52473" y="407268"/>
            <a:ext cx="2778233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2.</a:t>
            </a:r>
            <a:r>
              <a:rPr lang="ko-KR" altLang="en-US" sz="2500">
                <a:latin typeface="DX경필고딕B"/>
                <a:ea typeface="DX경필고딕B"/>
              </a:rPr>
              <a:t> 문제 </a:t>
            </a:r>
            <a:r>
              <a:rPr lang="en-US" altLang="ko-KR" sz="2500">
                <a:latin typeface="DX경필고딕B"/>
                <a:ea typeface="DX경필고딕B"/>
              </a:rPr>
              <a:t>/ </a:t>
            </a:r>
            <a:r>
              <a:rPr lang="ko-KR" altLang="en-US" sz="2500">
                <a:latin typeface="DX경필고딕B"/>
                <a:ea typeface="DX경필고딕B"/>
              </a:rPr>
              <a:t>횟수 제한</a:t>
            </a:r>
          </a:p>
        </p:txBody>
      </p:sp>
      <p:sp>
        <p:nvSpPr>
          <p:cNvPr id="86" name="TextBox 4"/>
          <p:cNvSpPr txBox="1"/>
          <p:nvPr/>
        </p:nvSpPr>
        <p:spPr>
          <a:xfrm>
            <a:off x="1150262" y="1654672"/>
            <a:ext cx="6961962" cy="3105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>
                <a:latin typeface="DX경필고딕B"/>
                <a:ea typeface="DX경필고딕B"/>
              </a:rPr>
              <a:t>문제 시작 </a:t>
            </a:r>
            <a:r>
              <a:rPr lang="en-US" altLang="ko-KR" b="1">
                <a:latin typeface="DX경필고딕B"/>
                <a:ea typeface="DX경필고딕B"/>
              </a:rPr>
              <a:t>=&gt;</a:t>
            </a:r>
            <a:r>
              <a:rPr lang="ko-KR" altLang="en-US" b="1">
                <a:latin typeface="DX경필고딕B"/>
                <a:ea typeface="DX경필고딕B"/>
              </a:rPr>
              <a:t> </a:t>
            </a:r>
            <a:r>
              <a:rPr lang="en-US" altLang="ko-KR" b="1">
                <a:latin typeface="DX경필고딕B"/>
                <a:ea typeface="DX경필고딕B"/>
              </a:rPr>
              <a:t>quiz_count</a:t>
            </a:r>
            <a:r>
              <a:rPr lang="ko-KR" altLang="en-US" b="1">
                <a:latin typeface="DX경필고딕B"/>
                <a:ea typeface="DX경필고딕B"/>
              </a:rPr>
              <a:t>를 하나씩 증가 </a:t>
            </a:r>
            <a:r>
              <a:rPr lang="en-US" altLang="ko-KR" b="1">
                <a:latin typeface="DX경필고딕B"/>
                <a:ea typeface="DX경필고딕B"/>
              </a:rPr>
              <a:t>=&gt;</a:t>
            </a:r>
            <a:r>
              <a:rPr lang="ko-KR" altLang="en-US" b="1">
                <a:latin typeface="DX경필고딕B"/>
                <a:ea typeface="DX경필고딕B"/>
              </a:rPr>
              <a:t> 단계를 구별할때 활용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>
                <a:latin typeface="DX경필고딕B"/>
                <a:ea typeface="DX경필고딕B"/>
              </a:rPr>
              <a:t>오답 </a:t>
            </a:r>
            <a:r>
              <a:rPr lang="en-US" altLang="ko-KR" b="1">
                <a:latin typeface="DX경필고딕B"/>
                <a:ea typeface="DX경필고딕B"/>
              </a:rPr>
              <a:t>=&gt;</a:t>
            </a:r>
            <a:r>
              <a:rPr lang="ko-KR" altLang="en-US" b="1">
                <a:latin typeface="DX경필고딕B"/>
                <a:ea typeface="DX경필고딕B"/>
              </a:rPr>
              <a:t> </a:t>
            </a:r>
            <a:r>
              <a:rPr lang="en-US" altLang="ko-KR" b="1">
                <a:latin typeface="DX경필고딕B"/>
                <a:ea typeface="DX경필고딕B"/>
              </a:rPr>
              <a:t>num_count</a:t>
            </a:r>
            <a:r>
              <a:rPr lang="ko-KR" altLang="en-US" b="1">
                <a:latin typeface="DX경필고딕B"/>
                <a:ea typeface="DX경필고딕B"/>
              </a:rPr>
              <a:t>를 하나씩 증가 </a:t>
            </a:r>
            <a:r>
              <a:rPr lang="en-US" altLang="ko-KR" b="1">
                <a:latin typeface="DX경필고딕B"/>
                <a:ea typeface="DX경필고딕B"/>
              </a:rPr>
              <a:t>=&gt;</a:t>
            </a:r>
            <a:r>
              <a:rPr lang="ko-KR" altLang="en-US" b="1">
                <a:latin typeface="DX경필고딕B"/>
                <a:ea typeface="DX경필고딕B"/>
              </a:rPr>
              <a:t> </a:t>
            </a:r>
            <a:r>
              <a:rPr lang="en-US" altLang="ko-KR" b="1">
                <a:latin typeface="DX경필고딕B"/>
                <a:ea typeface="DX경필고딕B"/>
              </a:rPr>
              <a:t>5</a:t>
            </a:r>
            <a:r>
              <a:rPr lang="ko-KR" altLang="en-US" b="1">
                <a:latin typeface="DX경필고딕B"/>
                <a:ea typeface="DX경필고딕B"/>
              </a:rPr>
              <a:t>번의 기회를 체크할때 활용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 b="1">
                <a:latin typeface="DX경필고딕B"/>
                <a:ea typeface="DX경필고딕B"/>
              </a:rPr>
              <a:t>5</a:t>
            </a:r>
            <a:r>
              <a:rPr lang="ko-KR" altLang="en-US" b="1">
                <a:latin typeface="DX경필고딕B"/>
                <a:ea typeface="DX경필고딕B"/>
              </a:rPr>
              <a:t>번의 기회 소진시</a:t>
            </a:r>
            <a:r>
              <a:rPr lang="en-US" altLang="ko-KR" b="1">
                <a:latin typeface="DX경필고딕B"/>
                <a:ea typeface="DX경필고딕B"/>
              </a:rPr>
              <a:t>,</a:t>
            </a:r>
            <a:r>
              <a:rPr lang="ko-KR" altLang="en-US" b="1">
                <a:latin typeface="DX경필고딕B"/>
                <a:ea typeface="DX경필고딕B"/>
              </a:rPr>
              <a:t> 다시시도하게 되면 </a:t>
            </a:r>
            <a:r>
              <a:rPr lang="en-US" altLang="ko-KR" b="1">
                <a:latin typeface="DX경필고딕B"/>
                <a:ea typeface="DX경필고딕B"/>
              </a:rPr>
              <a:t>msgbox4</a:t>
            </a:r>
            <a:r>
              <a:rPr lang="ko-KR" altLang="en-US" b="1">
                <a:latin typeface="DX경필고딕B"/>
                <a:ea typeface="DX경필고딕B"/>
              </a:rPr>
              <a:t>를</a:t>
            </a:r>
            <a:r>
              <a:rPr lang="en-US" altLang="ko-KR" b="1">
                <a:latin typeface="DX경필고딕B"/>
                <a:ea typeface="DX경필고딕B"/>
              </a:rPr>
              <a:t> </a:t>
            </a:r>
            <a:r>
              <a:rPr lang="ko-KR" altLang="en-US" b="1">
                <a:latin typeface="DX경필고딕B"/>
                <a:ea typeface="DX경필고딕B"/>
              </a:rPr>
              <a:t>출력시켰다</a:t>
            </a:r>
            <a:r>
              <a:rPr lang="en-US" altLang="ko-KR" b="1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>
                <a:latin typeface="DX경필고딕B"/>
                <a:ea typeface="DX경필고딕B"/>
              </a:rPr>
              <a:t>출력된 값을 지우고 싶으면 </a:t>
            </a:r>
            <a:r>
              <a:rPr lang="en-US" altLang="ko-KR" b="1">
                <a:latin typeface="DX경필고딕B"/>
                <a:ea typeface="DX경필고딕B"/>
              </a:rPr>
              <a:t>reset</a:t>
            </a:r>
            <a:r>
              <a:rPr lang="ko-KR" altLang="en-US" b="1">
                <a:latin typeface="DX경필고딕B"/>
                <a:ea typeface="DX경필고딕B"/>
              </a:rPr>
              <a:t>을 사용한다</a:t>
            </a:r>
            <a:r>
              <a:rPr lang="en-US" altLang="ko-KR" b="1">
                <a:latin typeface="DX경필고딕B"/>
                <a:ea typeface="DX경필고딕B"/>
              </a:rPr>
              <a:t>.</a:t>
            </a:r>
          </a:p>
        </p:txBody>
      </p:sp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8140"/>
          <a:stretch>
            <a:fillRect/>
          </a:stretch>
        </p:blipFill>
        <p:spPr>
          <a:xfrm>
            <a:off x="4967884" y="3544045"/>
            <a:ext cx="5969673" cy="605035"/>
          </a:xfrm>
          <a:prstGeom prst="rect">
            <a:avLst/>
          </a:prstGeom>
        </p:spPr>
      </p:pic>
      <p:pic>
        <p:nvPicPr>
          <p:cNvPr id="10" name="그림 9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55969" y="2460477"/>
            <a:ext cx="1981589" cy="747156"/>
          </a:xfrm>
          <a:prstGeom prst="rect">
            <a:avLst/>
          </a:prstGeom>
        </p:spPr>
      </p:pic>
      <p:pic>
        <p:nvPicPr>
          <p:cNvPr id="12" name="그림 11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4288733"/>
            <a:ext cx="4841558" cy="943723"/>
          </a:xfrm>
          <a:prstGeom prst="rect">
            <a:avLst/>
          </a:prstGeom>
        </p:spPr>
      </p:pic>
      <p:sp>
        <p:nvSpPr>
          <p:cNvPr id="89" name="TextBox 2"/>
          <p:cNvSpPr txBox="1"/>
          <p:nvPr/>
        </p:nvSpPr>
        <p:spPr>
          <a:xfrm>
            <a:off x="752473" y="1083749"/>
            <a:ext cx="9102165" cy="44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>
                <a:latin typeface="DX경필고딕B"/>
                <a:ea typeface="DX경필고딕B"/>
              </a:rPr>
              <a:t>10</a:t>
            </a:r>
            <a:r>
              <a:rPr lang="ko-KR" altLang="en-US" sz="2400">
                <a:latin typeface="DX경필고딕B"/>
                <a:ea typeface="DX경필고딕B"/>
              </a:rPr>
              <a:t>문제 </a:t>
            </a:r>
            <a:r>
              <a:rPr lang="en-US" altLang="ko-KR" sz="2400">
                <a:latin typeface="DX경필고딕B"/>
                <a:ea typeface="DX경필고딕B"/>
              </a:rPr>
              <a:t>/</a:t>
            </a:r>
            <a:r>
              <a:rPr lang="ko-KR" altLang="en-US" sz="2400">
                <a:latin typeface="DX경필고딕B"/>
                <a:ea typeface="DX경필고딕B"/>
              </a:rPr>
              <a:t> 한 문제당 </a:t>
            </a:r>
            <a:r>
              <a:rPr lang="en-US" altLang="ko-KR" sz="2400">
                <a:latin typeface="DX경필고딕B"/>
                <a:ea typeface="DX경필고딕B"/>
              </a:rPr>
              <a:t>5</a:t>
            </a:r>
            <a:r>
              <a:rPr lang="ko-KR" altLang="en-US" sz="2400">
                <a:latin typeface="DX경필고딕B"/>
                <a:ea typeface="DX경필고딕B"/>
              </a:rPr>
              <a:t>번의 기회</a:t>
            </a:r>
          </a:p>
        </p:txBody>
      </p:sp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55969" y="1083749"/>
            <a:ext cx="1963980" cy="1157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96000" y="407268"/>
            <a:ext cx="1844782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3.</a:t>
            </a:r>
            <a:r>
              <a:rPr lang="ko-KR" altLang="en-US" sz="2500">
                <a:latin typeface="DX경필고딕B"/>
                <a:ea typeface="DX경필고딕B"/>
              </a:rPr>
              <a:t> 화면 구성</a:t>
            </a:r>
          </a:p>
        </p:txBody>
      </p:sp>
      <p:sp>
        <p:nvSpPr>
          <p:cNvPr id="85" name="TextBox 2"/>
          <p:cNvSpPr txBox="1"/>
          <p:nvPr/>
        </p:nvSpPr>
        <p:spPr>
          <a:xfrm>
            <a:off x="696000" y="1101278"/>
            <a:ext cx="9102165" cy="44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/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기본 화면을 구현</a:t>
            </a:r>
            <a:endParaRPr lang="en-US" altLang="ko-KR" sz="2400" b="1">
              <a:latin typeface="DX경필고딕B"/>
              <a:ea typeface="DX경필고딕B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1151171" y="1700808"/>
            <a:ext cx="4692801" cy="90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 b="1">
                <a:latin typeface="DX경필고딕B"/>
                <a:ea typeface="DX경필고딕B"/>
              </a:rPr>
              <a:t>Frame</a:t>
            </a:r>
            <a:r>
              <a:rPr lang="ko-KR" altLang="en-US" b="1">
                <a:latin typeface="DX경필고딕B"/>
                <a:ea typeface="DX경필고딕B"/>
              </a:rPr>
              <a:t>을 사용하여 아래와 위로 나누었다</a:t>
            </a:r>
            <a:r>
              <a:rPr lang="en-US" altLang="ko-KR" b="1">
                <a:latin typeface="DX경필고딕B"/>
                <a:ea typeface="DX경필고딕B"/>
              </a:rPr>
              <a:t>.</a:t>
            </a:r>
          </a:p>
          <a:p>
            <a:pPr>
              <a:buClr>
                <a:schemeClr val="bg1"/>
              </a:buClr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>
                <a:latin typeface="DX경필고딕B"/>
                <a:ea typeface="DX경필고딕B"/>
              </a:rPr>
              <a:t>위는 </a:t>
            </a:r>
            <a:r>
              <a:rPr lang="en-US" altLang="ko-KR" b="1">
                <a:latin typeface="DX경필고딕B"/>
                <a:ea typeface="DX경필고딕B"/>
              </a:rPr>
              <a:t>pack</a:t>
            </a:r>
            <a:r>
              <a:rPr lang="ko-KR" altLang="en-US" b="1">
                <a:latin typeface="DX경필고딕B"/>
                <a:ea typeface="DX경필고딕B"/>
              </a:rPr>
              <a:t>으로 아래는 </a:t>
            </a:r>
            <a:r>
              <a:rPr lang="en-US" altLang="ko-KR" b="1">
                <a:latin typeface="DX경필고딕B"/>
                <a:ea typeface="DX경필고딕B"/>
              </a:rPr>
              <a:t>grid</a:t>
            </a:r>
            <a:r>
              <a:rPr lang="ko-KR" altLang="en-US" b="1">
                <a:latin typeface="DX경필고딕B"/>
                <a:ea typeface="DX경필고딕B"/>
              </a:rPr>
              <a:t>를 사용했다</a:t>
            </a:r>
            <a:r>
              <a:rPr lang="en-US" altLang="ko-KR" b="1">
                <a:latin typeface="DX경필고딕B"/>
                <a:ea typeface="DX경필고딕B"/>
              </a:rPr>
              <a:t>.</a:t>
            </a:r>
          </a:p>
        </p:txBody>
      </p:sp>
      <p:pic>
        <p:nvPicPr>
          <p:cNvPr id="30" name="그림 29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41930" y="1538069"/>
            <a:ext cx="5483320" cy="3541349"/>
          </a:xfrm>
          <a:prstGeom prst="rect">
            <a:avLst/>
          </a:prstGeom>
        </p:spPr>
      </p:pic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52473" y="407268"/>
            <a:ext cx="1844782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3.</a:t>
            </a:r>
            <a:r>
              <a:rPr lang="ko-KR" altLang="en-US" sz="2500">
                <a:latin typeface="DX경필고딕B"/>
                <a:ea typeface="DX경필고딕B"/>
              </a:rPr>
              <a:t> 화면 구성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252118" y="1550670"/>
            <a:ext cx="8704373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en-US" altLang="ko-KR" sz="2000" b="1">
                <a:latin typeface="DX경필고딕B"/>
                <a:ea typeface="DX경필고딕B"/>
              </a:rPr>
              <a:t>Gird</a:t>
            </a:r>
            <a:r>
              <a:rPr lang="ko-KR" altLang="en-US" sz="2000" b="1">
                <a:latin typeface="DX경필고딕B"/>
                <a:ea typeface="DX경필고딕B"/>
              </a:rPr>
              <a:t>를 사용하는 </a:t>
            </a:r>
            <a:r>
              <a:rPr lang="en-US" altLang="ko-KR" sz="2000" b="1">
                <a:latin typeface="DX경필고딕B"/>
                <a:ea typeface="DX경필고딕B"/>
              </a:rPr>
              <a:t>Frame</a:t>
            </a:r>
            <a:r>
              <a:rPr lang="ko-KR" altLang="en-US" sz="2000" b="1">
                <a:latin typeface="DX경필고딕B"/>
                <a:ea typeface="DX경필고딕B"/>
              </a:rPr>
              <a:t>에 </a:t>
            </a:r>
            <a:r>
              <a:rPr lang="en-US" altLang="ko-KR" sz="2000" b="1">
                <a:latin typeface="DX경필고딕B"/>
                <a:ea typeface="DX경필고딕B"/>
              </a:rPr>
              <a:t>button </a:t>
            </a:r>
            <a:r>
              <a:rPr lang="ko-KR" altLang="en-US" sz="2000" b="1">
                <a:latin typeface="DX경필고딕B"/>
                <a:ea typeface="DX경필고딕B"/>
              </a:rPr>
              <a:t>출력 </a:t>
            </a:r>
            <a:endParaRPr lang="en-US" altLang="ko-KR" sz="2000" b="1">
              <a:latin typeface="DX경필고딕B"/>
              <a:ea typeface="DX경필고딕B"/>
            </a:endParaRPr>
          </a:p>
        </p:txBody>
      </p:sp>
      <p:sp>
        <p:nvSpPr>
          <p:cNvPr id="85" name="TextBox 2"/>
          <p:cNvSpPr txBox="1"/>
          <p:nvPr/>
        </p:nvSpPr>
        <p:spPr>
          <a:xfrm>
            <a:off x="752473" y="1101278"/>
            <a:ext cx="9102165" cy="44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>
                <a:latin typeface="DX경필고딕B"/>
                <a:ea typeface="DX경필고딕B"/>
              </a:rPr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계산기 버튼 출력</a:t>
            </a:r>
            <a:endParaRPr lang="en-US" altLang="ko-KR" sz="2400" b="1">
              <a:latin typeface="DX경필고딕B"/>
              <a:ea typeface="DX경필고딕B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1743813" y="2149829"/>
            <a:ext cx="4352187" cy="2286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>
                <a:latin typeface="DX경필고딕B"/>
                <a:ea typeface="DX경필고딕B"/>
              </a:rPr>
              <a:t>버튼을 하나씩 출력하고</a:t>
            </a:r>
            <a:r>
              <a:rPr lang="en-US" altLang="ko-KR" b="1">
                <a:latin typeface="DX경필고딕B"/>
                <a:ea typeface="DX경필고딕B"/>
              </a:rPr>
              <a:t>, </a:t>
            </a:r>
            <a:endParaRPr lang="ko-KR" altLang="en-US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b="1">
                <a:latin typeface="DX경필고딕B"/>
                <a:ea typeface="DX경필고딕B"/>
              </a:rPr>
              <a:t>	빈 리스트인 </a:t>
            </a:r>
            <a:r>
              <a:rPr lang="en-US" altLang="ko-KR" b="1">
                <a:latin typeface="DX경필고딕B"/>
                <a:ea typeface="DX경필고딕B"/>
              </a:rPr>
              <a:t>btns</a:t>
            </a:r>
            <a:r>
              <a:rPr lang="ko-KR" altLang="en-US" b="1">
                <a:latin typeface="DX경필고딕B"/>
                <a:ea typeface="DX경필고딕B"/>
              </a:rPr>
              <a:t>에 버튼들을 추가함</a:t>
            </a:r>
          </a:p>
          <a:p>
            <a:pPr>
              <a:buClr>
                <a:schemeClr val="bg1"/>
              </a:buClr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>
              <a:buClr>
                <a:schemeClr val="bg1"/>
              </a:buClr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>
              <a:buClr>
                <a:schemeClr val="bg1"/>
              </a:buClr>
              <a:defRPr/>
            </a:pPr>
            <a:endParaRPr lang="en-US" altLang="ko-KR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>
                <a:latin typeface="DX경필고딕B"/>
                <a:ea typeface="DX경필고딕B"/>
              </a:rPr>
              <a:t>버튼들을 담고 있는 </a:t>
            </a:r>
            <a:r>
              <a:rPr lang="en-US" altLang="ko-KR" b="1">
                <a:latin typeface="DX경필고딕B"/>
                <a:ea typeface="DX경필고딕B"/>
              </a:rPr>
              <a:t>btns</a:t>
            </a:r>
            <a:r>
              <a:rPr lang="ko-KR" altLang="en-US" b="1">
                <a:latin typeface="DX경필고딕B"/>
                <a:ea typeface="DX경필고딕B"/>
              </a:rPr>
              <a:t>를 사용하여 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b="1">
                <a:latin typeface="DX경필고딕B"/>
                <a:ea typeface="DX경필고딕B"/>
              </a:rPr>
              <a:t>	함수 </a:t>
            </a:r>
            <a:r>
              <a:rPr lang="en-US" altLang="ko-KR" b="1">
                <a:latin typeface="DX경필고딕B"/>
                <a:ea typeface="DX경필고딕B"/>
              </a:rPr>
              <a:t>dis</a:t>
            </a:r>
            <a:r>
              <a:rPr lang="ko-KR" altLang="en-US" b="1">
                <a:latin typeface="DX경필고딕B"/>
                <a:ea typeface="DX경필고딕B"/>
              </a:rPr>
              <a:t>에서</a:t>
            </a:r>
            <a:r>
              <a:rPr lang="en-US" altLang="ko-KR" b="1">
                <a:latin typeface="DX경필고딕B"/>
                <a:ea typeface="DX경필고딕B"/>
              </a:rPr>
              <a:t> </a:t>
            </a:r>
            <a:r>
              <a:rPr lang="ko-KR" altLang="en-US" b="1">
                <a:latin typeface="DX경필고딕B"/>
                <a:ea typeface="DX경필고딕B"/>
              </a:rPr>
              <a:t>비활성화 시켰다</a:t>
            </a:r>
            <a:r>
              <a:rPr lang="en-US" altLang="ko-KR" b="1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ko-KR" altLang="en-US"/>
          </a:p>
        </p:txBody>
      </p:sp>
      <p:pic>
        <p:nvPicPr>
          <p:cNvPr id="10" name="그림 9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7171" y="1325974"/>
            <a:ext cx="5342149" cy="1873630"/>
          </a:xfrm>
          <a:prstGeom prst="rect">
            <a:avLst/>
          </a:prstGeom>
        </p:spPr>
      </p:pic>
      <p:pic>
        <p:nvPicPr>
          <p:cNvPr id="14" name="그림 13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46621" y="3429000"/>
            <a:ext cx="3219740" cy="1039134"/>
          </a:xfrm>
          <a:prstGeom prst="rect">
            <a:avLst/>
          </a:prstGeom>
        </p:spPr>
      </p:pic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5" name="직사각형 5"/>
          <p:cNvSpPr/>
          <p:nvPr userDrawn="1"/>
        </p:nvSpPr>
        <p:spPr>
          <a:xfrm>
            <a:off x="1234800" y="286086"/>
            <a:ext cx="1576853" cy="69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Font typeface="Arial"/>
              <a:buNone/>
              <a:defRPr/>
            </a:pPr>
            <a:r>
              <a:rPr lang="ko-KR" altLang="en-US" sz="4000" b="1" dirty="0">
                <a:solidFill>
                  <a:schemeClr val="tx1"/>
                </a:solidFill>
                <a:latin typeface="DX경필고딕B"/>
                <a:ea typeface="DX경필고딕B"/>
              </a:rPr>
              <a:t>목차</a:t>
            </a:r>
          </a:p>
        </p:txBody>
      </p:sp>
      <p:sp>
        <p:nvSpPr>
          <p:cNvPr id="97" name="사각형: 둥근 모서리 10"/>
          <p:cNvSpPr/>
          <p:nvPr userDrawn="1"/>
        </p:nvSpPr>
        <p:spPr>
          <a:xfrm>
            <a:off x="1236000" y="4509135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project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후기</a:t>
            </a: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,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개선할 점 </a:t>
            </a: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&amp;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그럼에도 잘한 점</a:t>
            </a:r>
            <a:endParaRPr lang="en-US" altLang="ko-KR" sz="2400" b="1">
              <a:solidFill>
                <a:schemeClr val="tx1"/>
              </a:solidFill>
              <a:latin typeface="DX경필고딕B"/>
              <a:ea typeface="DX경필고딕B"/>
            </a:endParaRPr>
          </a:p>
        </p:txBody>
      </p:sp>
      <p:sp>
        <p:nvSpPr>
          <p:cNvPr id="98" name="사각형: 둥근 모서리 11"/>
          <p:cNvSpPr/>
          <p:nvPr userDrawn="1"/>
        </p:nvSpPr>
        <p:spPr>
          <a:xfrm>
            <a:off x="1235999" y="2383318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방수경님 파트  </a:t>
            </a:r>
          </a:p>
        </p:txBody>
      </p:sp>
      <p:sp>
        <p:nvSpPr>
          <p:cNvPr id="99" name="사각형: 둥근 모서리 13"/>
          <p:cNvSpPr/>
          <p:nvPr userDrawn="1"/>
        </p:nvSpPr>
        <p:spPr>
          <a:xfrm>
            <a:off x="1236000" y="3429000"/>
            <a:ext cx="9720000" cy="658800"/>
          </a:xfrm>
          <a:prstGeom prst="roundRect">
            <a:avLst>
              <a:gd name="adj" fmla="val 16667"/>
            </a:avLst>
          </a:prstGeom>
          <a:solidFill>
            <a:srgbClr val="CCC5EF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이태경님 파트</a:t>
            </a:r>
          </a:p>
        </p:txBody>
      </p:sp>
      <p:sp>
        <p:nvSpPr>
          <p:cNvPr id="100" name="사각형: 둥근 모서리 14"/>
          <p:cNvSpPr/>
          <p:nvPr userDrawn="1"/>
        </p:nvSpPr>
        <p:spPr>
          <a:xfrm>
            <a:off x="1236000" y="1321360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 dirty="0" err="1">
                <a:solidFill>
                  <a:schemeClr val="tx1"/>
                </a:solidFill>
                <a:latin typeface="DX경필고딕B"/>
                <a:ea typeface="DX경필고딕B"/>
              </a:rPr>
              <a:t>김동천님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파트 </a:t>
            </a:r>
            <a:r>
              <a:rPr lang="en-US" altLang="ko-KR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&amp;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</a:t>
            </a:r>
            <a:r>
              <a:rPr lang="ko-KR" altLang="en-US" sz="2400" b="1" dirty="0" err="1">
                <a:solidFill>
                  <a:schemeClr val="tx1"/>
                </a:solidFill>
                <a:latin typeface="DX경필고딕B"/>
                <a:ea typeface="DX경필고딕B"/>
              </a:rPr>
              <a:t>권다은님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파트</a:t>
            </a:r>
          </a:p>
        </p:txBody>
      </p:sp>
      <p:cxnSp>
        <p:nvCxnSpPr>
          <p:cNvPr id="101" name="직선 연결선 10"/>
          <p:cNvCxnSpPr/>
          <p:nvPr userDrawn="1"/>
        </p:nvCxnSpPr>
        <p:spPr>
          <a:xfrm flipH="1">
            <a:off x="1234800" y="997200"/>
            <a:ext cx="972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52473" y="407268"/>
            <a:ext cx="1844782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1.</a:t>
            </a:r>
            <a:r>
              <a:rPr lang="ko-KR" altLang="en-US" sz="2500">
                <a:latin typeface="DX경필고딕B"/>
                <a:ea typeface="DX경필고딕B"/>
              </a:rPr>
              <a:t> 점수 부여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358021" y="1531620"/>
            <a:ext cx="8704373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ko-KR" altLang="en-US" sz="2000" b="1">
                <a:latin typeface="DX경필고딕B"/>
                <a:ea typeface="DX경필고딕B"/>
              </a:rPr>
              <a:t>문제를 맞혀 정답 신호 출력 시</a:t>
            </a:r>
            <a:endParaRPr lang="en-US" altLang="ko-KR" sz="2000" b="1">
              <a:latin typeface="DX경필고딕B"/>
              <a:ea typeface="DX경필고딕B"/>
            </a:endParaRPr>
          </a:p>
        </p:txBody>
      </p:sp>
      <p:sp>
        <p:nvSpPr>
          <p:cNvPr id="85" name="TextBox 2"/>
          <p:cNvSpPr txBox="1"/>
          <p:nvPr/>
        </p:nvSpPr>
        <p:spPr>
          <a:xfrm>
            <a:off x="752473" y="1085304"/>
            <a:ext cx="9102165" cy="446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 b="1">
                <a:latin typeface="DX경필고딕B"/>
                <a:ea typeface="DX경필고딕B"/>
              </a:rPr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문제 해결 시 점수를 부여</a:t>
            </a:r>
            <a:endParaRPr lang="en-US" altLang="ko-KR" sz="2400" b="1">
              <a:latin typeface="DX경필고딕B"/>
              <a:ea typeface="DX경필고딕B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1797046" y="2154007"/>
            <a:ext cx="3543496" cy="2549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>
                <a:latin typeface="DX경필고딕B"/>
                <a:ea typeface="DX경필고딕B"/>
              </a:rPr>
              <a:t>next </a:t>
            </a:r>
            <a:r>
              <a:rPr lang="ko-KR" altLang="en-US">
                <a:latin typeface="DX경필고딕B"/>
                <a:ea typeface="DX경필고딕B"/>
              </a:rPr>
              <a:t>함수가 실행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>
                <a:latin typeface="DX경필고딕B"/>
                <a:ea typeface="DX경필고딕B"/>
              </a:rPr>
              <a:t>time2score </a:t>
            </a:r>
            <a:r>
              <a:rPr lang="ko-KR" altLang="en-US">
                <a:latin typeface="DX경필고딕B"/>
                <a:ea typeface="DX경필고딕B"/>
              </a:rPr>
              <a:t>함수로 점수 부여</a:t>
            </a:r>
          </a:p>
          <a:p>
            <a:pPr>
              <a:buClr>
                <a:schemeClr val="bg1"/>
              </a:buClr>
              <a:defRPr/>
            </a:pPr>
            <a:r>
              <a:rPr lang="ko-KR" altLang="en-US">
                <a:latin typeface="DX경필고딕B"/>
                <a:ea typeface="DX경필고딕B"/>
              </a:rPr>
              <a:t> 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>
                <a:latin typeface="DX경필고딕B"/>
                <a:ea typeface="DX경필고딕B"/>
              </a:rPr>
              <a:t>시간이 </a:t>
            </a:r>
            <a:r>
              <a:rPr lang="en-US" altLang="ko-KR">
                <a:latin typeface="DX경필고딕B"/>
                <a:ea typeface="DX경필고딕B"/>
              </a:rPr>
              <a:t>30</a:t>
            </a:r>
            <a:r>
              <a:rPr lang="ko-KR" altLang="en-US">
                <a:latin typeface="DX경필고딕B"/>
                <a:ea typeface="DX경필고딕B"/>
              </a:rPr>
              <a:t>초로 초기화됨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>
                <a:latin typeface="DX경필고딕B"/>
                <a:ea typeface="DX경필고딕B"/>
              </a:rPr>
              <a:t>quiz_count</a:t>
            </a:r>
            <a:r>
              <a:rPr lang="ko-KR" altLang="en-US">
                <a:latin typeface="DX경필고딕B"/>
                <a:ea typeface="DX경필고딕B"/>
              </a:rPr>
              <a:t>가 </a:t>
            </a:r>
            <a:r>
              <a:rPr lang="en-US" altLang="ko-KR">
                <a:latin typeface="DX경필고딕B"/>
                <a:ea typeface="DX경필고딕B"/>
              </a:rPr>
              <a:t>1 </a:t>
            </a:r>
            <a:r>
              <a:rPr lang="ko-KR" altLang="en-US">
                <a:latin typeface="DX경필고딕B"/>
                <a:ea typeface="DX경필고딕B"/>
              </a:rPr>
              <a:t>늘어 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>
                <a:latin typeface="DX경필고딕B"/>
                <a:ea typeface="DX경필고딕B"/>
              </a:rPr>
              <a:t>	다음 레벨로 넘어감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>
              <a:latin typeface="DX경필고딕B"/>
              <a:ea typeface="DX경필고딕B"/>
            </a:endParaRPr>
          </a:p>
        </p:txBody>
      </p:sp>
      <p:pic>
        <p:nvPicPr>
          <p:cNvPr id="7" name="그림 6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66942" y="1362718"/>
            <a:ext cx="6190787" cy="3774552"/>
          </a:xfrm>
          <a:prstGeom prst="rect">
            <a:avLst/>
          </a:prstGeom>
        </p:spPr>
      </p:pic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96000" y="407268"/>
            <a:ext cx="2130533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2.</a:t>
            </a:r>
            <a:r>
              <a:rPr lang="ko-KR" altLang="en-US" sz="2500">
                <a:latin typeface="DX경필고딕B"/>
                <a:ea typeface="DX경필고딕B"/>
              </a:rPr>
              <a:t> 게임 이벤트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151171" y="1550670"/>
            <a:ext cx="8704373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en-US" altLang="ko-KR" sz="2000" b="1">
                <a:latin typeface="DX경필고딕B"/>
                <a:ea typeface="DX경필고딕B"/>
              </a:rPr>
              <a:t>10</a:t>
            </a:r>
            <a:r>
              <a:rPr lang="ko-KR" altLang="en-US" sz="2000" b="1">
                <a:latin typeface="DX경필고딕B"/>
                <a:ea typeface="DX경필고딕B"/>
              </a:rPr>
              <a:t>초 추가</a:t>
            </a:r>
            <a:endParaRPr lang="en-US" altLang="ko-KR" sz="2000" b="1">
              <a:latin typeface="DX경필고딕B"/>
              <a:ea typeface="DX경필고딕B"/>
            </a:endParaRPr>
          </a:p>
        </p:txBody>
      </p:sp>
      <p:sp>
        <p:nvSpPr>
          <p:cNvPr id="85" name="TextBox 2"/>
          <p:cNvSpPr txBox="1"/>
          <p:nvPr/>
        </p:nvSpPr>
        <p:spPr>
          <a:xfrm>
            <a:off x="696000" y="1101278"/>
            <a:ext cx="9102165" cy="44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 b="1">
                <a:latin typeface="DX경필고딕B"/>
                <a:ea typeface="DX경필고딕B"/>
              </a:rPr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게임에 도움을 주는 아이템을 배치</a:t>
            </a:r>
            <a:endParaRPr lang="en-US" altLang="ko-KR" sz="2400" b="1">
              <a:latin typeface="DX경필고딕B"/>
              <a:ea typeface="DX경필고딕B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1631504" y="2097296"/>
            <a:ext cx="6914702" cy="1178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>
                <a:latin typeface="DX경필고딕B"/>
                <a:ea typeface="DX경필고딕B"/>
              </a:rPr>
              <a:t>timer</a:t>
            </a:r>
            <a:r>
              <a:rPr lang="ko-KR" altLang="en-US">
                <a:latin typeface="DX경필고딕B"/>
                <a:ea typeface="DX경필고딕B"/>
              </a:rPr>
              <a:t>의 시간이 </a:t>
            </a:r>
            <a:r>
              <a:rPr lang="en-US" altLang="ko-KR">
                <a:latin typeface="DX경필고딕B"/>
                <a:ea typeface="DX경필고딕B"/>
              </a:rPr>
              <a:t>25</a:t>
            </a:r>
            <a:r>
              <a:rPr lang="ko-KR" altLang="en-US">
                <a:latin typeface="DX경필고딕B"/>
                <a:ea typeface="DX경필고딕B"/>
              </a:rPr>
              <a:t>초가 되기 전에 정답을 맞히면 </a:t>
            </a:r>
            <a:r>
              <a:rPr lang="en-US" altLang="ko-KR">
                <a:latin typeface="DX경필고딕B"/>
                <a:ea typeface="DX경필고딕B"/>
              </a:rPr>
              <a:t>timebonus_count</a:t>
            </a:r>
            <a:r>
              <a:rPr lang="ko-KR" altLang="en-US">
                <a:latin typeface="DX경필고딕B"/>
                <a:ea typeface="DX경필고딕B"/>
              </a:rPr>
              <a:t>가 </a:t>
            </a:r>
            <a:r>
              <a:rPr lang="en-US" altLang="ko-KR">
                <a:latin typeface="DX경필고딕B"/>
                <a:ea typeface="DX경필고딕B"/>
              </a:rPr>
              <a:t>1 </a:t>
            </a:r>
            <a:r>
              <a:rPr lang="ko-KR" altLang="en-US">
                <a:latin typeface="DX경필고딕B"/>
                <a:ea typeface="DX경필고딕B"/>
              </a:rPr>
              <a:t>늘어난다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>
                <a:latin typeface="DX경필고딕B"/>
                <a:ea typeface="DX경필고딕B"/>
              </a:rPr>
              <a:t>사용 시 시간이 </a:t>
            </a:r>
            <a:r>
              <a:rPr lang="en-US" altLang="ko-KR">
                <a:latin typeface="DX경필고딕B"/>
                <a:ea typeface="DX경필고딕B"/>
              </a:rPr>
              <a:t>10</a:t>
            </a:r>
            <a:r>
              <a:rPr lang="ko-KR" altLang="en-US">
                <a:latin typeface="DX경필고딕B"/>
                <a:ea typeface="DX경필고딕B"/>
              </a:rPr>
              <a:t>초 추가되고 </a:t>
            </a:r>
            <a:r>
              <a:rPr lang="en-US" altLang="ko-KR">
                <a:latin typeface="DX경필고딕B"/>
                <a:ea typeface="DX경필고딕B"/>
              </a:rPr>
              <a:t>timebonus_count</a:t>
            </a:r>
            <a:r>
              <a:rPr lang="ko-KR" altLang="en-US">
                <a:latin typeface="DX경필고딕B"/>
                <a:ea typeface="DX경필고딕B"/>
              </a:rPr>
              <a:t>가 </a:t>
            </a:r>
            <a:r>
              <a:rPr lang="en-US" altLang="ko-KR">
                <a:latin typeface="DX경필고딕B"/>
                <a:ea typeface="DX경필고딕B"/>
              </a:rPr>
              <a:t>1 </a:t>
            </a:r>
            <a:r>
              <a:rPr lang="ko-KR" altLang="en-US">
                <a:latin typeface="DX경필고딕B"/>
                <a:ea typeface="DX경필고딕B"/>
              </a:rPr>
              <a:t>줄어든다</a:t>
            </a:r>
            <a:endParaRPr lang="en-US" altLang="ko-KR">
              <a:latin typeface="DX경필고딕B"/>
              <a:ea typeface="DX경필고딕B"/>
            </a:endParaRPr>
          </a:p>
        </p:txBody>
      </p:sp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4272" y="3419737"/>
            <a:ext cx="6763508" cy="18616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57439" y="1565110"/>
            <a:ext cx="2558186" cy="3702300"/>
          </a:xfrm>
          <a:prstGeom prst="rect">
            <a:avLst/>
          </a:prstGeom>
        </p:spPr>
      </p:pic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52473" y="407268"/>
            <a:ext cx="2130533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2.</a:t>
            </a:r>
            <a:r>
              <a:rPr lang="ko-KR" altLang="en-US" sz="2500">
                <a:latin typeface="DX경필고딕B"/>
                <a:ea typeface="DX경필고딕B"/>
              </a:rPr>
              <a:t> 게임 이벤트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151172" y="1550670"/>
            <a:ext cx="8704373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ko-KR" altLang="en-US" sz="2000" b="1">
                <a:latin typeface="DX경필고딕B"/>
                <a:ea typeface="DX경필고딕B"/>
              </a:rPr>
              <a:t>한 번 패스</a:t>
            </a:r>
            <a:endParaRPr lang="en-US" altLang="ko-KR" sz="2000" b="1">
              <a:latin typeface="DX경필고딕B"/>
              <a:ea typeface="DX경필고딕B"/>
            </a:endParaRPr>
          </a:p>
        </p:txBody>
      </p:sp>
      <p:sp>
        <p:nvSpPr>
          <p:cNvPr id="85" name="TextBox 2"/>
          <p:cNvSpPr txBox="1"/>
          <p:nvPr/>
        </p:nvSpPr>
        <p:spPr>
          <a:xfrm>
            <a:off x="752473" y="1101278"/>
            <a:ext cx="9102165" cy="44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 b="1">
                <a:latin typeface="DX경필고딕B"/>
                <a:ea typeface="DX경필고딕B"/>
              </a:rPr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게임에 도움을 주는 아이템을 배치</a:t>
            </a:r>
            <a:endParaRPr lang="en-US" altLang="ko-KR" sz="2400" b="1">
              <a:latin typeface="DX경필고딕B"/>
              <a:ea typeface="DX경필고딕B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1625272" y="2097296"/>
            <a:ext cx="4470728" cy="3377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dirty="0">
                <a:latin typeface="DX경필고딕B"/>
                <a:ea typeface="DX경필고딕B"/>
              </a:rPr>
              <a:t>사용 시 </a:t>
            </a:r>
            <a:r>
              <a:rPr lang="en-US" altLang="ko-KR" dirty="0">
                <a:latin typeface="DX경필고딕B"/>
                <a:ea typeface="DX경필고딕B"/>
              </a:rPr>
              <a:t>next </a:t>
            </a:r>
            <a:r>
              <a:rPr lang="ko-KR" altLang="en-US" dirty="0">
                <a:latin typeface="DX경필고딕B"/>
                <a:ea typeface="DX경필고딕B"/>
              </a:rPr>
              <a:t>함수 대신 </a:t>
            </a:r>
            <a:endParaRPr lang="en-US" altLang="ko-KR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dirty="0">
                <a:latin typeface="DX경필고딕B"/>
                <a:ea typeface="DX경필고딕B"/>
              </a:rPr>
              <a:t>	</a:t>
            </a:r>
            <a:r>
              <a:rPr lang="en-US" altLang="ko-KR" dirty="0">
                <a:latin typeface="DX경필고딕B"/>
                <a:ea typeface="DX경필고딕B"/>
              </a:rPr>
              <a:t>next2pass </a:t>
            </a:r>
            <a:r>
              <a:rPr lang="ko-KR" altLang="en-US" dirty="0">
                <a:latin typeface="DX경필고딕B"/>
                <a:ea typeface="DX경필고딕B"/>
              </a:rPr>
              <a:t>함수가 실행된다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 dirty="0">
                <a:latin typeface="DX경필고딕B"/>
                <a:ea typeface="DX경필고딕B"/>
              </a:rPr>
              <a:t>next</a:t>
            </a:r>
            <a:r>
              <a:rPr lang="ko-KR" altLang="en-US" dirty="0">
                <a:latin typeface="DX경필고딕B"/>
                <a:ea typeface="DX경필고딕B"/>
              </a:rPr>
              <a:t> 함수와 다르게 </a:t>
            </a:r>
            <a:r>
              <a:rPr lang="en-US" altLang="ko-KR" dirty="0">
                <a:latin typeface="DX경필고딕B"/>
                <a:ea typeface="DX경필고딕B"/>
              </a:rPr>
              <a:t>time2score </a:t>
            </a:r>
            <a:r>
              <a:rPr lang="ko-KR" altLang="en-US" dirty="0">
                <a:latin typeface="DX경필고딕B"/>
                <a:ea typeface="DX경필고딕B"/>
              </a:rPr>
              <a:t>함수가 없어 </a:t>
            </a:r>
            <a:r>
              <a:rPr lang="en-US" altLang="ko-KR" dirty="0">
                <a:latin typeface="DX경필고딕B"/>
                <a:ea typeface="DX경필고딕B"/>
              </a:rPr>
              <a:t>‘</a:t>
            </a:r>
            <a:r>
              <a:rPr lang="ko-KR" altLang="en-US" dirty="0">
                <a:latin typeface="DX경필고딕B"/>
                <a:ea typeface="DX경필고딕B"/>
              </a:rPr>
              <a:t>점수</a:t>
            </a:r>
            <a:r>
              <a:rPr lang="en-US" altLang="ko-KR" dirty="0">
                <a:latin typeface="DX경필고딕B"/>
                <a:ea typeface="DX경필고딕B"/>
              </a:rPr>
              <a:t>’</a:t>
            </a:r>
            <a:r>
              <a:rPr lang="ko-KR" altLang="en-US" dirty="0">
                <a:latin typeface="DX경필고딕B"/>
                <a:ea typeface="DX경필고딕B"/>
              </a:rPr>
              <a:t>를 획득하지 않는다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 dirty="0" err="1">
                <a:latin typeface="DX경필고딕B"/>
                <a:ea typeface="DX경필고딕B"/>
              </a:rPr>
              <a:t>timebonus_count</a:t>
            </a:r>
            <a:r>
              <a:rPr lang="ko-KR" altLang="en-US" dirty="0">
                <a:latin typeface="DX경필고딕B"/>
                <a:ea typeface="DX경필고딕B"/>
              </a:rPr>
              <a:t>도 획득하지 않는다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dirty="0">
                <a:latin typeface="DX경필고딕B"/>
                <a:ea typeface="DX경필고딕B"/>
              </a:rPr>
              <a:t>시간이 </a:t>
            </a:r>
            <a:r>
              <a:rPr lang="en-US" altLang="ko-KR" dirty="0">
                <a:latin typeface="DX경필고딕B"/>
                <a:ea typeface="DX경필고딕B"/>
              </a:rPr>
              <a:t>30</a:t>
            </a:r>
            <a:r>
              <a:rPr lang="ko-KR" altLang="en-US" dirty="0">
                <a:latin typeface="DX경필고딕B"/>
                <a:ea typeface="DX경필고딕B"/>
              </a:rPr>
              <a:t>초로 초기화되고</a:t>
            </a:r>
            <a:r>
              <a:rPr lang="en-US" altLang="ko-KR" dirty="0">
                <a:latin typeface="DX경필고딕B"/>
                <a:ea typeface="DX경필고딕B"/>
              </a:rPr>
              <a:t>, </a:t>
            </a:r>
            <a:r>
              <a:rPr lang="en-US" altLang="ko-KR" dirty="0" err="1">
                <a:latin typeface="DX경필고딕B"/>
                <a:ea typeface="DX경필고딕B"/>
              </a:rPr>
              <a:t>quiz_count</a:t>
            </a:r>
            <a:r>
              <a:rPr lang="ko-KR" altLang="en-US" dirty="0">
                <a:latin typeface="DX경필고딕B"/>
                <a:ea typeface="DX경필고딕B"/>
              </a:rPr>
              <a:t>가 </a:t>
            </a:r>
            <a:r>
              <a:rPr lang="en-US" altLang="ko-KR" dirty="0">
                <a:latin typeface="DX경필고딕B"/>
                <a:ea typeface="DX경필고딕B"/>
              </a:rPr>
              <a:t>1 </a:t>
            </a:r>
            <a:r>
              <a:rPr lang="ko-KR" altLang="en-US" dirty="0">
                <a:latin typeface="DX경필고딕B"/>
                <a:ea typeface="DX경필고딕B"/>
              </a:rPr>
              <a:t>늘어 다음 레벨로 넘어간다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dirty="0">
                <a:latin typeface="DX경필고딕B"/>
                <a:ea typeface="DX경필고딕B"/>
              </a:rPr>
              <a:t>사용 시 버튼이 사라진다</a:t>
            </a:r>
            <a:endParaRPr lang="en-US" altLang="ko-KR" dirty="0">
              <a:latin typeface="DX경필고딕B"/>
              <a:ea typeface="DX경필고딕B"/>
            </a:endParaRPr>
          </a:p>
        </p:txBody>
      </p:sp>
      <p:pic>
        <p:nvPicPr>
          <p:cNvPr id="10" name="그림 9" descr="텍스트, 화면, 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0852" y="2128931"/>
            <a:ext cx="5338468" cy="2589357"/>
          </a:xfrm>
          <a:prstGeom prst="rect">
            <a:avLst/>
          </a:prstGeom>
        </p:spPr>
      </p:pic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52473" y="465772"/>
            <a:ext cx="2130533" cy="465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2.</a:t>
            </a:r>
            <a:r>
              <a:rPr lang="ko-KR" altLang="en-US" sz="2500">
                <a:latin typeface="DX경필고딕B"/>
                <a:ea typeface="DX경필고딕B"/>
              </a:rPr>
              <a:t> 게임 이벤트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197091" y="1550670"/>
            <a:ext cx="8704373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ko-KR" altLang="en-US" sz="2000" b="1">
                <a:latin typeface="DX경필고딕B"/>
                <a:ea typeface="DX경필고딕B"/>
              </a:rPr>
              <a:t>풀이 횟수 제한 </a:t>
            </a:r>
            <a:r>
              <a:rPr lang="en-US" altLang="ko-KR" sz="2000" b="1">
                <a:latin typeface="DX경필고딕B"/>
                <a:ea typeface="DX경필고딕B"/>
              </a:rPr>
              <a:t>5</a:t>
            </a:r>
            <a:r>
              <a:rPr lang="ko-KR" altLang="en-US" sz="2000" b="1">
                <a:latin typeface="DX경필고딕B"/>
                <a:ea typeface="DX경필고딕B"/>
              </a:rPr>
              <a:t>번 추가</a:t>
            </a:r>
            <a:endParaRPr lang="en-US" altLang="ko-KR" sz="2000" b="1">
              <a:latin typeface="DX경필고딕B"/>
              <a:ea typeface="DX경필고딕B"/>
            </a:endParaRPr>
          </a:p>
        </p:txBody>
      </p:sp>
      <p:sp>
        <p:nvSpPr>
          <p:cNvPr id="85" name="TextBox 2"/>
          <p:cNvSpPr txBox="1"/>
          <p:nvPr/>
        </p:nvSpPr>
        <p:spPr>
          <a:xfrm>
            <a:off x="752473" y="1101278"/>
            <a:ext cx="9102165" cy="44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 b="1">
                <a:latin typeface="DX경필고딕B"/>
                <a:ea typeface="DX경필고딕B"/>
              </a:rPr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게임에 도움을 주는 아이템을 배치</a:t>
            </a:r>
            <a:endParaRPr lang="en-US" altLang="ko-KR" sz="2400" b="1">
              <a:latin typeface="DX경필고딕B"/>
              <a:ea typeface="DX경필고딕B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1625272" y="2143934"/>
            <a:ext cx="9102164" cy="9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>
                <a:latin typeface="DX경필고딕B"/>
                <a:ea typeface="DX경필고딕B"/>
              </a:rPr>
              <a:t>사용 시 풀이 횟수 제한을 </a:t>
            </a:r>
            <a:r>
              <a:rPr lang="en-US" altLang="ko-KR">
                <a:latin typeface="DX경필고딕B"/>
                <a:ea typeface="DX경필고딕B"/>
              </a:rPr>
              <a:t>5</a:t>
            </a:r>
            <a:r>
              <a:rPr lang="ko-KR" altLang="en-US">
                <a:latin typeface="DX경필고딕B"/>
                <a:ea typeface="DX경필고딕B"/>
              </a:rPr>
              <a:t>번 추가해준다</a:t>
            </a:r>
          </a:p>
          <a:p>
            <a:pPr>
              <a:buClr>
                <a:schemeClr val="bg1"/>
              </a:buClr>
              <a:defRPr/>
            </a:pPr>
            <a:endParaRPr lang="en-US" altLang="ko-KR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>
                <a:latin typeface="DX경필고딕B"/>
                <a:ea typeface="DX경필고딕B"/>
              </a:rPr>
              <a:t>사용 시 버튼이 사라진다</a:t>
            </a:r>
            <a:endParaRPr lang="en-US" altLang="ko-KR">
              <a:latin typeface="DX경필고딕B"/>
              <a:ea typeface="DX경필고딕B"/>
            </a:endParaRPr>
          </a:p>
        </p:txBody>
      </p:sp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1464" y="3429000"/>
            <a:ext cx="7620000" cy="1352550"/>
          </a:xfrm>
          <a:prstGeom prst="rect">
            <a:avLst/>
          </a:prstGeom>
        </p:spPr>
      </p:pic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52473" y="407268"/>
            <a:ext cx="2130533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2.</a:t>
            </a:r>
            <a:r>
              <a:rPr lang="ko-KR" altLang="en-US" sz="2500">
                <a:latin typeface="DX경필고딕B"/>
                <a:ea typeface="DX경필고딕B"/>
              </a:rPr>
              <a:t> 게임 이벤트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246545" y="1449051"/>
            <a:ext cx="8704374" cy="548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en-US" altLang="ko-KR" sz="2000" b="1">
                <a:latin typeface="DX경필고딕B"/>
                <a:ea typeface="DX경필고딕B"/>
              </a:rPr>
              <a:t>5</a:t>
            </a:r>
            <a:r>
              <a:rPr lang="ko-KR" altLang="en-US" sz="2000" b="1">
                <a:latin typeface="DX경필고딕B"/>
                <a:ea typeface="DX경필고딕B"/>
              </a:rPr>
              <a:t>연속 정답 시 다음 레벨 점수 </a:t>
            </a:r>
            <a:r>
              <a:rPr lang="en-US" altLang="ko-KR" sz="2000" b="1">
                <a:latin typeface="DX경필고딕B"/>
                <a:ea typeface="DX경필고딕B"/>
              </a:rPr>
              <a:t>2</a:t>
            </a:r>
            <a:r>
              <a:rPr lang="ko-KR" altLang="en-US" sz="2000" b="1">
                <a:latin typeface="DX경필고딕B"/>
                <a:ea typeface="DX경필고딕B"/>
              </a:rPr>
              <a:t>배</a:t>
            </a:r>
            <a:endParaRPr lang="en-US" altLang="ko-KR" sz="2000" b="1">
              <a:latin typeface="DX경필고딕B"/>
              <a:ea typeface="DX경필고딕B"/>
            </a:endParaRPr>
          </a:p>
        </p:txBody>
      </p:sp>
      <p:sp>
        <p:nvSpPr>
          <p:cNvPr id="85" name="TextBox 2"/>
          <p:cNvSpPr txBox="1"/>
          <p:nvPr/>
        </p:nvSpPr>
        <p:spPr>
          <a:xfrm>
            <a:off x="696000" y="1125712"/>
            <a:ext cx="9102165" cy="44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 b="1">
                <a:latin typeface="DX경필고딕B"/>
                <a:ea typeface="DX경필고딕B"/>
              </a:rPr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게임에 도움을 주는 아이템을 배치</a:t>
            </a:r>
            <a:endParaRPr lang="en-US" altLang="ko-KR" sz="2400" b="1">
              <a:latin typeface="DX경필고딕B"/>
              <a:ea typeface="DX경필고딕B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1631504" y="1997563"/>
            <a:ext cx="4464496" cy="3658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dirty="0">
                <a:latin typeface="DX경필고딕B"/>
                <a:ea typeface="DX경필고딕B"/>
              </a:rPr>
              <a:t>정답을 </a:t>
            </a:r>
            <a:r>
              <a:rPr lang="en-US" altLang="ko-KR" dirty="0">
                <a:latin typeface="DX경필고딕B"/>
                <a:ea typeface="DX경필고딕B"/>
              </a:rPr>
              <a:t>5</a:t>
            </a:r>
            <a:r>
              <a:rPr lang="ko-KR" altLang="en-US" dirty="0">
                <a:latin typeface="DX경필고딕B"/>
                <a:ea typeface="DX경필고딕B"/>
              </a:rPr>
              <a:t>번 연속으로 맞히면 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dirty="0">
                <a:latin typeface="DX경필고딕B"/>
                <a:ea typeface="DX경필고딕B"/>
              </a:rPr>
              <a:t>	다음 레벨의 점수가 </a:t>
            </a:r>
            <a:r>
              <a:rPr lang="en-US" altLang="ko-KR" dirty="0">
                <a:latin typeface="DX경필고딕B"/>
                <a:ea typeface="DX경필고딕B"/>
              </a:rPr>
              <a:t>2</a:t>
            </a:r>
            <a:r>
              <a:rPr lang="ko-KR" altLang="en-US" dirty="0">
                <a:latin typeface="DX경필고딕B"/>
                <a:ea typeface="DX경필고딕B"/>
              </a:rPr>
              <a:t>배가 된다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dirty="0">
                <a:latin typeface="DX경필고딕B"/>
                <a:ea typeface="DX경필고딕B"/>
              </a:rPr>
              <a:t>정답을 맞히면 </a:t>
            </a:r>
            <a:r>
              <a:rPr lang="en-US" altLang="ko-KR" dirty="0">
                <a:latin typeface="DX경필고딕B"/>
                <a:ea typeface="DX경필고딕B"/>
              </a:rPr>
              <a:t>next() </a:t>
            </a:r>
            <a:r>
              <a:rPr lang="ko-KR" altLang="en-US" dirty="0">
                <a:latin typeface="DX경필고딕B"/>
                <a:ea typeface="DX경필고딕B"/>
              </a:rPr>
              <a:t>함수에서 </a:t>
            </a:r>
            <a:r>
              <a:rPr lang="en-US" altLang="ko-KR" dirty="0" err="1">
                <a:latin typeface="DX경필고딕B"/>
                <a:ea typeface="DX경필고딕B"/>
              </a:rPr>
              <a:t>five_in_a_row</a:t>
            </a:r>
            <a:r>
              <a:rPr lang="ko-KR" altLang="en-US" dirty="0">
                <a:latin typeface="DX경필고딕B"/>
                <a:ea typeface="DX경필고딕B"/>
              </a:rPr>
              <a:t>가 </a:t>
            </a:r>
            <a:r>
              <a:rPr lang="en-US" altLang="ko-KR" dirty="0">
                <a:latin typeface="DX경필고딕B"/>
                <a:ea typeface="DX경필고딕B"/>
              </a:rPr>
              <a:t>1 </a:t>
            </a:r>
            <a:r>
              <a:rPr lang="ko-KR" altLang="en-US" dirty="0">
                <a:latin typeface="DX경필고딕B"/>
                <a:ea typeface="DX경필고딕B"/>
              </a:rPr>
              <a:t>늘어난다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dirty="0">
                <a:latin typeface="DX경필고딕B"/>
                <a:ea typeface="DX경필고딕B"/>
              </a:rPr>
              <a:t>횟수 제한을 초과하거나 한 번 패스를 사용하면 </a:t>
            </a:r>
            <a:r>
              <a:rPr lang="en-US" altLang="ko-KR" dirty="0" err="1">
                <a:latin typeface="DX경필고딕B"/>
                <a:ea typeface="DX경필고딕B"/>
              </a:rPr>
              <a:t>five_in_a_row</a:t>
            </a:r>
            <a:r>
              <a:rPr lang="ko-KR" altLang="en-US" dirty="0">
                <a:latin typeface="DX경필고딕B"/>
                <a:ea typeface="DX경필고딕B"/>
              </a:rPr>
              <a:t>가 </a:t>
            </a:r>
            <a:r>
              <a:rPr lang="en-US" altLang="ko-KR" dirty="0">
                <a:latin typeface="DX경필고딕B"/>
                <a:ea typeface="DX경필고딕B"/>
              </a:rPr>
              <a:t>0</a:t>
            </a:r>
            <a:r>
              <a:rPr lang="ko-KR" altLang="en-US" dirty="0">
                <a:latin typeface="DX경필고딕B"/>
                <a:ea typeface="DX경필고딕B"/>
              </a:rPr>
              <a:t>으로 초기화됨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 dirty="0" err="1">
                <a:latin typeface="DX경필고딕B"/>
                <a:ea typeface="DX경필고딕B"/>
              </a:rPr>
              <a:t>five_in_a_row</a:t>
            </a:r>
            <a:r>
              <a:rPr lang="ko-KR" altLang="en-US" dirty="0">
                <a:latin typeface="DX경필고딕B"/>
                <a:ea typeface="DX경필고딕B"/>
              </a:rPr>
              <a:t>가 </a:t>
            </a:r>
            <a:r>
              <a:rPr lang="en-US" altLang="ko-KR" dirty="0">
                <a:latin typeface="DX경필고딕B"/>
                <a:ea typeface="DX경필고딕B"/>
              </a:rPr>
              <a:t>5</a:t>
            </a:r>
            <a:r>
              <a:rPr lang="ko-KR" altLang="en-US" dirty="0">
                <a:latin typeface="DX경필고딕B"/>
                <a:ea typeface="DX경필고딕B"/>
              </a:rPr>
              <a:t>가 되면 </a:t>
            </a:r>
            <a:r>
              <a:rPr lang="en-US" altLang="ko-KR" dirty="0">
                <a:latin typeface="DX경필고딕B"/>
                <a:ea typeface="DX경필고딕B"/>
              </a:rPr>
              <a:t>next() </a:t>
            </a:r>
            <a:r>
              <a:rPr lang="ko-KR" altLang="en-US" dirty="0">
                <a:latin typeface="DX경필고딕B"/>
                <a:ea typeface="DX경필고딕B"/>
              </a:rPr>
              <a:t>함수에서 </a:t>
            </a:r>
            <a:r>
              <a:rPr lang="en-US" altLang="ko-KR" dirty="0">
                <a:latin typeface="DX경필고딕B"/>
                <a:ea typeface="DX경필고딕B"/>
              </a:rPr>
              <a:t>time2score() </a:t>
            </a:r>
            <a:r>
              <a:rPr lang="ko-KR" altLang="en-US" dirty="0">
                <a:latin typeface="DX경필고딕B"/>
                <a:ea typeface="DX경필고딕B"/>
              </a:rPr>
              <a:t>함수가 </a:t>
            </a:r>
            <a:r>
              <a:rPr lang="en-US" altLang="ko-KR" dirty="0">
                <a:latin typeface="DX경필고딕B"/>
                <a:ea typeface="DX경필고딕B"/>
              </a:rPr>
              <a:t>2</a:t>
            </a:r>
            <a:r>
              <a:rPr lang="ko-KR" altLang="en-US" dirty="0">
                <a:latin typeface="DX경필고딕B"/>
                <a:ea typeface="DX경필고딕B"/>
              </a:rPr>
              <a:t>번 실행됨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dirty="0">
              <a:latin typeface="DX경필고딕B"/>
              <a:ea typeface="DX경필고딕B"/>
            </a:endParaRPr>
          </a:p>
        </p:txBody>
      </p:sp>
      <p:pic>
        <p:nvPicPr>
          <p:cNvPr id="31" name="그림 30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26989" y="1723307"/>
            <a:ext cx="5216078" cy="3180267"/>
          </a:xfrm>
          <a:prstGeom prst="rect">
            <a:avLst/>
          </a:prstGeom>
        </p:spPr>
      </p:pic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82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7676" y="410606"/>
            <a:ext cx="4329613" cy="47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 dirty="0">
                <a:latin typeface="DX경필고딕B"/>
                <a:ea typeface="DX경필고딕B"/>
              </a:rPr>
              <a:t>0.</a:t>
            </a:r>
            <a:r>
              <a:rPr lang="ko-KR" altLang="en-US" sz="2500" dirty="0">
                <a:latin typeface="DX경필고딕B"/>
                <a:ea typeface="DX경필고딕B"/>
              </a:rPr>
              <a:t> 게임 소개 및 주요 규칙 소개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752472" y="1154849"/>
            <a:ext cx="7321095" cy="5129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en-US" altLang="ko-KR" sz="2000" b="1" dirty="0">
                <a:latin typeface="DX경필고딕B"/>
                <a:ea typeface="DX경필고딕B"/>
              </a:rPr>
              <a:t>random</a:t>
            </a:r>
            <a:r>
              <a:rPr lang="ko-KR" altLang="en-US" sz="2000" b="1" dirty="0">
                <a:latin typeface="DX경필고딕B"/>
                <a:ea typeface="DX경필고딕B"/>
              </a:rPr>
              <a:t>한 숫자를 계산하여 맞추는 </a:t>
            </a:r>
            <a:r>
              <a:rPr lang="en-US" altLang="ko-KR" sz="2000" b="1" dirty="0">
                <a:latin typeface="DX경필고딕B"/>
                <a:ea typeface="DX경필고딕B"/>
              </a:rPr>
              <a:t>‘</a:t>
            </a:r>
            <a:r>
              <a:rPr lang="ko-KR" altLang="en-US" sz="2000" b="1" dirty="0">
                <a:latin typeface="DX경필고딕B"/>
                <a:ea typeface="DX경필고딕B"/>
              </a:rPr>
              <a:t>계산기 게임</a:t>
            </a:r>
            <a:r>
              <a:rPr lang="en-US" altLang="ko-KR" sz="2000" b="1" dirty="0">
                <a:latin typeface="DX경필고딕B"/>
                <a:ea typeface="DX경필고딕B"/>
              </a:rPr>
              <a:t>’</a:t>
            </a: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ko-KR" altLang="en-US" sz="2000" b="1" dirty="0">
                <a:latin typeface="DX경필고딕B"/>
                <a:ea typeface="DX경필고딕B"/>
              </a:rPr>
              <a:t>게임 난이도를 위해 한자리 숫자만 입력 가능 </a:t>
            </a:r>
            <a:endParaRPr lang="en-US" altLang="ko-KR" sz="2000" b="1" dirty="0">
              <a:latin typeface="DX경필고딕B"/>
              <a:ea typeface="DX경필고딕B"/>
            </a:endParaRP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None/>
              <a:tabLst>
                <a:tab pos="450850" algn="l"/>
              </a:tabLst>
              <a:defRPr/>
            </a:pPr>
            <a:r>
              <a:rPr lang="ko-KR" altLang="en-US" sz="2000" b="1" dirty="0">
                <a:latin typeface="DX경필고딕B"/>
                <a:ea typeface="DX경필고딕B"/>
              </a:rPr>
              <a:t>	</a:t>
            </a:r>
            <a:r>
              <a:rPr lang="en-US" altLang="ko-KR" sz="2000" b="1" dirty="0">
                <a:latin typeface="DX경필고딕B"/>
                <a:ea typeface="DX경필고딕B"/>
              </a:rPr>
              <a:t>Ex)</a:t>
            </a:r>
            <a:r>
              <a:rPr lang="ko-KR" altLang="en-US" sz="2000" b="1" dirty="0">
                <a:latin typeface="DX경필고딕B"/>
                <a:ea typeface="DX경필고딕B"/>
              </a:rPr>
              <a:t> </a:t>
            </a:r>
            <a:r>
              <a:rPr lang="en-US" altLang="ko-KR" sz="2000" b="1" dirty="0">
                <a:latin typeface="DX경필고딕B"/>
                <a:ea typeface="DX경필고딕B"/>
              </a:rPr>
              <a:t>5</a:t>
            </a:r>
            <a:r>
              <a:rPr lang="ko-KR" altLang="en-US" sz="2000" b="1" dirty="0">
                <a:latin typeface="DX경필고딕B"/>
                <a:ea typeface="DX경필고딕B"/>
              </a:rPr>
              <a:t> </a:t>
            </a:r>
            <a:r>
              <a:rPr lang="en-US" altLang="ko-KR" sz="2000" b="1" dirty="0">
                <a:latin typeface="DX경필고딕B"/>
                <a:ea typeface="DX경필고딕B"/>
              </a:rPr>
              <a:t>*</a:t>
            </a:r>
            <a:r>
              <a:rPr lang="ko-KR" altLang="en-US" sz="2000" b="1" dirty="0">
                <a:latin typeface="DX경필고딕B"/>
                <a:ea typeface="DX경필고딕B"/>
              </a:rPr>
              <a:t> </a:t>
            </a:r>
            <a:r>
              <a:rPr lang="en-US" altLang="ko-KR" sz="2000" b="1" dirty="0">
                <a:latin typeface="DX경필고딕B"/>
                <a:ea typeface="DX경필고딕B"/>
              </a:rPr>
              <a:t>3</a:t>
            </a:r>
            <a:r>
              <a:rPr lang="ko-KR" altLang="en-US" sz="2000" b="1" dirty="0">
                <a:latin typeface="DX경필고딕B"/>
                <a:ea typeface="DX경필고딕B"/>
              </a:rPr>
              <a:t> </a:t>
            </a:r>
            <a:r>
              <a:rPr lang="en-US" altLang="ko-KR" sz="2000" b="1" dirty="0">
                <a:latin typeface="DX경필고딕B"/>
                <a:ea typeface="DX경필고딕B"/>
              </a:rPr>
              <a:t>(O),</a:t>
            </a:r>
            <a:r>
              <a:rPr lang="ko-KR" altLang="en-US" sz="2000" b="1" dirty="0">
                <a:latin typeface="DX경필고딕B"/>
                <a:ea typeface="DX경필고딕B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DX경필고딕B"/>
                <a:ea typeface="DX경필고딕B"/>
              </a:rPr>
              <a:t>15</a:t>
            </a:r>
            <a:r>
              <a:rPr lang="ko-KR" altLang="en-US" sz="2000" b="1" dirty="0">
                <a:latin typeface="DX경필고딕B"/>
                <a:ea typeface="DX경필고딕B"/>
              </a:rPr>
              <a:t> </a:t>
            </a:r>
            <a:r>
              <a:rPr lang="en-US" altLang="ko-KR" sz="2000" b="1" dirty="0">
                <a:latin typeface="DX경필고딕B"/>
                <a:ea typeface="DX경필고딕B"/>
              </a:rPr>
              <a:t>*</a:t>
            </a:r>
            <a:r>
              <a:rPr lang="ko-KR" altLang="en-US" sz="2000" b="1" dirty="0">
                <a:latin typeface="DX경필고딕B"/>
                <a:ea typeface="DX경필고딕B"/>
              </a:rPr>
              <a:t> </a:t>
            </a:r>
            <a:r>
              <a:rPr lang="en-US" altLang="ko-KR" sz="2000" b="1" dirty="0">
                <a:latin typeface="DX경필고딕B"/>
                <a:ea typeface="DX경필고딕B"/>
              </a:rPr>
              <a:t>3</a:t>
            </a:r>
            <a:r>
              <a:rPr lang="ko-KR" altLang="en-US" sz="2000" b="1" dirty="0">
                <a:latin typeface="DX경필고딕B"/>
                <a:ea typeface="DX경필고딕B"/>
              </a:rPr>
              <a:t> </a:t>
            </a:r>
            <a:r>
              <a:rPr lang="en-US" altLang="ko-KR" sz="2000" b="1" dirty="0">
                <a:latin typeface="DX경필고딕B"/>
                <a:ea typeface="DX경필고딕B"/>
              </a:rPr>
              <a:t>(X)</a:t>
            </a: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None/>
              <a:tabLst>
                <a:tab pos="450850" algn="l"/>
              </a:tabLst>
              <a:defRPr/>
            </a:pPr>
            <a:endParaRPr lang="en-US" altLang="ko-KR" sz="2000" b="1" dirty="0">
              <a:latin typeface="DX경필고딕B"/>
              <a:ea typeface="DX경필고딕B"/>
            </a:endParaRP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ko-KR" altLang="en-US" sz="2000" b="1" dirty="0">
                <a:latin typeface="DX경필고딕B"/>
                <a:ea typeface="DX경필고딕B"/>
              </a:rPr>
              <a:t>시간 초</a:t>
            </a:r>
            <a:r>
              <a:rPr lang="en-US" altLang="ko-KR" sz="2000" b="1" dirty="0">
                <a:latin typeface="DX경필고딕B"/>
                <a:ea typeface="DX경필고딕B"/>
              </a:rPr>
              <a:t>,</a:t>
            </a:r>
            <a:r>
              <a:rPr lang="ko-KR" altLang="en-US" sz="2000" b="1" dirty="0">
                <a:latin typeface="DX경필고딕B"/>
                <a:ea typeface="DX경필고딕B"/>
              </a:rPr>
              <a:t> 시간 보너스 개수</a:t>
            </a:r>
            <a:r>
              <a:rPr lang="en-US" altLang="ko-KR" sz="2000" b="1" dirty="0">
                <a:latin typeface="DX경필고딕B"/>
                <a:ea typeface="DX경필고딕B"/>
              </a:rPr>
              <a:t>,</a:t>
            </a:r>
            <a:r>
              <a:rPr lang="ko-KR" altLang="en-US" sz="2000" b="1" dirty="0">
                <a:latin typeface="DX경필고딕B"/>
                <a:ea typeface="DX경필고딕B"/>
              </a:rPr>
              <a:t> 남은 기회</a:t>
            </a:r>
            <a:r>
              <a:rPr lang="en-US" altLang="ko-KR" sz="2000" b="1" dirty="0">
                <a:latin typeface="DX경필고딕B"/>
                <a:ea typeface="DX경필고딕B"/>
              </a:rPr>
              <a:t>,</a:t>
            </a:r>
            <a:r>
              <a:rPr lang="ko-KR" altLang="en-US" sz="2000" b="1" dirty="0">
                <a:latin typeface="DX경필고딕B"/>
                <a:ea typeface="DX경필고딕B"/>
              </a:rPr>
              <a:t> 한번 패스 등 다양한 이벤트 구현</a:t>
            </a: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ko-KR" altLang="en-US" sz="2000" b="1" dirty="0">
                <a:latin typeface="DX경필고딕B"/>
                <a:ea typeface="DX경필고딕B"/>
              </a:rPr>
              <a:t>총 </a:t>
            </a:r>
            <a:r>
              <a:rPr lang="en-US" altLang="ko-KR" sz="2000" b="1" dirty="0">
                <a:latin typeface="DX경필고딕B"/>
                <a:ea typeface="DX경필고딕B"/>
              </a:rPr>
              <a:t>10</a:t>
            </a:r>
            <a:r>
              <a:rPr lang="ko-KR" altLang="en-US" sz="2000" b="1" dirty="0">
                <a:latin typeface="DX경필고딕B"/>
                <a:ea typeface="DX경필고딕B"/>
              </a:rPr>
              <a:t>스테이지로 구성되어 있으며</a:t>
            </a:r>
            <a:r>
              <a:rPr lang="en-US" altLang="ko-KR" sz="2000" b="1" dirty="0">
                <a:latin typeface="DX경필고딕B"/>
                <a:ea typeface="DX경필고딕B"/>
              </a:rPr>
              <a:t>,</a:t>
            </a:r>
            <a:r>
              <a:rPr lang="ko-KR" altLang="en-US" sz="2000" b="1" dirty="0">
                <a:latin typeface="DX경필고딕B"/>
                <a:ea typeface="DX경필고딕B"/>
              </a:rPr>
              <a:t> 게임 종료 시 점수가 측정됩니다</a:t>
            </a:r>
            <a:r>
              <a:rPr lang="en-US" altLang="ko-KR" sz="2000" b="1" dirty="0">
                <a:latin typeface="DX경필고딕B"/>
                <a:ea typeface="DX경필고딕B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endParaRPr lang="en-US" altLang="ko-KR" sz="2000" b="1" dirty="0">
              <a:latin typeface="DX경필고딕B"/>
              <a:ea typeface="DX경필고딕B"/>
            </a:endParaRP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endParaRPr lang="ko-KR" altLang="en-US" sz="2000" b="1" dirty="0">
              <a:latin typeface="DX경필고딕B"/>
              <a:ea typeface="DX경필고딕B"/>
            </a:endParaRP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endParaRPr lang="ko-KR" altLang="en-US" sz="2000" b="1" dirty="0">
              <a:latin typeface="DX경필고딕B"/>
              <a:ea typeface="DX경필고딕B"/>
            </a:endParaRPr>
          </a:p>
        </p:txBody>
      </p:sp>
      <p:pic>
        <p:nvPicPr>
          <p:cNvPr id="8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0236" y="1154849"/>
            <a:ext cx="2978567" cy="4310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52473" y="407268"/>
            <a:ext cx="1844782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3.</a:t>
            </a:r>
            <a:r>
              <a:rPr lang="ko-KR" altLang="en-US" sz="2500">
                <a:latin typeface="DX경필고딕B"/>
                <a:ea typeface="DX경필고딕B"/>
              </a:rPr>
              <a:t> 게임 오버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244055" y="1550670"/>
            <a:ext cx="8704373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ko-KR" altLang="en-US" sz="2000" b="1">
                <a:latin typeface="DX경필고딕B"/>
                <a:ea typeface="DX경필고딕B"/>
              </a:rPr>
              <a:t>시간이 </a:t>
            </a:r>
            <a:r>
              <a:rPr lang="en-US" altLang="ko-KR" sz="2000" b="1">
                <a:latin typeface="DX경필고딕B"/>
                <a:ea typeface="DX경필고딕B"/>
              </a:rPr>
              <a:t>0</a:t>
            </a:r>
            <a:r>
              <a:rPr lang="ko-KR" altLang="en-US" sz="2000" b="1">
                <a:latin typeface="DX경필고딕B"/>
                <a:ea typeface="DX경필고딕B"/>
              </a:rPr>
              <a:t>이 되면 타임 오버</a:t>
            </a:r>
            <a:endParaRPr lang="en-US" altLang="ko-KR" sz="2000" b="1">
              <a:latin typeface="DX경필고딕B"/>
              <a:ea typeface="DX경필고딕B"/>
            </a:endParaRPr>
          </a:p>
        </p:txBody>
      </p:sp>
      <p:sp>
        <p:nvSpPr>
          <p:cNvPr id="85" name="TextBox 2"/>
          <p:cNvSpPr txBox="1"/>
          <p:nvPr/>
        </p:nvSpPr>
        <p:spPr>
          <a:xfrm>
            <a:off x="752473" y="1101278"/>
            <a:ext cx="9102165" cy="44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 b="1">
                <a:latin typeface="DX경필고딕B"/>
                <a:ea typeface="DX경필고딕B"/>
              </a:rPr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타임 오버 또는 게임 클리어</a:t>
            </a:r>
            <a:endParaRPr lang="en-US" altLang="ko-KR" sz="2400" b="1">
              <a:latin typeface="DX경필고딕B"/>
              <a:ea typeface="DX경필고딕B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1743813" y="2204864"/>
            <a:ext cx="8704374" cy="907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>
                <a:latin typeface="DX경필고딕B"/>
                <a:ea typeface="DX경필고딕B"/>
              </a:rPr>
              <a:t>timer</a:t>
            </a:r>
            <a:r>
              <a:rPr lang="ko-KR" altLang="en-US">
                <a:latin typeface="DX경필고딕B"/>
                <a:ea typeface="DX경필고딕B"/>
              </a:rPr>
              <a:t>가 </a:t>
            </a:r>
            <a:r>
              <a:rPr lang="en-US" altLang="ko-KR">
                <a:latin typeface="DX경필고딕B"/>
                <a:ea typeface="DX경필고딕B"/>
              </a:rPr>
              <a:t>0</a:t>
            </a:r>
            <a:r>
              <a:rPr lang="ko-KR" altLang="en-US">
                <a:latin typeface="DX경필고딕B"/>
                <a:ea typeface="DX경필고딕B"/>
              </a:rPr>
              <a:t>이 되면 </a:t>
            </a:r>
            <a:r>
              <a:rPr lang="en-US" altLang="ko-KR">
                <a:latin typeface="DX경필고딕B"/>
                <a:ea typeface="DX경필고딕B"/>
              </a:rPr>
              <a:t>timeup </a:t>
            </a:r>
            <a:r>
              <a:rPr lang="ko-KR" altLang="en-US">
                <a:latin typeface="DX경필고딕B"/>
                <a:ea typeface="DX경필고딕B"/>
              </a:rPr>
              <a:t>함수를 출력한다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>
                <a:latin typeface="DX경필고딕B"/>
                <a:ea typeface="DX경필고딕B"/>
              </a:rPr>
              <a:t>시간이 다 되었음을 알리고 획득한 점수를 사용자에게 알려준다 </a:t>
            </a:r>
            <a:endParaRPr lang="en-US" altLang="ko-KR">
              <a:latin typeface="DX경필고딕B"/>
              <a:ea typeface="DX경필고딕B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1836" y="3673129"/>
            <a:ext cx="8362950" cy="609600"/>
          </a:xfrm>
          <a:prstGeom prst="rect">
            <a:avLst/>
          </a:prstGeom>
        </p:spPr>
      </p:pic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67205" y="407268"/>
            <a:ext cx="1844782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3.</a:t>
            </a:r>
            <a:r>
              <a:rPr lang="ko-KR" altLang="en-US" sz="2500">
                <a:latin typeface="DX경필고딕B"/>
                <a:ea typeface="DX경필고딕B"/>
              </a:rPr>
              <a:t> 게임 오버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268528" y="1550670"/>
            <a:ext cx="8704374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en-US" altLang="ko-KR" sz="2000" b="1">
                <a:latin typeface="DX경필고딕B"/>
                <a:ea typeface="DX경필고딕B"/>
              </a:rPr>
              <a:t>10</a:t>
            </a:r>
            <a:r>
              <a:rPr lang="ko-KR" altLang="en-US" sz="2000" b="1">
                <a:latin typeface="DX경필고딕B"/>
                <a:ea typeface="DX경필고딕B"/>
              </a:rPr>
              <a:t>레벨 문제 해결 시 클리어</a:t>
            </a:r>
            <a:endParaRPr lang="en-US" altLang="ko-KR" sz="2000" b="1">
              <a:latin typeface="DX경필고딕B"/>
              <a:ea typeface="DX경필고딕B"/>
            </a:endParaRPr>
          </a:p>
        </p:txBody>
      </p:sp>
      <p:sp>
        <p:nvSpPr>
          <p:cNvPr id="85" name="TextBox 2"/>
          <p:cNvSpPr txBox="1"/>
          <p:nvPr/>
        </p:nvSpPr>
        <p:spPr>
          <a:xfrm>
            <a:off x="752473" y="1101278"/>
            <a:ext cx="9102165" cy="44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 b="1">
                <a:latin typeface="DX경필고딕B"/>
                <a:ea typeface="DX경필고딕B"/>
              </a:rPr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타임 오버 또는 게임 클리어</a:t>
            </a:r>
            <a:endParaRPr lang="en-US" altLang="ko-KR" sz="2400" b="1">
              <a:latin typeface="DX경필고딕B"/>
              <a:ea typeface="DX경필고딕B"/>
            </a:endParaRPr>
          </a:p>
        </p:txBody>
      </p:sp>
      <p:sp>
        <p:nvSpPr>
          <p:cNvPr id="86" name="TextBox 4"/>
          <p:cNvSpPr txBox="1"/>
          <p:nvPr/>
        </p:nvSpPr>
        <p:spPr>
          <a:xfrm>
            <a:off x="1743812" y="2098574"/>
            <a:ext cx="8704374" cy="1461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>
                <a:latin typeface="DX경필고딕B"/>
                <a:ea typeface="DX경필고딕B"/>
              </a:rPr>
              <a:t>quiz_count</a:t>
            </a:r>
            <a:r>
              <a:rPr lang="ko-KR" altLang="en-US">
                <a:latin typeface="DX경필고딕B"/>
                <a:ea typeface="DX경필고딕B"/>
              </a:rPr>
              <a:t>가 </a:t>
            </a:r>
            <a:r>
              <a:rPr lang="en-US" altLang="ko-KR">
                <a:latin typeface="DX경필고딕B"/>
                <a:ea typeface="DX경필고딕B"/>
              </a:rPr>
              <a:t>11</a:t>
            </a:r>
            <a:r>
              <a:rPr lang="ko-KR" altLang="en-US">
                <a:latin typeface="DX경필고딕B"/>
                <a:ea typeface="DX경필고딕B"/>
              </a:rPr>
              <a:t>이 되면 </a:t>
            </a:r>
            <a:r>
              <a:rPr lang="en-US" altLang="ko-KR">
                <a:latin typeface="DX경필고딕B"/>
                <a:ea typeface="DX경필고딕B"/>
              </a:rPr>
              <a:t>clearlev </a:t>
            </a:r>
            <a:r>
              <a:rPr lang="ko-KR" altLang="en-US">
                <a:latin typeface="DX경필고딕B"/>
                <a:ea typeface="DX경필고딕B"/>
              </a:rPr>
              <a:t>함수를 출력한다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>
                <a:latin typeface="DX경필고딕B"/>
                <a:ea typeface="DX경필고딕B"/>
              </a:rPr>
              <a:t>클리어했음을 알리고 획득한 점수를 사용자에게 알려준다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>
                <a:latin typeface="DX경필고딕B"/>
                <a:ea typeface="DX경필고딕B"/>
              </a:rPr>
              <a:t>한 번 패스를 이용해 </a:t>
            </a:r>
            <a:r>
              <a:rPr lang="en-US" altLang="ko-KR">
                <a:latin typeface="DX경필고딕B"/>
                <a:ea typeface="DX경필고딕B"/>
              </a:rPr>
              <a:t>10</a:t>
            </a:r>
            <a:r>
              <a:rPr lang="ko-KR" altLang="en-US">
                <a:latin typeface="DX경필고딕B"/>
                <a:ea typeface="DX경필고딕B"/>
              </a:rPr>
              <a:t>레벨을 넘겼을 경우에는 </a:t>
            </a:r>
            <a:r>
              <a:rPr lang="en-US" altLang="ko-KR">
                <a:latin typeface="DX경필고딕B"/>
                <a:ea typeface="DX경필고딕B"/>
              </a:rPr>
              <a:t>time2score </a:t>
            </a:r>
            <a:r>
              <a:rPr lang="ko-KR" altLang="en-US">
                <a:latin typeface="DX경필고딕B"/>
                <a:ea typeface="DX경필고딕B"/>
              </a:rPr>
              <a:t>함수가 실행되지 않는다 </a:t>
            </a:r>
            <a:endParaRPr lang="en-US" altLang="ko-KR">
              <a:latin typeface="DX경필고딕B"/>
              <a:ea typeface="DX경필고딕B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4562" y="4014006"/>
            <a:ext cx="7762875" cy="819150"/>
          </a:xfrm>
          <a:prstGeom prst="rect">
            <a:avLst/>
          </a:prstGeom>
        </p:spPr>
      </p:pic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82" name="직선 연결선 10"/>
          <p:cNvCxnSpPr/>
          <p:nvPr userDrawn="1"/>
        </p:nvCxnSpPr>
        <p:spPr>
          <a:xfrm flipH="1">
            <a:off x="1234800" y="997200"/>
            <a:ext cx="972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5"/>
          <p:cNvSpPr/>
          <p:nvPr userDrawn="1"/>
        </p:nvSpPr>
        <p:spPr>
          <a:xfrm>
            <a:off x="1068233" y="291501"/>
            <a:ext cx="1713103" cy="69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Font typeface="Arial"/>
              <a:buNone/>
              <a:defRPr/>
            </a:pPr>
            <a:r>
              <a:rPr lang="ko-KR" altLang="en-US" sz="4000" b="1" dirty="0">
                <a:solidFill>
                  <a:schemeClr val="tx1"/>
                </a:solidFill>
                <a:latin typeface="DX경필고딕B"/>
                <a:ea typeface="DX경필고딕B"/>
              </a:rPr>
              <a:t>목차</a:t>
            </a:r>
          </a:p>
        </p:txBody>
      </p:sp>
      <p:sp>
        <p:nvSpPr>
          <p:cNvPr id="97" name="사각형: 둥근 모서리 10"/>
          <p:cNvSpPr/>
          <p:nvPr userDrawn="1"/>
        </p:nvSpPr>
        <p:spPr>
          <a:xfrm>
            <a:off x="1236000" y="4509135"/>
            <a:ext cx="9720000" cy="658800"/>
          </a:xfrm>
          <a:prstGeom prst="roundRect">
            <a:avLst>
              <a:gd name="adj" fmla="val 16667"/>
            </a:avLst>
          </a:prstGeom>
          <a:solidFill>
            <a:srgbClr val="CCC5EF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project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후기</a:t>
            </a: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,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개선할 점 </a:t>
            </a: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&amp;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그럼에도 잘한 점</a:t>
            </a:r>
            <a:endParaRPr lang="en-US" altLang="ko-KR" sz="2400" b="1">
              <a:solidFill>
                <a:schemeClr val="tx1"/>
              </a:solidFill>
              <a:latin typeface="DX경필고딕B"/>
              <a:ea typeface="DX경필고딕B"/>
            </a:endParaRPr>
          </a:p>
        </p:txBody>
      </p:sp>
      <p:sp>
        <p:nvSpPr>
          <p:cNvPr id="98" name="사각형: 둥근 모서리 11"/>
          <p:cNvSpPr/>
          <p:nvPr userDrawn="1"/>
        </p:nvSpPr>
        <p:spPr>
          <a:xfrm>
            <a:off x="1235999" y="2383318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방수경님 파트  </a:t>
            </a:r>
          </a:p>
        </p:txBody>
      </p:sp>
      <p:sp>
        <p:nvSpPr>
          <p:cNvPr id="99" name="사각형: 둥근 모서리 13"/>
          <p:cNvSpPr/>
          <p:nvPr userDrawn="1"/>
        </p:nvSpPr>
        <p:spPr>
          <a:xfrm>
            <a:off x="1236000" y="3429000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이태경님 파트</a:t>
            </a:r>
          </a:p>
        </p:txBody>
      </p:sp>
      <p:sp>
        <p:nvSpPr>
          <p:cNvPr id="100" name="사각형: 둥근 모서리 14"/>
          <p:cNvSpPr/>
          <p:nvPr userDrawn="1"/>
        </p:nvSpPr>
        <p:spPr>
          <a:xfrm>
            <a:off x="1236000" y="1321360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 dirty="0" err="1">
                <a:solidFill>
                  <a:schemeClr val="tx1"/>
                </a:solidFill>
                <a:latin typeface="DX경필고딕B"/>
                <a:ea typeface="DX경필고딕B"/>
              </a:rPr>
              <a:t>김동천님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파트 </a:t>
            </a:r>
            <a:r>
              <a:rPr lang="en-US" altLang="ko-KR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&amp;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</a:t>
            </a:r>
            <a:r>
              <a:rPr lang="ko-KR" altLang="en-US" sz="2400" b="1" dirty="0" err="1">
                <a:solidFill>
                  <a:schemeClr val="tx1"/>
                </a:solidFill>
                <a:latin typeface="DX경필고딕B"/>
                <a:ea typeface="DX경필고딕B"/>
              </a:rPr>
              <a:t>권다은님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파트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67204" y="407268"/>
            <a:ext cx="2253161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1.</a:t>
            </a:r>
            <a:r>
              <a:rPr lang="ko-KR" altLang="en-US" sz="2500">
                <a:latin typeface="DX경필고딕B"/>
                <a:ea typeface="DX경필고딕B"/>
              </a:rPr>
              <a:t> </a:t>
            </a:r>
            <a:r>
              <a:rPr lang="en-US" altLang="ko-KR" sz="2500">
                <a:latin typeface="DX경필고딕B"/>
                <a:ea typeface="DX경필고딕B"/>
              </a:rPr>
              <a:t>project</a:t>
            </a:r>
            <a:r>
              <a:rPr lang="ko-KR" altLang="en-US" sz="2500">
                <a:latin typeface="DX경필고딕B"/>
                <a:ea typeface="DX경필고딕B"/>
              </a:rPr>
              <a:t> 후기</a:t>
            </a:r>
          </a:p>
        </p:txBody>
      </p:sp>
      <p:sp>
        <p:nvSpPr>
          <p:cNvPr id="85" name="TextBox 2"/>
          <p:cNvSpPr txBox="1"/>
          <p:nvPr/>
        </p:nvSpPr>
        <p:spPr>
          <a:xfrm>
            <a:off x="511569" y="1075448"/>
            <a:ext cx="3867364" cy="3018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ko-KR" altLang="en-US" sz="2400" b="1">
                <a:latin typeface="DX경필고딕B"/>
                <a:ea typeface="DX경필고딕B"/>
              </a:rPr>
              <a:t> 처음 실질적인 </a:t>
            </a:r>
            <a:r>
              <a:rPr lang="en-US" altLang="ko-KR" sz="2400" b="1">
                <a:latin typeface="DX경필고딕B"/>
                <a:ea typeface="DX경필고딕B"/>
              </a:rPr>
              <a:t>‘</a:t>
            </a:r>
            <a:r>
              <a:rPr lang="ko-KR" altLang="en-US" sz="2400" b="1">
                <a:latin typeface="DX경필고딕B"/>
                <a:ea typeface="DX경필고딕B"/>
              </a:rPr>
              <a:t>게임</a:t>
            </a:r>
            <a:r>
              <a:rPr lang="en-US" altLang="ko-KR" sz="2400" b="1">
                <a:latin typeface="DX경필고딕B"/>
                <a:ea typeface="DX경필고딕B"/>
              </a:rPr>
              <a:t>’</a:t>
            </a:r>
            <a:r>
              <a:rPr lang="ko-KR" altLang="en-US" sz="2400" b="1">
                <a:latin typeface="DX경필고딕B"/>
                <a:ea typeface="DX경필고딕B"/>
              </a:rPr>
              <a:t>을 만들어 봤기에 </a:t>
            </a: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endParaRPr lang="ko-KR" altLang="en-US" sz="2400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r>
              <a:rPr lang="ko-KR" altLang="en-US" sz="2400" b="1">
                <a:latin typeface="DX경필고딕B"/>
                <a:ea typeface="DX경필고딕B"/>
              </a:rPr>
              <a:t>	기획부터</a:t>
            </a:r>
            <a:r>
              <a:rPr lang="en-US" altLang="ko-KR" sz="2400" b="1">
                <a:latin typeface="DX경필고딕B"/>
                <a:ea typeface="DX경필고딕B"/>
              </a:rPr>
              <a:t>,</a:t>
            </a:r>
            <a:r>
              <a:rPr lang="ko-KR" altLang="en-US" sz="2400" b="1">
                <a:latin typeface="DX경필고딕B"/>
                <a:ea typeface="DX경필고딕B"/>
              </a:rPr>
              <a:t> 역할분담까지 </a:t>
            </a: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r>
              <a:rPr lang="ko-KR" altLang="en-US" sz="2400" b="1">
                <a:latin typeface="DX경필고딕B"/>
                <a:ea typeface="DX경필고딕B"/>
              </a:rPr>
              <a:t>	꽤나 오랜 시간이 걸렸다</a:t>
            </a:r>
            <a:r>
              <a:rPr lang="en-US" altLang="ko-KR" sz="2400" b="1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endParaRPr lang="en-US" altLang="ko-KR" sz="2400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r>
              <a:rPr lang="ko-KR" altLang="en-US" sz="2400" b="1">
                <a:latin typeface="DX경필고딕B"/>
                <a:ea typeface="DX경필고딕B"/>
              </a:rPr>
              <a:t>	그럼에도 모두 많은 의견을 제시했다</a:t>
            </a:r>
            <a:r>
              <a:rPr lang="en-US" altLang="ko-KR" sz="2400" b="1">
                <a:latin typeface="DX경필고딕B"/>
                <a:ea typeface="DX경필고딕B"/>
              </a:rPr>
              <a:t>.</a:t>
            </a:r>
          </a:p>
        </p:txBody>
      </p:sp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94902" y="1075448"/>
            <a:ext cx="3610583" cy="428958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49452" y="1075448"/>
            <a:ext cx="3446548" cy="42895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67204" y="407268"/>
            <a:ext cx="2253161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1.</a:t>
            </a:r>
            <a:r>
              <a:rPr lang="ko-KR" altLang="en-US" sz="2500">
                <a:latin typeface="DX경필고딕B"/>
                <a:ea typeface="DX경필고딕B"/>
              </a:rPr>
              <a:t> </a:t>
            </a:r>
            <a:r>
              <a:rPr lang="en-US" altLang="ko-KR" sz="2500">
                <a:latin typeface="DX경필고딕B"/>
                <a:ea typeface="DX경필고딕B"/>
              </a:rPr>
              <a:t>project</a:t>
            </a:r>
            <a:r>
              <a:rPr lang="ko-KR" altLang="en-US" sz="2500">
                <a:latin typeface="DX경필고딕B"/>
                <a:ea typeface="DX경필고딕B"/>
              </a:rPr>
              <a:t> 후기</a:t>
            </a:r>
          </a:p>
        </p:txBody>
      </p:sp>
      <p:sp>
        <p:nvSpPr>
          <p:cNvPr id="85" name="TextBox 2"/>
          <p:cNvSpPr txBox="1"/>
          <p:nvPr/>
        </p:nvSpPr>
        <p:spPr>
          <a:xfrm>
            <a:off x="696000" y="1074140"/>
            <a:ext cx="11067751" cy="4115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 각자의 파트를 정했지만</a:t>
            </a:r>
            <a:r>
              <a:rPr lang="en-US" altLang="ko-KR" sz="2400" b="1" dirty="0">
                <a:latin typeface="DX경필고딕B"/>
                <a:ea typeface="DX경필고딕B"/>
              </a:rPr>
              <a:t>,</a:t>
            </a:r>
            <a:r>
              <a:rPr lang="ko-KR" altLang="en-US" sz="2400" b="1" dirty="0">
                <a:latin typeface="DX경필고딕B"/>
                <a:ea typeface="DX경필고딕B"/>
              </a:rPr>
              <a:t> 서로의 코드가 유기적으로 </a:t>
            </a:r>
            <a:r>
              <a:rPr lang="ko-KR" altLang="en-US" sz="2400" b="1" dirty="0" err="1">
                <a:latin typeface="DX경필고딕B"/>
                <a:ea typeface="DX경필고딕B"/>
              </a:rPr>
              <a:t>연결되어있었다</a:t>
            </a:r>
            <a:r>
              <a:rPr lang="en-US" altLang="ko-KR" sz="2400" b="1" dirty="0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	 아직 다같이 코드를 짜는게 익숙하지 않았던 우리는</a:t>
            </a:r>
            <a:r>
              <a:rPr lang="en-US" altLang="ko-KR" sz="2400" b="1" dirty="0">
                <a:latin typeface="DX경필고딕B"/>
                <a:ea typeface="DX경필고딕B"/>
              </a:rPr>
              <a:t>...</a:t>
            </a: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	 다양한 변수를 만들고 지우기를 반복하며 </a:t>
            </a:r>
            <a:r>
              <a:rPr lang="en-US" altLang="ko-KR" sz="2400" b="1" dirty="0">
                <a:latin typeface="DX경필고딕B"/>
                <a:ea typeface="DX경필고딕B"/>
              </a:rPr>
              <a:t>‘</a:t>
            </a:r>
            <a:r>
              <a:rPr lang="ko-KR" altLang="en-US" sz="2400" b="1" dirty="0">
                <a:latin typeface="DX경필고딕B"/>
                <a:ea typeface="DX경필고딕B"/>
              </a:rPr>
              <a:t>의사소통</a:t>
            </a:r>
            <a:r>
              <a:rPr lang="en-US" altLang="ko-KR" sz="2400" b="1" dirty="0">
                <a:latin typeface="DX경필고딕B"/>
                <a:ea typeface="DX경필고딕B"/>
              </a:rPr>
              <a:t>’</a:t>
            </a:r>
            <a:r>
              <a:rPr lang="ko-KR" altLang="en-US" sz="2400" b="1" dirty="0">
                <a:latin typeface="DX경필고딕B"/>
                <a:ea typeface="DX경필고딕B"/>
              </a:rPr>
              <a:t>에 기대어 </a:t>
            </a: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	 게임을 완성시켰다</a:t>
            </a:r>
            <a:r>
              <a:rPr lang="en-US" altLang="ko-KR" sz="2400" b="1" dirty="0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endParaRPr lang="en-US" altLang="ko-KR" sz="2400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endParaRPr lang="en-US" altLang="ko-KR" sz="2400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endParaRPr lang="en-US" altLang="ko-KR" sz="2400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 </a:t>
            </a:r>
            <a:r>
              <a:rPr lang="en-US" altLang="ko-KR" sz="2400" b="1" dirty="0">
                <a:latin typeface="DX경필고딕B"/>
                <a:ea typeface="DX경필고딕B"/>
              </a:rPr>
              <a:t>‘</a:t>
            </a:r>
            <a:r>
              <a:rPr lang="ko-KR" altLang="en-US" sz="2400" b="1" dirty="0">
                <a:latin typeface="DX경필고딕B"/>
                <a:ea typeface="DX경필고딕B"/>
              </a:rPr>
              <a:t>기초프로그래밍</a:t>
            </a:r>
            <a:r>
              <a:rPr lang="en-US" altLang="ko-KR" sz="2400" b="1" dirty="0">
                <a:latin typeface="DX경필고딕B"/>
                <a:ea typeface="DX경필고딕B"/>
              </a:rPr>
              <a:t>’</a:t>
            </a:r>
            <a:r>
              <a:rPr lang="ko-KR" altLang="en-US" sz="2400" b="1" dirty="0">
                <a:latin typeface="DX경필고딕B"/>
                <a:ea typeface="DX경필고딕B"/>
              </a:rPr>
              <a:t>을 했던 그때는 알지 못했던</a:t>
            </a:r>
            <a:r>
              <a:rPr lang="en-US" altLang="ko-KR" sz="2400" b="1" dirty="0">
                <a:latin typeface="DX경필고딕B"/>
                <a:ea typeface="DX경필고딕B"/>
              </a:rPr>
              <a:t>,,,</a:t>
            </a: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	주석이 왜 중요한지</a:t>
            </a:r>
            <a:r>
              <a:rPr lang="en-US" altLang="ko-KR" sz="2400" b="1" dirty="0">
                <a:latin typeface="DX경필고딕B"/>
                <a:ea typeface="DX경필고딕B"/>
              </a:rPr>
              <a:t>,</a:t>
            </a:r>
            <a:r>
              <a:rPr lang="ko-KR" altLang="en-US" sz="2400" b="1" dirty="0">
                <a:latin typeface="DX경필고딕B"/>
                <a:ea typeface="DX경필고딕B"/>
              </a:rPr>
              <a:t> 변수 선언이 왜 중요한지</a:t>
            </a:r>
            <a:r>
              <a:rPr lang="en-US" altLang="ko-KR" sz="2400" b="1" dirty="0">
                <a:latin typeface="DX경필고딕B"/>
                <a:ea typeface="DX경필고딕B"/>
              </a:rPr>
              <a:t>,</a:t>
            </a:r>
            <a:r>
              <a:rPr lang="ko-KR" altLang="en-US" sz="2400" b="1" dirty="0">
                <a:latin typeface="DX경필고딕B"/>
                <a:ea typeface="DX경필고딕B"/>
              </a:rPr>
              <a:t> 함수를 만들어 유기적으로 사용할 수 있게 </a:t>
            </a:r>
            <a:r>
              <a:rPr lang="ko-KR" altLang="en-US" sz="2400" b="1" dirty="0" err="1">
                <a:latin typeface="DX경필고딕B"/>
                <a:ea typeface="DX경필고딕B"/>
              </a:rPr>
              <a:t>하는것이</a:t>
            </a:r>
            <a:r>
              <a:rPr lang="ko-KR" altLang="en-US" sz="2400" b="1" dirty="0">
                <a:latin typeface="DX경필고딕B"/>
                <a:ea typeface="DX경필고딕B"/>
              </a:rPr>
              <a:t> 왜 중요한지 몸소 체험했던 </a:t>
            </a:r>
            <a:r>
              <a:rPr lang="ko-KR" altLang="en-US" sz="2400" b="1" dirty="0" err="1">
                <a:latin typeface="DX경필고딕B"/>
                <a:ea typeface="DX경필고딕B"/>
              </a:rPr>
              <a:t>실습이였다</a:t>
            </a:r>
            <a:r>
              <a:rPr lang="en-US" altLang="ko-KR" sz="2400" b="1" dirty="0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endParaRPr lang="ko-KR" altLang="en-US" sz="2400" b="1" dirty="0">
              <a:latin typeface="DX경필고딕B"/>
              <a:ea typeface="DX경필고딕B"/>
            </a:endParaRPr>
          </a:p>
        </p:txBody>
      </p:sp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67204" y="407268"/>
            <a:ext cx="1843586" cy="46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2.</a:t>
            </a:r>
            <a:r>
              <a:rPr lang="ko-KR" altLang="en-US" sz="2500">
                <a:latin typeface="DX경필고딕B"/>
                <a:ea typeface="DX경필고딕B"/>
              </a:rPr>
              <a:t> 개선할 점</a:t>
            </a:r>
          </a:p>
        </p:txBody>
      </p:sp>
      <p:sp>
        <p:nvSpPr>
          <p:cNvPr id="85" name="TextBox 2"/>
          <p:cNvSpPr txBox="1"/>
          <p:nvPr/>
        </p:nvSpPr>
        <p:spPr>
          <a:xfrm>
            <a:off x="752473" y="1101277"/>
            <a:ext cx="11062155" cy="434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 b="1">
                <a:latin typeface="DX경필고딕B"/>
                <a:ea typeface="DX경필고딕B"/>
              </a:rPr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주석을 잘 활용할 것 </a:t>
            </a: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endParaRPr lang="ko-KR" altLang="en-US" sz="2400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ko-KR" altLang="en-US" sz="2400" b="1">
                <a:latin typeface="DX경필고딕B"/>
                <a:ea typeface="DX경필고딕B"/>
              </a:rPr>
              <a:t>변수 선언시</a:t>
            </a:r>
            <a:r>
              <a:rPr lang="en-US" altLang="ko-KR" sz="2400" b="1">
                <a:latin typeface="DX경필고딕B"/>
                <a:ea typeface="DX경필고딕B"/>
              </a:rPr>
              <a:t>,</a:t>
            </a:r>
            <a:r>
              <a:rPr lang="ko-KR" altLang="en-US" sz="2400" b="1">
                <a:latin typeface="DX경필고딕B"/>
                <a:ea typeface="DX경필고딕B"/>
              </a:rPr>
              <a:t> 이름 작성에 유의할 것</a:t>
            </a: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endParaRPr lang="ko-KR" altLang="en-US" sz="2400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 b="1">
                <a:latin typeface="DX경필고딕B"/>
                <a:ea typeface="DX경필고딕B"/>
              </a:rPr>
              <a:t>‘</a:t>
            </a:r>
            <a:r>
              <a:rPr lang="ko-KR" altLang="en-US" sz="2400" b="1">
                <a:latin typeface="DX경필고딕B"/>
                <a:ea typeface="DX경필고딕B"/>
              </a:rPr>
              <a:t>효율적</a:t>
            </a:r>
            <a:r>
              <a:rPr lang="en-US" altLang="ko-KR" sz="2400" b="1">
                <a:latin typeface="DX경필고딕B"/>
                <a:ea typeface="DX경필고딕B"/>
              </a:rPr>
              <a:t>’</a:t>
            </a:r>
            <a:r>
              <a:rPr lang="ko-KR" altLang="en-US" sz="2400" b="1">
                <a:latin typeface="DX경필고딕B"/>
                <a:ea typeface="DX경필고딕B"/>
              </a:rPr>
              <a:t>으로 코드를 작성할 것</a:t>
            </a: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r>
              <a:rPr lang="ko-KR" altLang="en-US" sz="2400" b="1">
                <a:latin typeface="DX경필고딕B"/>
                <a:ea typeface="DX경필고딕B"/>
              </a:rPr>
              <a:t>	   </a:t>
            </a:r>
            <a:r>
              <a:rPr lang="en-US" altLang="ko-KR" sz="2400" b="1">
                <a:latin typeface="DX경필고딕B"/>
                <a:ea typeface="DX경필고딕B"/>
              </a:rPr>
              <a:t>=&gt;</a:t>
            </a:r>
            <a:r>
              <a:rPr lang="ko-KR" altLang="en-US" sz="2400" b="1">
                <a:latin typeface="DX경필고딕B"/>
                <a:ea typeface="DX경필고딕B"/>
              </a:rPr>
              <a:t> 다른 사람이 한눈에 보기에 어떤생각으로 코드를 작성했는지 알 수 있게 </a:t>
            </a: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r>
              <a:rPr lang="ko-KR" altLang="en-US" sz="2400" b="1">
                <a:latin typeface="DX경필고딕B"/>
                <a:ea typeface="DX경필고딕B"/>
              </a:rPr>
              <a:t>		  작성하기</a:t>
            </a: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endParaRPr lang="ko-KR" altLang="en-US" sz="2400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endParaRPr lang="ko-KR" altLang="en-US" sz="2400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endParaRPr lang="ko-KR" altLang="en-US" sz="2400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endParaRPr lang="ko-KR" altLang="en-US" sz="2400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r>
              <a:rPr lang="en-US" altLang="ko-KR" sz="1500" b="1">
                <a:latin typeface="DX경필고딕B"/>
                <a:ea typeface="DX경필고딕B"/>
              </a:rPr>
              <a:t>*</a:t>
            </a:r>
            <a:r>
              <a:rPr lang="ko-KR" altLang="en-US" sz="1500" b="1">
                <a:latin typeface="DX경필고딕B"/>
                <a:ea typeface="DX경필고딕B"/>
              </a:rPr>
              <a:t> 함부로 다른사람 코드 수정하지 않기</a:t>
            </a:r>
            <a:r>
              <a:rPr lang="en-US" altLang="ko-KR" sz="1500" b="1">
                <a:latin typeface="DX경필고딕B"/>
                <a:ea typeface="DX경필고딕B"/>
              </a:rPr>
              <a:t>...</a:t>
            </a:r>
            <a:r>
              <a:rPr lang="ko-KR" altLang="en-US" sz="1500" b="1">
                <a:latin typeface="DX경필고딕B"/>
                <a:ea typeface="DX경필고딕B"/>
              </a:rPr>
              <a:t>ㅎㅎ</a:t>
            </a:r>
          </a:p>
        </p:txBody>
      </p:sp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75420" y="412231"/>
            <a:ext cx="2825995" cy="471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3.</a:t>
            </a:r>
            <a:r>
              <a:rPr lang="ko-KR" altLang="en-US" sz="2500">
                <a:latin typeface="DX경필고딕B"/>
                <a:ea typeface="DX경필고딕B"/>
              </a:rPr>
              <a:t> 그럼에도 잘한 점</a:t>
            </a:r>
          </a:p>
        </p:txBody>
      </p:sp>
      <p:sp>
        <p:nvSpPr>
          <p:cNvPr id="85" name="TextBox 2"/>
          <p:cNvSpPr txBox="1"/>
          <p:nvPr/>
        </p:nvSpPr>
        <p:spPr>
          <a:xfrm>
            <a:off x="750701" y="1187875"/>
            <a:ext cx="10690596" cy="4482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 방수경 조장님을 위주로 모든 조원이 성실히 참여 한 점 </a:t>
            </a:r>
            <a:r>
              <a:rPr lang="en-US" altLang="ko-KR" sz="2400" b="1" dirty="0">
                <a:latin typeface="DX경필고딕B"/>
                <a:ea typeface="DX경필고딕B"/>
              </a:rPr>
              <a:t>^^7</a:t>
            </a: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endParaRPr lang="ko-KR" altLang="en-US" sz="2400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각자의 파트를 책임지고 </a:t>
            </a:r>
            <a:r>
              <a:rPr lang="ko-KR" altLang="en-US" sz="2400" b="1" dirty="0" err="1">
                <a:latin typeface="DX경필고딕B"/>
                <a:ea typeface="DX경필고딕B"/>
              </a:rPr>
              <a:t>구현시킨</a:t>
            </a:r>
            <a:r>
              <a:rPr lang="ko-KR" altLang="en-US" sz="2400" b="1" dirty="0">
                <a:latin typeface="DX경필고딕B"/>
                <a:ea typeface="DX경필고딕B"/>
              </a:rPr>
              <a:t> 점</a:t>
            </a: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endParaRPr lang="ko-KR" altLang="en-US" sz="2400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좋은 의견이 나오면 적극 수용하며</a:t>
            </a:r>
            <a:r>
              <a:rPr lang="en-US" altLang="ko-KR" sz="2400" b="1" dirty="0">
                <a:latin typeface="DX경필고딕B"/>
                <a:ea typeface="DX경필고딕B"/>
              </a:rPr>
              <a:t>,</a:t>
            </a:r>
            <a:r>
              <a:rPr lang="ko-KR" altLang="en-US" sz="2400" b="1" dirty="0">
                <a:latin typeface="DX경필고딕B"/>
                <a:ea typeface="DX경필고딕B"/>
              </a:rPr>
              <a:t> 다른 팀원이 </a:t>
            </a:r>
            <a:r>
              <a:rPr lang="ko-KR" altLang="en-US" sz="2400" b="1" dirty="0" err="1">
                <a:latin typeface="DX경필고딕B"/>
                <a:ea typeface="DX경필고딕B"/>
              </a:rPr>
              <a:t>어려워할때</a:t>
            </a:r>
            <a:r>
              <a:rPr lang="ko-KR" altLang="en-US" sz="2400" b="1" dirty="0">
                <a:latin typeface="DX경필고딕B"/>
                <a:ea typeface="DX경필고딕B"/>
              </a:rPr>
              <a:t> 다같이 도와준 점</a:t>
            </a: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endParaRPr lang="ko-KR" altLang="en-US" sz="2400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서로에게 아낌없는 칭찬을 통한 의기투합</a:t>
            </a:r>
            <a:r>
              <a:rPr lang="en-US" altLang="ko-KR" sz="2400" b="1" dirty="0">
                <a:latin typeface="DX경필고딕B"/>
                <a:ea typeface="DX경필고딕B"/>
              </a:rPr>
              <a:t>!</a:t>
            </a: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endParaRPr lang="en-US" altLang="ko-KR" sz="2400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endParaRPr lang="en-US" altLang="ko-KR" sz="2400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배워간 것 도</a:t>
            </a:r>
            <a:r>
              <a:rPr lang="en-US" altLang="ko-KR" sz="2400" b="1" dirty="0">
                <a:latin typeface="DX경필고딕B"/>
                <a:ea typeface="DX경필고딕B"/>
              </a:rPr>
              <a:t>,</a:t>
            </a:r>
            <a:r>
              <a:rPr lang="ko-KR" altLang="en-US" sz="2400" b="1" dirty="0">
                <a:latin typeface="DX경필고딕B"/>
                <a:ea typeface="DX경필고딕B"/>
              </a:rPr>
              <a:t> 경험한 것 도 많았던 </a:t>
            </a:r>
            <a:r>
              <a:rPr lang="ko-KR" altLang="en-US" sz="2400" b="1" dirty="0" err="1">
                <a:latin typeface="DX경필고딕B"/>
                <a:ea typeface="DX경필고딕B"/>
              </a:rPr>
              <a:t>실습이였습니다</a:t>
            </a:r>
            <a:r>
              <a:rPr lang="en-US" altLang="ko-KR" sz="2400" b="1" dirty="0">
                <a:latin typeface="DX경필고딕B"/>
                <a:ea typeface="DX경필고딕B"/>
              </a:rPr>
              <a:t>!</a:t>
            </a:r>
          </a:p>
          <a:p>
            <a:pPr marL="342900" indent="-342900">
              <a:buClr>
                <a:schemeClr val="accent1"/>
              </a:buClr>
              <a:buFont typeface="Wingdings"/>
              <a:buNone/>
              <a:defRPr/>
            </a:pPr>
            <a:r>
              <a:rPr lang="ko-KR" altLang="en-US" sz="2400" b="1" dirty="0">
                <a:latin typeface="DX경필고딕B"/>
                <a:ea typeface="DX경필고딕B"/>
              </a:rPr>
              <a:t>	실습을 </a:t>
            </a:r>
            <a:r>
              <a:rPr lang="ko-KR" altLang="en-US" sz="2400" b="1" dirty="0" err="1">
                <a:latin typeface="DX경필고딕B"/>
                <a:ea typeface="DX경필고딕B"/>
              </a:rPr>
              <a:t>진행시켜주신</a:t>
            </a:r>
            <a:r>
              <a:rPr lang="ko-KR" altLang="en-US" sz="2400" b="1" dirty="0">
                <a:latin typeface="DX경필고딕B"/>
                <a:ea typeface="DX경필고딕B"/>
              </a:rPr>
              <a:t> 모든 분들께 감사드립니다</a:t>
            </a:r>
            <a:r>
              <a:rPr lang="en-US" altLang="ko-KR" sz="2400" b="1" dirty="0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endParaRPr lang="ko-KR" altLang="en-US" sz="2400" b="1" dirty="0">
              <a:latin typeface="DX경필고딕B"/>
              <a:ea typeface="DX경필고딕B"/>
            </a:endParaRPr>
          </a:p>
        </p:txBody>
      </p:sp>
      <p:cxnSp>
        <p:nvCxnSpPr>
          <p:cNvPr id="87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82" name="직선 연결선 10"/>
          <p:cNvCxnSpPr/>
          <p:nvPr userDrawn="1"/>
        </p:nvCxnSpPr>
        <p:spPr>
          <a:xfrm flipH="1">
            <a:off x="1234800" y="997200"/>
            <a:ext cx="972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5"/>
          <p:cNvSpPr/>
          <p:nvPr userDrawn="1"/>
        </p:nvSpPr>
        <p:spPr>
          <a:xfrm>
            <a:off x="1055440" y="285749"/>
            <a:ext cx="1605241" cy="69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Font typeface="Arial"/>
              <a:buNone/>
              <a:defRPr/>
            </a:pPr>
            <a:r>
              <a:rPr lang="ko-KR" altLang="en-US" sz="4000" b="1" dirty="0">
                <a:solidFill>
                  <a:schemeClr val="tx1"/>
                </a:solidFill>
                <a:latin typeface="DX경필고딕B"/>
                <a:ea typeface="DX경필고딕B"/>
              </a:rPr>
              <a:t>목차</a:t>
            </a:r>
          </a:p>
        </p:txBody>
      </p:sp>
      <p:sp>
        <p:nvSpPr>
          <p:cNvPr id="97" name="사각형: 둥근 모서리 10"/>
          <p:cNvSpPr/>
          <p:nvPr userDrawn="1"/>
        </p:nvSpPr>
        <p:spPr>
          <a:xfrm>
            <a:off x="1236000" y="4509135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project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후기</a:t>
            </a: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,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개선할 점 </a:t>
            </a: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&amp;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그럼에도 잘한 점</a:t>
            </a:r>
            <a:endParaRPr lang="en-US" altLang="ko-KR" sz="2400" b="1">
              <a:solidFill>
                <a:schemeClr val="tx1"/>
              </a:solidFill>
              <a:latin typeface="DX경필고딕B"/>
              <a:ea typeface="DX경필고딕B"/>
            </a:endParaRPr>
          </a:p>
        </p:txBody>
      </p:sp>
      <p:sp>
        <p:nvSpPr>
          <p:cNvPr id="98" name="사각형: 둥근 모서리 11"/>
          <p:cNvSpPr/>
          <p:nvPr userDrawn="1"/>
        </p:nvSpPr>
        <p:spPr>
          <a:xfrm>
            <a:off x="1235999" y="2383318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방수경님 파트  </a:t>
            </a:r>
          </a:p>
        </p:txBody>
      </p:sp>
      <p:sp>
        <p:nvSpPr>
          <p:cNvPr id="99" name="사각형: 둥근 모서리 13"/>
          <p:cNvSpPr/>
          <p:nvPr userDrawn="1"/>
        </p:nvSpPr>
        <p:spPr>
          <a:xfrm>
            <a:off x="1236000" y="3429000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이태경님 파트</a:t>
            </a:r>
          </a:p>
        </p:txBody>
      </p:sp>
      <p:sp>
        <p:nvSpPr>
          <p:cNvPr id="100" name="사각형: 둥근 모서리 14"/>
          <p:cNvSpPr/>
          <p:nvPr userDrawn="1"/>
        </p:nvSpPr>
        <p:spPr>
          <a:xfrm>
            <a:off x="1236000" y="1321360"/>
            <a:ext cx="9720000" cy="658800"/>
          </a:xfrm>
          <a:prstGeom prst="roundRect">
            <a:avLst>
              <a:gd name="adj" fmla="val 16667"/>
            </a:avLst>
          </a:prstGeom>
          <a:solidFill>
            <a:srgbClr val="AC90FF">
              <a:alpha val="30000"/>
            </a:srgbClr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 dirty="0" err="1">
                <a:solidFill>
                  <a:schemeClr val="tx1"/>
                </a:solidFill>
                <a:latin typeface="DX경필고딕B"/>
                <a:ea typeface="DX경필고딕B"/>
              </a:rPr>
              <a:t>김동천님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파트 </a:t>
            </a:r>
            <a:r>
              <a:rPr lang="en-US" altLang="ko-KR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&amp;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</a:t>
            </a:r>
            <a:r>
              <a:rPr lang="ko-KR" altLang="en-US" sz="2400" b="1" dirty="0" err="1">
                <a:solidFill>
                  <a:schemeClr val="tx1"/>
                </a:solidFill>
                <a:latin typeface="DX경필고딕B"/>
                <a:ea typeface="DX경필고딕B"/>
              </a:rPr>
              <a:t>권다은님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파트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82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7677" y="410606"/>
            <a:ext cx="2824663" cy="47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1.</a:t>
            </a:r>
            <a:r>
              <a:rPr lang="ko-KR" altLang="en-US" sz="2500">
                <a:latin typeface="DX경필고딕B"/>
                <a:ea typeface="DX경필고딕B"/>
              </a:rPr>
              <a:t> 계산기 기능 구현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151172" y="1550670"/>
            <a:ext cx="8704373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en-US" altLang="ko-KR" sz="2000" b="1">
                <a:latin typeface="DX경필고딕B"/>
                <a:ea typeface="DX경필고딕B"/>
              </a:rPr>
              <a:t>List</a:t>
            </a:r>
            <a:r>
              <a:rPr lang="ko-KR" altLang="en-US" sz="2000" b="1">
                <a:latin typeface="DX경필고딕B"/>
                <a:ea typeface="DX경필고딕B"/>
              </a:rPr>
              <a:t>를 사용한 연산자 구현</a:t>
            </a:r>
          </a:p>
        </p:txBody>
      </p:sp>
      <p:sp>
        <p:nvSpPr>
          <p:cNvPr id="85" name="TextBox 2"/>
          <p:cNvSpPr txBox="1"/>
          <p:nvPr/>
        </p:nvSpPr>
        <p:spPr>
          <a:xfrm>
            <a:off x="657678" y="1097577"/>
            <a:ext cx="9102165" cy="453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/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계산기 연산자 구현</a:t>
            </a:r>
          </a:p>
        </p:txBody>
      </p:sp>
      <p:sp>
        <p:nvSpPr>
          <p:cNvPr id="86" name="TextBox 4"/>
          <p:cNvSpPr txBox="1"/>
          <p:nvPr/>
        </p:nvSpPr>
        <p:spPr>
          <a:xfrm>
            <a:off x="1588962" y="2097296"/>
            <a:ext cx="5134023" cy="145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>
                <a:latin typeface="DX경필고딕B"/>
                <a:ea typeface="DX경필고딕B"/>
              </a:rPr>
              <a:t>결과를 리스트에 추가하는 식으로 구현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b="1">
                <a:latin typeface="DX경필고딕B"/>
                <a:ea typeface="DX경필고딕B"/>
              </a:rPr>
              <a:t>	</a:t>
            </a:r>
            <a:r>
              <a:rPr lang="en-US" altLang="ko-KR" b="1">
                <a:latin typeface="DX경필고딕B"/>
                <a:ea typeface="DX경필고딕B"/>
              </a:rPr>
              <a:t>=&gt;</a:t>
            </a:r>
            <a:r>
              <a:rPr lang="ko-KR" altLang="en-US" b="1">
                <a:latin typeface="DX경필고딕B"/>
                <a:ea typeface="DX경필고딕B"/>
              </a:rPr>
              <a:t> 혼합계산 및 </a:t>
            </a:r>
            <a:r>
              <a:rPr lang="en-US" altLang="ko-KR" b="1">
                <a:latin typeface="DX경필고딕B"/>
                <a:ea typeface="DX경필고딕B"/>
              </a:rPr>
              <a:t>GUI</a:t>
            </a:r>
            <a:r>
              <a:rPr lang="ko-KR" altLang="en-US" b="1">
                <a:latin typeface="DX경필고딕B"/>
                <a:ea typeface="DX경필고딕B"/>
              </a:rPr>
              <a:t>를 이용한 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b="1">
                <a:latin typeface="DX경필고딕B"/>
                <a:ea typeface="DX경필고딕B"/>
              </a:rPr>
              <a:t>	 </a:t>
            </a:r>
            <a:r>
              <a:rPr lang="en-US" altLang="ko-KR" b="1">
                <a:latin typeface="DX경필고딕B"/>
                <a:ea typeface="DX경필고딕B"/>
              </a:rPr>
              <a:t>   </a:t>
            </a:r>
            <a:r>
              <a:rPr lang="ko-KR" altLang="en-US" b="1">
                <a:latin typeface="DX경필고딕B"/>
                <a:ea typeface="DX경필고딕B"/>
              </a:rPr>
              <a:t>출력 부분에서 오류 발생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ko-KR" altLang="en-US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>
                <a:latin typeface="DX경필고딕B"/>
                <a:ea typeface="DX경필고딕B"/>
              </a:rPr>
              <a:t>이후</a:t>
            </a:r>
            <a:r>
              <a:rPr lang="en-US" altLang="ko-KR" b="1">
                <a:latin typeface="DX경필고딕B"/>
                <a:ea typeface="DX경필고딕B"/>
              </a:rPr>
              <a:t>,</a:t>
            </a:r>
            <a:r>
              <a:rPr lang="ko-KR" altLang="en-US" b="1">
                <a:latin typeface="DX경필고딕B"/>
                <a:ea typeface="DX경필고딕B"/>
              </a:rPr>
              <a:t> 전반적인 수정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2985" y="1097577"/>
            <a:ext cx="4856334" cy="43828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0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57678" y="410606"/>
            <a:ext cx="2828565" cy="47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1.</a:t>
            </a:r>
            <a:r>
              <a:rPr lang="ko-KR" altLang="en-US" sz="2500">
                <a:latin typeface="DX경필고딕B"/>
                <a:ea typeface="DX경필고딕B"/>
              </a:rPr>
              <a:t> 계산기 기능 구현</a:t>
            </a:r>
          </a:p>
        </p:txBody>
      </p:sp>
      <p:sp>
        <p:nvSpPr>
          <p:cNvPr id="92" name="TextBox 2"/>
          <p:cNvSpPr txBox="1"/>
          <p:nvPr/>
        </p:nvSpPr>
        <p:spPr>
          <a:xfrm>
            <a:off x="657678" y="1097577"/>
            <a:ext cx="9102165" cy="453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/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계산기 연산자 구현</a:t>
            </a:r>
          </a:p>
        </p:txBody>
      </p:sp>
      <p:sp>
        <p:nvSpPr>
          <p:cNvPr id="96" name="TextBox 7"/>
          <p:cNvSpPr txBox="1"/>
          <p:nvPr/>
        </p:nvSpPr>
        <p:spPr>
          <a:xfrm>
            <a:off x="1151172" y="1550670"/>
            <a:ext cx="8704373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ko-KR" altLang="en-US" sz="2000" b="1">
                <a:latin typeface="DX경필고딕B"/>
                <a:ea typeface="DX경필고딕B"/>
              </a:rPr>
              <a:t>가장 오류가 많았던</a:t>
            </a:r>
            <a:r>
              <a:rPr lang="en-US" altLang="ko-KR" sz="2000" b="1">
                <a:latin typeface="DX경필고딕B"/>
                <a:ea typeface="DX경필고딕B"/>
              </a:rPr>
              <a:t>‘X’</a:t>
            </a:r>
            <a:r>
              <a:rPr lang="ko-KR" altLang="en-US" sz="2000" b="1">
                <a:latin typeface="DX경필고딕B"/>
                <a:ea typeface="DX경필고딕B"/>
              </a:rPr>
              <a:t>동작 방식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3250920" y="2347200"/>
          <a:ext cx="5690160" cy="7577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77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3250920" y="3283304"/>
          <a:ext cx="5690160" cy="7577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77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4"/>
          <p:cNvSpPr txBox="1"/>
          <p:nvPr/>
        </p:nvSpPr>
        <p:spPr>
          <a:xfrm>
            <a:off x="3729003" y="4329100"/>
            <a:ext cx="4733993" cy="907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>
                <a:latin typeface="DX경필고딕B"/>
                <a:ea typeface="DX경필고딕B"/>
              </a:rPr>
              <a:t>각</a:t>
            </a:r>
            <a:r>
              <a:rPr lang="en-US" altLang="ko-KR" b="1">
                <a:latin typeface="DX경필고딕B"/>
                <a:ea typeface="DX경필고딕B"/>
              </a:rPr>
              <a:t>‘X’</a:t>
            </a:r>
            <a:r>
              <a:rPr lang="ko-KR" altLang="en-US" b="1">
                <a:latin typeface="DX경필고딕B"/>
                <a:ea typeface="DX경필고딕B"/>
              </a:rPr>
              <a:t>까지 길이를 </a:t>
            </a:r>
            <a:r>
              <a:rPr lang="en-US" altLang="ko-KR" b="1">
                <a:latin typeface="DX경필고딕B"/>
                <a:ea typeface="DX경필고딕B"/>
              </a:rPr>
              <a:t>len_list</a:t>
            </a:r>
            <a:r>
              <a:rPr lang="ko-KR" altLang="en-US" b="1">
                <a:latin typeface="DX경필고딕B"/>
                <a:ea typeface="DX경필고딕B"/>
              </a:rPr>
              <a:t>에 저장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 b="1">
                <a:latin typeface="DX경필고딕B"/>
                <a:ea typeface="DX경필고딕B"/>
              </a:rPr>
              <a:t>len_list</a:t>
            </a:r>
            <a:r>
              <a:rPr lang="ko-KR" altLang="en-US" b="1">
                <a:latin typeface="DX경필고딕B"/>
                <a:ea typeface="DX경필고딕B"/>
              </a:rPr>
              <a:t>를 이용하여 </a:t>
            </a:r>
            <a:r>
              <a:rPr lang="en-US" altLang="ko-KR" b="1">
                <a:latin typeface="DX경필고딕B"/>
                <a:ea typeface="DX경필고딕B"/>
              </a:rPr>
              <a:t>‘X’</a:t>
            </a:r>
            <a:r>
              <a:rPr lang="ko-KR" altLang="en-US" b="1">
                <a:latin typeface="DX경필고딕B"/>
                <a:ea typeface="DX경필고딕B"/>
              </a:rPr>
              <a:t>연산 먼저 실행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ko-KR" altLang="en-US" b="1">
              <a:latin typeface="DX경필고딕B"/>
              <a:ea typeface="DX경필고딕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0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57678" y="410606"/>
            <a:ext cx="2828565" cy="47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1.</a:t>
            </a:r>
            <a:r>
              <a:rPr lang="ko-KR" altLang="en-US" sz="2500">
                <a:latin typeface="DX경필고딕B"/>
                <a:ea typeface="DX경필고딕B"/>
              </a:rPr>
              <a:t> 계산기 기능 구현</a:t>
            </a:r>
          </a:p>
        </p:txBody>
      </p:sp>
      <p:sp>
        <p:nvSpPr>
          <p:cNvPr id="92" name="TextBox 2"/>
          <p:cNvSpPr txBox="1"/>
          <p:nvPr/>
        </p:nvSpPr>
        <p:spPr>
          <a:xfrm>
            <a:off x="657678" y="1097577"/>
            <a:ext cx="9102165" cy="453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/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계산기 연산자 구현 </a:t>
            </a:r>
            <a:r>
              <a:rPr lang="en-US" altLang="ko-KR" sz="2400" b="1">
                <a:latin typeface="DX경필고딕B"/>
                <a:ea typeface="DX경필고딕B"/>
              </a:rPr>
              <a:t>:</a:t>
            </a:r>
            <a:r>
              <a:rPr lang="ko-KR" altLang="en-US" sz="2400" b="1">
                <a:latin typeface="DX경필고딕B"/>
                <a:ea typeface="DX경필고딕B"/>
              </a:rPr>
              <a:t> </a:t>
            </a:r>
            <a:r>
              <a:rPr lang="en-US" altLang="ko-KR" sz="2400" b="1">
                <a:latin typeface="DX경필고딕B"/>
                <a:ea typeface="DX경필고딕B"/>
              </a:rPr>
              <a:t>‘X’</a:t>
            </a:r>
            <a:r>
              <a:rPr lang="ko-KR" altLang="en-US" sz="2400" b="1">
                <a:latin typeface="DX경필고딕B"/>
                <a:ea typeface="DX경필고딕B"/>
              </a:rPr>
              <a:t>동작 방식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5805839" y="1626161"/>
          <a:ext cx="5690160" cy="7577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77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805839" y="2562265"/>
          <a:ext cx="5690160" cy="7577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77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TextBox 4"/>
          <p:cNvSpPr txBox="1"/>
          <p:nvPr/>
        </p:nvSpPr>
        <p:spPr>
          <a:xfrm>
            <a:off x="1119246" y="1767054"/>
            <a:ext cx="47339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 dirty="0" err="1">
                <a:latin typeface="DX경필고딕B"/>
                <a:ea typeface="DX경필고딕B"/>
              </a:rPr>
              <a:t>곱셉</a:t>
            </a:r>
            <a:r>
              <a:rPr lang="ko-KR" altLang="en-US" b="1" dirty="0">
                <a:latin typeface="DX경필고딕B"/>
                <a:ea typeface="DX경필고딕B"/>
              </a:rPr>
              <a:t> 결과 값을 앞 숫자에 대입한다</a:t>
            </a:r>
            <a:r>
              <a:rPr lang="en-US" altLang="ko-KR" b="1" dirty="0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 b="1" dirty="0">
                <a:latin typeface="DX경필고딕B"/>
                <a:ea typeface="DX경필고딕B"/>
              </a:rPr>
              <a:t>‘X’</a:t>
            </a:r>
            <a:r>
              <a:rPr lang="ko-KR" altLang="en-US" b="1" dirty="0">
                <a:latin typeface="DX경필고딕B"/>
                <a:ea typeface="DX경필고딕B"/>
              </a:rPr>
              <a:t>와 </a:t>
            </a:r>
            <a:r>
              <a:rPr lang="ko-KR" altLang="en-US" b="1" dirty="0" err="1">
                <a:latin typeface="DX경필고딕B"/>
                <a:ea typeface="DX경필고딕B"/>
              </a:rPr>
              <a:t>뒷</a:t>
            </a:r>
            <a:r>
              <a:rPr lang="ko-KR" altLang="en-US" b="1" dirty="0">
                <a:latin typeface="DX경필고딕B"/>
                <a:ea typeface="DX경필고딕B"/>
              </a:rPr>
              <a:t> 숫자 삭제한다</a:t>
            </a:r>
            <a:r>
              <a:rPr lang="en-US" altLang="ko-KR" b="1" dirty="0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endParaRPr lang="en-US" altLang="ko-KR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endParaRPr lang="en-US" altLang="ko-KR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endParaRPr lang="en-US" altLang="ko-KR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 dirty="0">
                <a:latin typeface="DX경필고딕B"/>
                <a:ea typeface="DX경필고딕B"/>
              </a:rPr>
              <a:t>다음과 같은 결과가 나타나며</a:t>
            </a:r>
            <a:endParaRPr lang="en-US" altLang="ko-KR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b="1" dirty="0">
                <a:latin typeface="DX경필고딕B"/>
                <a:ea typeface="DX경필고딕B"/>
              </a:rPr>
              <a:t>   </a:t>
            </a:r>
            <a:r>
              <a:rPr lang="en-US" altLang="ko-KR" b="1" dirty="0">
                <a:latin typeface="DX경필고딕B"/>
                <a:ea typeface="DX경필고딕B"/>
              </a:rPr>
              <a:t>‘X’</a:t>
            </a:r>
            <a:r>
              <a:rPr lang="ko-KR" altLang="en-US" b="1" dirty="0">
                <a:latin typeface="DX경필고딕B"/>
                <a:ea typeface="DX경필고딕B"/>
              </a:rPr>
              <a:t>연산을 먼저 하기 위한 </a:t>
            </a:r>
            <a:r>
              <a:rPr lang="ko-KR" altLang="en-US" b="1" dirty="0" err="1">
                <a:latin typeface="DX경필고딕B"/>
                <a:ea typeface="DX경필고딕B"/>
              </a:rPr>
              <a:t>과정이였다</a:t>
            </a:r>
            <a:r>
              <a:rPr lang="en-US" altLang="ko-KR" b="1" dirty="0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en-US" altLang="ko-KR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 dirty="0">
                <a:latin typeface="DX경필고딕B"/>
                <a:ea typeface="DX경필고딕B"/>
              </a:rPr>
              <a:t>그 후 </a:t>
            </a:r>
            <a:r>
              <a:rPr lang="en-US" altLang="ko-KR" b="1" dirty="0">
                <a:latin typeface="DX경필고딕B"/>
                <a:ea typeface="DX경필고딕B"/>
              </a:rPr>
              <a:t>‘+’,‘-’</a:t>
            </a:r>
            <a:r>
              <a:rPr lang="ko-KR" altLang="en-US" b="1" dirty="0">
                <a:latin typeface="DX경필고딕B"/>
                <a:ea typeface="DX경필고딕B"/>
              </a:rPr>
              <a:t>을 통해 </a:t>
            </a:r>
            <a:r>
              <a:rPr lang="en-US" altLang="ko-KR" b="1" dirty="0">
                <a:latin typeface="DX경필고딕B"/>
                <a:ea typeface="DX경필고딕B"/>
              </a:rPr>
              <a:t>string[0]</a:t>
            </a:r>
            <a:r>
              <a:rPr lang="ko-KR" altLang="en-US" b="1" dirty="0">
                <a:latin typeface="DX경필고딕B"/>
                <a:ea typeface="DX경필고딕B"/>
              </a:rPr>
              <a:t>에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b="1" dirty="0">
                <a:latin typeface="DX경필고딕B"/>
                <a:ea typeface="DX경필고딕B"/>
              </a:rPr>
              <a:t>	값이 저장된다</a:t>
            </a:r>
            <a:r>
              <a:rPr lang="en-US" altLang="ko-KR" b="1" dirty="0">
                <a:latin typeface="DX경필고딕B"/>
                <a:ea typeface="DX경필고딕B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endParaRPr lang="en-US" altLang="ko-KR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endParaRPr lang="en-US" altLang="ko-KR" b="1" dirty="0">
              <a:latin typeface="DX경필고딕B"/>
              <a:ea typeface="DX경필고딕B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5805839" y="1626161"/>
          <a:ext cx="5690160" cy="7577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77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/>
        </p:nvGraphicFramePr>
        <p:xfrm>
          <a:off x="5805840" y="3626903"/>
          <a:ext cx="2438640" cy="7577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7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/>
        </p:nvGraphicFramePr>
        <p:xfrm>
          <a:off x="5805839" y="4724698"/>
          <a:ext cx="812880" cy="7577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77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96000" y="410606"/>
            <a:ext cx="2130533" cy="47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2.</a:t>
            </a:r>
            <a:r>
              <a:rPr lang="ko-KR" altLang="en-US" sz="2500">
                <a:latin typeface="DX경필고딕B"/>
                <a:ea typeface="DX경필고딕B"/>
              </a:rPr>
              <a:t> 오류 메세지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151171" y="1493520"/>
            <a:ext cx="8704373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ko-KR" altLang="en-US" sz="2000" b="1">
                <a:latin typeface="DX경필고딕B"/>
                <a:ea typeface="DX경필고딕B"/>
              </a:rPr>
              <a:t>한자리수 연산을 위한 오류메세지 출력</a:t>
            </a:r>
          </a:p>
        </p:txBody>
      </p:sp>
      <p:sp>
        <p:nvSpPr>
          <p:cNvPr id="85" name="TextBox 2"/>
          <p:cNvSpPr txBox="1"/>
          <p:nvPr/>
        </p:nvSpPr>
        <p:spPr>
          <a:xfrm>
            <a:off x="657678" y="1040625"/>
            <a:ext cx="9102165" cy="45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/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숫자</a:t>
            </a:r>
            <a:r>
              <a:rPr lang="en-US" altLang="ko-KR" sz="2400" b="1">
                <a:latin typeface="DX경필고딕B"/>
                <a:ea typeface="DX경필고딕B"/>
              </a:rPr>
              <a:t>/</a:t>
            </a:r>
            <a:r>
              <a:rPr lang="ko-KR" altLang="en-US" sz="2400" b="1">
                <a:latin typeface="DX경필고딕B"/>
                <a:ea typeface="DX경필고딕B"/>
              </a:rPr>
              <a:t>연산자 중복 입력시 오류 메세지 출력</a:t>
            </a:r>
          </a:p>
        </p:txBody>
      </p:sp>
      <p:sp>
        <p:nvSpPr>
          <p:cNvPr id="86" name="TextBox 4"/>
          <p:cNvSpPr txBox="1"/>
          <p:nvPr/>
        </p:nvSpPr>
        <p:spPr>
          <a:xfrm>
            <a:off x="1606800" y="2040146"/>
            <a:ext cx="4885244" cy="2282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 dirty="0">
                <a:latin typeface="DX경필고딕B"/>
                <a:ea typeface="DX경필고딕B"/>
              </a:rPr>
              <a:t>숫자 입력없이 연산자를 먼저 입력하는 경우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 dirty="0">
                <a:latin typeface="DX경필고딕B"/>
                <a:ea typeface="DX경필고딕B"/>
              </a:rPr>
              <a:t>연산자를 연속하여 입력하는 경우 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b="1" dirty="0">
                <a:latin typeface="DX경필고딕B"/>
                <a:ea typeface="DX경필고딕B"/>
              </a:rPr>
              <a:t>	</a:t>
            </a:r>
            <a:r>
              <a:rPr lang="en-US" altLang="ko-KR" b="1" dirty="0">
                <a:latin typeface="DX경필고딕B"/>
                <a:ea typeface="DX경필고딕B"/>
              </a:rPr>
              <a:t>=&gt;</a:t>
            </a:r>
            <a:r>
              <a:rPr lang="ko-KR" altLang="en-US" b="1" dirty="0">
                <a:latin typeface="DX경필고딕B"/>
                <a:ea typeface="DX경필고딕B"/>
              </a:rPr>
              <a:t> </a:t>
            </a:r>
            <a:r>
              <a:rPr lang="en-US" altLang="ko-KR" b="1" dirty="0">
                <a:latin typeface="DX경필고딕B"/>
                <a:ea typeface="DX경필고딕B"/>
              </a:rPr>
              <a:t>‘</a:t>
            </a:r>
            <a:r>
              <a:rPr lang="ko-KR" altLang="en-US" b="1" dirty="0" err="1">
                <a:latin typeface="DX경필고딕B"/>
                <a:ea typeface="DX경필고딕B"/>
              </a:rPr>
              <a:t>오류메세지</a:t>
            </a:r>
            <a:r>
              <a:rPr lang="en-US" altLang="ko-KR" b="1" dirty="0">
                <a:latin typeface="DX경필고딕B"/>
                <a:ea typeface="DX경필고딕B"/>
              </a:rPr>
              <a:t>’</a:t>
            </a:r>
            <a:r>
              <a:rPr lang="ko-KR" altLang="en-US" b="1" dirty="0">
                <a:latin typeface="DX경필고딕B"/>
                <a:ea typeface="DX경필고딕B"/>
              </a:rPr>
              <a:t>를 출력하게 설정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ko-KR" altLang="en-US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ko-KR" altLang="en-US" b="1" dirty="0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 dirty="0" err="1">
                <a:latin typeface="DX경필고딕B"/>
                <a:ea typeface="DX경필고딕B"/>
              </a:rPr>
              <a:t>한자리수</a:t>
            </a:r>
            <a:r>
              <a:rPr lang="ko-KR" altLang="en-US" b="1" dirty="0">
                <a:latin typeface="DX경필고딕B"/>
                <a:ea typeface="DX경필고딕B"/>
              </a:rPr>
              <a:t> 연산이기 때문에 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b="1" dirty="0">
                <a:latin typeface="DX경필고딕B"/>
                <a:ea typeface="DX경필고딕B"/>
              </a:rPr>
              <a:t>	숫자를 연속해서 입력하는 경우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b="1" dirty="0">
                <a:latin typeface="DX경필고딕B"/>
                <a:ea typeface="DX경필고딕B"/>
              </a:rPr>
              <a:t>	</a:t>
            </a:r>
            <a:r>
              <a:rPr lang="en-US" altLang="ko-KR" b="1" dirty="0">
                <a:latin typeface="DX경필고딕B"/>
                <a:ea typeface="DX경필고딕B"/>
              </a:rPr>
              <a:t>=&gt;</a:t>
            </a:r>
            <a:r>
              <a:rPr lang="ko-KR" altLang="en-US" b="1" dirty="0">
                <a:latin typeface="DX경필고딕B"/>
                <a:ea typeface="DX경필고딕B"/>
              </a:rPr>
              <a:t> </a:t>
            </a:r>
            <a:r>
              <a:rPr lang="en-US" altLang="ko-KR" b="1" dirty="0">
                <a:latin typeface="DX경필고딕B"/>
                <a:ea typeface="DX경필고딕B"/>
              </a:rPr>
              <a:t>‘</a:t>
            </a:r>
            <a:r>
              <a:rPr lang="ko-KR" altLang="en-US" b="1" dirty="0" err="1">
                <a:latin typeface="DX경필고딕B"/>
                <a:ea typeface="DX경필고딕B"/>
              </a:rPr>
              <a:t>오류메세지</a:t>
            </a:r>
            <a:r>
              <a:rPr lang="en-US" altLang="ko-KR" b="1" dirty="0">
                <a:latin typeface="DX경필고딕B"/>
                <a:ea typeface="DX경필고딕B"/>
              </a:rPr>
              <a:t>’</a:t>
            </a:r>
            <a:r>
              <a:rPr lang="ko-KR" altLang="en-US" b="1" dirty="0">
                <a:latin typeface="DX경필고딕B"/>
                <a:ea typeface="DX경필고딕B"/>
              </a:rPr>
              <a:t>를 출력하게 설정</a:t>
            </a: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24474" y="1198525"/>
            <a:ext cx="3522656" cy="350512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3812" y="4879607"/>
            <a:ext cx="6814752" cy="1222604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38916" y="1766833"/>
            <a:ext cx="3862274" cy="2906116"/>
          </a:xfrm>
          <a:prstGeom prst="rect">
            <a:avLst/>
          </a:prstGeom>
        </p:spPr>
      </p:pic>
      <p:cxnSp>
        <p:nvCxnSpPr>
          <p:cNvPr id="91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95999" y="410606"/>
            <a:ext cx="1730484" cy="47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DX경필고딕B"/>
                <a:ea typeface="DX경필고딕B"/>
              </a:rPr>
              <a:t>3.</a:t>
            </a:r>
            <a:r>
              <a:rPr lang="ko-KR" altLang="en-US" sz="2500">
                <a:latin typeface="DX경필고딕B"/>
                <a:ea typeface="DX경필고딕B"/>
              </a:rPr>
              <a:t> 정답비교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1151171" y="1550670"/>
            <a:ext cx="8704373" cy="54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/>
              <a:buChar char="l"/>
              <a:tabLst>
                <a:tab pos="450850" algn="l"/>
              </a:tabLst>
              <a:defRPr/>
            </a:pPr>
            <a:r>
              <a:rPr lang="ko-KR" altLang="en-US" sz="2000" b="1">
                <a:latin typeface="DX경필고딕B"/>
                <a:ea typeface="DX경필고딕B"/>
              </a:rPr>
              <a:t>랜덤으로 주어지는 문제와 사용자가 입력한 연산의 값 비교 </a:t>
            </a:r>
          </a:p>
        </p:txBody>
      </p:sp>
      <p:sp>
        <p:nvSpPr>
          <p:cNvPr id="85" name="TextBox 2"/>
          <p:cNvSpPr txBox="1"/>
          <p:nvPr/>
        </p:nvSpPr>
        <p:spPr>
          <a:xfrm>
            <a:off x="695999" y="1101278"/>
            <a:ext cx="9102165" cy="44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u"/>
              <a:defRPr/>
            </a:pPr>
            <a:r>
              <a:rPr lang="en-US" altLang="ko-KR" sz="2400" b="1">
                <a:latin typeface="DX경필고딕B"/>
                <a:ea typeface="DX경필고딕B"/>
              </a:rPr>
              <a:t> </a:t>
            </a:r>
            <a:r>
              <a:rPr lang="ko-KR" altLang="en-US" sz="2400" b="1">
                <a:latin typeface="DX경필고딕B"/>
                <a:ea typeface="DX경필고딕B"/>
              </a:rPr>
              <a:t>정답</a:t>
            </a:r>
            <a:r>
              <a:rPr lang="en-US" altLang="ko-KR" sz="2400" b="1">
                <a:latin typeface="DX경필고딕B"/>
                <a:ea typeface="DX경필고딕B"/>
              </a:rPr>
              <a:t>/</a:t>
            </a:r>
            <a:r>
              <a:rPr lang="ko-KR" altLang="en-US" sz="2400" b="1">
                <a:latin typeface="DX경필고딕B"/>
                <a:ea typeface="DX경필고딕B"/>
              </a:rPr>
              <a:t>오답신호 출력</a:t>
            </a:r>
          </a:p>
        </p:txBody>
      </p:sp>
      <p:sp>
        <p:nvSpPr>
          <p:cNvPr id="86" name="TextBox 4"/>
          <p:cNvSpPr txBox="1"/>
          <p:nvPr/>
        </p:nvSpPr>
        <p:spPr>
          <a:xfrm>
            <a:off x="1561241" y="2097296"/>
            <a:ext cx="4534759" cy="2006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ko-KR" altLang="en-US" b="1">
                <a:latin typeface="DX경필고딕B"/>
                <a:ea typeface="DX경필고딕B"/>
              </a:rPr>
              <a:t>연산 이후 </a:t>
            </a:r>
            <a:r>
              <a:rPr lang="en-US" altLang="ko-KR" b="1">
                <a:latin typeface="DX경필고딕B"/>
                <a:ea typeface="DX경필고딕B"/>
              </a:rPr>
              <a:t>string[0]</a:t>
            </a:r>
            <a:r>
              <a:rPr lang="ko-KR" altLang="en-US" b="1">
                <a:latin typeface="DX경필고딕B"/>
                <a:ea typeface="DX경필고딕B"/>
              </a:rPr>
              <a:t>에 연산결과가 저장됨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ko-KR" altLang="en-US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 b="1">
                <a:latin typeface="DX경필고딕B"/>
                <a:ea typeface="DX경필고딕B"/>
              </a:rPr>
              <a:t>string[0] == random</a:t>
            </a:r>
            <a:r>
              <a:rPr lang="ko-KR" altLang="en-US" b="1">
                <a:latin typeface="DX경필고딕B"/>
                <a:ea typeface="DX경필고딕B"/>
              </a:rPr>
              <a:t>이라면</a:t>
            </a:r>
            <a:r>
              <a:rPr lang="en-US" altLang="ko-KR" b="1">
                <a:latin typeface="DX경필고딕B"/>
                <a:ea typeface="DX경필고딕B"/>
              </a:rPr>
              <a:t>,</a:t>
            </a:r>
            <a:endParaRPr lang="ko-KR" altLang="en-US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b="1">
                <a:latin typeface="DX경필고딕B"/>
                <a:ea typeface="DX경필고딕B"/>
              </a:rPr>
              <a:t>	정답을 출력함</a:t>
            </a: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endParaRPr lang="ko-KR" altLang="en-US" b="1">
              <a:latin typeface="DX경필고딕B"/>
              <a:ea typeface="DX경필고딕B"/>
            </a:endParaRPr>
          </a:p>
          <a:p>
            <a:pPr marL="342900" indent="-342900">
              <a:buClr>
                <a:schemeClr val="bg1"/>
              </a:buClr>
              <a:buFont typeface="Wingdings"/>
              <a:buChar char="ü"/>
              <a:defRPr/>
            </a:pPr>
            <a:r>
              <a:rPr lang="en-US" altLang="ko-KR" b="1">
                <a:latin typeface="DX경필고딕B"/>
                <a:ea typeface="DX경필고딕B"/>
              </a:rPr>
              <a:t>string[0] != random</a:t>
            </a:r>
            <a:r>
              <a:rPr lang="ko-KR" altLang="en-US" b="1">
                <a:latin typeface="DX경필고딕B"/>
                <a:ea typeface="DX경필고딕B"/>
              </a:rPr>
              <a:t>이라면</a:t>
            </a:r>
            <a:r>
              <a:rPr lang="en-US" altLang="ko-KR" b="1">
                <a:latin typeface="DX경필고딕B"/>
                <a:ea typeface="DX경필고딕B"/>
              </a:rPr>
              <a:t>,</a:t>
            </a:r>
          </a:p>
          <a:p>
            <a:pPr marL="342900" indent="-342900">
              <a:buClr>
                <a:schemeClr val="bg1"/>
              </a:buClr>
              <a:buFont typeface="Wingdings"/>
              <a:buNone/>
              <a:defRPr/>
            </a:pPr>
            <a:r>
              <a:rPr lang="ko-KR" altLang="en-US" b="1">
                <a:latin typeface="DX경필고딕B"/>
                <a:ea typeface="DX경필고딕B"/>
              </a:rPr>
              <a:t>	오답을 출력함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40015" y="2217386"/>
            <a:ext cx="5472608" cy="2466784"/>
          </a:xfrm>
          <a:prstGeom prst="rect">
            <a:avLst/>
          </a:prstGeom>
        </p:spPr>
      </p:pic>
      <p:cxnSp>
        <p:nvCxnSpPr>
          <p:cNvPr id="88" name="직선 연결선 10"/>
          <p:cNvCxnSpPr/>
          <p:nvPr userDrawn="1"/>
        </p:nvCxnSpPr>
        <p:spPr>
          <a:xfrm flipH="1">
            <a:off x="696000" y="980728"/>
            <a:ext cx="1080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57678" y="285749"/>
            <a:ext cx="1086757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5" name="직사각형 5"/>
          <p:cNvSpPr/>
          <p:nvPr userDrawn="1"/>
        </p:nvSpPr>
        <p:spPr>
          <a:xfrm>
            <a:off x="1379476" y="279062"/>
            <a:ext cx="1481954" cy="69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Font typeface="Arial"/>
              <a:buNone/>
              <a:defRPr/>
            </a:pPr>
            <a:r>
              <a:rPr lang="ko-KR" altLang="en-US" sz="4000" b="1" dirty="0">
                <a:solidFill>
                  <a:schemeClr val="tx1"/>
                </a:solidFill>
                <a:latin typeface="DX경필고딕B"/>
                <a:ea typeface="DX경필고딕B"/>
              </a:rPr>
              <a:t>목차</a:t>
            </a:r>
          </a:p>
        </p:txBody>
      </p:sp>
      <p:sp>
        <p:nvSpPr>
          <p:cNvPr id="97" name="사각형: 둥근 모서리 10"/>
          <p:cNvSpPr/>
          <p:nvPr userDrawn="1"/>
        </p:nvSpPr>
        <p:spPr>
          <a:xfrm>
            <a:off x="1236000" y="4509135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project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후기</a:t>
            </a: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,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개선할 점 </a:t>
            </a:r>
            <a:r>
              <a:rPr lang="en-US" altLang="ko-KR" sz="2400" b="1">
                <a:solidFill>
                  <a:schemeClr val="tx1"/>
                </a:solidFill>
                <a:latin typeface="DX경필고딕B"/>
                <a:ea typeface="DX경필고딕B"/>
              </a:rPr>
              <a:t>&amp;</a:t>
            </a: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 그럼에도 잘한 점</a:t>
            </a:r>
            <a:endParaRPr lang="en-US" altLang="ko-KR" sz="2400" b="1">
              <a:solidFill>
                <a:schemeClr val="tx1"/>
              </a:solidFill>
              <a:latin typeface="DX경필고딕B"/>
              <a:ea typeface="DX경필고딕B"/>
            </a:endParaRPr>
          </a:p>
        </p:txBody>
      </p:sp>
      <p:sp>
        <p:nvSpPr>
          <p:cNvPr id="98" name="사각형: 둥근 모서리 11"/>
          <p:cNvSpPr/>
          <p:nvPr userDrawn="1"/>
        </p:nvSpPr>
        <p:spPr>
          <a:xfrm>
            <a:off x="1235999" y="2383318"/>
            <a:ext cx="9720000" cy="658800"/>
          </a:xfrm>
          <a:prstGeom prst="roundRect">
            <a:avLst>
              <a:gd name="adj" fmla="val 16667"/>
            </a:avLst>
          </a:prstGeom>
          <a:solidFill>
            <a:srgbClr val="CCC5EF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방수경님 파트  </a:t>
            </a:r>
          </a:p>
        </p:txBody>
      </p:sp>
      <p:sp>
        <p:nvSpPr>
          <p:cNvPr id="99" name="사각형: 둥근 모서리 13"/>
          <p:cNvSpPr/>
          <p:nvPr userDrawn="1"/>
        </p:nvSpPr>
        <p:spPr>
          <a:xfrm>
            <a:off x="1236000" y="3429000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>
                <a:solidFill>
                  <a:schemeClr val="tx1"/>
                </a:solidFill>
                <a:latin typeface="DX경필고딕B"/>
                <a:ea typeface="DX경필고딕B"/>
              </a:rPr>
              <a:t>이태경님 파트</a:t>
            </a:r>
          </a:p>
        </p:txBody>
      </p:sp>
      <p:sp>
        <p:nvSpPr>
          <p:cNvPr id="100" name="사각형: 둥근 모서리 14"/>
          <p:cNvSpPr/>
          <p:nvPr userDrawn="1"/>
        </p:nvSpPr>
        <p:spPr>
          <a:xfrm>
            <a:off x="1236000" y="1321360"/>
            <a:ext cx="9720000" cy="658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2400" b="1" dirty="0" err="1">
                <a:solidFill>
                  <a:schemeClr val="tx1"/>
                </a:solidFill>
                <a:latin typeface="DX경필고딕B"/>
                <a:ea typeface="DX경필고딕B"/>
              </a:rPr>
              <a:t>김동천님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파트 </a:t>
            </a:r>
            <a:r>
              <a:rPr lang="en-US" altLang="ko-KR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&amp;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</a:t>
            </a:r>
            <a:r>
              <a:rPr lang="ko-KR" altLang="en-US" sz="2400" b="1" dirty="0" err="1">
                <a:solidFill>
                  <a:schemeClr val="tx1"/>
                </a:solidFill>
                <a:latin typeface="DX경필고딕B"/>
                <a:ea typeface="DX경필고딕B"/>
              </a:rPr>
              <a:t>권다은님</a:t>
            </a:r>
            <a:r>
              <a:rPr lang="ko-KR" altLang="en-US" sz="2400" b="1" dirty="0">
                <a:solidFill>
                  <a:schemeClr val="tx1"/>
                </a:solidFill>
                <a:latin typeface="DX경필고딕B"/>
                <a:ea typeface="DX경필고딕B"/>
              </a:rPr>
              <a:t> 파트</a:t>
            </a:r>
          </a:p>
        </p:txBody>
      </p:sp>
      <p:cxnSp>
        <p:nvCxnSpPr>
          <p:cNvPr id="101" name="직선 연결선 10"/>
          <p:cNvCxnSpPr/>
          <p:nvPr userDrawn="1"/>
        </p:nvCxnSpPr>
        <p:spPr>
          <a:xfrm flipH="1">
            <a:off x="1234800" y="997200"/>
            <a:ext cx="9720000" cy="0"/>
          </a:xfrm>
          <a:prstGeom prst="line">
            <a:avLst/>
          </a:prstGeom>
          <a:ln algn="ctr">
            <a:solidFill>
              <a:srgbClr val="747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1149</Words>
  <Application>Microsoft Office PowerPoint</Application>
  <PresentationFormat>와이드스크린</PresentationFormat>
  <Paragraphs>273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DX경필고딕B</vt:lpstr>
      <vt:lpstr>맑은 고딕</vt:lpstr>
      <vt:lpstr>Arial</vt:lpstr>
      <vt:lpstr>Wingdings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방수경(학생-정보보안암호수학과)</cp:lastModifiedBy>
  <cp:revision>64</cp:revision>
  <dcterms:created xsi:type="dcterms:W3CDTF">2021-01-06T02:47:47Z</dcterms:created>
  <dcterms:modified xsi:type="dcterms:W3CDTF">2021-09-01T02:11:24Z</dcterms:modified>
  <cp:version>0906.0100.01</cp:version>
</cp:coreProperties>
</file>