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72" r:id="rId3"/>
    <p:sldId id="258" r:id="rId4"/>
    <p:sldId id="259" r:id="rId5"/>
    <p:sldId id="275" r:id="rId6"/>
    <p:sldId id="274" r:id="rId7"/>
    <p:sldId id="276" r:id="rId8"/>
    <p:sldId id="277" r:id="rId9"/>
    <p:sldId id="278" r:id="rId10"/>
    <p:sldId id="279" r:id="rId11"/>
    <p:sldId id="280" r:id="rId12"/>
    <p:sldId id="260" r:id="rId13"/>
    <p:sldId id="28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7" autoAdjust="0"/>
    <p:restoredTop sz="86556" autoAdjust="0"/>
  </p:normalViewPr>
  <p:slideViewPr>
    <p:cSldViewPr snapToGrid="0">
      <p:cViewPr varScale="1">
        <p:scale>
          <a:sx n="60" d="100"/>
          <a:sy n="60" d="100"/>
        </p:scale>
        <p:origin x="3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66F95-5566-4572-8B13-E058B151E5A2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6341E-2E8D-4791-B454-E8C826B08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3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6341E-2E8D-4791-B454-E8C826B08E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9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6341E-2E8D-4791-B454-E8C826B08E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47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6341E-2E8D-4791-B454-E8C826B08E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67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6341E-2E8D-4791-B454-E8C826B08E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2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6341E-2E8D-4791-B454-E8C826B08E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4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 install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openscap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-scanner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 install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-security-guide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 install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-workbench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6341E-2E8D-4791-B454-E8C826B08E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65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 install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openscap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-scanner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 install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-security-guide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 install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-workbench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6341E-2E8D-4791-B454-E8C826B08E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17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 install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openscap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-scanner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 install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-security-guide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 install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-workbench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6341E-2E8D-4791-B454-E8C826B08E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82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 install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openscap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-scanner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 install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-security-guide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 install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-workbench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6341E-2E8D-4791-B454-E8C826B08E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2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32DE-A8BA-469F-B0D5-A6EE48B9CC64}" type="datetime1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22F9D6C-1C22-4CBF-BF2D-A2D20073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3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C44A-E606-47B1-B453-4991221C0126}" type="datetime1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9D6C-1C22-4CBF-BF2D-A2D20073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6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F65A-D67C-450E-B97B-2A27B46118D4}" type="datetime1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9D6C-1C22-4CBF-BF2D-A2D20073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3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3F38-EFDA-4262-9AEA-BC70B106DE98}" type="datetime1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9D6C-1C22-4CBF-BF2D-A2D20073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0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320F58-352E-471C-AC61-AA9737E64B96}" type="datetime1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22F9D6C-1C22-4CBF-BF2D-A2D20073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5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F588-2FFF-414C-95B3-8B56B75CACC4}" type="datetime1">
              <a:rPr lang="en-US" smtClean="0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9D6C-1C22-4CBF-BF2D-A2D20073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7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7CC8-E955-4CCA-AAAC-8253A38942FF}" type="datetime1">
              <a:rPr lang="en-US" smtClean="0"/>
              <a:t>8/20/2016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9D6C-1C22-4CBF-BF2D-A2D20073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1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4130-C8D8-4BD2-B183-1D3C06CB4BA9}" type="datetime1">
              <a:rPr lang="en-US" smtClean="0"/>
              <a:t>8/20/2016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9D6C-1C22-4CBF-BF2D-A2D20073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2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0C54-BB2A-4F06-B718-074F9D4D2575}" type="datetime1">
              <a:rPr lang="en-US" smtClean="0"/>
              <a:t>8/20/2016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9D6C-1C22-4CBF-BF2D-A2D20073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3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1460-9EFB-4B1B-8B4B-324B2FD05F4C}" type="datetime1">
              <a:rPr lang="en-US" smtClean="0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9D6C-1C22-4CBF-BF2D-A2D20073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6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3C3D-F863-4ED7-963D-22FA7C338E32}" type="datetime1">
              <a:rPr lang="en-US" smtClean="0"/>
              <a:t>8/20/2016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9D6C-1C22-4CBF-BF2D-A2D20073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5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A28B22-830E-4E6E-ABC6-FD5AAD2CD34E}" type="datetime1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22F9D6C-1C22-4CBF-BF2D-A2D20073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9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ase.disa.mil/stigs/Pages/stig-viewing-guidance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sgcb.nist.gov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scap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cap.org/security-policies/scap-security-guide/" TargetMode="External"/><Relationship Id="rId4" Type="http://schemas.openxmlformats.org/officeDocument/2006/relationships/hyperlink" Target="https://www.open-scap.org/tools/openscap-base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nvd.nist.gov/view/ncp/repository" TargetMode="External"/><Relationship Id="rId2" Type="http://schemas.openxmlformats.org/officeDocument/2006/relationships/hyperlink" Target="https://scap.nist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ccess.redhat.com/blogs/766093/posts/197610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rampanttechnologie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vlpubs.nist.gov/nistpubs/Legacy/SP/nistspecialpublication800-126r2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ase.disa.mil/stigs/Pages/stig-viewing-guidance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Linux Auditing with Security Content Automation Protocol (SCAP)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 Carter</a:t>
            </a:r>
          </a:p>
          <a:p>
            <a:r>
              <a:rPr lang="en-US"/>
              <a:t>August 20, </a:t>
            </a:r>
            <a:r>
              <a:rPr lang="en-US" dirty="0"/>
              <a:t>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9D6C-1C22-4CBF-BF2D-A2D20073FD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0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83622"/>
            <a:ext cx="10058400" cy="1016753"/>
          </a:xfrm>
        </p:spPr>
        <p:txBody>
          <a:bodyPr/>
          <a:lstStyle/>
          <a:p>
            <a:r>
              <a:rPr lang="en-US" dirty="0"/>
              <a:t>DISA STIG Viewer</a:t>
            </a:r>
          </a:p>
          <a:p>
            <a:pPr lvl="1"/>
            <a:r>
              <a:rPr lang="en-US" dirty="0">
                <a:hlinkClick r:id="rId3"/>
              </a:rPr>
              <a:t>http://iase.disa.mil/stigs/Pages/stig-viewing-guidance.aspx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2742974"/>
            <a:ext cx="6991350" cy="379879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9D6C-1C22-4CBF-BF2D-A2D20073FD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7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83622"/>
            <a:ext cx="10058400" cy="1016753"/>
          </a:xfrm>
        </p:spPr>
        <p:txBody>
          <a:bodyPr/>
          <a:lstStyle/>
          <a:p>
            <a:r>
              <a:rPr lang="en-US" dirty="0"/>
              <a:t>United States Government Configuration Baseline (USGCB)</a:t>
            </a:r>
          </a:p>
          <a:p>
            <a:pPr lvl="1"/>
            <a:r>
              <a:rPr lang="en-US" dirty="0">
                <a:hlinkClick r:id="rId3"/>
              </a:rPr>
              <a:t>https://usgcb.nist.gov/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383" y="2757762"/>
            <a:ext cx="6323330" cy="391735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9D6C-1C22-4CBF-BF2D-A2D20073FD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13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83622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 err="1"/>
              <a:t>OpenSCAP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https://www.open-scap.org/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Free and open source SCAP tools and content </a:t>
            </a:r>
            <a:endParaRPr lang="en-US" dirty="0">
              <a:hlinkClick r:id="rId3"/>
            </a:endParaRPr>
          </a:p>
          <a:p>
            <a:pPr lvl="1"/>
            <a:r>
              <a:rPr lang="en-US" dirty="0" err="1"/>
              <a:t>OpenSCAP</a:t>
            </a:r>
            <a:r>
              <a:rPr lang="en-US" dirty="0"/>
              <a:t> Base</a:t>
            </a:r>
          </a:p>
          <a:p>
            <a:pPr lvl="2"/>
            <a:r>
              <a:rPr lang="en-US" dirty="0"/>
              <a:t>Command line tool to ingest SCAP content and audit a system (“oscap”)</a:t>
            </a:r>
          </a:p>
          <a:p>
            <a:pPr lvl="2"/>
            <a:r>
              <a:rPr lang="en-US" dirty="0">
                <a:hlinkClick r:id="rId4"/>
              </a:rPr>
              <a:t>https://www.open-scap.org/tools/openscap-base/</a:t>
            </a:r>
            <a:endParaRPr lang="en-US" dirty="0"/>
          </a:p>
          <a:p>
            <a:pPr lvl="2"/>
            <a:r>
              <a:rPr lang="en-US" dirty="0"/>
              <a:t># Yum install </a:t>
            </a:r>
            <a:r>
              <a:rPr lang="en-US" dirty="0" err="1"/>
              <a:t>openscap</a:t>
            </a:r>
            <a:r>
              <a:rPr lang="en-US" dirty="0"/>
              <a:t>-scanner</a:t>
            </a:r>
          </a:p>
          <a:p>
            <a:pPr lvl="1"/>
            <a:r>
              <a:rPr lang="en-US" dirty="0"/>
              <a:t>SCAP Security Guide</a:t>
            </a:r>
          </a:p>
          <a:p>
            <a:pPr lvl="2"/>
            <a:r>
              <a:rPr lang="en-US" dirty="0"/>
              <a:t>Combines DISA STIG and USGCB into one </a:t>
            </a:r>
          </a:p>
          <a:p>
            <a:pPr lvl="2"/>
            <a:r>
              <a:rPr lang="en-US" dirty="0"/>
              <a:t>Installs SCAP files for CentOS and </a:t>
            </a:r>
            <a:r>
              <a:rPr lang="en-US" dirty="0" err="1"/>
              <a:t>RedHat</a:t>
            </a:r>
            <a:r>
              <a:rPr lang="en-US" dirty="0"/>
              <a:t> in /</a:t>
            </a:r>
            <a:r>
              <a:rPr lang="en-US" dirty="0" err="1"/>
              <a:t>usr</a:t>
            </a:r>
            <a:r>
              <a:rPr lang="en-US" dirty="0"/>
              <a:t>/share/xml/</a:t>
            </a:r>
            <a:r>
              <a:rPr lang="en-US" dirty="0" err="1"/>
              <a:t>scap</a:t>
            </a:r>
            <a:r>
              <a:rPr lang="en-US" dirty="0"/>
              <a:t>/</a:t>
            </a:r>
            <a:r>
              <a:rPr lang="en-US" dirty="0" err="1"/>
              <a:t>ssg</a:t>
            </a:r>
            <a:r>
              <a:rPr lang="en-US" dirty="0"/>
              <a:t>/content/</a:t>
            </a:r>
            <a:endParaRPr lang="en-US" dirty="0">
              <a:hlinkClick r:id="rId5"/>
            </a:endParaRPr>
          </a:p>
          <a:p>
            <a:pPr lvl="2"/>
            <a:r>
              <a:rPr lang="en-US" dirty="0">
                <a:hlinkClick r:id="rId5"/>
              </a:rPr>
              <a:t>https://www.open-scap.org/security-policies/scap-security-guide/</a:t>
            </a:r>
            <a:endParaRPr lang="en-US" dirty="0"/>
          </a:p>
          <a:p>
            <a:pPr lvl="2"/>
            <a:r>
              <a:rPr lang="en-US" dirty="0"/>
              <a:t># yum install </a:t>
            </a:r>
            <a:r>
              <a:rPr lang="en-US" dirty="0" err="1"/>
              <a:t>scap</a:t>
            </a:r>
            <a:r>
              <a:rPr lang="en-US" dirty="0"/>
              <a:t>-security-guide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9D6C-1C22-4CBF-BF2D-A2D20073FD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15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lvl="1"/>
            <a:r>
              <a:rPr lang="en-US" dirty="0"/>
              <a:t>Centos 6.8 on Digital Ocean</a:t>
            </a:r>
          </a:p>
          <a:p>
            <a:pPr lvl="1"/>
            <a:r>
              <a:rPr lang="en-US" dirty="0"/>
              <a:t>Not hardened (yet)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9D6C-1C22-4CBF-BF2D-A2D20073FD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46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96148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SCAP home page</a:t>
            </a:r>
          </a:p>
          <a:p>
            <a:pPr lvl="1"/>
            <a:r>
              <a:rPr lang="en-US" dirty="0">
                <a:hlinkClick r:id="rId2"/>
              </a:rPr>
              <a:t>https://scap.nist.gov</a:t>
            </a:r>
            <a:endParaRPr lang="en-US" dirty="0"/>
          </a:p>
          <a:p>
            <a:r>
              <a:rPr lang="en-US" dirty="0"/>
              <a:t>SCAP checklist repo</a:t>
            </a:r>
          </a:p>
          <a:p>
            <a:pPr lvl="1"/>
            <a:r>
              <a:rPr lang="en-US" dirty="0">
                <a:hlinkClick r:id="rId3"/>
              </a:rPr>
              <a:t>https://web.nvd.nist.gov/view/ncp/repository</a:t>
            </a:r>
            <a:endParaRPr lang="en-US" dirty="0"/>
          </a:p>
          <a:p>
            <a:r>
              <a:rPr lang="en-US" dirty="0"/>
              <a:t>Automated auditing the system using SCAP</a:t>
            </a:r>
          </a:p>
          <a:p>
            <a:pPr lvl="1"/>
            <a:r>
              <a:rPr lang="en-US" dirty="0">
                <a:hlinkClick r:id="rId4"/>
              </a:rPr>
              <a:t>https://access.redhat.com/blogs/766093/posts/1976103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9D6C-1C22-4CBF-BF2D-A2D20073FD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1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96148"/>
            <a:ext cx="10058400" cy="4050792"/>
          </a:xfrm>
        </p:spPr>
        <p:txBody>
          <a:bodyPr/>
          <a:lstStyle/>
          <a:p>
            <a:r>
              <a:rPr lang="en-US" dirty="0"/>
              <a:t>Owner of Rampant Technologies</a:t>
            </a:r>
          </a:p>
          <a:p>
            <a:pPr lvl="1"/>
            <a:r>
              <a:rPr lang="en-US" dirty="0">
                <a:hlinkClick r:id="rId2"/>
              </a:rPr>
              <a:t>http://www.rampanttechnologies.com</a:t>
            </a:r>
            <a:endParaRPr lang="en-US" dirty="0"/>
          </a:p>
          <a:p>
            <a:r>
              <a:rPr lang="en-US" dirty="0"/>
              <a:t>Cybersecurity, Linux admin, Software development &gt; 15 years</a:t>
            </a:r>
          </a:p>
          <a:p>
            <a:r>
              <a:rPr lang="en-US" dirty="0"/>
              <a:t>U.S. Government defense contractor &gt; 13 years</a:t>
            </a:r>
          </a:p>
          <a:p>
            <a:r>
              <a:rPr lang="en-US" dirty="0"/>
              <a:t>CISSP, ISSAP, CEH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209" y="2018820"/>
            <a:ext cx="2171700" cy="6000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9D6C-1C22-4CBF-BF2D-A2D20073FD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4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96148"/>
            <a:ext cx="10058400" cy="4050792"/>
          </a:xfrm>
        </p:spPr>
        <p:txBody>
          <a:bodyPr/>
          <a:lstStyle/>
          <a:p>
            <a:r>
              <a:rPr lang="en-US" dirty="0"/>
              <a:t>What</a:t>
            </a:r>
          </a:p>
          <a:p>
            <a:r>
              <a:rPr lang="en-US" dirty="0"/>
              <a:t>Why</a:t>
            </a:r>
          </a:p>
          <a:p>
            <a:r>
              <a:rPr lang="en-US" dirty="0"/>
              <a:t>How</a:t>
            </a:r>
          </a:p>
          <a:p>
            <a:r>
              <a:rPr lang="en-US" dirty="0"/>
              <a:t>Getting 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9D6C-1C22-4CBF-BF2D-A2D20073FD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7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83622"/>
            <a:ext cx="10058400" cy="3744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“The Security Content Automation Protocol (SCAP) is a method for using specific </a:t>
            </a:r>
            <a:r>
              <a:rPr lang="en-US" sz="3200" b="1" i="1" dirty="0"/>
              <a:t>standards</a:t>
            </a:r>
            <a:r>
              <a:rPr lang="en-US" sz="3200" dirty="0"/>
              <a:t> to enable the </a:t>
            </a:r>
            <a:r>
              <a:rPr lang="en-US" sz="3200" b="1" i="1" dirty="0"/>
              <a:t>automated </a:t>
            </a:r>
            <a:r>
              <a:rPr lang="en-US" sz="3200" dirty="0"/>
              <a:t>vulnerability management, measurement, and policy compliance evaluation of systems deployed in an organization.”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-Wikipedia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9D6C-1C22-4CBF-BF2D-A2D20073FD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5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SCAP?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83622"/>
            <a:ext cx="10058400" cy="40507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 Specification:</a:t>
            </a:r>
          </a:p>
          <a:p>
            <a:pPr lvl="1"/>
            <a:r>
              <a:rPr lang="en-US" dirty="0">
                <a:hlinkClick r:id="rId3"/>
              </a:rPr>
              <a:t>http://nvlpubs.nist.gov/nistpubs/Legacy/SP/nistspecialpublication800-126r2.pdf</a:t>
            </a:r>
            <a:endParaRPr lang="en-US" dirty="0"/>
          </a:p>
          <a:p>
            <a:r>
              <a:rPr lang="en-US" dirty="0"/>
              <a:t>Components of SCAP</a:t>
            </a:r>
          </a:p>
          <a:p>
            <a:pPr lvl="1"/>
            <a:r>
              <a:rPr lang="en-US" dirty="0"/>
              <a:t>Identification</a:t>
            </a:r>
          </a:p>
          <a:p>
            <a:pPr lvl="2"/>
            <a:r>
              <a:rPr lang="en-US" dirty="0"/>
              <a:t>Common Platform Enumeration (CPE)</a:t>
            </a:r>
          </a:p>
          <a:p>
            <a:pPr lvl="2"/>
            <a:r>
              <a:rPr lang="en-US" dirty="0"/>
              <a:t>Common Vulnerability Enumeration (CVE)</a:t>
            </a:r>
          </a:p>
          <a:p>
            <a:pPr lvl="2"/>
            <a:r>
              <a:rPr lang="en-US" dirty="0"/>
              <a:t>Common Configuration Enumeration (CCE)</a:t>
            </a:r>
          </a:p>
          <a:p>
            <a:pPr lvl="1"/>
            <a:r>
              <a:rPr lang="en-US" dirty="0"/>
              <a:t>Measurement &amp; Scoring</a:t>
            </a:r>
          </a:p>
          <a:p>
            <a:pPr lvl="2"/>
            <a:r>
              <a:rPr lang="en-US" dirty="0"/>
              <a:t>Common Vulnerability Scoring System (CVSS)</a:t>
            </a:r>
          </a:p>
          <a:p>
            <a:pPr lvl="2"/>
            <a:r>
              <a:rPr lang="en-US" dirty="0"/>
              <a:t>Common Configuration Scoring System (CCSS)</a:t>
            </a:r>
          </a:p>
          <a:p>
            <a:pPr lvl="1"/>
            <a:r>
              <a:rPr lang="fr-FR" dirty="0" err="1"/>
              <a:t>Languages</a:t>
            </a:r>
            <a:endParaRPr lang="fr-FR" dirty="0"/>
          </a:p>
          <a:p>
            <a:pPr lvl="2"/>
            <a:r>
              <a:rPr lang="fr-FR" dirty="0" err="1"/>
              <a:t>eXtensible</a:t>
            </a:r>
            <a:r>
              <a:rPr lang="fr-FR" dirty="0"/>
              <a:t> Configuration Checklist Description Format (XCCDF)    </a:t>
            </a:r>
            <a:r>
              <a:rPr lang="fr-FR" sz="1900" b="1" dirty="0">
                <a:sym typeface="Wingdings" panose="05000000000000000000" pitchFamily="2" charset="2"/>
              </a:rPr>
              <a:t> TODAY’S FOCUS!</a:t>
            </a:r>
            <a:endParaRPr lang="fr-FR" b="1" dirty="0"/>
          </a:p>
          <a:p>
            <a:pPr lvl="2"/>
            <a:r>
              <a:rPr lang="en-US" dirty="0"/>
              <a:t>Open Vulnerability and Assessment Language (OVAL)</a:t>
            </a:r>
          </a:p>
          <a:p>
            <a:pPr lvl="2"/>
            <a:r>
              <a:rPr lang="en-US" dirty="0"/>
              <a:t>Open Checklist Interactive Language (OCIL)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9D6C-1C22-4CBF-BF2D-A2D20073FD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8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11" y="3222754"/>
            <a:ext cx="5468112" cy="26610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SCAP?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96148"/>
            <a:ext cx="10058400" cy="405079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Security vendors </a:t>
            </a:r>
            <a:r>
              <a:rPr lang="en-US" dirty="0"/>
              <a:t>use SCAP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67728" y="167101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83443" y="329107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400" y="1147573"/>
            <a:ext cx="3026613" cy="465632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14" idx="3"/>
          </p:cNvCxnSpPr>
          <p:nvPr/>
        </p:nvCxnSpPr>
        <p:spPr>
          <a:xfrm>
            <a:off x="7734285" y="1855676"/>
            <a:ext cx="617235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34284" y="3483310"/>
            <a:ext cx="617235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001435" y="3092706"/>
            <a:ext cx="1328245" cy="29220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9D6C-1C22-4CBF-BF2D-A2D20073FD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7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SCAP?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96148"/>
            <a:ext cx="10058400" cy="405079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COTS software vendors </a:t>
            </a:r>
            <a:r>
              <a:rPr lang="en-US" dirty="0"/>
              <a:t>use SCAP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65" y="2659118"/>
            <a:ext cx="7808293" cy="363195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625600" y="3261360"/>
            <a:ext cx="820928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929120" y="2002537"/>
            <a:ext cx="873760" cy="104648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02880" y="161948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2960" y="304901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9D6C-1C22-4CBF-BF2D-A2D20073FD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0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SCAP?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96148"/>
            <a:ext cx="10058400" cy="405079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U.S. Government </a:t>
            </a:r>
            <a:r>
              <a:rPr lang="en-US" dirty="0"/>
              <a:t>uses SCAP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07979" y="6112976"/>
            <a:ext cx="453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DISA STIGs and USGCB in XCCDF format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36" y="2819525"/>
            <a:ext cx="6365374" cy="1808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282" y="3531554"/>
            <a:ext cx="5773420" cy="180957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3360134" y="4229100"/>
            <a:ext cx="1135666" cy="1883877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433059" y="4965700"/>
            <a:ext cx="1021841" cy="1147275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9D6C-1C22-4CBF-BF2D-A2D20073FD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1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96148"/>
            <a:ext cx="10058400" cy="4050792"/>
          </a:xfrm>
        </p:spPr>
        <p:txBody>
          <a:bodyPr/>
          <a:lstStyle/>
          <a:p>
            <a:r>
              <a:rPr lang="en-US" dirty="0"/>
              <a:t>DISA STIGs for Linux</a:t>
            </a:r>
          </a:p>
          <a:p>
            <a:pPr lvl="1"/>
            <a:r>
              <a:rPr lang="en-US" dirty="0">
                <a:hlinkClick r:id="rId3"/>
              </a:rPr>
              <a:t>http://iase.disa.mil/stigs/Pages/stig-viewing-guidance.aspx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657" y="2730675"/>
            <a:ext cx="6401387" cy="39080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9D6C-1C22-4CBF-BF2D-A2D20073FD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82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623</TotalTime>
  <Words>403</Words>
  <Application>Microsoft Office PowerPoint</Application>
  <PresentationFormat>Widescreen</PresentationFormat>
  <Paragraphs>111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Rockwell</vt:lpstr>
      <vt:lpstr>Rockwell Condensed</vt:lpstr>
      <vt:lpstr>Wingdings</vt:lpstr>
      <vt:lpstr>Wood Type</vt:lpstr>
      <vt:lpstr>Linux Auditing with Security Content Automation Protocol (SCAP)</vt:lpstr>
      <vt:lpstr>About Me</vt:lpstr>
      <vt:lpstr>Overview</vt:lpstr>
      <vt:lpstr>What is SCAP?</vt:lpstr>
      <vt:lpstr>What is SCAP?</vt:lpstr>
      <vt:lpstr>Why SCAP?</vt:lpstr>
      <vt:lpstr>Why SCAP?</vt:lpstr>
      <vt:lpstr>Why SCAP?</vt:lpstr>
      <vt:lpstr>Getting Started</vt:lpstr>
      <vt:lpstr>Getting Started</vt:lpstr>
      <vt:lpstr>Getting Started</vt:lpstr>
      <vt:lpstr>Getting Started</vt:lpstr>
      <vt:lpstr>Getting Started</vt:lpstr>
      <vt:lpstr>Other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Vulnerability Assessments</dc:title>
  <dc:creator>Bubba</dc:creator>
  <cp:lastModifiedBy>stephen</cp:lastModifiedBy>
  <cp:revision>71</cp:revision>
  <dcterms:created xsi:type="dcterms:W3CDTF">2016-05-23T01:36:20Z</dcterms:created>
  <dcterms:modified xsi:type="dcterms:W3CDTF">2016-08-20T13:08:42Z</dcterms:modified>
</cp:coreProperties>
</file>