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oboto Bold" charset="1" panose="02000000000000000000"/>
      <p:regular r:id="rId19"/>
    </p:embeddedFont>
    <p:embeddedFont>
      <p:font typeface="Montserrat Bold" charset="1" panose="00000800000000000000"/>
      <p:regular r:id="rId20"/>
    </p:embeddedFont>
    <p:embeddedFont>
      <p:font typeface="Garet" charset="1" panose="00000000000000000000"/>
      <p:regular r:id="rId21"/>
    </p:embeddedFont>
    <p:embeddedFont>
      <p:font typeface="Garet Bold" charset="1" panose="00000000000000000000"/>
      <p:regular r:id="rId22"/>
    </p:embeddedFont>
    <p:embeddedFont>
      <p:font typeface="Roboto" charset="1" panose="020000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333" r="0" b="-9333"/>
            </a:stretch>
          </a:blipFill>
        </p:spPr>
      </p:sp>
      <p:sp>
        <p:nvSpPr>
          <p:cNvPr name="Freeform 3" id="3"/>
          <p:cNvSpPr/>
          <p:nvPr/>
        </p:nvSpPr>
        <p:spPr>
          <a:xfrm flipH="false" flipV="false" rot="0">
            <a:off x="-119370" y="-242604"/>
            <a:ext cx="18939649" cy="11363789"/>
          </a:xfrm>
          <a:custGeom>
            <a:avLst/>
            <a:gdLst/>
            <a:ahLst/>
            <a:cxnLst/>
            <a:rect r="r" b="b" t="t" l="l"/>
            <a:pathLst>
              <a:path h="11363789" w="18939649">
                <a:moveTo>
                  <a:pt x="0" y="0"/>
                </a:moveTo>
                <a:lnTo>
                  <a:pt x="18939649" y="0"/>
                </a:lnTo>
                <a:lnTo>
                  <a:pt x="18939649" y="11363789"/>
                </a:lnTo>
                <a:lnTo>
                  <a:pt x="0" y="11363789"/>
                </a:lnTo>
                <a:lnTo>
                  <a:pt x="0" y="0"/>
                </a:lnTo>
                <a:close/>
              </a:path>
            </a:pathLst>
          </a:custGeom>
          <a:blipFill>
            <a:blip r:embed="rId3"/>
            <a:stretch>
              <a:fillRect l="0" t="0" r="0" b="0"/>
            </a:stretch>
          </a:blipFill>
        </p:spPr>
      </p:sp>
      <p:sp>
        <p:nvSpPr>
          <p:cNvPr name="TextBox 4" id="4"/>
          <p:cNvSpPr txBox="true"/>
          <p:nvPr/>
        </p:nvSpPr>
        <p:spPr>
          <a:xfrm rot="0">
            <a:off x="1558024" y="701098"/>
            <a:ext cx="15584860" cy="1767840"/>
          </a:xfrm>
          <a:prstGeom prst="rect">
            <a:avLst/>
          </a:prstGeom>
        </p:spPr>
        <p:txBody>
          <a:bodyPr anchor="t" rtlCol="false" tIns="0" lIns="0" bIns="0" rIns="0">
            <a:spAutoFit/>
          </a:bodyPr>
          <a:lstStyle/>
          <a:p>
            <a:pPr algn="ctr">
              <a:lnSpc>
                <a:spcPts val="4620"/>
              </a:lnSpc>
            </a:pPr>
            <a:r>
              <a:rPr lang="en-US" b="true" sz="4200">
                <a:solidFill>
                  <a:srgbClr val="FFFFFF"/>
                </a:solidFill>
                <a:latin typeface="Roboto Bold"/>
                <a:ea typeface="Roboto Bold"/>
                <a:cs typeface="Roboto Bold"/>
                <a:sym typeface="Roboto Bold"/>
              </a:rPr>
              <a:t>CAN BETTER REQUIREMENTS ENGINEERING EDUCATION</a:t>
            </a:r>
          </a:p>
          <a:p>
            <a:pPr algn="ctr">
              <a:lnSpc>
                <a:spcPts val="4620"/>
              </a:lnSpc>
            </a:pPr>
            <a:r>
              <a:rPr lang="en-US" b="true" sz="4200">
                <a:solidFill>
                  <a:srgbClr val="FFFFFF"/>
                </a:solidFill>
                <a:latin typeface="Roboto Bold"/>
                <a:ea typeface="Roboto Bold"/>
                <a:cs typeface="Roboto Bold"/>
                <a:sym typeface="Roboto Bold"/>
              </a:rPr>
              <a:t>REDUCE PROJECT FAILURES? AN INDUSTRY-ACADEMIA</a:t>
            </a:r>
          </a:p>
          <a:p>
            <a:pPr algn="ctr">
              <a:lnSpc>
                <a:spcPts val="4620"/>
              </a:lnSpc>
            </a:pPr>
            <a:r>
              <a:rPr lang="en-US" b="true" sz="4200">
                <a:solidFill>
                  <a:srgbClr val="FFFFFF"/>
                </a:solidFill>
                <a:latin typeface="Roboto Bold"/>
                <a:ea typeface="Roboto Bold"/>
                <a:cs typeface="Roboto Bold"/>
                <a:sym typeface="Roboto Bold"/>
              </a:rPr>
              <a:t>GAP ANALYSIS</a:t>
            </a:r>
          </a:p>
        </p:txBody>
      </p:sp>
      <p:sp>
        <p:nvSpPr>
          <p:cNvPr name="TextBox 5" id="5"/>
          <p:cNvSpPr txBox="true"/>
          <p:nvPr/>
        </p:nvSpPr>
        <p:spPr>
          <a:xfrm rot="0">
            <a:off x="5162053" y="2800303"/>
            <a:ext cx="8376802" cy="537844"/>
          </a:xfrm>
          <a:prstGeom prst="rect">
            <a:avLst/>
          </a:prstGeom>
        </p:spPr>
        <p:txBody>
          <a:bodyPr anchor="t" rtlCol="false" tIns="0" lIns="0" bIns="0" rIns="0">
            <a:spAutoFit/>
          </a:bodyPr>
          <a:lstStyle/>
          <a:p>
            <a:pPr algn="ctr">
              <a:lnSpc>
                <a:spcPts val="4480"/>
              </a:lnSpc>
            </a:pPr>
            <a:r>
              <a:rPr lang="en-US" sz="3200" b="true">
                <a:solidFill>
                  <a:srgbClr val="FFFFFF"/>
                </a:solidFill>
                <a:latin typeface="Montserrat Bold"/>
                <a:ea typeface="Montserrat Bold"/>
                <a:cs typeface="Montserrat Bold"/>
                <a:sym typeface="Montserrat Bold"/>
              </a:rPr>
              <a:t>Presentation By </a:t>
            </a:r>
          </a:p>
        </p:txBody>
      </p:sp>
      <p:sp>
        <p:nvSpPr>
          <p:cNvPr name="TextBox 6" id="6"/>
          <p:cNvSpPr txBox="true"/>
          <p:nvPr/>
        </p:nvSpPr>
        <p:spPr>
          <a:xfrm rot="0">
            <a:off x="4815447" y="4514850"/>
            <a:ext cx="8979899" cy="4743450"/>
          </a:xfrm>
          <a:prstGeom prst="rect">
            <a:avLst/>
          </a:prstGeom>
        </p:spPr>
        <p:txBody>
          <a:bodyPr anchor="t" rtlCol="false" tIns="0" lIns="0" bIns="0" rIns="0">
            <a:spAutoFit/>
          </a:bodyPr>
          <a:lstStyle/>
          <a:p>
            <a:pPr algn="ctr">
              <a:lnSpc>
                <a:spcPts val="3750"/>
              </a:lnSpc>
              <a:spcBef>
                <a:spcPct val="0"/>
              </a:spcBef>
            </a:pPr>
            <a:r>
              <a:rPr lang="en-US" sz="2500">
                <a:solidFill>
                  <a:srgbClr val="FFFFFF"/>
                </a:solidFill>
                <a:latin typeface="Garet"/>
                <a:ea typeface="Garet"/>
                <a:cs typeface="Garet"/>
                <a:sym typeface="Garet"/>
              </a:rPr>
              <a:t>Sajidur Rahman                  2120352 </a:t>
            </a:r>
          </a:p>
          <a:p>
            <a:pPr algn="ctr">
              <a:lnSpc>
                <a:spcPts val="3750"/>
              </a:lnSpc>
              <a:spcBef>
                <a:spcPct val="0"/>
              </a:spcBef>
            </a:pPr>
            <a:r>
              <a:rPr lang="en-US" sz="2500">
                <a:solidFill>
                  <a:srgbClr val="FFFFFF"/>
                </a:solidFill>
                <a:latin typeface="Garet"/>
                <a:ea typeface="Garet"/>
                <a:cs typeface="Garet"/>
                <a:sym typeface="Garet"/>
              </a:rPr>
              <a:t>Sindid Rahman                  2131001 </a:t>
            </a:r>
          </a:p>
          <a:p>
            <a:pPr algn="ctr">
              <a:lnSpc>
                <a:spcPts val="3750"/>
              </a:lnSpc>
              <a:spcBef>
                <a:spcPct val="0"/>
              </a:spcBef>
            </a:pPr>
            <a:r>
              <a:rPr lang="en-US" sz="2500">
                <a:solidFill>
                  <a:srgbClr val="FFFFFF"/>
                </a:solidFill>
                <a:latin typeface="Garet"/>
                <a:ea typeface="Garet"/>
                <a:cs typeface="Garet"/>
                <a:sym typeface="Garet"/>
              </a:rPr>
              <a:t>Md.Nawez Sharif                 2030692 </a:t>
            </a:r>
          </a:p>
          <a:p>
            <a:pPr algn="ctr">
              <a:lnSpc>
                <a:spcPts val="3750"/>
              </a:lnSpc>
              <a:spcBef>
                <a:spcPct val="0"/>
              </a:spcBef>
            </a:pPr>
            <a:r>
              <a:rPr lang="en-US" sz="2500">
                <a:solidFill>
                  <a:srgbClr val="FFFFFF"/>
                </a:solidFill>
                <a:latin typeface="Garet"/>
                <a:ea typeface="Garet"/>
                <a:cs typeface="Garet"/>
                <a:sym typeface="Garet"/>
              </a:rPr>
              <a:t>Towsif Islam                        2010651 </a:t>
            </a:r>
          </a:p>
          <a:p>
            <a:pPr algn="ctr">
              <a:lnSpc>
                <a:spcPts val="3750"/>
              </a:lnSpc>
              <a:spcBef>
                <a:spcPct val="0"/>
              </a:spcBef>
            </a:pPr>
            <a:r>
              <a:rPr lang="en-US" sz="2500">
                <a:solidFill>
                  <a:srgbClr val="FFFFFF"/>
                </a:solidFill>
                <a:latin typeface="Garet"/>
                <a:ea typeface="Garet"/>
                <a:cs typeface="Garet"/>
                <a:sym typeface="Garet"/>
              </a:rPr>
              <a:t>Tamanna Mannan              2010294 </a:t>
            </a:r>
          </a:p>
          <a:p>
            <a:pPr algn="ctr">
              <a:lnSpc>
                <a:spcPts val="3750"/>
              </a:lnSpc>
              <a:spcBef>
                <a:spcPct val="0"/>
              </a:spcBef>
            </a:pPr>
            <a:r>
              <a:rPr lang="en-US" sz="2500">
                <a:solidFill>
                  <a:srgbClr val="FFFFFF"/>
                </a:solidFill>
                <a:latin typeface="Garet"/>
                <a:ea typeface="Garet"/>
                <a:cs typeface="Garet"/>
                <a:sym typeface="Garet"/>
              </a:rPr>
              <a:t>Mubasshira Siddiqua       2131278 </a:t>
            </a:r>
          </a:p>
          <a:p>
            <a:pPr algn="ctr">
              <a:lnSpc>
                <a:spcPts val="3750"/>
              </a:lnSpc>
              <a:spcBef>
                <a:spcPct val="0"/>
              </a:spcBef>
            </a:pPr>
            <a:r>
              <a:rPr lang="en-US" sz="2500">
                <a:solidFill>
                  <a:srgbClr val="FFFFFF"/>
                </a:solidFill>
                <a:latin typeface="Garet"/>
                <a:ea typeface="Garet"/>
                <a:cs typeface="Garet"/>
                <a:sym typeface="Garet"/>
              </a:rPr>
              <a:t>MD Muhaiminul Islam         2030989 </a:t>
            </a:r>
          </a:p>
          <a:p>
            <a:pPr algn="ctr">
              <a:lnSpc>
                <a:spcPts val="3750"/>
              </a:lnSpc>
              <a:spcBef>
                <a:spcPct val="0"/>
              </a:spcBef>
            </a:pPr>
            <a:r>
              <a:rPr lang="en-US" sz="2500">
                <a:solidFill>
                  <a:srgbClr val="FFFFFF"/>
                </a:solidFill>
                <a:latin typeface="Garet"/>
                <a:ea typeface="Garet"/>
                <a:cs typeface="Garet"/>
                <a:sym typeface="Garet"/>
              </a:rPr>
              <a:t>Abir Ehsan Evan                   1930670 </a:t>
            </a:r>
          </a:p>
          <a:p>
            <a:pPr algn="ctr">
              <a:lnSpc>
                <a:spcPts val="3750"/>
              </a:lnSpc>
              <a:spcBef>
                <a:spcPct val="0"/>
              </a:spcBef>
            </a:pPr>
            <a:r>
              <a:rPr lang="en-US" sz="2500">
                <a:solidFill>
                  <a:srgbClr val="FFFFFF"/>
                </a:solidFill>
                <a:latin typeface="Garet"/>
                <a:ea typeface="Garet"/>
                <a:cs typeface="Garet"/>
                <a:sym typeface="Garet"/>
              </a:rPr>
              <a:t>Jawhar Galib Milkan           2120947 </a:t>
            </a:r>
          </a:p>
          <a:p>
            <a:pPr algn="ctr">
              <a:lnSpc>
                <a:spcPts val="3750"/>
              </a:lnSpc>
              <a:spcBef>
                <a:spcPct val="0"/>
              </a:spcBef>
            </a:pPr>
            <a:r>
              <a:rPr lang="en-US" sz="2500">
                <a:solidFill>
                  <a:srgbClr val="FFFFFF"/>
                </a:solidFill>
                <a:latin typeface="Garet"/>
                <a:ea typeface="Garet"/>
                <a:cs typeface="Garet"/>
                <a:sym typeface="Garet"/>
              </a:rPr>
              <a:t>Saikat Barua                         2110205</a:t>
            </a:r>
          </a:p>
        </p:txBody>
      </p:sp>
      <p:sp>
        <p:nvSpPr>
          <p:cNvPr name="TextBox 7" id="7"/>
          <p:cNvSpPr txBox="true"/>
          <p:nvPr/>
        </p:nvSpPr>
        <p:spPr>
          <a:xfrm rot="0">
            <a:off x="7898524" y="3659988"/>
            <a:ext cx="2813745" cy="432434"/>
          </a:xfrm>
          <a:prstGeom prst="rect">
            <a:avLst/>
          </a:prstGeom>
        </p:spPr>
        <p:txBody>
          <a:bodyPr anchor="t" rtlCol="false" tIns="0" lIns="0" bIns="0" rIns="0">
            <a:spAutoFit/>
          </a:bodyPr>
          <a:lstStyle/>
          <a:p>
            <a:pPr algn="ctr">
              <a:lnSpc>
                <a:spcPts val="3600"/>
              </a:lnSpc>
              <a:spcBef>
                <a:spcPct val="0"/>
              </a:spcBef>
            </a:pPr>
            <a:r>
              <a:rPr lang="en-US" b="true" sz="2400">
                <a:solidFill>
                  <a:srgbClr val="FFFFFF"/>
                </a:solidFill>
                <a:latin typeface="Garet Bold"/>
                <a:ea typeface="Garet Bold"/>
                <a:cs typeface="Garet Bold"/>
                <a:sym typeface="Garet Bold"/>
              </a:rPr>
              <a:t>Section 2 Group 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71F22"/>
        </a:solidFill>
      </p:bgPr>
    </p:bg>
    <p:spTree>
      <p:nvGrpSpPr>
        <p:cNvPr id="1" name=""/>
        <p:cNvGrpSpPr/>
        <p:nvPr/>
      </p:nvGrpSpPr>
      <p:grpSpPr>
        <a:xfrm>
          <a:off x="0" y="0"/>
          <a:ext cx="0" cy="0"/>
          <a:chOff x="0" y="0"/>
          <a:chExt cx="0" cy="0"/>
        </a:xfrm>
      </p:grpSpPr>
      <p:sp>
        <p:nvSpPr>
          <p:cNvPr name="Freeform 2" id="2"/>
          <p:cNvSpPr/>
          <p:nvPr/>
        </p:nvSpPr>
        <p:spPr>
          <a:xfrm flipH="false" flipV="false" rot="0">
            <a:off x="2596856" y="877431"/>
            <a:ext cx="12361322" cy="5521762"/>
          </a:xfrm>
          <a:custGeom>
            <a:avLst/>
            <a:gdLst/>
            <a:ahLst/>
            <a:cxnLst/>
            <a:rect r="r" b="b" t="t" l="l"/>
            <a:pathLst>
              <a:path h="5521762" w="12361322">
                <a:moveTo>
                  <a:pt x="0" y="0"/>
                </a:moveTo>
                <a:lnTo>
                  <a:pt x="12361322" y="0"/>
                </a:lnTo>
                <a:lnTo>
                  <a:pt x="12361322" y="5521762"/>
                </a:lnTo>
                <a:lnTo>
                  <a:pt x="0" y="5521762"/>
                </a:lnTo>
                <a:lnTo>
                  <a:pt x="0" y="0"/>
                </a:lnTo>
                <a:close/>
              </a:path>
            </a:pathLst>
          </a:custGeom>
          <a:blipFill>
            <a:blip r:embed="rId2"/>
            <a:stretch>
              <a:fillRect l="0" t="-10488" r="0" b="-1444"/>
            </a:stretch>
          </a:blipFill>
        </p:spPr>
      </p:sp>
      <p:sp>
        <p:nvSpPr>
          <p:cNvPr name="TextBox 3" id="3"/>
          <p:cNvSpPr txBox="true"/>
          <p:nvPr/>
        </p:nvSpPr>
        <p:spPr>
          <a:xfrm rot="0">
            <a:off x="2596856" y="7698818"/>
            <a:ext cx="13447003" cy="1365885"/>
          </a:xfrm>
          <a:prstGeom prst="rect">
            <a:avLst/>
          </a:prstGeom>
        </p:spPr>
        <p:txBody>
          <a:bodyPr anchor="t" rtlCol="false" tIns="0" lIns="0" bIns="0" rIns="0">
            <a:spAutoFit/>
          </a:bodyPr>
          <a:lstStyle/>
          <a:p>
            <a:pPr algn="ctr">
              <a:lnSpc>
                <a:spcPts val="3600"/>
              </a:lnSpc>
              <a:spcBef>
                <a:spcPct val="0"/>
              </a:spcBef>
            </a:pPr>
            <a:r>
              <a:rPr lang="en-US" sz="2400">
                <a:solidFill>
                  <a:srgbClr val="FFFFFF"/>
                </a:solidFill>
                <a:latin typeface="Roboto"/>
                <a:ea typeface="Roboto"/>
                <a:cs typeface="Roboto"/>
                <a:sym typeface="Roboto"/>
              </a:rPr>
              <a:t>I</a:t>
            </a:r>
            <a:r>
              <a:rPr lang="en-US" sz="2400">
                <a:solidFill>
                  <a:srgbClr val="FFFFFF"/>
                </a:solidFill>
                <a:latin typeface="Roboto"/>
                <a:ea typeface="Roboto"/>
                <a:cs typeface="Roboto"/>
                <a:sym typeface="Roboto"/>
              </a:rPr>
              <a:t>mportance of Collaboration:  (Importance of Industry-Academia Collaboration for RE Curriculum Updates) demonstrates that 88% of respondents considered industry-academia collaboration "Very important" or "Absolutely essential" for updating RE curricula.</a:t>
            </a:r>
          </a:p>
        </p:txBody>
      </p:sp>
      <p:sp>
        <p:nvSpPr>
          <p:cNvPr name="TextBox 4" id="4"/>
          <p:cNvSpPr txBox="true"/>
          <p:nvPr/>
        </p:nvSpPr>
        <p:spPr>
          <a:xfrm rot="0">
            <a:off x="15255665" y="3581162"/>
            <a:ext cx="788194" cy="464820"/>
          </a:xfrm>
          <a:prstGeom prst="rect">
            <a:avLst/>
          </a:prstGeom>
        </p:spPr>
        <p:txBody>
          <a:bodyPr anchor="t" rtlCol="false" tIns="0" lIns="0" bIns="0" rIns="0">
            <a:spAutoFit/>
          </a:bodyPr>
          <a:lstStyle/>
          <a:p>
            <a:pPr algn="ctr">
              <a:lnSpc>
                <a:spcPts val="3779"/>
              </a:lnSpc>
            </a:pPr>
            <a:r>
              <a:rPr lang="en-US" sz="2700" b="true">
                <a:solidFill>
                  <a:srgbClr val="FFFFFF"/>
                </a:solidFill>
                <a:latin typeface="Canva Sans Bold"/>
                <a:ea typeface="Canva Sans Bold"/>
                <a:cs typeface="Canva Sans Bold"/>
                <a:sym typeface="Canva Sans Bold"/>
              </a:rPr>
              <a:t>Fig.6</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71F22"/>
        </a:solidFill>
      </p:bgPr>
    </p:bg>
    <p:spTree>
      <p:nvGrpSpPr>
        <p:cNvPr id="1" name=""/>
        <p:cNvGrpSpPr/>
        <p:nvPr/>
      </p:nvGrpSpPr>
      <p:grpSpPr>
        <a:xfrm>
          <a:off x="0" y="0"/>
          <a:ext cx="0" cy="0"/>
          <a:chOff x="0" y="0"/>
          <a:chExt cx="0" cy="0"/>
        </a:xfrm>
      </p:grpSpPr>
      <p:sp>
        <p:nvSpPr>
          <p:cNvPr name="Freeform 2" id="2"/>
          <p:cNvSpPr/>
          <p:nvPr/>
        </p:nvSpPr>
        <p:spPr>
          <a:xfrm flipH="false" flipV="false" rot="0">
            <a:off x="5413951" y="937931"/>
            <a:ext cx="8534002" cy="9078725"/>
          </a:xfrm>
          <a:custGeom>
            <a:avLst/>
            <a:gdLst/>
            <a:ahLst/>
            <a:cxnLst/>
            <a:rect r="r" b="b" t="t" l="l"/>
            <a:pathLst>
              <a:path h="9078725" w="8534002">
                <a:moveTo>
                  <a:pt x="0" y="0"/>
                </a:moveTo>
                <a:lnTo>
                  <a:pt x="8534002" y="0"/>
                </a:lnTo>
                <a:lnTo>
                  <a:pt x="8534002" y="9078726"/>
                </a:lnTo>
                <a:lnTo>
                  <a:pt x="0" y="9078726"/>
                </a:lnTo>
                <a:lnTo>
                  <a:pt x="0" y="0"/>
                </a:lnTo>
                <a:close/>
              </a:path>
            </a:pathLst>
          </a:custGeom>
          <a:blipFill>
            <a:blip r:embed="rId2"/>
            <a:stretch>
              <a:fillRect l="0" t="0" r="0" b="0"/>
            </a:stretch>
          </a:blipFill>
        </p:spPr>
      </p:sp>
      <p:sp>
        <p:nvSpPr>
          <p:cNvPr name="TextBox 3" id="3"/>
          <p:cNvSpPr txBox="true"/>
          <p:nvPr/>
        </p:nvSpPr>
        <p:spPr>
          <a:xfrm rot="0">
            <a:off x="3049348" y="-38215"/>
            <a:ext cx="12915454" cy="824865"/>
          </a:xfrm>
          <a:prstGeom prst="rect">
            <a:avLst/>
          </a:prstGeom>
        </p:spPr>
        <p:txBody>
          <a:bodyPr anchor="t" rtlCol="false" tIns="0" lIns="0" bIns="0" rIns="0">
            <a:spAutoFit/>
          </a:bodyPr>
          <a:lstStyle/>
          <a:p>
            <a:pPr algn="ctr">
              <a:lnSpc>
                <a:spcPts val="6899"/>
              </a:lnSpc>
              <a:spcBef>
                <a:spcPct val="0"/>
              </a:spcBef>
            </a:pPr>
            <a:r>
              <a:rPr lang="en-US" b="true" sz="4599">
                <a:solidFill>
                  <a:srgbClr val="FFFFFF"/>
                </a:solidFill>
                <a:latin typeface="Roboto Bold"/>
                <a:ea typeface="Roboto Bold"/>
                <a:cs typeface="Roboto Bold"/>
                <a:sym typeface="Roboto Bold"/>
              </a:rPr>
              <a:t> Proposed Suggestion to Overcome the Problems</a:t>
            </a:r>
          </a:p>
        </p:txBody>
      </p:sp>
      <p:sp>
        <p:nvSpPr>
          <p:cNvPr name="TextBox 4" id="4"/>
          <p:cNvSpPr txBox="true"/>
          <p:nvPr/>
        </p:nvSpPr>
        <p:spPr>
          <a:xfrm rot="0">
            <a:off x="14707875" y="4102188"/>
            <a:ext cx="751284" cy="464820"/>
          </a:xfrm>
          <a:prstGeom prst="rect">
            <a:avLst/>
          </a:prstGeom>
        </p:spPr>
        <p:txBody>
          <a:bodyPr anchor="t" rtlCol="false" tIns="0" lIns="0" bIns="0" rIns="0">
            <a:spAutoFit/>
          </a:bodyPr>
          <a:lstStyle/>
          <a:p>
            <a:pPr algn="ctr">
              <a:lnSpc>
                <a:spcPts val="3779"/>
              </a:lnSpc>
            </a:pPr>
            <a:r>
              <a:rPr lang="en-US" sz="2700" b="true">
                <a:solidFill>
                  <a:srgbClr val="FFFFFF"/>
                </a:solidFill>
                <a:latin typeface="Canva Sans Bold"/>
                <a:ea typeface="Canva Sans Bold"/>
                <a:cs typeface="Canva Sans Bold"/>
                <a:sym typeface="Canva Sans Bold"/>
              </a:rPr>
              <a:t>Fig.7</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71F22"/>
        </a:solidFill>
      </p:bgPr>
    </p:bg>
    <p:spTree>
      <p:nvGrpSpPr>
        <p:cNvPr id="1" name=""/>
        <p:cNvGrpSpPr/>
        <p:nvPr/>
      </p:nvGrpSpPr>
      <p:grpSpPr>
        <a:xfrm>
          <a:off x="0" y="0"/>
          <a:ext cx="0" cy="0"/>
          <a:chOff x="0" y="0"/>
          <a:chExt cx="0" cy="0"/>
        </a:xfrm>
      </p:grpSpPr>
      <p:sp>
        <p:nvSpPr>
          <p:cNvPr name="TextBox 2" id="2"/>
          <p:cNvSpPr txBox="true"/>
          <p:nvPr/>
        </p:nvSpPr>
        <p:spPr>
          <a:xfrm rot="0">
            <a:off x="832046" y="709629"/>
            <a:ext cx="16623907" cy="9138285"/>
          </a:xfrm>
          <a:prstGeom prst="rect">
            <a:avLst/>
          </a:prstGeom>
        </p:spPr>
        <p:txBody>
          <a:bodyPr anchor="t" rtlCol="false" tIns="0" lIns="0" bIns="0" rIns="0">
            <a:spAutoFit/>
          </a:bodyPr>
          <a:lstStyle/>
          <a:p>
            <a:pPr algn="l">
              <a:lnSpc>
                <a:spcPts val="3600"/>
              </a:lnSpc>
              <a:spcBef>
                <a:spcPct val="0"/>
              </a:spcBef>
            </a:pPr>
            <a:r>
              <a:rPr lang="en-US" sz="2400">
                <a:solidFill>
                  <a:srgbClr val="FFFFFF"/>
                </a:solidFill>
                <a:latin typeface="Roboto"/>
                <a:ea typeface="Roboto"/>
                <a:cs typeface="Roboto"/>
                <a:sym typeface="Roboto"/>
              </a:rPr>
              <a:t>As shown in the Previous Figure.7 (Proposed Solution), we propose a structured, multi-faceted approach to bridge the industry-academia gap in RE:</a:t>
            </a:r>
          </a:p>
          <a:p>
            <a:pPr algn="l">
              <a:lnSpc>
                <a:spcPts val="3600"/>
              </a:lnSpc>
              <a:spcBef>
                <a:spcPct val="0"/>
              </a:spcBef>
            </a:pPr>
          </a:p>
          <a:p>
            <a:pPr algn="l" marL="518160" indent="-259080" lvl="1">
              <a:lnSpc>
                <a:spcPts val="3600"/>
              </a:lnSpc>
              <a:spcBef>
                <a:spcPct val="0"/>
              </a:spcBef>
              <a:buFont typeface="Arial"/>
              <a:buChar char="•"/>
            </a:pPr>
            <a:r>
              <a:rPr lang="en-US" sz="2400">
                <a:solidFill>
                  <a:srgbClr val="FFFFFF"/>
                </a:solidFill>
                <a:latin typeface="Roboto"/>
                <a:ea typeface="Roboto"/>
                <a:cs typeface="Roboto"/>
                <a:sym typeface="Roboto"/>
              </a:rPr>
              <a:t>Curriculum Modernization: Introduce modules on Agile RE techniques (e.g., user story mapping, backlog refinement) and integrate AI-assisted RE tools (e.g., GPT for drafting requirements, NLP for ambiguity detection). Replace theoretical coursework with real-world case studies.</a:t>
            </a:r>
          </a:p>
          <a:p>
            <a:pPr algn="l" marL="518160" indent="-259080" lvl="1">
              <a:lnSpc>
                <a:spcPts val="3600"/>
              </a:lnSpc>
              <a:spcBef>
                <a:spcPct val="0"/>
              </a:spcBef>
              <a:buFont typeface="Arial"/>
              <a:buChar char="•"/>
            </a:pPr>
            <a:r>
              <a:rPr lang="en-US" sz="2400">
                <a:solidFill>
                  <a:srgbClr val="FFFFFF"/>
                </a:solidFill>
                <a:latin typeface="Roboto"/>
                <a:ea typeface="Roboto"/>
                <a:cs typeface="Roboto"/>
                <a:sym typeface="Roboto"/>
              </a:rPr>
              <a:t>Enhanced Stakeholder Collaboration Training: Implement simulated stakeholder workshops and industry mentorship programs where students work on live projects, practicing negotiation and conflict resolution.</a:t>
            </a:r>
          </a:p>
          <a:p>
            <a:pPr algn="l" marL="518160" indent="-259080" lvl="1">
              <a:lnSpc>
                <a:spcPts val="3600"/>
              </a:lnSpc>
              <a:spcBef>
                <a:spcPct val="0"/>
              </a:spcBef>
              <a:buFont typeface="Arial"/>
              <a:buChar char="•"/>
            </a:pPr>
            <a:r>
              <a:rPr lang="en-US" sz="2400">
                <a:solidFill>
                  <a:srgbClr val="FFFFFF"/>
                </a:solidFill>
                <a:latin typeface="Roboto"/>
                <a:ea typeface="Roboto"/>
                <a:cs typeface="Roboto"/>
                <a:sym typeface="Roboto"/>
              </a:rPr>
              <a:t>Hands-On Tool Training: Mandate hands-on labs for industry-standard tools like Jira, Figma, and Enterprise Architect. Offer optional certifications in tools like Confluence or Balsamiq.</a:t>
            </a:r>
          </a:p>
          <a:p>
            <a:pPr algn="l" marL="518160" indent="-259080" lvl="1">
              <a:lnSpc>
                <a:spcPts val="3600"/>
              </a:lnSpc>
              <a:spcBef>
                <a:spcPct val="0"/>
              </a:spcBef>
              <a:buFont typeface="Arial"/>
              <a:buChar char="•"/>
            </a:pPr>
            <a:r>
              <a:rPr lang="en-US" sz="2400">
                <a:solidFill>
                  <a:srgbClr val="FFFFFF"/>
                </a:solidFill>
                <a:latin typeface="Roboto"/>
                <a:ea typeface="Roboto"/>
                <a:cs typeface="Roboto"/>
                <a:sym typeface="Roboto"/>
              </a:rPr>
              <a:t>Continuous Feedback and Curriculum Updates: Establish industry advisory panels to review and update curricula annually, ensuring alignment with emerging trends. Foster internship partnerships.</a:t>
            </a:r>
          </a:p>
          <a:p>
            <a:pPr algn="l" marL="518160" indent="-259080" lvl="1">
              <a:lnSpc>
                <a:spcPts val="3600"/>
              </a:lnSpc>
              <a:spcBef>
                <a:spcPct val="0"/>
              </a:spcBef>
              <a:buFont typeface="Arial"/>
              <a:buChar char="•"/>
            </a:pPr>
            <a:r>
              <a:rPr lang="en-US" sz="2400">
                <a:solidFill>
                  <a:srgbClr val="FFFFFF"/>
                </a:solidFill>
                <a:latin typeface="Roboto"/>
                <a:ea typeface="Roboto"/>
                <a:cs typeface="Roboto"/>
                <a:sym typeface="Roboto"/>
              </a:rPr>
              <a:t>Cost-Benefit Analysis: An initial investment of $50,000 and recurring costs of $20,000/year are projected to lead to a 20-30% reduction in project failures over 3 years, saving firms $200,000 annually in rework. Graduates will also see higher employability and salaries, and companies will spend less on training new hires.</a:t>
            </a:r>
          </a:p>
          <a:p>
            <a:pPr algn="l">
              <a:lnSpc>
                <a:spcPts val="3600"/>
              </a:lnSpc>
              <a:spcBef>
                <a:spcPct val="0"/>
              </a:spcBef>
            </a:pPr>
          </a:p>
          <a:p>
            <a:pPr algn="l">
              <a:lnSpc>
                <a:spcPts val="3600"/>
              </a:lnSpc>
              <a:spcBef>
                <a:spcPct val="0"/>
              </a:spcBef>
            </a:pPr>
            <a:r>
              <a:rPr lang="en-US" sz="2400">
                <a:solidFill>
                  <a:srgbClr val="FFFFFF"/>
                </a:solidFill>
                <a:latin typeface="Roboto"/>
                <a:ea typeface="Roboto"/>
                <a:cs typeface="Roboto"/>
                <a:sym typeface="Roboto"/>
              </a:rPr>
              <a:t>3. Future Prospect to Implement</a:t>
            </a:r>
          </a:p>
          <a:p>
            <a:pPr algn="l">
              <a:lnSpc>
                <a:spcPts val="3600"/>
              </a:lnSpc>
              <a:spcBef>
                <a:spcPct val="0"/>
              </a:spcBef>
            </a:pPr>
            <a:r>
              <a:rPr lang="en-US" sz="2400">
                <a:solidFill>
                  <a:srgbClr val="FFFFFF"/>
                </a:solidFill>
                <a:latin typeface="Roboto"/>
                <a:ea typeface="Roboto"/>
                <a:cs typeface="Roboto"/>
                <a:sym typeface="Roboto"/>
              </a:rPr>
              <a:t>The implementation of this structured approach aims to better prepare students for the complexities of real-world RE, ultimately leading to a reduction in project failure rates and a more skilled workforce.</a:t>
            </a:r>
          </a:p>
          <a:p>
            <a:pPr algn="l">
              <a:lnSpc>
                <a:spcPts val="360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171F22"/>
        </a:solidFill>
      </p:bgPr>
    </p:bg>
    <p:spTree>
      <p:nvGrpSpPr>
        <p:cNvPr id="1" name=""/>
        <p:cNvGrpSpPr/>
        <p:nvPr/>
      </p:nvGrpSpPr>
      <p:grpSpPr>
        <a:xfrm>
          <a:off x="0" y="0"/>
          <a:ext cx="0" cy="0"/>
          <a:chOff x="0" y="0"/>
          <a:chExt cx="0" cy="0"/>
        </a:xfrm>
      </p:grpSpPr>
      <p:sp>
        <p:nvSpPr>
          <p:cNvPr name="TextBox 2" id="2"/>
          <p:cNvSpPr txBox="true"/>
          <p:nvPr/>
        </p:nvSpPr>
        <p:spPr>
          <a:xfrm rot="0">
            <a:off x="7975921" y="47625"/>
            <a:ext cx="2555528" cy="733425"/>
          </a:xfrm>
          <a:prstGeom prst="rect">
            <a:avLst/>
          </a:prstGeom>
        </p:spPr>
        <p:txBody>
          <a:bodyPr anchor="t" rtlCol="false" tIns="0" lIns="0" bIns="0" rIns="0">
            <a:spAutoFit/>
          </a:bodyPr>
          <a:lstStyle/>
          <a:p>
            <a:pPr algn="ctr">
              <a:lnSpc>
                <a:spcPts val="6000"/>
              </a:lnSpc>
              <a:spcBef>
                <a:spcPct val="0"/>
              </a:spcBef>
            </a:pPr>
            <a:r>
              <a:rPr lang="en-US" b="true" sz="4000">
                <a:solidFill>
                  <a:srgbClr val="FFFFFF"/>
                </a:solidFill>
                <a:latin typeface="Roboto Bold"/>
                <a:ea typeface="Roboto Bold"/>
                <a:cs typeface="Roboto Bold"/>
                <a:sym typeface="Roboto Bold"/>
              </a:rPr>
              <a:t>Conclusion</a:t>
            </a:r>
          </a:p>
        </p:txBody>
      </p:sp>
      <p:sp>
        <p:nvSpPr>
          <p:cNvPr name="TextBox 3" id="3"/>
          <p:cNvSpPr txBox="true"/>
          <p:nvPr/>
        </p:nvSpPr>
        <p:spPr>
          <a:xfrm rot="0">
            <a:off x="1248069" y="1276451"/>
            <a:ext cx="16011231" cy="2280285"/>
          </a:xfrm>
          <a:prstGeom prst="rect">
            <a:avLst/>
          </a:prstGeom>
        </p:spPr>
        <p:txBody>
          <a:bodyPr anchor="t" rtlCol="false" tIns="0" lIns="0" bIns="0" rIns="0">
            <a:spAutoFit/>
          </a:bodyPr>
          <a:lstStyle/>
          <a:p>
            <a:pPr algn="l">
              <a:lnSpc>
                <a:spcPts val="3600"/>
              </a:lnSpc>
              <a:spcBef>
                <a:spcPct val="0"/>
              </a:spcBef>
            </a:pPr>
          </a:p>
          <a:p>
            <a:pPr algn="l">
              <a:lnSpc>
                <a:spcPts val="3600"/>
              </a:lnSpc>
              <a:spcBef>
                <a:spcPct val="0"/>
              </a:spcBef>
            </a:pPr>
            <a:r>
              <a:rPr lang="en-US" sz="2400">
                <a:solidFill>
                  <a:srgbClr val="FFFFFF"/>
                </a:solidFill>
                <a:latin typeface="Roboto"/>
                <a:ea typeface="Roboto"/>
                <a:cs typeface="Roboto"/>
                <a:sym typeface="Roboto"/>
              </a:rPr>
              <a:t>This research confirms a significant misalignment between academic Requirements Engineering education and the practical demands of the software industry, directly contributing to project failures. Our proposed solution advocates for integrating agile practices, AI-assisted tools, and experiential learning to equip students with the necessary skills in collaboration, modern tools, and iterative validation.</a:t>
            </a:r>
          </a:p>
        </p:txBody>
      </p:sp>
      <p:sp>
        <p:nvSpPr>
          <p:cNvPr name="TextBox 4" id="4"/>
          <p:cNvSpPr txBox="true"/>
          <p:nvPr/>
        </p:nvSpPr>
        <p:spPr>
          <a:xfrm rot="0">
            <a:off x="1232941" y="3960495"/>
            <a:ext cx="15822117" cy="2280285"/>
          </a:xfrm>
          <a:prstGeom prst="rect">
            <a:avLst/>
          </a:prstGeom>
        </p:spPr>
        <p:txBody>
          <a:bodyPr anchor="t" rtlCol="false" tIns="0" lIns="0" bIns="0" rIns="0">
            <a:spAutoFit/>
          </a:bodyPr>
          <a:lstStyle/>
          <a:p>
            <a:pPr algn="l">
              <a:lnSpc>
                <a:spcPts val="3600"/>
              </a:lnSpc>
              <a:spcBef>
                <a:spcPct val="0"/>
              </a:spcBef>
            </a:pPr>
            <a:r>
              <a:rPr lang="en-US" sz="2400">
                <a:solidFill>
                  <a:srgbClr val="FFFFFF"/>
                </a:solidFill>
                <a:latin typeface="Roboto"/>
                <a:ea typeface="Roboto"/>
                <a:cs typeface="Roboto"/>
                <a:sym typeface="Roboto"/>
              </a:rPr>
              <a:t>Progress Made and Limitations</a:t>
            </a:r>
          </a:p>
          <a:p>
            <a:pPr algn="l">
              <a:lnSpc>
                <a:spcPts val="3600"/>
              </a:lnSpc>
              <a:spcBef>
                <a:spcPct val="0"/>
              </a:spcBef>
            </a:pPr>
          </a:p>
          <a:p>
            <a:pPr algn="l">
              <a:lnSpc>
                <a:spcPts val="3600"/>
              </a:lnSpc>
              <a:spcBef>
                <a:spcPct val="0"/>
              </a:spcBef>
            </a:pPr>
            <a:r>
              <a:rPr lang="en-US" sz="2400">
                <a:solidFill>
                  <a:srgbClr val="FFFFFF"/>
                </a:solidFill>
                <a:latin typeface="Roboto"/>
                <a:ea typeface="Roboto"/>
                <a:cs typeface="Roboto"/>
                <a:sym typeface="Roboto"/>
              </a:rPr>
              <a:t>We have identified key areas of disconnect through our survey and proposed a comprehensive solution. However, limitations include a relatively small survey sample and the need for longitudinal validation of the proposed educational model's long-term efficacy. Resource constraints may also impact wider implementation.</a:t>
            </a:r>
          </a:p>
        </p:txBody>
      </p:sp>
      <p:sp>
        <p:nvSpPr>
          <p:cNvPr name="TextBox 5" id="5"/>
          <p:cNvSpPr txBox="true"/>
          <p:nvPr/>
        </p:nvSpPr>
        <p:spPr>
          <a:xfrm rot="0">
            <a:off x="1248069" y="6404225"/>
            <a:ext cx="16540715" cy="3194685"/>
          </a:xfrm>
          <a:prstGeom prst="rect">
            <a:avLst/>
          </a:prstGeom>
        </p:spPr>
        <p:txBody>
          <a:bodyPr anchor="t" rtlCol="false" tIns="0" lIns="0" bIns="0" rIns="0">
            <a:spAutoFit/>
          </a:bodyPr>
          <a:lstStyle/>
          <a:p>
            <a:pPr algn="l">
              <a:lnSpc>
                <a:spcPts val="3600"/>
              </a:lnSpc>
              <a:spcBef>
                <a:spcPct val="0"/>
              </a:spcBef>
            </a:pPr>
            <a:r>
              <a:rPr lang="en-US" sz="2400">
                <a:solidFill>
                  <a:srgbClr val="FFFFFF"/>
                </a:solidFill>
                <a:latin typeface="Roboto"/>
                <a:ea typeface="Roboto"/>
                <a:cs typeface="Roboto"/>
                <a:sym typeface="Roboto"/>
              </a:rPr>
              <a:t>Recommendation of Future Work</a:t>
            </a:r>
          </a:p>
          <a:p>
            <a:pPr algn="l">
              <a:lnSpc>
                <a:spcPts val="3600"/>
              </a:lnSpc>
              <a:spcBef>
                <a:spcPct val="0"/>
              </a:spcBef>
            </a:pPr>
          </a:p>
          <a:p>
            <a:pPr algn="l">
              <a:lnSpc>
                <a:spcPts val="3600"/>
              </a:lnSpc>
              <a:spcBef>
                <a:spcPct val="0"/>
              </a:spcBef>
            </a:pPr>
            <a:r>
              <a:rPr lang="en-US" sz="2400">
                <a:solidFill>
                  <a:srgbClr val="FFFFFF"/>
                </a:solidFill>
                <a:latin typeface="Roboto"/>
                <a:ea typeface="Roboto"/>
                <a:cs typeface="Roboto"/>
                <a:sym typeface="Roboto"/>
              </a:rPr>
              <a:t>Future efforts should prioritize larger, multi-regional surveys to strengthen generalization. Developing and evaluating pilot programs in partnership with industry is essential to quantitatively assess the impact on project outcomes. Further research should also investigate domain-specific RE adaptations for emerging fields and the implications of hybrid work environments. Sustained collaboration between academia and industry remains crucial to continuously refine RE education and effectively close the theory-practice divide.</a:t>
            </a:r>
          </a:p>
        </p:txBody>
      </p:sp>
      <p:sp>
        <p:nvSpPr>
          <p:cNvPr name="TextBox 6" id="6"/>
          <p:cNvSpPr txBox="true"/>
          <p:nvPr/>
        </p:nvSpPr>
        <p:spPr>
          <a:xfrm rot="0">
            <a:off x="1232941" y="1093571"/>
            <a:ext cx="9055150" cy="451485"/>
          </a:xfrm>
          <a:prstGeom prst="rect">
            <a:avLst/>
          </a:prstGeom>
        </p:spPr>
        <p:txBody>
          <a:bodyPr anchor="t" rtlCol="false" tIns="0" lIns="0" bIns="0" rIns="0">
            <a:spAutoFit/>
          </a:bodyPr>
          <a:lstStyle/>
          <a:p>
            <a:pPr algn="ctr">
              <a:lnSpc>
                <a:spcPts val="3600"/>
              </a:lnSpc>
              <a:spcBef>
                <a:spcPct val="0"/>
              </a:spcBef>
            </a:pPr>
            <a:r>
              <a:rPr lang="en-US" sz="2400">
                <a:solidFill>
                  <a:srgbClr val="FFFFFF"/>
                </a:solidFill>
                <a:latin typeface="Roboto"/>
                <a:ea typeface="Roboto"/>
                <a:cs typeface="Roboto"/>
                <a:sym typeface="Roboto"/>
              </a:rPr>
              <a:t>Overall Summary of the Problem and Suggestion Relating the Topic</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71F22"/>
        </a:solidFill>
      </p:bgPr>
    </p:bg>
    <p:spTree>
      <p:nvGrpSpPr>
        <p:cNvPr id="1" name=""/>
        <p:cNvGrpSpPr/>
        <p:nvPr/>
      </p:nvGrpSpPr>
      <p:grpSpPr>
        <a:xfrm>
          <a:off x="0" y="0"/>
          <a:ext cx="0" cy="0"/>
          <a:chOff x="0" y="0"/>
          <a:chExt cx="0" cy="0"/>
        </a:xfrm>
      </p:grpSpPr>
      <p:sp>
        <p:nvSpPr>
          <p:cNvPr name="TextBox 2" id="2"/>
          <p:cNvSpPr txBox="true"/>
          <p:nvPr/>
        </p:nvSpPr>
        <p:spPr>
          <a:xfrm rot="0">
            <a:off x="7873010" y="549592"/>
            <a:ext cx="2239417" cy="824867"/>
          </a:xfrm>
          <a:prstGeom prst="rect">
            <a:avLst/>
          </a:prstGeom>
        </p:spPr>
        <p:txBody>
          <a:bodyPr anchor="t" rtlCol="false" tIns="0" lIns="0" bIns="0" rIns="0">
            <a:spAutoFit/>
          </a:bodyPr>
          <a:lstStyle/>
          <a:p>
            <a:pPr algn="ctr">
              <a:lnSpc>
                <a:spcPts val="6899"/>
              </a:lnSpc>
              <a:spcBef>
                <a:spcPct val="0"/>
              </a:spcBef>
            </a:pPr>
            <a:r>
              <a:rPr lang="en-US" b="true" sz="4599">
                <a:solidFill>
                  <a:srgbClr val="FFFFFF"/>
                </a:solidFill>
                <a:latin typeface="Roboto Bold"/>
                <a:ea typeface="Roboto Bold"/>
                <a:cs typeface="Roboto Bold"/>
                <a:sym typeface="Roboto Bold"/>
              </a:rPr>
              <a:t>Abstract</a:t>
            </a:r>
          </a:p>
        </p:txBody>
      </p:sp>
      <p:sp>
        <p:nvSpPr>
          <p:cNvPr name="TextBox 3" id="3"/>
          <p:cNvSpPr txBox="true"/>
          <p:nvPr/>
        </p:nvSpPr>
        <p:spPr>
          <a:xfrm rot="0">
            <a:off x="1817599" y="2354898"/>
            <a:ext cx="14914430" cy="5787390"/>
          </a:xfrm>
          <a:prstGeom prst="rect">
            <a:avLst/>
          </a:prstGeom>
        </p:spPr>
        <p:txBody>
          <a:bodyPr anchor="t" rtlCol="false" tIns="0" lIns="0" bIns="0" rIns="0">
            <a:spAutoFit/>
          </a:bodyPr>
          <a:lstStyle/>
          <a:p>
            <a:pPr algn="ctr">
              <a:lnSpc>
                <a:spcPts val="4649"/>
              </a:lnSpc>
              <a:spcBef>
                <a:spcPct val="0"/>
              </a:spcBef>
            </a:pPr>
            <a:r>
              <a:rPr lang="en-US" b="true" sz="3099">
                <a:solidFill>
                  <a:srgbClr val="FFFFFF"/>
                </a:solidFill>
                <a:latin typeface="Montserrat Bold"/>
                <a:ea typeface="Montserrat Bold"/>
                <a:cs typeface="Montserrat Bold"/>
                <a:sym typeface="Montserrat Bold"/>
              </a:rPr>
              <a:t>A significant number of software projects fail due to inefficiencies in requirements identification and management. This paper investigates whether bridging the gap between academic instruction in requirements engineering (RE) and the practical demands of industry professionals can mitigate costly project failures. We found that traditional RE education often misaligns with real-world practices, which leads to graduates being underprepared. Through surveys and data analysis, we propose modernizing RE education to incorporate agile practices, AI tools, and real-world case studies, thereby reducing failure rates stemming from requirements mismanagement.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71F22"/>
        </a:solidFill>
      </p:bgPr>
    </p:bg>
    <p:spTree>
      <p:nvGrpSpPr>
        <p:cNvPr id="1" name=""/>
        <p:cNvGrpSpPr/>
        <p:nvPr/>
      </p:nvGrpSpPr>
      <p:grpSpPr>
        <a:xfrm>
          <a:off x="0" y="0"/>
          <a:ext cx="0" cy="0"/>
          <a:chOff x="0" y="0"/>
          <a:chExt cx="0" cy="0"/>
        </a:xfrm>
      </p:grpSpPr>
      <p:sp>
        <p:nvSpPr>
          <p:cNvPr name="TextBox 2" id="2"/>
          <p:cNvSpPr txBox="true"/>
          <p:nvPr/>
        </p:nvSpPr>
        <p:spPr>
          <a:xfrm rot="0">
            <a:off x="7547223" y="549274"/>
            <a:ext cx="3193554" cy="479426"/>
          </a:xfrm>
          <a:prstGeom prst="rect">
            <a:avLst/>
          </a:prstGeom>
        </p:spPr>
        <p:txBody>
          <a:bodyPr anchor="t" rtlCol="false" tIns="0" lIns="0" bIns="0" rIns="0">
            <a:spAutoFit/>
          </a:bodyPr>
          <a:lstStyle/>
          <a:p>
            <a:pPr algn="ctr">
              <a:lnSpc>
                <a:spcPts val="3500"/>
              </a:lnSpc>
              <a:spcBef>
                <a:spcPct val="0"/>
              </a:spcBef>
            </a:pPr>
            <a:r>
              <a:rPr lang="en-US" b="true" sz="3500">
                <a:solidFill>
                  <a:srgbClr val="FFFFFF"/>
                </a:solidFill>
                <a:latin typeface="Roboto Bold"/>
                <a:ea typeface="Roboto Bold"/>
                <a:cs typeface="Roboto Bold"/>
                <a:sym typeface="Roboto Bold"/>
              </a:rPr>
              <a:t>INTRODUCTION</a:t>
            </a:r>
          </a:p>
        </p:txBody>
      </p:sp>
      <p:sp>
        <p:nvSpPr>
          <p:cNvPr name="TextBox 3" id="3"/>
          <p:cNvSpPr txBox="true"/>
          <p:nvPr/>
        </p:nvSpPr>
        <p:spPr>
          <a:xfrm rot="0">
            <a:off x="1359125" y="2193264"/>
            <a:ext cx="15569749" cy="3408166"/>
          </a:xfrm>
          <a:prstGeom prst="rect">
            <a:avLst/>
          </a:prstGeom>
        </p:spPr>
        <p:txBody>
          <a:bodyPr anchor="t" rtlCol="false" tIns="0" lIns="0" bIns="0" rIns="0">
            <a:spAutoFit/>
          </a:bodyPr>
          <a:lstStyle/>
          <a:p>
            <a:pPr algn="ctr">
              <a:lnSpc>
                <a:spcPts val="4570"/>
              </a:lnSpc>
              <a:spcBef>
                <a:spcPct val="0"/>
              </a:spcBef>
            </a:pPr>
            <a:r>
              <a:rPr lang="en-US" sz="3046">
                <a:solidFill>
                  <a:srgbClr val="FFFFFF"/>
                </a:solidFill>
                <a:latin typeface="Roboto"/>
                <a:ea typeface="Roboto"/>
                <a:cs typeface="Roboto"/>
                <a:sym typeface="Roboto"/>
              </a:rPr>
              <a:t>Requirements Engineering (RE) is a crucial phase in software development, yet a substantial portion of projects fail due to inadequate requirements management. Academic RE instruction often emphasizes rigid, theoretical frameworks, while industry practitioners face dynamic challenges like evolving stakeholder expectations, agile adoption, and stringent security standards. This disconnect leads to a gap between what is taught and what is needed in practice.</a:t>
            </a:r>
          </a:p>
        </p:txBody>
      </p:sp>
      <p:sp>
        <p:nvSpPr>
          <p:cNvPr name="TextBox 4" id="4"/>
          <p:cNvSpPr txBox="true"/>
          <p:nvPr/>
        </p:nvSpPr>
        <p:spPr>
          <a:xfrm rot="0">
            <a:off x="6791176" y="1143608"/>
            <a:ext cx="4705648" cy="632459"/>
          </a:xfrm>
          <a:prstGeom prst="rect">
            <a:avLst/>
          </a:prstGeom>
        </p:spPr>
        <p:txBody>
          <a:bodyPr anchor="t" rtlCol="false" tIns="0" lIns="0" bIns="0" rIns="0">
            <a:spAutoFit/>
          </a:bodyPr>
          <a:lstStyle/>
          <a:p>
            <a:pPr algn="ctr">
              <a:lnSpc>
                <a:spcPts val="5100"/>
              </a:lnSpc>
              <a:spcBef>
                <a:spcPct val="0"/>
              </a:spcBef>
            </a:pPr>
            <a:r>
              <a:rPr lang="en-US" b="true" sz="3400">
                <a:solidFill>
                  <a:srgbClr val="FFFFFF"/>
                </a:solidFill>
                <a:latin typeface="Roboto Bold"/>
                <a:ea typeface="Roboto Bold"/>
                <a:cs typeface="Roboto Bold"/>
                <a:sym typeface="Roboto Bold"/>
              </a:rPr>
              <a:t>Background of the Topic</a:t>
            </a:r>
          </a:p>
        </p:txBody>
      </p:sp>
      <p:sp>
        <p:nvSpPr>
          <p:cNvPr name="TextBox 5" id="5"/>
          <p:cNvSpPr txBox="true"/>
          <p:nvPr/>
        </p:nvSpPr>
        <p:spPr>
          <a:xfrm rot="0">
            <a:off x="2163320" y="6952351"/>
            <a:ext cx="13961359" cy="1704974"/>
          </a:xfrm>
          <a:prstGeom prst="rect">
            <a:avLst/>
          </a:prstGeom>
        </p:spPr>
        <p:txBody>
          <a:bodyPr anchor="t" rtlCol="false" tIns="0" lIns="0" bIns="0" rIns="0">
            <a:spAutoFit/>
          </a:bodyPr>
          <a:lstStyle/>
          <a:p>
            <a:pPr algn="ctr">
              <a:lnSpc>
                <a:spcPts val="4500"/>
              </a:lnSpc>
              <a:spcBef>
                <a:spcPct val="0"/>
              </a:spcBef>
            </a:pPr>
            <a:r>
              <a:rPr lang="en-US" sz="3000">
                <a:solidFill>
                  <a:srgbClr val="FFFFFF"/>
                </a:solidFill>
                <a:latin typeface="Roboto"/>
                <a:ea typeface="Roboto"/>
                <a:cs typeface="Roboto"/>
                <a:sym typeface="Roboto"/>
              </a:rPr>
              <a:t>The primary objective of this study is to examine whether modernizing RE education through industry-academia collaboration can better prepare students for real-world challenges, ultimately reducing project failure rates</a:t>
            </a:r>
          </a:p>
        </p:txBody>
      </p:sp>
      <p:sp>
        <p:nvSpPr>
          <p:cNvPr name="TextBox 6" id="6"/>
          <p:cNvSpPr txBox="true"/>
          <p:nvPr/>
        </p:nvSpPr>
        <p:spPr>
          <a:xfrm rot="0">
            <a:off x="8099450" y="5915755"/>
            <a:ext cx="2089100" cy="708660"/>
          </a:xfrm>
          <a:prstGeom prst="rect">
            <a:avLst/>
          </a:prstGeom>
        </p:spPr>
        <p:txBody>
          <a:bodyPr anchor="t" rtlCol="false" tIns="0" lIns="0" bIns="0" rIns="0">
            <a:spAutoFit/>
          </a:bodyPr>
          <a:lstStyle/>
          <a:p>
            <a:pPr algn="ctr">
              <a:lnSpc>
                <a:spcPts val="5850"/>
              </a:lnSpc>
              <a:spcBef>
                <a:spcPct val="0"/>
              </a:spcBef>
            </a:pPr>
            <a:r>
              <a:rPr lang="en-US" b="true" sz="3900">
                <a:solidFill>
                  <a:srgbClr val="FFFFFF"/>
                </a:solidFill>
                <a:latin typeface="Roboto Bold"/>
                <a:ea typeface="Roboto Bold"/>
                <a:cs typeface="Roboto Bold"/>
                <a:sym typeface="Roboto Bold"/>
              </a:rPr>
              <a:t>Objective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71F22"/>
        </a:solidFill>
      </p:bgPr>
    </p:bg>
    <p:spTree>
      <p:nvGrpSpPr>
        <p:cNvPr id="1" name=""/>
        <p:cNvGrpSpPr/>
        <p:nvPr/>
      </p:nvGrpSpPr>
      <p:grpSpPr>
        <a:xfrm>
          <a:off x="0" y="0"/>
          <a:ext cx="0" cy="0"/>
          <a:chOff x="0" y="0"/>
          <a:chExt cx="0" cy="0"/>
        </a:xfrm>
      </p:grpSpPr>
      <p:sp>
        <p:nvSpPr>
          <p:cNvPr name="TextBox 2" id="2"/>
          <p:cNvSpPr txBox="true"/>
          <p:nvPr/>
        </p:nvSpPr>
        <p:spPr>
          <a:xfrm rot="0">
            <a:off x="317690" y="5330190"/>
            <a:ext cx="17652619" cy="4956810"/>
          </a:xfrm>
          <a:prstGeom prst="rect">
            <a:avLst/>
          </a:prstGeom>
        </p:spPr>
        <p:txBody>
          <a:bodyPr anchor="t" rtlCol="false" tIns="0" lIns="0" bIns="0" rIns="0">
            <a:spAutoFit/>
          </a:bodyPr>
          <a:lstStyle/>
          <a:p>
            <a:pPr algn="ctr">
              <a:lnSpc>
                <a:spcPts val="4350"/>
              </a:lnSpc>
              <a:spcBef>
                <a:spcPct val="0"/>
              </a:spcBef>
            </a:pPr>
            <a:r>
              <a:rPr lang="en-US" b="true" sz="2900">
                <a:solidFill>
                  <a:srgbClr val="FFFFFF"/>
                </a:solidFill>
                <a:latin typeface="Roboto Bold"/>
                <a:ea typeface="Roboto Bold"/>
                <a:cs typeface="Roboto Bold"/>
                <a:sym typeface="Roboto Bold"/>
              </a:rPr>
              <a:t>Challenges Faced</a:t>
            </a:r>
          </a:p>
          <a:p>
            <a:pPr algn="ctr">
              <a:lnSpc>
                <a:spcPts val="4350"/>
              </a:lnSpc>
              <a:spcBef>
                <a:spcPct val="0"/>
              </a:spcBef>
            </a:pPr>
            <a:r>
              <a:rPr lang="en-US" sz="2900">
                <a:solidFill>
                  <a:srgbClr val="FFFFFF"/>
                </a:solidFill>
                <a:latin typeface="Roboto"/>
                <a:ea typeface="Roboto"/>
                <a:cs typeface="Roboto"/>
                <a:sym typeface="Roboto"/>
              </a:rPr>
              <a:t>As illustrated in Figure 1 (which shows the Industry-Academia Gap leading to Project Failures), a significant misalignment exists between academic RE instruction and the practical demands of modern software development. Industry surveys consistently identify unclear requirements, scope creep, and poor stakeholder communication as primary contributors to project failures. Graduates often enter the workforce lacking proficiency in contemporary tools, struggling with iterative validation processes, and possessing insufficient soft skills for effective stakeholder collaboration. This skills gap is particularly pronounced in agile environments and specialized domains like autonomous systems and machine learning.</a:t>
            </a:r>
          </a:p>
          <a:p>
            <a:pPr algn="ctr">
              <a:lnSpc>
                <a:spcPts val="4350"/>
              </a:lnSpc>
              <a:spcBef>
                <a:spcPct val="0"/>
              </a:spcBef>
            </a:pPr>
          </a:p>
        </p:txBody>
      </p:sp>
      <p:sp>
        <p:nvSpPr>
          <p:cNvPr name="Freeform 3" id="3"/>
          <p:cNvSpPr/>
          <p:nvPr/>
        </p:nvSpPr>
        <p:spPr>
          <a:xfrm flipH="false" flipV="false" rot="0">
            <a:off x="5073046" y="533399"/>
            <a:ext cx="7726308" cy="4838600"/>
          </a:xfrm>
          <a:custGeom>
            <a:avLst/>
            <a:gdLst/>
            <a:ahLst/>
            <a:cxnLst/>
            <a:rect r="r" b="b" t="t" l="l"/>
            <a:pathLst>
              <a:path h="4838600" w="7726308">
                <a:moveTo>
                  <a:pt x="0" y="0"/>
                </a:moveTo>
                <a:lnTo>
                  <a:pt x="7726308" y="0"/>
                </a:lnTo>
                <a:lnTo>
                  <a:pt x="7726308" y="4838600"/>
                </a:lnTo>
                <a:lnTo>
                  <a:pt x="0" y="4838600"/>
                </a:lnTo>
                <a:lnTo>
                  <a:pt x="0" y="0"/>
                </a:lnTo>
                <a:close/>
              </a:path>
            </a:pathLst>
          </a:custGeom>
          <a:blipFill>
            <a:blip r:embed="rId2"/>
            <a:stretch>
              <a:fillRect l="0" t="0" r="0" b="0"/>
            </a:stretch>
          </a:blipFill>
        </p:spPr>
      </p:sp>
      <p:sp>
        <p:nvSpPr>
          <p:cNvPr name="TextBox 4" id="4"/>
          <p:cNvSpPr txBox="true"/>
          <p:nvPr/>
        </p:nvSpPr>
        <p:spPr>
          <a:xfrm rot="0">
            <a:off x="7101998" y="-114300"/>
            <a:ext cx="3872210" cy="647699"/>
          </a:xfrm>
          <a:prstGeom prst="rect">
            <a:avLst/>
          </a:prstGeom>
        </p:spPr>
        <p:txBody>
          <a:bodyPr anchor="t" rtlCol="false" tIns="0" lIns="0" bIns="0" rIns="0">
            <a:spAutoFit/>
          </a:bodyPr>
          <a:lstStyle/>
          <a:p>
            <a:pPr algn="ctr">
              <a:lnSpc>
                <a:spcPts val="5250"/>
              </a:lnSpc>
              <a:spcBef>
                <a:spcPct val="0"/>
              </a:spcBef>
            </a:pPr>
            <a:r>
              <a:rPr lang="en-US" b="true" sz="3500">
                <a:solidFill>
                  <a:srgbClr val="FFFFFF"/>
                </a:solidFill>
                <a:latin typeface="Roboto Bold"/>
                <a:ea typeface="Roboto Bold"/>
                <a:cs typeface="Roboto Bold"/>
                <a:sym typeface="Roboto Bold"/>
              </a:rPr>
              <a:t>Problem Statement</a:t>
            </a:r>
          </a:p>
        </p:txBody>
      </p:sp>
      <p:sp>
        <p:nvSpPr>
          <p:cNvPr name="TextBox 5" id="5"/>
          <p:cNvSpPr txBox="true"/>
          <p:nvPr/>
        </p:nvSpPr>
        <p:spPr>
          <a:xfrm rot="0">
            <a:off x="13440825" y="2781300"/>
            <a:ext cx="848971" cy="469961"/>
          </a:xfrm>
          <a:prstGeom prst="rect">
            <a:avLst/>
          </a:prstGeom>
        </p:spPr>
        <p:txBody>
          <a:bodyPr anchor="t" rtlCol="false" tIns="0" lIns="0" bIns="0" rIns="0">
            <a:spAutoFit/>
          </a:bodyPr>
          <a:lstStyle/>
          <a:p>
            <a:pPr algn="ctr">
              <a:lnSpc>
                <a:spcPts val="3795"/>
              </a:lnSpc>
            </a:pPr>
            <a:r>
              <a:rPr lang="en-US" sz="2710" b="true">
                <a:solidFill>
                  <a:srgbClr val="FFFFFF"/>
                </a:solidFill>
                <a:latin typeface="Canva Sans Bold"/>
                <a:ea typeface="Canva Sans Bold"/>
                <a:cs typeface="Canva Sans Bold"/>
                <a:sym typeface="Canva Sans Bold"/>
              </a:rPr>
              <a:t>Fig. 1</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71F22"/>
        </a:solidFill>
      </p:bgPr>
    </p:bg>
    <p:spTree>
      <p:nvGrpSpPr>
        <p:cNvPr id="1" name=""/>
        <p:cNvGrpSpPr/>
        <p:nvPr/>
      </p:nvGrpSpPr>
      <p:grpSpPr>
        <a:xfrm>
          <a:off x="0" y="0"/>
          <a:ext cx="0" cy="0"/>
          <a:chOff x="0" y="0"/>
          <a:chExt cx="0" cy="0"/>
        </a:xfrm>
      </p:grpSpPr>
      <p:sp>
        <p:nvSpPr>
          <p:cNvPr name="TextBox 2" id="2"/>
          <p:cNvSpPr txBox="true"/>
          <p:nvPr/>
        </p:nvSpPr>
        <p:spPr>
          <a:xfrm rot="0">
            <a:off x="196665" y="3812470"/>
            <a:ext cx="17894669" cy="3019425"/>
          </a:xfrm>
          <a:prstGeom prst="rect">
            <a:avLst/>
          </a:prstGeom>
        </p:spPr>
        <p:txBody>
          <a:bodyPr anchor="t" rtlCol="false" tIns="0" lIns="0" bIns="0" rIns="0">
            <a:spAutoFit/>
          </a:bodyPr>
          <a:lstStyle/>
          <a:p>
            <a:pPr algn="ctr">
              <a:lnSpc>
                <a:spcPts val="6000"/>
              </a:lnSpc>
              <a:spcBef>
                <a:spcPct val="0"/>
              </a:spcBef>
            </a:pPr>
            <a:r>
              <a:rPr lang="en-US" b="true" sz="4000">
                <a:solidFill>
                  <a:srgbClr val="FFFFFF"/>
                </a:solidFill>
                <a:latin typeface="Roboto Bold"/>
                <a:ea typeface="Roboto Bold"/>
                <a:cs typeface="Roboto Bold"/>
                <a:sym typeface="Roboto Bold"/>
              </a:rPr>
              <a:t>Approach to Overcome the Challenges</a:t>
            </a:r>
          </a:p>
          <a:p>
            <a:pPr algn="ctr">
              <a:lnSpc>
                <a:spcPts val="6000"/>
              </a:lnSpc>
              <a:spcBef>
                <a:spcPct val="0"/>
              </a:spcBef>
            </a:pPr>
            <a:r>
              <a:rPr lang="en-US" b="true" sz="4000">
                <a:solidFill>
                  <a:srgbClr val="FFFFFF"/>
                </a:solidFill>
                <a:latin typeface="Roboto Bold"/>
                <a:ea typeface="Roboto Bold"/>
                <a:cs typeface="Roboto Bold"/>
                <a:sym typeface="Roboto Bold"/>
              </a:rPr>
              <a:t>To overcome these challenges, the approach involves reforming RE education through industry-aligned curricula, practical training, and modern tool integration.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71F22"/>
        </a:solidFill>
      </p:bgPr>
    </p:bg>
    <p:spTree>
      <p:nvGrpSpPr>
        <p:cNvPr id="1" name=""/>
        <p:cNvGrpSpPr/>
        <p:nvPr/>
      </p:nvGrpSpPr>
      <p:grpSpPr>
        <a:xfrm>
          <a:off x="0" y="0"/>
          <a:ext cx="0" cy="0"/>
          <a:chOff x="0" y="0"/>
          <a:chExt cx="0" cy="0"/>
        </a:xfrm>
      </p:grpSpPr>
      <p:sp>
        <p:nvSpPr>
          <p:cNvPr name="Freeform 2" id="2"/>
          <p:cNvSpPr/>
          <p:nvPr/>
        </p:nvSpPr>
        <p:spPr>
          <a:xfrm flipH="false" flipV="false" rot="0">
            <a:off x="2634515" y="1846607"/>
            <a:ext cx="12262564" cy="5664541"/>
          </a:xfrm>
          <a:custGeom>
            <a:avLst/>
            <a:gdLst/>
            <a:ahLst/>
            <a:cxnLst/>
            <a:rect r="r" b="b" t="t" l="l"/>
            <a:pathLst>
              <a:path h="5664541" w="12262564">
                <a:moveTo>
                  <a:pt x="0" y="0"/>
                </a:moveTo>
                <a:lnTo>
                  <a:pt x="12262564" y="0"/>
                </a:lnTo>
                <a:lnTo>
                  <a:pt x="12262564" y="5664541"/>
                </a:lnTo>
                <a:lnTo>
                  <a:pt x="0" y="5664541"/>
                </a:lnTo>
                <a:lnTo>
                  <a:pt x="0" y="0"/>
                </a:lnTo>
                <a:close/>
              </a:path>
            </a:pathLst>
          </a:custGeom>
          <a:blipFill>
            <a:blip r:embed="rId2"/>
            <a:stretch>
              <a:fillRect l="0" t="0" r="0" b="0"/>
            </a:stretch>
          </a:blipFill>
        </p:spPr>
      </p:sp>
      <p:sp>
        <p:nvSpPr>
          <p:cNvPr name="TextBox 3" id="3"/>
          <p:cNvSpPr txBox="true"/>
          <p:nvPr/>
        </p:nvSpPr>
        <p:spPr>
          <a:xfrm rot="0">
            <a:off x="3071007" y="314325"/>
            <a:ext cx="12342651" cy="1314450"/>
          </a:xfrm>
          <a:prstGeom prst="rect">
            <a:avLst/>
          </a:prstGeom>
        </p:spPr>
        <p:txBody>
          <a:bodyPr anchor="t" rtlCol="false" tIns="0" lIns="0" bIns="0" rIns="0">
            <a:spAutoFit/>
          </a:bodyPr>
          <a:lstStyle/>
          <a:p>
            <a:pPr algn="ctr">
              <a:lnSpc>
                <a:spcPts val="5250"/>
              </a:lnSpc>
              <a:spcBef>
                <a:spcPct val="0"/>
              </a:spcBef>
            </a:pPr>
            <a:r>
              <a:rPr lang="en-US" b="true" sz="3500">
                <a:solidFill>
                  <a:srgbClr val="FFFFFF"/>
                </a:solidFill>
                <a:latin typeface="Roboto Bold"/>
                <a:ea typeface="Roboto Bold"/>
                <a:cs typeface="Roboto Bold"/>
                <a:sym typeface="Roboto Bold"/>
              </a:rPr>
              <a:t>Ou</a:t>
            </a:r>
            <a:r>
              <a:rPr lang="en-US" b="true" sz="3500">
                <a:solidFill>
                  <a:srgbClr val="FFFFFF"/>
                </a:solidFill>
                <a:latin typeface="Roboto Bold"/>
                <a:ea typeface="Roboto Bold"/>
                <a:cs typeface="Roboto Bold"/>
                <a:sym typeface="Roboto Bold"/>
              </a:rPr>
              <a:t>r survey findings reveal critical insights into the perceived gaps and desired improvements in RE education.</a:t>
            </a:r>
          </a:p>
        </p:txBody>
      </p:sp>
      <p:sp>
        <p:nvSpPr>
          <p:cNvPr name="TextBox 4" id="4"/>
          <p:cNvSpPr txBox="true"/>
          <p:nvPr/>
        </p:nvSpPr>
        <p:spPr>
          <a:xfrm rot="0">
            <a:off x="2155756" y="8127354"/>
            <a:ext cx="13220081" cy="1365885"/>
          </a:xfrm>
          <a:prstGeom prst="rect">
            <a:avLst/>
          </a:prstGeom>
        </p:spPr>
        <p:txBody>
          <a:bodyPr anchor="t" rtlCol="false" tIns="0" lIns="0" bIns="0" rIns="0">
            <a:spAutoFit/>
          </a:bodyPr>
          <a:lstStyle/>
          <a:p>
            <a:pPr algn="ctr">
              <a:lnSpc>
                <a:spcPts val="3600"/>
              </a:lnSpc>
              <a:spcBef>
                <a:spcPct val="0"/>
              </a:spcBef>
            </a:pPr>
            <a:r>
              <a:rPr lang="en-US" sz="2400">
                <a:solidFill>
                  <a:srgbClr val="FFFFFF"/>
                </a:solidFill>
                <a:latin typeface="Roboto"/>
                <a:ea typeface="Roboto"/>
                <a:cs typeface="Roboto"/>
                <a:sym typeface="Roboto"/>
              </a:rPr>
              <a:t>Perceived Level of Academic Preparation: According to Our Survey (Perceived Level of Academic Preparation for Industry RE Challenges), 44% of respondents felt poorly or entirely unprepared by their academic education for real-world RE demands.</a:t>
            </a:r>
          </a:p>
        </p:txBody>
      </p:sp>
      <p:sp>
        <p:nvSpPr>
          <p:cNvPr name="TextBox 5" id="5"/>
          <p:cNvSpPr txBox="true"/>
          <p:nvPr/>
        </p:nvSpPr>
        <p:spPr>
          <a:xfrm rot="0">
            <a:off x="15993117" y="4087060"/>
            <a:ext cx="782836" cy="464820"/>
          </a:xfrm>
          <a:prstGeom prst="rect">
            <a:avLst/>
          </a:prstGeom>
        </p:spPr>
        <p:txBody>
          <a:bodyPr anchor="t" rtlCol="false" tIns="0" lIns="0" bIns="0" rIns="0">
            <a:spAutoFit/>
          </a:bodyPr>
          <a:lstStyle/>
          <a:p>
            <a:pPr algn="ctr">
              <a:lnSpc>
                <a:spcPts val="3779"/>
              </a:lnSpc>
            </a:pPr>
            <a:r>
              <a:rPr lang="en-US" sz="2700" b="true">
                <a:solidFill>
                  <a:srgbClr val="FFFFFF"/>
                </a:solidFill>
                <a:latin typeface="Canva Sans Bold"/>
                <a:ea typeface="Canva Sans Bold"/>
                <a:cs typeface="Canva Sans Bold"/>
                <a:sym typeface="Canva Sans Bold"/>
              </a:rPr>
              <a:t>Fig.2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71F22"/>
        </a:solidFill>
      </p:bgPr>
    </p:bg>
    <p:spTree>
      <p:nvGrpSpPr>
        <p:cNvPr id="1" name=""/>
        <p:cNvGrpSpPr/>
        <p:nvPr/>
      </p:nvGrpSpPr>
      <p:grpSpPr>
        <a:xfrm>
          <a:off x="0" y="0"/>
          <a:ext cx="0" cy="0"/>
          <a:chOff x="0" y="0"/>
          <a:chExt cx="0" cy="0"/>
        </a:xfrm>
      </p:grpSpPr>
      <p:sp>
        <p:nvSpPr>
          <p:cNvPr name="Freeform 2" id="2"/>
          <p:cNvSpPr/>
          <p:nvPr/>
        </p:nvSpPr>
        <p:spPr>
          <a:xfrm flipH="false" flipV="false" rot="0">
            <a:off x="146114" y="302562"/>
            <a:ext cx="11653816" cy="8645405"/>
          </a:xfrm>
          <a:custGeom>
            <a:avLst/>
            <a:gdLst/>
            <a:ahLst/>
            <a:cxnLst/>
            <a:rect r="r" b="b" t="t" l="l"/>
            <a:pathLst>
              <a:path h="8645405" w="11653816">
                <a:moveTo>
                  <a:pt x="0" y="0"/>
                </a:moveTo>
                <a:lnTo>
                  <a:pt x="11653816" y="0"/>
                </a:lnTo>
                <a:lnTo>
                  <a:pt x="11653816" y="8645405"/>
                </a:lnTo>
                <a:lnTo>
                  <a:pt x="0" y="8645405"/>
                </a:lnTo>
                <a:lnTo>
                  <a:pt x="0" y="0"/>
                </a:lnTo>
                <a:close/>
              </a:path>
            </a:pathLst>
          </a:custGeom>
          <a:blipFill>
            <a:blip r:embed="rId2"/>
            <a:stretch>
              <a:fillRect l="0" t="-6238" r="-781" b="-1310"/>
            </a:stretch>
          </a:blipFill>
        </p:spPr>
      </p:sp>
      <p:sp>
        <p:nvSpPr>
          <p:cNvPr name="TextBox 3" id="3"/>
          <p:cNvSpPr txBox="true"/>
          <p:nvPr/>
        </p:nvSpPr>
        <p:spPr>
          <a:xfrm rot="0">
            <a:off x="11905826" y="2948590"/>
            <a:ext cx="6261149" cy="3651885"/>
          </a:xfrm>
          <a:prstGeom prst="rect">
            <a:avLst/>
          </a:prstGeom>
        </p:spPr>
        <p:txBody>
          <a:bodyPr anchor="t" rtlCol="false" tIns="0" lIns="0" bIns="0" rIns="0">
            <a:spAutoFit/>
          </a:bodyPr>
          <a:lstStyle/>
          <a:p>
            <a:pPr algn="ctr">
              <a:lnSpc>
                <a:spcPts val="3600"/>
              </a:lnSpc>
              <a:spcBef>
                <a:spcPct val="0"/>
              </a:spcBef>
            </a:pPr>
            <a:r>
              <a:rPr lang="en-US" sz="2400">
                <a:solidFill>
                  <a:srgbClr val="FFFFFF"/>
                </a:solidFill>
                <a:latin typeface="Roboto"/>
                <a:ea typeface="Roboto"/>
                <a:cs typeface="Roboto"/>
                <a:sym typeface="Roboto"/>
              </a:rPr>
              <a:t>Underemphasized Topics/Skills: From our survey ,The chart (RE Topics and Skills Identified as Underemphasized in Academic Programs) highlights significant gaps in Agile requirements practices, stakeholder interaction, and managing evolving requirements, with writing effective user stories and Agile RE practices topping the list.</a:t>
            </a:r>
          </a:p>
        </p:txBody>
      </p:sp>
      <p:sp>
        <p:nvSpPr>
          <p:cNvPr name="TextBox 4" id="4"/>
          <p:cNvSpPr txBox="true"/>
          <p:nvPr/>
        </p:nvSpPr>
        <p:spPr>
          <a:xfrm rot="0">
            <a:off x="12463186" y="1422755"/>
            <a:ext cx="789533" cy="464820"/>
          </a:xfrm>
          <a:prstGeom prst="rect">
            <a:avLst/>
          </a:prstGeom>
        </p:spPr>
        <p:txBody>
          <a:bodyPr anchor="t" rtlCol="false" tIns="0" lIns="0" bIns="0" rIns="0">
            <a:spAutoFit/>
          </a:bodyPr>
          <a:lstStyle/>
          <a:p>
            <a:pPr algn="ctr">
              <a:lnSpc>
                <a:spcPts val="3779"/>
              </a:lnSpc>
            </a:pPr>
            <a:r>
              <a:rPr lang="en-US" sz="2700" b="true">
                <a:solidFill>
                  <a:srgbClr val="FFFFFF"/>
                </a:solidFill>
                <a:latin typeface="Canva Sans Bold"/>
                <a:ea typeface="Canva Sans Bold"/>
                <a:cs typeface="Canva Sans Bold"/>
                <a:sym typeface="Canva Sans Bold"/>
              </a:rPr>
              <a:t>Fig.3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71F22"/>
        </a:solidFill>
      </p:bgPr>
    </p:bg>
    <p:spTree>
      <p:nvGrpSpPr>
        <p:cNvPr id="1" name=""/>
        <p:cNvGrpSpPr/>
        <p:nvPr/>
      </p:nvGrpSpPr>
      <p:grpSpPr>
        <a:xfrm>
          <a:off x="0" y="0"/>
          <a:ext cx="0" cy="0"/>
          <a:chOff x="0" y="0"/>
          <a:chExt cx="0" cy="0"/>
        </a:xfrm>
      </p:grpSpPr>
      <p:sp>
        <p:nvSpPr>
          <p:cNvPr name="Freeform 2" id="2"/>
          <p:cNvSpPr/>
          <p:nvPr/>
        </p:nvSpPr>
        <p:spPr>
          <a:xfrm flipH="false" flipV="false" rot="0">
            <a:off x="2268272" y="378203"/>
            <a:ext cx="14683395" cy="6690935"/>
          </a:xfrm>
          <a:custGeom>
            <a:avLst/>
            <a:gdLst/>
            <a:ahLst/>
            <a:cxnLst/>
            <a:rect r="r" b="b" t="t" l="l"/>
            <a:pathLst>
              <a:path h="6690935" w="14683395">
                <a:moveTo>
                  <a:pt x="0" y="0"/>
                </a:moveTo>
                <a:lnTo>
                  <a:pt x="14683394" y="0"/>
                </a:lnTo>
                <a:lnTo>
                  <a:pt x="14683394" y="6690935"/>
                </a:lnTo>
                <a:lnTo>
                  <a:pt x="0" y="6690935"/>
                </a:lnTo>
                <a:lnTo>
                  <a:pt x="0" y="0"/>
                </a:lnTo>
                <a:close/>
              </a:path>
            </a:pathLst>
          </a:custGeom>
          <a:blipFill>
            <a:blip r:embed="rId2"/>
            <a:stretch>
              <a:fillRect l="-1086" t="-10488" r="-924" b="-1444"/>
            </a:stretch>
          </a:blipFill>
        </p:spPr>
      </p:sp>
      <p:sp>
        <p:nvSpPr>
          <p:cNvPr name="TextBox 3" id="3"/>
          <p:cNvSpPr txBox="true"/>
          <p:nvPr/>
        </p:nvSpPr>
        <p:spPr>
          <a:xfrm rot="0">
            <a:off x="2531723" y="7456768"/>
            <a:ext cx="13447003" cy="1365885"/>
          </a:xfrm>
          <a:prstGeom prst="rect">
            <a:avLst/>
          </a:prstGeom>
        </p:spPr>
        <p:txBody>
          <a:bodyPr anchor="t" rtlCol="false" tIns="0" lIns="0" bIns="0" rIns="0">
            <a:spAutoFit/>
          </a:bodyPr>
          <a:lstStyle/>
          <a:p>
            <a:pPr algn="ctr">
              <a:lnSpc>
                <a:spcPts val="3600"/>
              </a:lnSpc>
              <a:spcBef>
                <a:spcPct val="0"/>
              </a:spcBef>
            </a:pPr>
            <a:r>
              <a:rPr lang="en-US" sz="2400">
                <a:solidFill>
                  <a:srgbClr val="FFFFFF"/>
                </a:solidFill>
                <a:latin typeface="Roboto"/>
                <a:ea typeface="Roboto"/>
                <a:cs typeface="Roboto"/>
                <a:sym typeface="Roboto"/>
              </a:rPr>
              <a:t>Ov</a:t>
            </a:r>
            <a:r>
              <a:rPr lang="en-US" sz="2400">
                <a:solidFill>
                  <a:srgbClr val="FFFFFF"/>
                </a:solidFill>
                <a:latin typeface="Roboto"/>
                <a:ea typeface="Roboto"/>
                <a:cs typeface="Roboto"/>
                <a:sym typeface="Roboto"/>
              </a:rPr>
              <a:t>eremphasized Topics/Skills: The bar chart, Conversely (RE Topics/Skills Overemphasized in Academic Curricula) indicates that idealized project scenarios and overly theoretical frameworks are often overemphasized.</a:t>
            </a:r>
          </a:p>
        </p:txBody>
      </p:sp>
      <p:sp>
        <p:nvSpPr>
          <p:cNvPr name="TextBox 4" id="4"/>
          <p:cNvSpPr txBox="true"/>
          <p:nvPr/>
        </p:nvSpPr>
        <p:spPr>
          <a:xfrm rot="0">
            <a:off x="1028700" y="3829882"/>
            <a:ext cx="793254" cy="464820"/>
          </a:xfrm>
          <a:prstGeom prst="rect">
            <a:avLst/>
          </a:prstGeom>
        </p:spPr>
        <p:txBody>
          <a:bodyPr anchor="t" rtlCol="false" tIns="0" lIns="0" bIns="0" rIns="0">
            <a:spAutoFit/>
          </a:bodyPr>
          <a:lstStyle/>
          <a:p>
            <a:pPr algn="ctr">
              <a:lnSpc>
                <a:spcPts val="3779"/>
              </a:lnSpc>
            </a:pPr>
            <a:r>
              <a:rPr lang="en-US" sz="2700" b="true">
                <a:solidFill>
                  <a:srgbClr val="FFFFFF"/>
                </a:solidFill>
                <a:latin typeface="Canva Sans Bold"/>
                <a:ea typeface="Canva Sans Bold"/>
                <a:cs typeface="Canva Sans Bold"/>
                <a:sym typeface="Canva Sans Bold"/>
              </a:rPr>
              <a:t>Fig.4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71F22"/>
        </a:solidFill>
      </p:bgPr>
    </p:bg>
    <p:spTree>
      <p:nvGrpSpPr>
        <p:cNvPr id="1" name=""/>
        <p:cNvGrpSpPr/>
        <p:nvPr/>
      </p:nvGrpSpPr>
      <p:grpSpPr>
        <a:xfrm>
          <a:off x="0" y="0"/>
          <a:ext cx="0" cy="0"/>
          <a:chOff x="0" y="0"/>
          <a:chExt cx="0" cy="0"/>
        </a:xfrm>
      </p:grpSpPr>
      <p:sp>
        <p:nvSpPr>
          <p:cNvPr name="Freeform 2" id="2"/>
          <p:cNvSpPr/>
          <p:nvPr/>
        </p:nvSpPr>
        <p:spPr>
          <a:xfrm flipH="false" flipV="false" rot="0">
            <a:off x="1200327" y="544612"/>
            <a:ext cx="14198203" cy="6429449"/>
          </a:xfrm>
          <a:custGeom>
            <a:avLst/>
            <a:gdLst/>
            <a:ahLst/>
            <a:cxnLst/>
            <a:rect r="r" b="b" t="t" l="l"/>
            <a:pathLst>
              <a:path h="6429449" w="14198203">
                <a:moveTo>
                  <a:pt x="0" y="0"/>
                </a:moveTo>
                <a:lnTo>
                  <a:pt x="14198203" y="0"/>
                </a:lnTo>
                <a:lnTo>
                  <a:pt x="14198203" y="6429449"/>
                </a:lnTo>
                <a:lnTo>
                  <a:pt x="0" y="6429449"/>
                </a:lnTo>
                <a:lnTo>
                  <a:pt x="0" y="0"/>
                </a:lnTo>
                <a:close/>
              </a:path>
            </a:pathLst>
          </a:custGeom>
          <a:blipFill>
            <a:blip r:embed="rId2"/>
            <a:stretch>
              <a:fillRect l="0" t="-10622" r="-2262" b="-2290"/>
            </a:stretch>
          </a:blipFill>
        </p:spPr>
      </p:sp>
      <p:sp>
        <p:nvSpPr>
          <p:cNvPr name="TextBox 3" id="3"/>
          <p:cNvSpPr txBox="true"/>
          <p:nvPr/>
        </p:nvSpPr>
        <p:spPr>
          <a:xfrm rot="0">
            <a:off x="2420498" y="7789586"/>
            <a:ext cx="13447003" cy="1365885"/>
          </a:xfrm>
          <a:prstGeom prst="rect">
            <a:avLst/>
          </a:prstGeom>
        </p:spPr>
        <p:txBody>
          <a:bodyPr anchor="t" rtlCol="false" tIns="0" lIns="0" bIns="0" rIns="0">
            <a:spAutoFit/>
          </a:bodyPr>
          <a:lstStyle/>
          <a:p>
            <a:pPr algn="ctr">
              <a:lnSpc>
                <a:spcPts val="3600"/>
              </a:lnSpc>
              <a:spcBef>
                <a:spcPct val="0"/>
              </a:spcBef>
            </a:pPr>
            <a:r>
              <a:rPr lang="en-US" sz="2400">
                <a:solidFill>
                  <a:srgbClr val="FFFFFF"/>
                </a:solidFill>
                <a:latin typeface="Roboto"/>
                <a:ea typeface="Roboto"/>
                <a:cs typeface="Roboto"/>
                <a:sym typeface="Roboto"/>
              </a:rPr>
              <a:t>R</a:t>
            </a:r>
            <a:r>
              <a:rPr lang="en-US" sz="2400">
                <a:solidFill>
                  <a:srgbClr val="FFFFFF"/>
                </a:solidFill>
                <a:latin typeface="Roboto"/>
                <a:ea typeface="Roboto"/>
                <a:cs typeface="Roboto"/>
                <a:sym typeface="Roboto"/>
              </a:rPr>
              <a:t>ecommended Practical Learning Experiences: The chart (Recommended Practical Instructional Methods for RE Education) shows a strong preference for practical instructional methods such as real-case scenarios, mentorship programs, and hands-on tool training.</a:t>
            </a:r>
          </a:p>
        </p:txBody>
      </p:sp>
      <p:sp>
        <p:nvSpPr>
          <p:cNvPr name="TextBox 4" id="4"/>
          <p:cNvSpPr txBox="true"/>
          <p:nvPr/>
        </p:nvSpPr>
        <p:spPr>
          <a:xfrm rot="0">
            <a:off x="15989396" y="4087060"/>
            <a:ext cx="790277" cy="464820"/>
          </a:xfrm>
          <a:prstGeom prst="rect">
            <a:avLst/>
          </a:prstGeom>
        </p:spPr>
        <p:txBody>
          <a:bodyPr anchor="t" rtlCol="false" tIns="0" lIns="0" bIns="0" rIns="0">
            <a:spAutoFit/>
          </a:bodyPr>
          <a:lstStyle/>
          <a:p>
            <a:pPr algn="ctr">
              <a:lnSpc>
                <a:spcPts val="3779"/>
              </a:lnSpc>
            </a:pPr>
            <a:r>
              <a:rPr lang="en-US" sz="2700" b="true">
                <a:solidFill>
                  <a:srgbClr val="FFFFFF"/>
                </a:solidFill>
                <a:latin typeface="Canva Sans Bold"/>
                <a:ea typeface="Canva Sans Bold"/>
                <a:cs typeface="Canva Sans Bold"/>
                <a:sym typeface="Canva Sans Bold"/>
              </a:rPr>
              <a:t>Fig.5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DAGxdiimrqo</dc:identifier>
  <dcterms:modified xsi:type="dcterms:W3CDTF">2011-08-01T06:04:30Z</dcterms:modified>
  <cp:revision>1</cp:revision>
  <dc:title>SWE</dc:title>
</cp:coreProperties>
</file>