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Frank Ruhl Libre" pitchFamily="2" charset="-79"/>
      <p:regular r:id="rId33"/>
      <p:bold r:id="rId34"/>
    </p:embeddedFont>
    <p:embeddedFont>
      <p:font typeface="Montserrat" pitchFamily="2" charset="77"/>
      <p:regular r:id="rId35"/>
      <p:bold r:id="rId36"/>
      <p:italic r:id="rId37"/>
      <p:boldItalic r:id="rId38"/>
    </p:embeddedFont>
    <p:embeddedFont>
      <p:font typeface="Montserrat SemiBold" panose="020F050202020403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i51+4w1PoNcE0ra/A71QxFHN4p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FA55C1-15E6-4354-B317-81947A2E3FE3}">
  <a:tblStyle styleId="{91FA55C1-15E6-4354-B317-81947A2E3F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 snapToGrid="0">
      <p:cViewPr varScale="1">
        <p:scale>
          <a:sx n="154" d="100"/>
          <a:sy n="154" d="100"/>
        </p:scale>
        <p:origin x="6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b8003dfc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31b8003dfc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d4024db0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31d4024db0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ce4c381d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31ce4c381d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1ce4c381d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g31ce4c381d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ce4c381d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31ce4c381d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1cf12faf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31cf12faf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1cf12faf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31cf12faf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1cf12faf7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31cf12faf7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1d6158e2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1d6158e2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b8003dfc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31b8003dfc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b8003df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31b8003df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b8003dfc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31b8003dfc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b8003dfc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31b8003dfc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b8003dfc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31b8003dfc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rgbClr val="220337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73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7"/>
          <p:cNvSpPr txBox="1">
            <a:spLocks noGrp="1"/>
          </p:cNvSpPr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2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body" idx="1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921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371600" lvl="2" indent="-2921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828800" lvl="3" indent="-2921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286000" lvl="4" indent="-2921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743200" lvl="5" indent="-2921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lvl="6" indent="-2921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657600" lvl="7" indent="-2921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4114800" lvl="8" indent="-2921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subTitle" idx="2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accent2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>
  <p:cSld name="CUSTO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7" cy="5143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36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7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4969800" y="1412750"/>
            <a:ext cx="3766800" cy="1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1"/>
          </p:nvPr>
        </p:nvSpPr>
        <p:spPr>
          <a:xfrm>
            <a:off x="4969675" y="2901150"/>
            <a:ext cx="3766800" cy="1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l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">
  <p:cSld name="CUSTOM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37" descr=" 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7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37"/>
          <p:cNvSpPr txBox="1">
            <a:spLocks noGrp="1"/>
          </p:cNvSpPr>
          <p:nvPr>
            <p:ph type="title"/>
          </p:nvPr>
        </p:nvSpPr>
        <p:spPr>
          <a:xfrm>
            <a:off x="311700" y="587975"/>
            <a:ext cx="36108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000"/>
              <a:buNone/>
              <a:defRPr sz="4000">
                <a:solidFill>
                  <a:srgbClr val="5706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body" idx="1"/>
          </p:nvPr>
        </p:nvSpPr>
        <p:spPr>
          <a:xfrm>
            <a:off x="311700" y="1836175"/>
            <a:ext cx="36108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37"/>
          <p:cNvSpPr txBox="1"/>
          <p:nvPr/>
        </p:nvSpPr>
        <p:spPr>
          <a:xfrm>
            <a:off x="5958050" y="683000"/>
            <a:ext cx="27786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37"/>
          <p:cNvSpPr txBox="1">
            <a:spLocks noGrp="1"/>
          </p:cNvSpPr>
          <p:nvPr>
            <p:ph type="body" idx="2"/>
          </p:nvPr>
        </p:nvSpPr>
        <p:spPr>
          <a:xfrm>
            <a:off x="5824575" y="683050"/>
            <a:ext cx="29118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3"/>
          </p:nvPr>
        </p:nvSpPr>
        <p:spPr>
          <a:xfrm>
            <a:off x="5824575" y="1931875"/>
            <a:ext cx="29118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body" idx="4"/>
          </p:nvPr>
        </p:nvSpPr>
        <p:spPr>
          <a:xfrm>
            <a:off x="5824575" y="3180700"/>
            <a:ext cx="29118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pic>
        <p:nvPicPr>
          <p:cNvPr id="73" name="Google Shape;73;p37"/>
          <p:cNvPicPr preferRelativeResize="0"/>
          <p:nvPr/>
        </p:nvPicPr>
        <p:blipFill rotWithShape="1">
          <a:blip r:embed="rId3">
            <a:alphaModFix/>
          </a:blip>
          <a:srcRect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orient="horz" pos="432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2">
    <p:bg>
      <p:bgPr>
        <a:solidFill>
          <a:srgbClr val="220337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8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7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38"/>
          <p:cNvSpPr txBox="1">
            <a:spLocks noGrp="1"/>
          </p:cNvSpPr>
          <p:nvPr>
            <p:ph type="title"/>
          </p:nvPr>
        </p:nvSpPr>
        <p:spPr>
          <a:xfrm>
            <a:off x="904850" y="1264532"/>
            <a:ext cx="6710700" cy="15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ubTitle" idx="1"/>
          </p:nvPr>
        </p:nvSpPr>
        <p:spPr>
          <a:xfrm>
            <a:off x="974919" y="3029082"/>
            <a:ext cx="37152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0" name="Google Shape;80;p38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 descr=" 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9"/>
          <p:cNvSpPr txBox="1">
            <a:spLocks noGrp="1"/>
          </p:cNvSpPr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 sz="3600">
                <a:solidFill>
                  <a:srgbClr val="5706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subTitle" idx="1"/>
          </p:nvPr>
        </p:nvSpPr>
        <p:spPr>
          <a:xfrm>
            <a:off x="294375" y="2803075"/>
            <a:ext cx="36168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6" name="Google Shape;86;p39" descr=" 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7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3">
    <p:bg>
      <p:bgPr>
        <a:solidFill>
          <a:schemeClr val="lt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2802" y="-34225"/>
            <a:ext cx="9269596" cy="51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40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7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40"/>
          <p:cNvSpPr txBox="1">
            <a:spLocks noGrp="1"/>
          </p:cNvSpPr>
          <p:nvPr>
            <p:ph type="title"/>
          </p:nvPr>
        </p:nvSpPr>
        <p:spPr>
          <a:xfrm>
            <a:off x="592275" y="522825"/>
            <a:ext cx="8144400" cy="3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olio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41" descr=" 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1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7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_1_1_1">
    <p:bg>
      <p:bgPr>
        <a:solidFill>
          <a:srgbClr val="220337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8"/>
          <p:cNvPicPr preferRelativeResize="0"/>
          <p:nvPr/>
        </p:nvPicPr>
        <p:blipFill rotWithShape="1">
          <a:blip r:embed="rId2">
            <a:alphaModFix/>
          </a:blip>
          <a:srcRect l="308" t="357" r="326" b="366"/>
          <a:stretch/>
        </p:blipFill>
        <p:spPr>
          <a:xfrm>
            <a:off x="0" y="250"/>
            <a:ext cx="914399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8" descr="New York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73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8"/>
          <p:cNvSpPr txBox="1">
            <a:spLocks noGrp="1"/>
          </p:cNvSpPr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body" idx="1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921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371600" lvl="2" indent="-2921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828800" lvl="3" indent="-2921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286000" lvl="4" indent="-2921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743200" lvl="5" indent="-2921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lvl="6" indent="-2921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657600" lvl="7" indent="-2921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4114800" lvl="8" indent="-2921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ubTitle" idx="2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9"/>
          <p:cNvSpPr txBox="1">
            <a:spLocks noGrp="1"/>
          </p:cNvSpPr>
          <p:nvPr>
            <p:ph type="title"/>
          </p:nvPr>
        </p:nvSpPr>
        <p:spPr>
          <a:xfrm>
            <a:off x="1506000" y="1385509"/>
            <a:ext cx="6131700" cy="16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subTitle" idx="1"/>
          </p:nvPr>
        </p:nvSpPr>
        <p:spPr>
          <a:xfrm>
            <a:off x="2462575" y="2959018"/>
            <a:ext cx="42186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0" descr=" 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7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Google Shape;27;p30"/>
          <p:cNvSpPr txBox="1">
            <a:spLocks noGrp="1"/>
          </p:cNvSpPr>
          <p:nvPr>
            <p:ph type="title"/>
          </p:nvPr>
        </p:nvSpPr>
        <p:spPr>
          <a:xfrm>
            <a:off x="311700" y="3619355"/>
            <a:ext cx="45117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None/>
              <a:defRPr sz="1800" b="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8" name="Google Shape;28;p30"/>
          <p:cNvPicPr preferRelativeResize="0"/>
          <p:nvPr/>
        </p:nvPicPr>
        <p:blipFill rotWithShape="1">
          <a:blip r:embed="rId3">
            <a:alphaModFix/>
          </a:blip>
          <a:srcRect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1"/>
          <p:cNvSpPr txBox="1">
            <a:spLocks noGrp="1"/>
          </p:cNvSpPr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1" name="Google Shape;31;p31" descr=" 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1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7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" name="Google Shape;33;p31"/>
          <p:cNvPicPr preferRelativeResize="0"/>
          <p:nvPr/>
        </p:nvPicPr>
        <p:blipFill rotWithShape="1">
          <a:blip r:embed="rId3">
            <a:alphaModFix/>
          </a:blip>
          <a:srcRect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65" y="0"/>
            <a:ext cx="913607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2"/>
          <p:cNvSpPr txBox="1">
            <a:spLocks noGrp="1"/>
          </p:cNvSpPr>
          <p:nvPr>
            <p:ph type="title" hasCustomPrompt="1"/>
          </p:nvPr>
        </p:nvSpPr>
        <p:spPr>
          <a:xfrm>
            <a:off x="311700" y="606575"/>
            <a:ext cx="8520600" cy="16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3000"/>
              <a:buNone/>
              <a:defRPr sz="13000">
                <a:solidFill>
                  <a:srgbClr val="57068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32"/>
          <p:cNvSpPr txBox="1">
            <a:spLocks noGrp="1"/>
          </p:cNvSpPr>
          <p:nvPr>
            <p:ph type="body" idx="1"/>
          </p:nvPr>
        </p:nvSpPr>
        <p:spPr>
          <a:xfrm>
            <a:off x="3007950" y="3094875"/>
            <a:ext cx="3128100" cy="1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pic>
        <p:nvPicPr>
          <p:cNvPr id="38" name="Google Shape;38;p32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3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7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" name="Google Shape;40;p32"/>
          <p:cNvSpPr txBox="1">
            <a:spLocks noGrp="1"/>
          </p:cNvSpPr>
          <p:nvPr>
            <p:ph type="subTitle" idx="2"/>
          </p:nvPr>
        </p:nvSpPr>
        <p:spPr>
          <a:xfrm>
            <a:off x="1429500" y="2353776"/>
            <a:ext cx="6285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 b="1">
                <a:solidFill>
                  <a:schemeClr val="accen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title"/>
          </p:nvPr>
        </p:nvSpPr>
        <p:spPr>
          <a:xfrm>
            <a:off x="311700" y="708000"/>
            <a:ext cx="3132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2400"/>
              <a:buNone/>
              <a:defRPr sz="2400">
                <a:solidFill>
                  <a:srgbClr val="5706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body" idx="1"/>
          </p:nvPr>
        </p:nvSpPr>
        <p:spPr>
          <a:xfrm>
            <a:off x="311700" y="1542000"/>
            <a:ext cx="30546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44" name="Google Shape;44;p33" descr=" 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3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7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" name="Google Shape;46;p33"/>
          <p:cNvPicPr preferRelativeResize="0"/>
          <p:nvPr/>
        </p:nvPicPr>
        <p:blipFill rotWithShape="1">
          <a:blip r:embed="rId3">
            <a:alphaModFix/>
          </a:blip>
          <a:srcRect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 txBox="1"/>
          <p:nvPr/>
        </p:nvSpPr>
        <p:spPr>
          <a:xfrm>
            <a:off x="4583948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7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" name="Google Shape;49;p34" descr=" 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311700" y="1448400"/>
            <a:ext cx="6551100" cy="22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52" name="Google Shape;52;p34"/>
          <p:cNvPicPr preferRelativeResize="0"/>
          <p:nvPr/>
        </p:nvPicPr>
        <p:blipFill rotWithShape="1">
          <a:blip r:embed="rId3">
            <a:alphaModFix/>
          </a:blip>
          <a:srcRect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>
            <a:spLocks noGrp="1"/>
          </p:cNvSpPr>
          <p:nvPr>
            <p:ph type="title"/>
          </p:nvPr>
        </p:nvSpPr>
        <p:spPr>
          <a:xfrm>
            <a:off x="1772975" y="528144"/>
            <a:ext cx="5597700" cy="24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5600"/>
              <a:buNone/>
              <a:defRPr sz="5600">
                <a:solidFill>
                  <a:srgbClr val="57068C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55" name="Google Shape;55;p35" descr=" 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7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2120250" y="2660325"/>
            <a:ext cx="4903500" cy="16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Frank Ruhl Libre"/>
              <a:buNone/>
              <a:defRPr sz="3600" b="1" i="0" u="none" strike="noStrike" cap="none">
                <a:solidFill>
                  <a:srgbClr val="57068C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Customer Churn Prediction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12.10.2024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2"/>
          </p:nvPr>
        </p:nvSpPr>
        <p:spPr>
          <a:xfrm>
            <a:off x="1622738" y="2791614"/>
            <a:ext cx="5692462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Presented by Tejasvini Sansare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/>
        </p:nvSpPr>
        <p:spPr>
          <a:xfrm>
            <a:off x="338975" y="253941"/>
            <a:ext cx="5990989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9A6A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Demographics – Partner and Dependents</a:t>
            </a:r>
            <a:endParaRPr sz="2000" b="1" i="0" u="none" strike="noStrike" cap="none" dirty="0">
              <a:solidFill>
                <a:srgbClr val="9A6AB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338975" y="810558"/>
            <a:ext cx="85410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customers (no dependents, no partner) are more likely to churn.</a:t>
            </a:r>
            <a:endParaRPr sz="1400" b="0" i="0" u="none" strike="noStrike" cap="non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6" descr="A graph of a couple of blue and purple bar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975" y="1418820"/>
            <a:ext cx="3682798" cy="2305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6" descr="A graph of a number of bars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418820"/>
            <a:ext cx="3682798" cy="2229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/>
        </p:nvSpPr>
        <p:spPr>
          <a:xfrm>
            <a:off x="338975" y="253941"/>
            <a:ext cx="5990989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9A6A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 Features – Contract Type</a:t>
            </a:r>
            <a:endParaRPr sz="2000" b="1" i="0" u="none" strike="noStrike" cap="none" dirty="0">
              <a:solidFill>
                <a:srgbClr val="9A6AB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338975" y="810558"/>
            <a:ext cx="85410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Month-to-month contracts have higher churn compared to longer-term contracts.</a:t>
            </a:r>
            <a:endParaRPr sz="1400" b="0" i="0" u="none" strike="noStrike" cap="non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3231" y="1290760"/>
            <a:ext cx="4124234" cy="3427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/>
        </p:nvSpPr>
        <p:spPr>
          <a:xfrm>
            <a:off x="338975" y="253941"/>
            <a:ext cx="5990989" cy="44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9A6A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 Features – Paperless billing</a:t>
            </a:r>
            <a:endParaRPr sz="2000" b="1" i="0" u="none" strike="noStrike" cap="none" dirty="0">
              <a:solidFill>
                <a:srgbClr val="9A6AB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338975" y="810558"/>
            <a:ext cx="85410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 with paperless billing show a higher churn rate.</a:t>
            </a:r>
            <a:endParaRPr sz="1400" b="0" i="0" u="none" strike="noStrike" cap="non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8044" y="1232522"/>
            <a:ext cx="4535787" cy="3387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/>
        </p:nvSpPr>
        <p:spPr>
          <a:xfrm>
            <a:off x="338975" y="253941"/>
            <a:ext cx="5990989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9A6A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 Features – Payment Methods</a:t>
            </a:r>
            <a:endParaRPr sz="2000" b="1" i="0" u="none" strike="noStrike" cap="none" dirty="0">
              <a:solidFill>
                <a:srgbClr val="9A6AB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9"/>
          <p:cNvSpPr txBox="1"/>
          <p:nvPr/>
        </p:nvSpPr>
        <p:spPr>
          <a:xfrm>
            <a:off x="338975" y="810558"/>
            <a:ext cx="85410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 paying via electronic check are the most likely to churn.</a:t>
            </a:r>
            <a:endParaRPr sz="1400" b="0" i="0" u="none" strike="noStrike" cap="non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3303" y="1367752"/>
            <a:ext cx="4836178" cy="3110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/>
          <p:nvPr/>
        </p:nvSpPr>
        <p:spPr>
          <a:xfrm>
            <a:off x="338975" y="253949"/>
            <a:ext cx="61407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9A6A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 Features – Tenure</a:t>
            </a:r>
            <a:endParaRPr sz="2000" b="1" i="0" u="none" strike="noStrike" cap="none" dirty="0">
              <a:solidFill>
                <a:srgbClr val="9A6AB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338975" y="810558"/>
            <a:ext cx="854100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Tenure distribution: This distribution is bimodal, with peaks at the low and high tenure ranges.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Tenure vs Churn: Customers with short tenure (&lt;10 months) are more likely to churn, indicating the importance of onboarding and early engagement strategies.</a:t>
            </a:r>
            <a:endParaRPr/>
          </a:p>
        </p:txBody>
      </p:sp>
      <p:pic>
        <p:nvPicPr>
          <p:cNvPr id="202" name="Google Shape;20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974" y="1806398"/>
            <a:ext cx="3775825" cy="255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52818" y="1806398"/>
            <a:ext cx="4001029" cy="2559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/>
          <p:nvPr/>
        </p:nvSpPr>
        <p:spPr>
          <a:xfrm>
            <a:off x="338975" y="253952"/>
            <a:ext cx="61500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9A6A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 Features – Monthly charges</a:t>
            </a:r>
            <a:endParaRPr sz="2000" b="1" i="0" u="none" strike="noStrike" cap="none" dirty="0">
              <a:solidFill>
                <a:srgbClr val="9A6AB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1"/>
          <p:cNvSpPr txBox="1"/>
          <p:nvPr/>
        </p:nvSpPr>
        <p:spPr>
          <a:xfrm>
            <a:off x="338975" y="810558"/>
            <a:ext cx="854100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Monthly charges distribution: There is a concentration around $20-30 and 70-100, indicating most customers have lower monthly charges.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Monthly charges vs Churn: Churn rate increases as monthly charges increase generally, with the highest density observed between $70 and $100.</a:t>
            </a:r>
            <a:endParaRPr/>
          </a:p>
        </p:txBody>
      </p:sp>
      <p:pic>
        <p:nvPicPr>
          <p:cNvPr id="210" name="Google Shape;21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975" y="1846449"/>
            <a:ext cx="3808022" cy="2547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75786" y="1846449"/>
            <a:ext cx="4090262" cy="2586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 txBox="1"/>
          <p:nvPr/>
        </p:nvSpPr>
        <p:spPr>
          <a:xfrm>
            <a:off x="338975" y="253952"/>
            <a:ext cx="61119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9A6A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 Features – Total charges</a:t>
            </a:r>
            <a:endParaRPr sz="2000" b="1" i="0" u="none" strike="noStrike" cap="none" dirty="0">
              <a:solidFill>
                <a:srgbClr val="9A6AB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2"/>
          <p:cNvSpPr txBox="1"/>
          <p:nvPr/>
        </p:nvSpPr>
        <p:spPr>
          <a:xfrm>
            <a:off x="338975" y="810558"/>
            <a:ext cx="854100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charges distribution: It’s heavily concentrated at the lower range around $0–500. The distribution is right-skewed, showing a clear long tail extending toward very high total charges.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density is higher for lower total charges (below $1,000), indicating newer customers are at higher risk of churn because lower total charges correlate with shorter tenures.</a:t>
            </a:r>
            <a:endParaRPr/>
          </a:p>
        </p:txBody>
      </p:sp>
      <p:pic>
        <p:nvPicPr>
          <p:cNvPr id="218" name="Google Shape;21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975" y="1865750"/>
            <a:ext cx="3745105" cy="250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18371" y="1865750"/>
            <a:ext cx="3904790" cy="2471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 txBox="1"/>
          <p:nvPr/>
        </p:nvSpPr>
        <p:spPr>
          <a:xfrm>
            <a:off x="338975" y="253952"/>
            <a:ext cx="61407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9A6A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Usage Patterns – Phone Service and Multiple Lines</a:t>
            </a:r>
            <a:endParaRPr sz="2000" b="1" i="0" u="none" strike="noStrike" cap="none" dirty="0">
              <a:solidFill>
                <a:srgbClr val="9A6AB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3"/>
          <p:cNvSpPr txBox="1"/>
          <p:nvPr/>
        </p:nvSpPr>
        <p:spPr>
          <a:xfrm>
            <a:off x="338975" y="810558"/>
            <a:ext cx="85410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 with phone services are more likely to churn, especially when they have multiple lines. </a:t>
            </a:r>
            <a:endParaRPr sz="1400" b="0" i="0" u="none" strike="noStrike" cap="non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975" y="1434976"/>
            <a:ext cx="3386455" cy="2621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63612" y="1434976"/>
            <a:ext cx="3327400" cy="257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/>
          <p:nvPr/>
        </p:nvSpPr>
        <p:spPr>
          <a:xfrm>
            <a:off x="338975" y="253954"/>
            <a:ext cx="59910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9A6A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Usage Patterns – Internet Service</a:t>
            </a:r>
            <a:endParaRPr sz="2000" b="1" i="0" u="none" strike="noStrike" cap="none" dirty="0">
              <a:solidFill>
                <a:srgbClr val="9A6AB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14"/>
          <p:cNvSpPr txBox="1"/>
          <p:nvPr/>
        </p:nvSpPr>
        <p:spPr>
          <a:xfrm>
            <a:off x="338975" y="810558"/>
            <a:ext cx="85410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 who use Fiber optic have higher churn rate than DSL and no service.</a:t>
            </a:r>
            <a:endParaRPr sz="1400" b="0" i="0" u="none" strike="noStrike" cap="non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4" name="Google Shape;23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5190" y="1298455"/>
            <a:ext cx="4328160" cy="278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/>
          <p:nvPr/>
        </p:nvSpPr>
        <p:spPr>
          <a:xfrm>
            <a:off x="338975" y="253954"/>
            <a:ext cx="59910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9A6A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Usage Patterns – Tech Support and Online Security</a:t>
            </a:r>
            <a:endParaRPr sz="2000" b="1" i="0" u="none" strike="noStrike" cap="none" dirty="0">
              <a:solidFill>
                <a:srgbClr val="9A6AB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338975" y="810558"/>
            <a:ext cx="85410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 without tech support or online security are more likely to migrate to another service provider.</a:t>
            </a:r>
            <a:endParaRPr sz="1400" b="0" i="0" u="none" strike="noStrike" cap="non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1" name="Google Shape;241;p15"/>
          <p:cNvPicPr preferRelativeResize="0"/>
          <p:nvPr/>
        </p:nvPicPr>
        <p:blipFill rotWithShape="1">
          <a:blip r:embed="rId3">
            <a:alphaModFix/>
          </a:blip>
          <a:srcRect l="1043"/>
          <a:stretch/>
        </p:blipFill>
        <p:spPr>
          <a:xfrm>
            <a:off x="493044" y="1247212"/>
            <a:ext cx="3350301" cy="26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4482" y="1320223"/>
            <a:ext cx="3890963" cy="250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b8003dfcd_0_6"/>
          <p:cNvSpPr txBox="1">
            <a:spLocks noGrp="1"/>
          </p:cNvSpPr>
          <p:nvPr>
            <p:ph type="title"/>
          </p:nvPr>
        </p:nvSpPr>
        <p:spPr>
          <a:xfrm>
            <a:off x="1506000" y="1385509"/>
            <a:ext cx="6131700" cy="16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Introduction and Data Preparation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g31b8003dfcd_0_6"/>
          <p:cNvSpPr txBox="1"/>
          <p:nvPr/>
        </p:nvSpPr>
        <p:spPr>
          <a:xfrm>
            <a:off x="3793600" y="817178"/>
            <a:ext cx="15567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A R T   0 </a:t>
            </a:r>
            <a:r>
              <a:rPr lang="en" sz="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900" b="0" i="0" u="none" strike="noStrike" cap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1" name="Google Shape;111;g31b8003dfcd_0_6"/>
          <p:cNvCxnSpPr/>
          <p:nvPr/>
        </p:nvCxnSpPr>
        <p:spPr>
          <a:xfrm>
            <a:off x="4231926" y="1084298"/>
            <a:ext cx="692400" cy="0"/>
          </a:xfrm>
          <a:prstGeom prst="straightConnector1">
            <a:avLst/>
          </a:prstGeom>
          <a:noFill/>
          <a:ln w="9525" cap="flat" cmpd="sng">
            <a:solidFill>
              <a:srgbClr val="57068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/>
          <p:nvPr/>
        </p:nvSpPr>
        <p:spPr>
          <a:xfrm>
            <a:off x="338975" y="253959"/>
            <a:ext cx="7220924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9A6A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Usage Patterns – Streaming Services (TV and Movies)</a:t>
            </a:r>
            <a:endParaRPr sz="2000" b="1" i="0" u="none" strike="noStrike" cap="none" dirty="0">
              <a:solidFill>
                <a:srgbClr val="9A6AB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6"/>
          <p:cNvSpPr txBox="1"/>
          <p:nvPr/>
        </p:nvSpPr>
        <p:spPr>
          <a:xfrm>
            <a:off x="338975" y="810558"/>
            <a:ext cx="85410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 subscribed to streaming services (both TV and movies) are slightly more likely to churn. </a:t>
            </a:r>
            <a:endParaRPr sz="1400" b="0" i="0" u="none" strike="noStrike" cap="non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9" name="Google Shape;249;p16" descr="A comparison of a graph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 r="49696"/>
          <a:stretch/>
        </p:blipFill>
        <p:spPr>
          <a:xfrm>
            <a:off x="338975" y="1316237"/>
            <a:ext cx="3312186" cy="278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6" descr="A comparison of a graph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 l="49696"/>
          <a:stretch/>
        </p:blipFill>
        <p:spPr>
          <a:xfrm>
            <a:off x="4572000" y="1316237"/>
            <a:ext cx="3312186" cy="2789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1d4024db0c_1_0"/>
          <p:cNvSpPr txBox="1">
            <a:spLocks noGrp="1"/>
          </p:cNvSpPr>
          <p:nvPr>
            <p:ph type="title"/>
          </p:nvPr>
        </p:nvSpPr>
        <p:spPr>
          <a:xfrm>
            <a:off x="1506000" y="1385509"/>
            <a:ext cx="6131700" cy="16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 and Key Takeaways 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g31d4024db0c_1_0"/>
          <p:cNvSpPr txBox="1"/>
          <p:nvPr/>
        </p:nvSpPr>
        <p:spPr>
          <a:xfrm>
            <a:off x="3793600" y="817178"/>
            <a:ext cx="15567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A R T   0 </a:t>
            </a:r>
            <a:r>
              <a:rPr lang="en" sz="9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900" b="0" i="0" u="none" strike="noStrike" cap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8" name="Google Shape;258;g31d4024db0c_1_0"/>
          <p:cNvCxnSpPr/>
          <p:nvPr/>
        </p:nvCxnSpPr>
        <p:spPr>
          <a:xfrm>
            <a:off x="4231926" y="1084298"/>
            <a:ext cx="692400" cy="0"/>
          </a:xfrm>
          <a:prstGeom prst="straightConnector1">
            <a:avLst/>
          </a:prstGeom>
          <a:noFill/>
          <a:ln w="9525" cap="flat" cmpd="sng">
            <a:solidFill>
              <a:srgbClr val="57068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>
            <a:spLocks noGrp="1"/>
          </p:cNvSpPr>
          <p:nvPr>
            <p:ph type="title"/>
          </p:nvPr>
        </p:nvSpPr>
        <p:spPr>
          <a:xfrm>
            <a:off x="311125" y="326828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Google Shape;264;p17"/>
          <p:cNvSpPr txBox="1"/>
          <p:nvPr/>
        </p:nvSpPr>
        <p:spPr>
          <a:xfrm>
            <a:off x="406400" y="2047325"/>
            <a:ext cx="3646500" cy="21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Used: Logistic Regression</a:t>
            </a:r>
            <a:b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 due to: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 and interpretability.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quantify the relationship between features and churn probability.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100"/>
              <a:buChar char="●"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Well-suited for binary classification problems.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Google Shape;265;p17"/>
          <p:cNvSpPr txBox="1"/>
          <p:nvPr/>
        </p:nvSpPr>
        <p:spPr>
          <a:xfrm>
            <a:off x="4325625" y="2047325"/>
            <a:ext cx="4671900" cy="263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Workflow: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Encoded categorical variables using One-Hot Encoding.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Scaled numerical features using StandardScaler.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</a:t>
            </a: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training, 20% testing split for robust evaluation.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fitted on selected features.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metrics: Accuracy, Precision, Recall, F1-score, and ROC-AUC.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406400" y="959925"/>
            <a:ext cx="7745100" cy="1076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predictive model to identify customers at high risk of churn.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insights from the model to inform targeted retention strategies.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ce4c381d1_0_9"/>
          <p:cNvSpPr txBox="1">
            <a:spLocks noGrp="1"/>
          </p:cNvSpPr>
          <p:nvPr>
            <p:ph type="title"/>
          </p:nvPr>
        </p:nvSpPr>
        <p:spPr>
          <a:xfrm>
            <a:off x="311125" y="19160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 Confusion Matrix</a:t>
            </a:r>
            <a:endParaRPr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2" name="Google Shape;272;g31ce4c381d1_0_9"/>
          <p:cNvGraphicFramePr/>
          <p:nvPr>
            <p:extLst>
              <p:ext uri="{D42A27DB-BD31-4B8C-83A1-F6EECF244321}">
                <p14:modId xmlns:p14="http://schemas.microsoft.com/office/powerpoint/2010/main" val="2453181342"/>
              </p:ext>
            </p:extLst>
          </p:nvPr>
        </p:nvGraphicFramePr>
        <p:xfrm>
          <a:off x="510316" y="990175"/>
          <a:ext cx="1918675" cy="1188630"/>
        </p:xfrm>
        <a:graphic>
          <a:graphicData uri="http://schemas.openxmlformats.org/drawingml/2006/table">
            <a:tbl>
              <a:tblPr>
                <a:noFill/>
                <a:tableStyleId>{91FA55C1-15E6-4354-B317-81947A2E3FE3}</a:tableStyleId>
              </a:tblPr>
              <a:tblGrid>
                <a:gridCol w="90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1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Confusion Matrix</a:t>
                      </a:r>
                      <a:endParaRPr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933(TN)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103(FP)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149(FN)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224(TP)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3" name="Google Shape;273;g31ce4c381d1_0_9"/>
          <p:cNvSpPr txBox="1"/>
          <p:nvPr/>
        </p:nvSpPr>
        <p:spPr>
          <a:xfrm>
            <a:off x="2814034" y="822755"/>
            <a:ext cx="5717188" cy="146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Negatives</a:t>
            </a: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Correctly predicted customers who will not churn.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Positives</a:t>
            </a: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Correctly predicted customers who will churn.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Negatives</a:t>
            </a: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Missed predictions where churners were classified as non-churners.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Positives</a:t>
            </a: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Non-churners incorrectly classified as churners.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Google Shape;274;g31ce4c381d1_0_9"/>
          <p:cNvSpPr txBox="1"/>
          <p:nvPr/>
        </p:nvSpPr>
        <p:spPr>
          <a:xfrm>
            <a:off x="510315" y="2459196"/>
            <a:ext cx="6972310" cy="185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Takeaways: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for Non-Churners</a:t>
            </a: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accurately identifies 933 non-churners out of 1036 total non-churn cases.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Prediction Needs Improvement</a:t>
            </a: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misses 149 churners, leading to lower recall for predicting churn.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Impact</a:t>
            </a: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Misclassifying churners (false negatives) could result in missed opportunities for retention efforts.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1ce4c381d1_0_17"/>
          <p:cNvSpPr txBox="1">
            <a:spLocks noGrp="1"/>
          </p:cNvSpPr>
          <p:nvPr>
            <p:ph type="title"/>
          </p:nvPr>
        </p:nvSpPr>
        <p:spPr>
          <a:xfrm>
            <a:off x="311125" y="275316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 Classification Report</a:t>
            </a:r>
            <a:endParaRPr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0" name="Google Shape;280;g31ce4c381d1_0_17"/>
          <p:cNvGraphicFramePr/>
          <p:nvPr>
            <p:extLst>
              <p:ext uri="{D42A27DB-BD31-4B8C-83A1-F6EECF244321}">
                <p14:modId xmlns:p14="http://schemas.microsoft.com/office/powerpoint/2010/main" val="520377661"/>
              </p:ext>
            </p:extLst>
          </p:nvPr>
        </p:nvGraphicFramePr>
        <p:xfrm>
          <a:off x="311125" y="960475"/>
          <a:ext cx="4724514" cy="2803980"/>
        </p:xfrm>
        <a:graphic>
          <a:graphicData uri="http://schemas.openxmlformats.org/drawingml/2006/table">
            <a:tbl>
              <a:tblPr>
                <a:noFill/>
                <a:tableStyleId>{91FA55C1-15E6-4354-B317-81947A2E3FE3}</a:tableStyleId>
              </a:tblPr>
              <a:tblGrid>
                <a:gridCol w="129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7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Precision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 Score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Support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(Non Churners)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1036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(Churners)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373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1409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Macro Avg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1409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Weighted Avg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1409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1" name="Google Shape;281;g31ce4c381d1_0_17"/>
          <p:cNvSpPr txBox="1"/>
          <p:nvPr/>
        </p:nvSpPr>
        <p:spPr>
          <a:xfrm>
            <a:off x="5035639" y="728661"/>
            <a:ext cx="3897768" cy="3607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Takeaways: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Accuracy</a:t>
            </a: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model accuracy is 82%, showing good general performance.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Imbalance in Performance</a:t>
            </a: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0 (Non-Churners) has higher precision, recall, and F1-score compared to Class 1 (Churners).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Opportunity</a:t>
            </a: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recall for churners (0.60) indicates room for improvement in capturing customers at risk of churning.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 vs. Weighted Averages</a:t>
            </a: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averages are close to accuracy, indicating the model performs well on the majority class.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ce4c381d1_0_21"/>
          <p:cNvSpPr txBox="1">
            <a:spLocks noGrp="1"/>
          </p:cNvSpPr>
          <p:nvPr>
            <p:ph type="title"/>
          </p:nvPr>
        </p:nvSpPr>
        <p:spPr>
          <a:xfrm>
            <a:off x="311125" y="146180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 ROC-AUC Curve</a:t>
            </a:r>
            <a:endParaRPr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7" name="Google Shape;287;g31ce4c381d1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071861"/>
            <a:ext cx="4491302" cy="287700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31ce4c381d1_0_21"/>
          <p:cNvSpPr txBox="1"/>
          <p:nvPr/>
        </p:nvSpPr>
        <p:spPr>
          <a:xfrm>
            <a:off x="4735926" y="1071860"/>
            <a:ext cx="3934800" cy="28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Takeaways: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Model Discrimination</a:t>
            </a: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ROC-AUC score of 0.86 shows the model effectively separates churners from non-churners.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</a:t>
            </a: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ROC curve highlights a good balance between the true positive rate and false positive rate.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Area</a:t>
            </a: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indicates strong overall performance, but the model's performance on Class 1 (Churners) could still improve to enhance sensitivity.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1cf12faf73_0_0"/>
          <p:cNvSpPr txBox="1">
            <a:spLocks noGrp="1"/>
          </p:cNvSpPr>
          <p:nvPr>
            <p:ph type="title"/>
          </p:nvPr>
        </p:nvSpPr>
        <p:spPr>
          <a:xfrm>
            <a:off x="197850" y="4620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Coefficient, Odds Ratio, and Predicted Probability Analysis</a:t>
            </a:r>
            <a:endParaRPr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4" name="Google Shape;294;g31cf12faf7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50" y="718880"/>
            <a:ext cx="3894576" cy="4119822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31cf12faf73_0_0"/>
          <p:cNvSpPr txBox="1"/>
          <p:nvPr/>
        </p:nvSpPr>
        <p:spPr>
          <a:xfrm>
            <a:off x="4572000" y="718880"/>
            <a:ext cx="3798600" cy="284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Coefficients</a:t>
            </a: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reveal the influence of each feature on churn probability.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values</a:t>
            </a: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 factors that increase churn risk.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values</a:t>
            </a: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 factors that reduce churn risk.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Odds Ratios</a:t>
            </a: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translate coefficients into understandable metrics.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change in odds of churn per unit increase in the feature.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Probabilities</a:t>
            </a: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 quantify the actual risk.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 to prioritize features based on their impact on churn likelihood.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cf12faf73_0_11"/>
          <p:cNvSpPr txBox="1">
            <a:spLocks noGrp="1"/>
          </p:cNvSpPr>
          <p:nvPr>
            <p:ph type="title"/>
          </p:nvPr>
        </p:nvSpPr>
        <p:spPr>
          <a:xfrm>
            <a:off x="197850" y="155672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Contd: Key Takeaways</a:t>
            </a:r>
            <a:endParaRPr sz="1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Google Shape;301;g31cf12faf73_0_11"/>
          <p:cNvSpPr txBox="1"/>
          <p:nvPr/>
        </p:nvSpPr>
        <p:spPr>
          <a:xfrm>
            <a:off x="354425" y="813600"/>
            <a:ext cx="3981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/>
          </a:p>
        </p:txBody>
      </p:sp>
      <p:sp>
        <p:nvSpPr>
          <p:cNvPr id="302" name="Google Shape;302;g31cf12faf73_0_11"/>
          <p:cNvSpPr txBox="1"/>
          <p:nvPr/>
        </p:nvSpPr>
        <p:spPr>
          <a:xfrm>
            <a:off x="648150" y="780450"/>
            <a:ext cx="8178600" cy="3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Influential Features</a:t>
            </a: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TotalCharges</a:t>
            </a: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Odds ratio of 1.865 indicates higher total charges increase churn likelihood significantly.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InternetService_Fiber optic</a:t>
            </a: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Odds ratio of 1.702 highlights the increased churn risk associated with fiber optic internet service users.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Influential Features</a:t>
            </a: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tenure</a:t>
            </a: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Odds ratio of 0.266 indicates longer tenure significantly reduces churn likelihood.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Contract_Two year</a:t>
            </a: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Odds ratio of 0.542 shows customers with two-year contracts are less likely to churn.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Probability</a:t>
            </a: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predicted probabilities for features like </a:t>
            </a: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TotalCharges</a:t>
            </a: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(0.651) and </a:t>
            </a: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StreamingMovies_Yes</a:t>
            </a: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(0.548) indicate these customers are at higher churn risk and need focused attention.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cf12faf73_0_23"/>
          <p:cNvSpPr txBox="1">
            <a:spLocks noGrp="1"/>
          </p:cNvSpPr>
          <p:nvPr>
            <p:ph type="title"/>
          </p:nvPr>
        </p:nvSpPr>
        <p:spPr>
          <a:xfrm>
            <a:off x="367043" y="24090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and Strategic Recommendations</a:t>
            </a:r>
            <a:endParaRPr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Google Shape;308;g31cf12faf73_0_23"/>
          <p:cNvSpPr txBox="1"/>
          <p:nvPr/>
        </p:nvSpPr>
        <p:spPr>
          <a:xfrm>
            <a:off x="354425" y="813600"/>
            <a:ext cx="3981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/>
          </a:p>
        </p:txBody>
      </p:sp>
      <p:sp>
        <p:nvSpPr>
          <p:cNvPr id="309" name="Google Shape;309;g31cf12faf73_0_23"/>
          <p:cNvSpPr txBox="1"/>
          <p:nvPr/>
        </p:nvSpPr>
        <p:spPr>
          <a:xfrm>
            <a:off x="367042" y="1798779"/>
            <a:ext cx="8641729" cy="298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Recommendations</a:t>
            </a:r>
            <a:endParaRPr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At-Risk Customers:</a:t>
            </a:r>
            <a:endParaRPr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outreach for customers with </a:t>
            </a:r>
            <a:r>
              <a:rPr lang="e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TotalCharges</a:t>
            </a: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 optic internet service</a:t>
            </a: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personalized offers, discounts, or additional perks to these customers.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Long-Term Contracts:</a:t>
            </a:r>
            <a:endParaRPr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</a:t>
            </a:r>
            <a:r>
              <a:rPr lang="e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 and two-year contracts</a:t>
            </a: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offering incentives, ensuring better customer retention.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Service Offerings:</a:t>
            </a:r>
            <a:endParaRPr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specific issues related to </a:t>
            </a:r>
            <a:r>
              <a:rPr lang="e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 optic service</a:t>
            </a: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provide value-added features to enhance customer satisfaction.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Loyalty Programs:</a:t>
            </a:r>
            <a:endParaRPr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 loyal customers with longer tenure through special promotions or rewards, strengthening retention.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Google Shape;310;g31cf12faf73_0_23"/>
          <p:cNvSpPr txBox="1"/>
          <p:nvPr/>
        </p:nvSpPr>
        <p:spPr>
          <a:xfrm>
            <a:off x="367043" y="806197"/>
            <a:ext cx="80151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logistic regression model achieved </a:t>
            </a:r>
            <a:r>
              <a:rPr lang="e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82% accuracy</a:t>
            </a: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an </a:t>
            </a:r>
            <a:r>
              <a:rPr lang="e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ROC-AUC score of 0.86</a:t>
            </a: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strong performance in predicting non-churners (86% precision, 90% recall).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predictors:</a:t>
            </a: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Higher TotalCharges and Fiber optic internet increase churn risk, while longer tenure and multi-year contracts reduce it, enabling targeted interventions for retention.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1d6158e2f3_0_0"/>
          <p:cNvSpPr txBox="1">
            <a:spLocks noGrp="1"/>
          </p:cNvSpPr>
          <p:nvPr>
            <p:ph type="title"/>
          </p:nvPr>
        </p:nvSpPr>
        <p:spPr>
          <a:xfrm>
            <a:off x="311125" y="1653016"/>
            <a:ext cx="8424900" cy="15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Times New Roman"/>
                <a:ea typeface="Times New Roman"/>
                <a:cs typeface="Times New Roman"/>
                <a:sym typeface="Times New Roman"/>
              </a:rPr>
              <a:t>Q &amp; A</a:t>
            </a:r>
            <a:endParaRPr sz="6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b8003dfcd_0_18"/>
          <p:cNvSpPr txBox="1"/>
          <p:nvPr/>
        </p:nvSpPr>
        <p:spPr>
          <a:xfrm>
            <a:off x="338976" y="253941"/>
            <a:ext cx="5991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000" b="1" dirty="0">
                <a:solidFill>
                  <a:srgbClr val="9A6A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of background</a:t>
            </a:r>
            <a:endParaRPr sz="2000" b="1" i="0" u="none" strike="noStrike" cap="none" dirty="0">
              <a:solidFill>
                <a:srgbClr val="9A6AB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g31b8003dfcd_0_18"/>
          <p:cNvSpPr txBox="1"/>
          <p:nvPr/>
        </p:nvSpPr>
        <p:spPr>
          <a:xfrm>
            <a:off x="338976" y="810558"/>
            <a:ext cx="74784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is collected to predict the probability that whether the telecommunication customers will keep using the service or not. </a:t>
            </a:r>
            <a:endParaRPr sz="16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</a:t>
            </a:r>
            <a:r>
              <a:rPr lang="en" sz="15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Predict behavior to retain customers;</a:t>
            </a:r>
            <a:endParaRPr sz="15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Give insight and strategic suggestions to increase retention rate. </a:t>
            </a:r>
            <a:endParaRPr sz="15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>
            <a:spLocks noGrp="1"/>
          </p:cNvSpPr>
          <p:nvPr>
            <p:ph type="title"/>
          </p:nvPr>
        </p:nvSpPr>
        <p:spPr>
          <a:xfrm>
            <a:off x="481625" y="1460800"/>
            <a:ext cx="8042400" cy="1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6000"/>
              <a:t>Thank You!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b8003dfcd_0_34"/>
          <p:cNvSpPr txBox="1"/>
          <p:nvPr/>
        </p:nvSpPr>
        <p:spPr>
          <a:xfrm>
            <a:off x="338976" y="253941"/>
            <a:ext cx="5991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000" b="1" dirty="0">
                <a:solidFill>
                  <a:srgbClr val="9A6A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Information</a:t>
            </a:r>
            <a:endParaRPr sz="2000" b="1" i="0" u="none" strike="noStrike" cap="none" dirty="0">
              <a:solidFill>
                <a:srgbClr val="9A6AB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g31b8003dfcd_0_34"/>
          <p:cNvSpPr txBox="1"/>
          <p:nvPr/>
        </p:nvSpPr>
        <p:spPr>
          <a:xfrm>
            <a:off x="338976" y="810558"/>
            <a:ext cx="7478400" cy="18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count: 7043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Columns:</a:t>
            </a:r>
            <a:r>
              <a:rPr lang="en" sz="1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Demographic information (green)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 feature (orange)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Signed up services (pink)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Consumers left within the last month (red)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g31b8003dfcd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804" y="810547"/>
            <a:ext cx="3634700" cy="41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b8003dfcd_0_53"/>
          <p:cNvSpPr txBox="1"/>
          <p:nvPr/>
        </p:nvSpPr>
        <p:spPr>
          <a:xfrm>
            <a:off x="338976" y="253941"/>
            <a:ext cx="5991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000" b="1" dirty="0">
                <a:solidFill>
                  <a:srgbClr val="9A6A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sz="2000" b="1" i="0" u="none" strike="noStrike" cap="none" dirty="0">
              <a:solidFill>
                <a:srgbClr val="9A6AB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g31b8003dfcd_0_53"/>
          <p:cNvSpPr txBox="1"/>
          <p:nvPr/>
        </p:nvSpPr>
        <p:spPr>
          <a:xfrm>
            <a:off x="338976" y="810550"/>
            <a:ext cx="2912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Adjust data type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g31b8003dfcd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900" y="1133658"/>
            <a:ext cx="2864859" cy="335854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31b8003dfcd_0_53"/>
          <p:cNvSpPr txBox="1"/>
          <p:nvPr/>
        </p:nvSpPr>
        <p:spPr>
          <a:xfrm>
            <a:off x="4480075" y="810550"/>
            <a:ext cx="3512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missing values</a:t>
            </a:r>
            <a:endParaRPr sz="15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Address: impute with median 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g31b8003dfcd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876" y="1457050"/>
            <a:ext cx="1814650" cy="32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b8003dfcd_0_69"/>
          <p:cNvSpPr txBox="1"/>
          <p:nvPr/>
        </p:nvSpPr>
        <p:spPr>
          <a:xfrm>
            <a:off x="338976" y="253941"/>
            <a:ext cx="5991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000" b="1" dirty="0">
                <a:solidFill>
                  <a:srgbClr val="9A6A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sz="2000" b="1" i="0" u="none" strike="noStrike" cap="none" dirty="0">
              <a:solidFill>
                <a:srgbClr val="9A6AB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g31b8003dfcd_0_69"/>
          <p:cNvSpPr txBox="1"/>
          <p:nvPr/>
        </p:nvSpPr>
        <p:spPr>
          <a:xfrm>
            <a:off x="338975" y="810550"/>
            <a:ext cx="77643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Adjust inconsistency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 ‘No Phone/Internet services’ with ‘No’. 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our dataset, all services are dependent on two main services: phone services and internet services. 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‘No services’ has no difference with ‘No’ to detect the retention effect when customers don’t have two main services.                          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g31b8003dfcd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800" y="2075738"/>
            <a:ext cx="9525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31b8003dfcd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725" y="2075750"/>
            <a:ext cx="971550" cy="240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g31b8003dfcd_0_69"/>
          <p:cNvCxnSpPr/>
          <p:nvPr/>
        </p:nvCxnSpPr>
        <p:spPr>
          <a:xfrm>
            <a:off x="3561525" y="3257825"/>
            <a:ext cx="50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b8003dfcd_0_84"/>
          <p:cNvSpPr txBox="1"/>
          <p:nvPr/>
        </p:nvSpPr>
        <p:spPr>
          <a:xfrm>
            <a:off x="338976" y="253941"/>
            <a:ext cx="5991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000" b="1" dirty="0">
                <a:solidFill>
                  <a:srgbClr val="9A6A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sz="2000" b="1" i="0" u="none" strike="noStrike" cap="none" dirty="0">
              <a:solidFill>
                <a:srgbClr val="9A6AB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31b8003dfcd_0_84"/>
          <p:cNvSpPr txBox="1"/>
          <p:nvPr/>
        </p:nvSpPr>
        <p:spPr>
          <a:xfrm>
            <a:off x="338975" y="810550"/>
            <a:ext cx="77643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‘CustomerID’ column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"Partner", "Dependents", "Churn", "PaperlessBilling" to binary (Yes/No: 1/0) 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 outliers for numerical columns 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g31b8003dfcd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25" y="2065150"/>
            <a:ext cx="2691300" cy="18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31b8003dfcd_0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4150" y="1989200"/>
            <a:ext cx="2547175" cy="19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31b8003dfcd_0_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0825" y="2065138"/>
            <a:ext cx="2691301" cy="19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>
            <a:spLocks noGrp="1"/>
          </p:cNvSpPr>
          <p:nvPr>
            <p:ph type="title"/>
          </p:nvPr>
        </p:nvSpPr>
        <p:spPr>
          <a:xfrm>
            <a:off x="1506000" y="1385509"/>
            <a:ext cx="6131700" cy="16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3793600" y="817178"/>
            <a:ext cx="15567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A R T   0 2</a:t>
            </a:r>
            <a:endParaRPr sz="900" b="0" i="0" u="none" strike="noStrike" cap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9" name="Google Shape;159;p3"/>
          <p:cNvCxnSpPr/>
          <p:nvPr/>
        </p:nvCxnSpPr>
        <p:spPr>
          <a:xfrm>
            <a:off x="4231926" y="1084298"/>
            <a:ext cx="692400" cy="0"/>
          </a:xfrm>
          <a:prstGeom prst="straightConnector1">
            <a:avLst/>
          </a:prstGeom>
          <a:noFill/>
          <a:ln w="9525" cap="flat" cmpd="sng">
            <a:solidFill>
              <a:srgbClr val="57068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/>
        </p:nvSpPr>
        <p:spPr>
          <a:xfrm>
            <a:off x="338976" y="253941"/>
            <a:ext cx="5990989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9A6A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Demographics – Senior citizens</a:t>
            </a:r>
            <a:endParaRPr sz="2000" b="1" i="0" u="none" strike="noStrike" cap="none" dirty="0">
              <a:solidFill>
                <a:srgbClr val="9A6AB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338975" y="810558"/>
            <a:ext cx="85410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citizens have a higher probability of churning, but </a:t>
            </a:r>
            <a:r>
              <a:rPr lang="e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constitute a small fraction of the customer base.</a:t>
            </a:r>
            <a:endParaRPr sz="1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p5" descr="A graph with blue and orange square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3433" y="1496541"/>
            <a:ext cx="4104963" cy="2560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YU Elegant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3DFE9"/>
      </a:lt2>
      <a:accent1>
        <a:srgbClr val="9A6ABA"/>
      </a:accent1>
      <a:accent2>
        <a:srgbClr val="330662"/>
      </a:accent2>
      <a:accent3>
        <a:srgbClr val="007E8A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1383</Words>
  <Application>Microsoft Macintosh PowerPoint</Application>
  <PresentationFormat>On-screen Show (16:9)</PresentationFormat>
  <Paragraphs>177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Times New Roman</vt:lpstr>
      <vt:lpstr>Montserrat</vt:lpstr>
      <vt:lpstr>Montserrat SemiBold</vt:lpstr>
      <vt:lpstr>Arial</vt:lpstr>
      <vt:lpstr>Frank Ruhl Libre</vt:lpstr>
      <vt:lpstr>NYU Elegant</vt:lpstr>
      <vt:lpstr>Customer Churn Prediction</vt:lpstr>
      <vt:lpstr> Introduction and Data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Modeling and Key Takeaways </vt:lpstr>
      <vt:lpstr>Modeling</vt:lpstr>
      <vt:lpstr>Model Evaluation: Confusion Matrix</vt:lpstr>
      <vt:lpstr>Model Evaluation: Classification Report</vt:lpstr>
      <vt:lpstr>Model Evaluation: ROC-AUC Curve</vt:lpstr>
      <vt:lpstr>Coefficient, Odds Ratio, and Predicted Probability Analysis</vt:lpstr>
      <vt:lpstr>Contd: Key Takeaways</vt:lpstr>
      <vt:lpstr>Key Insights and Strategic Recommendations</vt:lpstr>
      <vt:lpstr>Q &amp; 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Sansare, Tajasvini</cp:lastModifiedBy>
  <cp:revision>4</cp:revision>
  <dcterms:modified xsi:type="dcterms:W3CDTF">2025-03-10T20:38:45Z</dcterms:modified>
</cp:coreProperties>
</file>