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86" r:id="rId5"/>
    <p:sldId id="258" r:id="rId6"/>
    <p:sldId id="259" r:id="rId7"/>
    <p:sldId id="287" r:id="rId8"/>
    <p:sldId id="260" r:id="rId9"/>
    <p:sldId id="261" r:id="rId10"/>
    <p:sldId id="288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68" r:id="rId20"/>
    <p:sldId id="271" r:id="rId21"/>
    <p:sldId id="272" r:id="rId22"/>
    <p:sldId id="273" r:id="rId23"/>
    <p:sldId id="275" r:id="rId24"/>
    <p:sldId id="276" r:id="rId25"/>
    <p:sldId id="289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 smtClean="0"/>
              <a:t>LeakSurvivor</a:t>
            </a:r>
            <a:r>
              <a:rPr lang="en-US" altLang="zh-CN" b="1" dirty="0" smtClean="0"/>
              <a:t>: Towards Safely Tolerating Memory Leaks for</a:t>
            </a:r>
            <a:br>
              <a:rPr lang="en-US" altLang="zh-CN" b="1" dirty="0" smtClean="0"/>
            </a:br>
            <a:r>
              <a:rPr lang="en-US" altLang="zh-CN" b="1" dirty="0" smtClean="0"/>
              <a:t>Garbage-Collected Languages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Yan Tang, </a:t>
            </a:r>
            <a:r>
              <a:rPr lang="en-US" altLang="zh-CN" dirty="0" err="1" smtClean="0"/>
              <a:t>Qi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Gao</a:t>
            </a:r>
            <a:r>
              <a:rPr lang="en-US" altLang="zh-CN" dirty="0" smtClean="0"/>
              <a:t>, and </a:t>
            </a:r>
            <a:r>
              <a:rPr lang="en-US" altLang="zh-CN" dirty="0" err="1" smtClean="0"/>
              <a:t>Feng</a:t>
            </a:r>
            <a:r>
              <a:rPr lang="en-US" altLang="zh-CN" dirty="0" smtClean="0"/>
              <a:t> Qin</a:t>
            </a:r>
          </a:p>
          <a:p>
            <a:r>
              <a:rPr lang="en-US" altLang="zh-CN" i="1" dirty="0" smtClean="0"/>
              <a:t>The Ohio State </a:t>
            </a:r>
            <a:r>
              <a:rPr lang="en-US" altLang="zh-CN" i="1" dirty="0" smtClean="0"/>
              <a:t>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Main Idea</a:t>
            </a:r>
          </a:p>
          <a:p>
            <a:r>
              <a:rPr lang="en-US" altLang="zh-CN" b="1" u="sng" dirty="0" smtClean="0"/>
              <a:t>Design and Implementation</a:t>
            </a:r>
          </a:p>
          <a:p>
            <a:pPr lvl="1"/>
            <a:r>
              <a:rPr lang="en-US" altLang="zh-CN" dirty="0" smtClean="0"/>
              <a:t>Leak Detectors</a:t>
            </a:r>
          </a:p>
          <a:p>
            <a:pPr lvl="1"/>
            <a:r>
              <a:rPr lang="en-US" altLang="zh-CN" dirty="0" smtClean="0"/>
              <a:t>Swap-Out Component</a:t>
            </a:r>
          </a:p>
          <a:p>
            <a:pPr lvl="1"/>
            <a:r>
              <a:rPr lang="en-US" altLang="zh-CN" dirty="0" smtClean="0"/>
              <a:t>Swat-In Component</a:t>
            </a:r>
          </a:p>
          <a:p>
            <a:r>
              <a:rPr lang="en-US" altLang="zh-CN" dirty="0" smtClean="0"/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and Implementation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89731" y="1555750"/>
            <a:ext cx="6111269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 Detectors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report potentially leaked objects that are still reachable from roots as PL objects.</a:t>
            </a:r>
          </a:p>
          <a:p>
            <a:r>
              <a:rPr lang="en-US" altLang="zh-CN" dirty="0" smtClean="0"/>
              <a:t>Two types of leak detectors</a:t>
            </a:r>
          </a:p>
          <a:p>
            <a:pPr lvl="1"/>
            <a:r>
              <a:rPr lang="en-US" altLang="zh-CN" dirty="0" smtClean="0"/>
              <a:t>Exploit heap growth and help difference</a:t>
            </a:r>
          </a:p>
          <a:p>
            <a:pPr lvl="1"/>
            <a:r>
              <a:rPr lang="en-US" altLang="zh-CN" dirty="0" smtClean="0"/>
              <a:t>Exploit the lifetime or staleness of each object</a:t>
            </a:r>
          </a:p>
          <a:p>
            <a:pPr lvl="1"/>
            <a:r>
              <a:rPr lang="en-US" altLang="zh-CN" dirty="0" err="1" smtClean="0"/>
              <a:t>LeakSurvivor</a:t>
            </a:r>
            <a:r>
              <a:rPr lang="en-US" altLang="zh-CN" dirty="0" smtClean="0"/>
              <a:t> uses the second type - Sleigh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 Detector - Sleigh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Designate two bits as the stale count for each object</a:t>
            </a:r>
          </a:p>
          <a:p>
            <a:pPr lvl="1"/>
            <a:r>
              <a:rPr lang="en-US" altLang="zh-CN" dirty="0" smtClean="0"/>
              <a:t>Reset the stale counter to zero upon allocation and accesses</a:t>
            </a:r>
          </a:p>
          <a:p>
            <a:pPr lvl="1"/>
            <a:r>
              <a:rPr lang="en-US" altLang="zh-CN" dirty="0" smtClean="0"/>
              <a:t>Increases the stale counter in logarithmic scale at GC time</a:t>
            </a:r>
          </a:p>
          <a:p>
            <a:pPr lvl="1"/>
            <a:r>
              <a:rPr lang="en-US" altLang="zh-CN" dirty="0" smtClean="0"/>
              <a:t>Both stale bits become ones -&gt; deemed as stale</a:t>
            </a:r>
          </a:p>
          <a:p>
            <a:r>
              <a:rPr lang="en-US" altLang="zh-CN" dirty="0" smtClean="0"/>
              <a:t>Focus on application classes instead of primitive types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8458200" cy="914400"/>
          </a:xfrm>
        </p:spPr>
        <p:txBody>
          <a:bodyPr/>
          <a:lstStyle/>
          <a:p>
            <a:r>
              <a:rPr lang="en-US" altLang="zh-CN" dirty="0" smtClean="0"/>
              <a:t>Swap-Out Component – Leak Space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Mainly uses disks for storing PL objects</a:t>
            </a:r>
          </a:p>
          <a:p>
            <a:r>
              <a:rPr lang="en-US" altLang="zh-CN" dirty="0" smtClean="0"/>
              <a:t>Organizes the leak space in a way similar to Log-structured File System</a:t>
            </a:r>
          </a:p>
          <a:p>
            <a:pPr lvl="1"/>
            <a:r>
              <a:rPr lang="en-US" altLang="zh-CN" dirty="0" smtClean="0"/>
              <a:t>The disk space occupied by the PL objects will not reclaimed</a:t>
            </a:r>
          </a:p>
          <a:p>
            <a:pPr lvl="1"/>
            <a:r>
              <a:rPr lang="en-US" altLang="zh-CN" dirty="0" smtClean="0"/>
              <a:t>Trade disk capacity for slow write operations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Leak Space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Fix-sized meta data</a:t>
            </a:r>
          </a:p>
          <a:p>
            <a:pPr lvl="1"/>
            <a:r>
              <a:rPr lang="en-US" altLang="zh-CN" dirty="0" smtClean="0"/>
              <a:t>Size, disk address</a:t>
            </a:r>
          </a:p>
          <a:p>
            <a:pPr lvl="1"/>
            <a:r>
              <a:rPr lang="en-US" altLang="zh-CN" dirty="0" smtClean="0"/>
              <a:t>Other related information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40481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Incoming References and Reserved Addresses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reference modification at GC phases</a:t>
            </a:r>
          </a:p>
          <a:p>
            <a:pPr lvl="1"/>
            <a:r>
              <a:rPr lang="en-US" altLang="zh-CN" dirty="0" smtClean="0"/>
              <a:t>Modify references to reserved address</a:t>
            </a:r>
          </a:p>
          <a:p>
            <a:r>
              <a:rPr lang="en-US" altLang="zh-CN" dirty="0" smtClean="0"/>
              <a:t>Any future access to a PL object</a:t>
            </a:r>
          </a:p>
          <a:p>
            <a:pPr lvl="1"/>
            <a:r>
              <a:rPr lang="en-US" altLang="zh-CN" dirty="0" smtClean="0"/>
              <a:t>At the user level – triggers an OS exception</a:t>
            </a:r>
          </a:p>
          <a:p>
            <a:pPr lvl="1"/>
            <a:r>
              <a:rPr lang="en-US" altLang="zh-CN" dirty="0" smtClean="0"/>
              <a:t>At the kernel level – no exception raised, so </a:t>
            </a:r>
            <a:r>
              <a:rPr lang="en-US" altLang="zh-CN" dirty="0" err="1" smtClean="0"/>
              <a:t>LeakSurvivor</a:t>
            </a:r>
            <a:r>
              <a:rPr lang="en-US" altLang="zh-CN" dirty="0" smtClean="0"/>
              <a:t> intercepts system calls </a:t>
            </a:r>
          </a:p>
          <a:p>
            <a:r>
              <a:rPr lang="en-US" altLang="zh-CN" dirty="0" smtClean="0"/>
              <a:t>GC should not follow reserved addresses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Outgoing References and SOT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outgoing references should be handled</a:t>
            </a:r>
          </a:p>
          <a:p>
            <a:pPr lvl="1"/>
            <a:r>
              <a:rPr lang="en-US" altLang="zh-CN" dirty="0" smtClean="0"/>
              <a:t>The pointed-to objects may be moved to different memory locations</a:t>
            </a:r>
          </a:p>
          <a:p>
            <a:pPr lvl="1"/>
            <a:r>
              <a:rPr lang="en-US" altLang="zh-CN" dirty="0" smtClean="0"/>
              <a:t>GC need to traverse the outgoing references during GC phases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Swap-Out Table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6844" y="1784350"/>
            <a:ext cx="70675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Swap-Out Table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Consumption</a:t>
            </a:r>
          </a:p>
          <a:p>
            <a:pPr lvl="1"/>
            <a:r>
              <a:rPr lang="en-US" altLang="zh-CN" dirty="0" smtClean="0"/>
              <a:t>Many objects in </a:t>
            </a:r>
            <a:r>
              <a:rPr lang="en-US" altLang="zh-CN" dirty="0" err="1" smtClean="0"/>
              <a:t>GCed</a:t>
            </a:r>
            <a:r>
              <a:rPr lang="en-US" altLang="zh-CN" dirty="0" smtClean="0"/>
              <a:t> languages only have  1 to 2 incoming reference</a:t>
            </a:r>
          </a:p>
          <a:p>
            <a:pPr lvl="1"/>
            <a:r>
              <a:rPr lang="en-US" altLang="zh-CN" dirty="0" smtClean="0"/>
              <a:t>Need not to create a SOT entry for many PL objects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Main Idea</a:t>
            </a:r>
          </a:p>
          <a:p>
            <a:r>
              <a:rPr lang="en-US" altLang="zh-CN" dirty="0" smtClean="0"/>
              <a:t>Design and Implementation</a:t>
            </a:r>
          </a:p>
          <a:p>
            <a:pPr lvl="1"/>
            <a:r>
              <a:rPr lang="en-US" altLang="zh-CN" dirty="0" smtClean="0"/>
              <a:t>Leak Detectors</a:t>
            </a:r>
          </a:p>
          <a:p>
            <a:pPr lvl="1"/>
            <a:r>
              <a:rPr lang="en-US" altLang="zh-CN" dirty="0" smtClean="0"/>
              <a:t>Swap-Out Component</a:t>
            </a:r>
          </a:p>
          <a:p>
            <a:pPr lvl="1"/>
            <a:r>
              <a:rPr lang="en-US" altLang="zh-CN" dirty="0" smtClean="0"/>
              <a:t>Swat-In Component</a:t>
            </a:r>
          </a:p>
          <a:p>
            <a:r>
              <a:rPr lang="en-US" altLang="zh-CN" dirty="0" smtClean="0"/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Execution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types of instructions</a:t>
            </a:r>
          </a:p>
          <a:p>
            <a:pPr lvl="1"/>
            <a:r>
              <a:rPr lang="en-US" altLang="zh-CN" dirty="0" smtClean="0"/>
              <a:t>Operands have nothing to do with PL objects</a:t>
            </a:r>
          </a:p>
          <a:p>
            <a:pPr lvl="1"/>
            <a:r>
              <a:rPr lang="en-US" altLang="zh-CN" dirty="0" smtClean="0"/>
              <a:t>Perform non-dereferencing operations (==, =)</a:t>
            </a:r>
          </a:p>
          <a:p>
            <a:pPr lvl="2"/>
            <a:r>
              <a:rPr lang="en-US" altLang="zh-CN" dirty="0" smtClean="0"/>
              <a:t>Can be correctly executed</a:t>
            </a:r>
          </a:p>
          <a:p>
            <a:pPr lvl="1"/>
            <a:r>
              <a:rPr lang="en-US" altLang="zh-CN" dirty="0" smtClean="0"/>
              <a:t>De-reference the references to some PL objects</a:t>
            </a:r>
          </a:p>
          <a:p>
            <a:pPr lvl="2"/>
            <a:r>
              <a:rPr lang="en-US" altLang="zh-CN" dirty="0" smtClean="0"/>
              <a:t>Triggers OS exceptions</a:t>
            </a:r>
          </a:p>
          <a:p>
            <a:pPr lvl="2"/>
            <a:r>
              <a:rPr lang="en-US" altLang="zh-CN" dirty="0" smtClean="0"/>
              <a:t>Needs to bring the PL objects to the memory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Swap-out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steps</a:t>
            </a:r>
          </a:p>
          <a:p>
            <a:pPr lvl="1"/>
            <a:r>
              <a:rPr lang="en-US" altLang="zh-CN" dirty="0" smtClean="0"/>
              <a:t>Move the children objects to the leak space if they are stale</a:t>
            </a:r>
          </a:p>
          <a:p>
            <a:pPr lvl="1"/>
            <a:r>
              <a:rPr lang="en-US" altLang="zh-CN" dirty="0" smtClean="0"/>
              <a:t>Copy the content of PL object (</a:t>
            </a:r>
            <a:r>
              <a:rPr lang="en-US" altLang="zh-CN" dirty="0" smtClean="0"/>
              <a:t>d</a:t>
            </a:r>
            <a:r>
              <a:rPr lang="en-US" altLang="zh-CN" dirty="0" smtClean="0"/>
              <a:t>epth-first order)</a:t>
            </a:r>
          </a:p>
          <a:p>
            <a:pPr lvl="1"/>
            <a:r>
              <a:rPr lang="en-US" altLang="zh-CN" dirty="0" smtClean="0"/>
              <a:t>Create a SOT entry for each outgoing references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Incoming and Outgoing 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incoming references from three sources</a:t>
            </a:r>
          </a:p>
          <a:p>
            <a:pPr lvl="1"/>
            <a:r>
              <a:rPr lang="en-US" altLang="zh-CN" dirty="0" smtClean="0"/>
              <a:t>Register – scans the general registers and modifies their values</a:t>
            </a:r>
          </a:p>
          <a:p>
            <a:pPr lvl="1"/>
            <a:r>
              <a:rPr lang="en-US" altLang="zh-CN" dirty="0" smtClean="0"/>
              <a:t>Memory – traverse all the live objects from roots (delay this process to the next GC phase)</a:t>
            </a:r>
          </a:p>
          <a:p>
            <a:pPr lvl="1"/>
            <a:r>
              <a:rPr lang="en-US" altLang="zh-CN" dirty="0" smtClean="0"/>
              <a:t>From other PL objects – too expensive to scan all the PL objects, so a Swap-In Table is needed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Swap-In Table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1793875"/>
            <a:ext cx="72675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Incoming and Outgoing 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modifies the incoming references from registers and retries the faulty instruction</a:t>
            </a:r>
          </a:p>
          <a:p>
            <a:r>
              <a:rPr lang="en-US" altLang="zh-CN" dirty="0" smtClean="0"/>
              <a:t>May severely hurt performance</a:t>
            </a:r>
          </a:p>
          <a:p>
            <a:pPr lvl="1"/>
            <a:r>
              <a:rPr lang="en-US" altLang="zh-CN" dirty="0" smtClean="0"/>
              <a:t>De-references a reserved address in a loop</a:t>
            </a:r>
          </a:p>
          <a:p>
            <a:pPr lvl="1"/>
            <a:r>
              <a:rPr lang="en-US" altLang="zh-CN" dirty="0" smtClean="0"/>
              <a:t>Raise exception repetitively by the same faulty instruction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Main Idea</a:t>
            </a:r>
          </a:p>
          <a:p>
            <a:r>
              <a:rPr lang="en-US" altLang="zh-CN" dirty="0" smtClean="0"/>
              <a:t>Design and Implementation</a:t>
            </a:r>
          </a:p>
          <a:p>
            <a:pPr lvl="1"/>
            <a:r>
              <a:rPr lang="en-US" altLang="zh-CN" dirty="0" smtClean="0"/>
              <a:t>Leak Detectors</a:t>
            </a:r>
          </a:p>
          <a:p>
            <a:pPr lvl="1"/>
            <a:r>
              <a:rPr lang="en-US" altLang="zh-CN" dirty="0" smtClean="0"/>
              <a:t>Swap-Out Component</a:t>
            </a:r>
          </a:p>
          <a:p>
            <a:pPr lvl="1"/>
            <a:r>
              <a:rPr lang="en-US" altLang="zh-CN" dirty="0" smtClean="0"/>
              <a:t>Swat-In Component</a:t>
            </a:r>
          </a:p>
          <a:p>
            <a:r>
              <a:rPr lang="en-US" altLang="zh-CN" b="1" u="sng" dirty="0" smtClean="0"/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machines</a:t>
            </a:r>
          </a:p>
          <a:p>
            <a:pPr lvl="1"/>
            <a:r>
              <a:rPr lang="en-US" altLang="zh-CN" dirty="0" smtClean="0"/>
              <a:t>2.8 GHz Intel Xeon processor</a:t>
            </a:r>
          </a:p>
          <a:p>
            <a:pPr lvl="1"/>
            <a:r>
              <a:rPr lang="en-US" altLang="zh-CN" dirty="0" smtClean="0"/>
              <a:t>512 KB L2 cache</a:t>
            </a:r>
          </a:p>
          <a:p>
            <a:pPr lvl="1"/>
            <a:r>
              <a:rPr lang="en-US" altLang="zh-CN" dirty="0" smtClean="0"/>
              <a:t>1GB memory</a:t>
            </a:r>
          </a:p>
          <a:p>
            <a:pPr lvl="1"/>
            <a:r>
              <a:rPr lang="en-US" altLang="zh-CN" dirty="0" smtClean="0"/>
              <a:t>120GB hard drive</a:t>
            </a:r>
          </a:p>
          <a:p>
            <a:pPr lvl="1"/>
            <a:r>
              <a:rPr lang="en-US" altLang="zh-CN" dirty="0" smtClean="0"/>
              <a:t>Linux 2.4.27-no-SMP</a:t>
            </a:r>
          </a:p>
          <a:p>
            <a:pPr lvl="1"/>
            <a:r>
              <a:rPr lang="en-US" altLang="zh-CN" dirty="0" smtClean="0"/>
              <a:t>100Mbps Ethernet connection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 Used in Evaluation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296160"/>
          <a:ext cx="77724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Eclipse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2813358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SPECjbb-2000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server simulator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Jigsaw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web server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SPECjbb-2000-fp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30586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SPECjbb2000</a:t>
                      </a:r>
                      <a:r>
                        <a:rPr lang="en-US" altLang="zh-CN" baseline="0" dirty="0" smtClean="0"/>
                        <a:t> with controlled false positive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DaCapo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2006-10</a:t>
                      </a:r>
                      <a:r>
                        <a:rPr lang="en-US" altLang="zh-CN" baseline="0" dirty="0" smtClean="0"/>
                        <a:t> MR2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standard Java benchmark</a:t>
                      </a:r>
                      <a:r>
                        <a:rPr lang="en-US" altLang="zh-CN" baseline="0" dirty="0" smtClean="0"/>
                        <a:t> suit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Details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Eclipse</a:t>
            </a:r>
          </a:p>
          <a:p>
            <a:pPr lvl="1"/>
            <a:r>
              <a:rPr lang="en-US" altLang="zh-CN" dirty="0" smtClean="0"/>
              <a:t>Each comparison between two directories triggers memory leaks</a:t>
            </a:r>
          </a:p>
          <a:p>
            <a:pPr lvl="1"/>
            <a:r>
              <a:rPr lang="en-US" altLang="zh-CN" dirty="0" smtClean="0"/>
              <a:t>Repeatedly compare the source code of </a:t>
            </a:r>
            <a:r>
              <a:rPr lang="en-US" altLang="zh-CN" dirty="0" err="1" smtClean="0"/>
              <a:t>Jikes</a:t>
            </a:r>
            <a:r>
              <a:rPr lang="en-US" altLang="zh-CN" dirty="0" smtClean="0"/>
              <a:t> RVM</a:t>
            </a:r>
          </a:p>
          <a:p>
            <a:r>
              <a:rPr lang="en-US" altLang="zh-CN" dirty="0" smtClean="0"/>
              <a:t>SPECjbb2000</a:t>
            </a:r>
          </a:p>
          <a:p>
            <a:pPr lvl="1"/>
            <a:r>
              <a:rPr lang="en-US" altLang="zh-CN" dirty="0" smtClean="0"/>
              <a:t>Inject a memory leak</a:t>
            </a:r>
          </a:p>
          <a:p>
            <a:r>
              <a:rPr lang="en-US" altLang="zh-CN" dirty="0" smtClean="0"/>
              <a:t>Jigsaw</a:t>
            </a:r>
          </a:p>
          <a:p>
            <a:pPr lvl="1"/>
            <a:r>
              <a:rPr lang="en-US" altLang="zh-CN" dirty="0" smtClean="0"/>
              <a:t>The leak occurs during a client disconnection</a:t>
            </a:r>
          </a:p>
          <a:p>
            <a:pPr lvl="1"/>
            <a:r>
              <a:rPr lang="en-US" altLang="zh-CN" dirty="0" smtClean="0"/>
              <a:t>Write a client with 10 threads each sends 20 connect and disconnect request per second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Performance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784350"/>
          <a:ext cx="8686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046507"/>
                <a:gridCol w="1285253"/>
                <a:gridCol w="1285253"/>
                <a:gridCol w="1285253"/>
                <a:gridCol w="22605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Apps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Tolerable?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Live Time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Performance Ratio (w /LS: w/o LS)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w/LS</a:t>
                      </a:r>
                      <a:endParaRPr kumimoji="0" lang="zh-CN" alt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w/o LS</a:t>
                      </a:r>
                      <a:endParaRPr kumimoji="0" lang="zh-CN" alt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w/LS</a:t>
                      </a:r>
                      <a:endParaRPr kumimoji="0" lang="zh-CN" alt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w/o LS</a:t>
                      </a:r>
                      <a:endParaRPr kumimoji="0" lang="zh-CN" alt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&gt;7626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555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1.27:1</a:t>
                      </a:r>
                      <a:endParaRPr lang="zh-CN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SPECjbb2000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&gt;7135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1.24:1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Jigsaw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1.46:1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4267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Jigsaw has semantic memory leaks, which are not detected by the integrated leak detector.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Yan Tang</a:t>
            </a:r>
          </a:p>
          <a:p>
            <a:pPr lvl="1"/>
            <a:r>
              <a:rPr lang="en-US" altLang="zh-CN" dirty="0" smtClean="0"/>
              <a:t>Graduated from 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 University</a:t>
            </a:r>
          </a:p>
          <a:p>
            <a:pPr lvl="1"/>
            <a:r>
              <a:rPr lang="en-US" altLang="zh-CN" dirty="0" smtClean="0"/>
              <a:t>First-Aid: Providing Emergency Treatments to Memory Bugs in Software during Production </a:t>
            </a:r>
            <a:r>
              <a:rPr lang="en-US" altLang="zh-CN" dirty="0" smtClean="0"/>
              <a:t>Runs</a:t>
            </a:r>
          </a:p>
          <a:p>
            <a:r>
              <a:rPr lang="en-US" altLang="zh-CN" dirty="0" err="1" smtClean="0"/>
              <a:t>Feng</a:t>
            </a:r>
            <a:r>
              <a:rPr lang="en-US" altLang="zh-CN" dirty="0" smtClean="0"/>
              <a:t> Qin</a:t>
            </a:r>
          </a:p>
          <a:p>
            <a:pPr lvl="1"/>
            <a:r>
              <a:rPr lang="en-US" altLang="zh-CN" dirty="0" smtClean="0"/>
              <a:t>Assistant professor</a:t>
            </a:r>
          </a:p>
          <a:p>
            <a:pPr lvl="1"/>
            <a:r>
              <a:rPr lang="en-US" altLang="zh-CN" dirty="0" smtClean="0"/>
              <a:t>Graduate student in </a:t>
            </a:r>
            <a:r>
              <a:rPr lang="en-US" altLang="zh-CN" dirty="0" err="1" smtClean="0"/>
              <a:t>Yuanyuan</a:t>
            </a:r>
            <a:r>
              <a:rPr lang="en-US" altLang="zh-CN" dirty="0" smtClean="0"/>
              <a:t> Zhou’s OPERA group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Performance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9936" y="1445594"/>
            <a:ext cx="3321064" cy="259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423192"/>
            <a:ext cx="3281861" cy="261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4736" y="4191000"/>
            <a:ext cx="330986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Object Sizes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53300"/>
            <a:ext cx="3404890" cy="268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355" y="1318198"/>
            <a:ext cx="3492645" cy="272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8154" y="4181475"/>
            <a:ext cx="3492646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Performance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7185" y="1356478"/>
            <a:ext cx="3295231" cy="260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64885"/>
            <a:ext cx="3219574" cy="259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114800"/>
            <a:ext cx="3278418" cy="25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0" y="3886200"/>
            <a:ext cx="6477000" cy="1975104"/>
          </a:xfrm>
        </p:spPr>
        <p:txBody>
          <a:bodyPr/>
          <a:lstStyle/>
          <a:p>
            <a:r>
              <a:rPr lang="en-US" altLang="zh-CN" sz="8000" dirty="0" smtClean="0"/>
              <a:t>Thank you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b="1" u="sng" dirty="0" smtClean="0"/>
              <a:t>Introduction</a:t>
            </a:r>
          </a:p>
          <a:p>
            <a:r>
              <a:rPr lang="en-US" altLang="zh-CN" dirty="0" smtClean="0"/>
              <a:t>Main Idea</a:t>
            </a:r>
          </a:p>
          <a:p>
            <a:r>
              <a:rPr lang="en-US" altLang="zh-CN" dirty="0" smtClean="0"/>
              <a:t>Design and Implementation</a:t>
            </a:r>
          </a:p>
          <a:p>
            <a:pPr lvl="1"/>
            <a:r>
              <a:rPr lang="en-US" altLang="zh-CN" dirty="0" smtClean="0"/>
              <a:t>Leak Detectors</a:t>
            </a:r>
          </a:p>
          <a:p>
            <a:pPr lvl="1"/>
            <a:r>
              <a:rPr lang="en-US" altLang="zh-CN" dirty="0" smtClean="0"/>
              <a:t>Swap-Out Component</a:t>
            </a:r>
          </a:p>
          <a:p>
            <a:pPr lvl="1"/>
            <a:r>
              <a:rPr lang="en-US" altLang="zh-CN" dirty="0" smtClean="0"/>
              <a:t>Swat-In Component</a:t>
            </a:r>
          </a:p>
          <a:p>
            <a:r>
              <a:rPr lang="en-US" altLang="zh-CN" dirty="0" smtClean="0"/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leaks</a:t>
            </a:r>
          </a:p>
          <a:p>
            <a:pPr lvl="1"/>
            <a:r>
              <a:rPr lang="en-US" altLang="zh-CN" dirty="0" smtClean="0"/>
              <a:t>Occur in a garbage-collected program</a:t>
            </a:r>
          </a:p>
          <a:p>
            <a:pPr lvl="1"/>
            <a:r>
              <a:rPr lang="en-US" altLang="zh-CN" dirty="0" smtClean="0"/>
              <a:t>Take up more and more space in the heap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Cannot be completely solved by </a:t>
            </a:r>
          </a:p>
          <a:p>
            <a:pPr lvl="1"/>
            <a:r>
              <a:rPr lang="en-US" altLang="zh-CN" dirty="0" smtClean="0"/>
              <a:t>Paging mechanism: virtual memory space still un-reclaimed</a:t>
            </a:r>
          </a:p>
          <a:p>
            <a:pPr lvl="1"/>
            <a:r>
              <a:rPr lang="en-US" altLang="zh-CN" dirty="0" smtClean="0"/>
              <a:t>Increasing the heap size: increased memory paging during each GC phase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safe method for tolerating continuous memory leaks</a:t>
            </a:r>
          </a:p>
          <a:p>
            <a:pPr lvl="1"/>
            <a:r>
              <a:rPr lang="en-US" altLang="zh-CN" dirty="0" smtClean="0"/>
              <a:t>Periodically move the Potentially Leaked memory objects to disks</a:t>
            </a:r>
          </a:p>
          <a:p>
            <a:pPr lvl="1"/>
            <a:r>
              <a:rPr lang="en-US" altLang="zh-CN" dirty="0" smtClean="0"/>
              <a:t>If a swapped-out PL object is accessed later, restore it from disks to the memory</a:t>
            </a:r>
          </a:p>
          <a:p>
            <a:pPr lvl="1"/>
            <a:r>
              <a:rPr lang="en-US" altLang="zh-CN" dirty="0" smtClean="0"/>
              <a:t>No modification in the applications’ source codes</a:t>
            </a:r>
          </a:p>
          <a:p>
            <a:pPr lvl="1"/>
            <a:r>
              <a:rPr lang="en-US" altLang="zh-CN" dirty="0" smtClean="0"/>
              <a:t>Provide false positive information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Authors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b="1" u="sng" dirty="0" smtClean="0"/>
              <a:t>Main Idea</a:t>
            </a:r>
          </a:p>
          <a:p>
            <a:r>
              <a:rPr lang="en-US" altLang="zh-CN" dirty="0" smtClean="0"/>
              <a:t>Design and Implementation</a:t>
            </a:r>
          </a:p>
          <a:p>
            <a:pPr lvl="1"/>
            <a:r>
              <a:rPr lang="en-US" altLang="zh-CN" dirty="0" smtClean="0"/>
              <a:t>Leak Detectors</a:t>
            </a:r>
          </a:p>
          <a:p>
            <a:pPr lvl="1"/>
            <a:r>
              <a:rPr lang="en-US" altLang="zh-CN" dirty="0" smtClean="0"/>
              <a:t>Swap-Out Component</a:t>
            </a:r>
          </a:p>
          <a:p>
            <a:pPr lvl="1"/>
            <a:r>
              <a:rPr lang="en-US" altLang="zh-CN" dirty="0" smtClean="0"/>
              <a:t>Swat-In Component</a:t>
            </a:r>
          </a:p>
          <a:p>
            <a:r>
              <a:rPr lang="en-US" altLang="zh-CN" dirty="0" smtClean="0"/>
              <a:t>Evaluation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Periodically swap out PL objects from the </a:t>
            </a:r>
            <a:r>
              <a:rPr lang="en-US" altLang="zh-CN" dirty="0" err="1" smtClean="0"/>
              <a:t>vm</a:t>
            </a:r>
            <a:r>
              <a:rPr lang="en-US" altLang="zh-CN" dirty="0" smtClean="0"/>
              <a:t> to disks</a:t>
            </a:r>
          </a:p>
          <a:p>
            <a:pPr lvl="1"/>
            <a:r>
              <a:rPr lang="en-US" altLang="zh-CN" dirty="0" smtClean="0"/>
              <a:t>GC can reclaim the heap space occupied by PL objects</a:t>
            </a:r>
          </a:p>
          <a:p>
            <a:pPr lvl="1"/>
            <a:r>
              <a:rPr lang="en-US" altLang="zh-CN" dirty="0" smtClean="0"/>
              <a:t>Avoid cumulative program performance degradation and future program crashes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40343"/>
            <a:ext cx="2226395" cy="301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2835" y="2590800"/>
            <a:ext cx="2195365" cy="301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76400"/>
            <a:ext cx="224191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1060" y="0"/>
            <a:ext cx="227294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Down Arrow Callout 9"/>
          <p:cNvSpPr/>
          <p:nvPr/>
        </p:nvSpPr>
        <p:spPr>
          <a:xfrm>
            <a:off x="381000" y="2743200"/>
            <a:ext cx="1447800" cy="990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 k a PL object</a:t>
            </a:r>
            <a:endParaRPr lang="zh-CN" altLang="en-US" dirty="0"/>
          </a:p>
        </p:txBody>
      </p:sp>
      <p:sp>
        <p:nvSpPr>
          <p:cNvPr id="13" name="Up Arrow Callout 12"/>
          <p:cNvSpPr/>
          <p:nvPr/>
        </p:nvSpPr>
        <p:spPr>
          <a:xfrm>
            <a:off x="2133600" y="5562600"/>
            <a:ext cx="2819400" cy="1295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Copy</a:t>
            </a:r>
          </a:p>
          <a:p>
            <a:pPr algn="ctr"/>
            <a:r>
              <a:rPr lang="en-US" altLang="zh-CN" dirty="0" smtClean="0"/>
              <a:t>2. Modify references</a:t>
            </a:r>
          </a:p>
          <a:p>
            <a:pPr algn="ctr"/>
            <a:r>
              <a:rPr lang="en-US" altLang="zh-CN" dirty="0" smtClean="0"/>
              <a:t>(incoming &amp; </a:t>
            </a:r>
            <a:r>
              <a:rPr lang="en-US" altLang="zh-CN" dirty="0" err="1" smtClean="0"/>
              <a:t>outgoint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Right Arrow Callout 13"/>
          <p:cNvSpPr/>
          <p:nvPr/>
        </p:nvSpPr>
        <p:spPr>
          <a:xfrm rot="2598491">
            <a:off x="3655170" y="560612"/>
            <a:ext cx="1937150" cy="7620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 a PL object</a:t>
            </a:r>
            <a:endParaRPr lang="zh-CN" altLang="en-US" dirty="0"/>
          </a:p>
        </p:txBody>
      </p:sp>
      <p:sp>
        <p:nvSpPr>
          <p:cNvPr id="15" name="Up Arrow Callout 14"/>
          <p:cNvSpPr/>
          <p:nvPr/>
        </p:nvSpPr>
        <p:spPr>
          <a:xfrm>
            <a:off x="6781800" y="2971800"/>
            <a:ext cx="2362200" cy="14478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Copy  back</a:t>
            </a:r>
          </a:p>
          <a:p>
            <a:pPr algn="ctr"/>
            <a:r>
              <a:rPr lang="en-US" altLang="zh-CN" dirty="0" smtClean="0"/>
              <a:t>2. Restoring references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2584</TotalTime>
  <Words>891</Words>
  <Application>Microsoft Office PowerPoint</Application>
  <PresentationFormat>On-screen Show (4:3)</PresentationFormat>
  <Paragraphs>217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Metro</vt:lpstr>
      <vt:lpstr>LeakSurvivor: Towards Safely Tolerating Memory Leaks for Garbage-Collected Languages </vt:lpstr>
      <vt:lpstr>Agenda</vt:lpstr>
      <vt:lpstr>Authors</vt:lpstr>
      <vt:lpstr>Agenda</vt:lpstr>
      <vt:lpstr>Introduction</vt:lpstr>
      <vt:lpstr>Introduction</vt:lpstr>
      <vt:lpstr>Agenda</vt:lpstr>
      <vt:lpstr>Main Idea</vt:lpstr>
      <vt:lpstr>Main Idea</vt:lpstr>
      <vt:lpstr>Agenda</vt:lpstr>
      <vt:lpstr>Design and Implementation</vt:lpstr>
      <vt:lpstr>Leak Detectors</vt:lpstr>
      <vt:lpstr>Leak Detector - Sleigh</vt:lpstr>
      <vt:lpstr>Swap-Out Component – Leak Space</vt:lpstr>
      <vt:lpstr>Leak Space</vt:lpstr>
      <vt:lpstr>Incoming References and Reserved Addresses</vt:lpstr>
      <vt:lpstr>Outgoing References and SOT</vt:lpstr>
      <vt:lpstr>Swap-Out Table</vt:lpstr>
      <vt:lpstr>Swap-Out Table</vt:lpstr>
      <vt:lpstr>Instruction Execution</vt:lpstr>
      <vt:lpstr>Swap-out Process</vt:lpstr>
      <vt:lpstr>Incoming and Outgoing References</vt:lpstr>
      <vt:lpstr>Swap-In Table</vt:lpstr>
      <vt:lpstr>Incoming and Outgoing References</vt:lpstr>
      <vt:lpstr>Agenda</vt:lpstr>
      <vt:lpstr>Evaluation</vt:lpstr>
      <vt:lpstr>Applications Used in Evaluation</vt:lpstr>
      <vt:lpstr>Evaluation Details</vt:lpstr>
      <vt:lpstr>Overall Performance</vt:lpstr>
      <vt:lpstr>Overall Performance</vt:lpstr>
      <vt:lpstr>Live Object Sizes</vt:lpstr>
      <vt:lpstr>GC Performance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LeakSurvivor: Towards Safely Tolerating Memory Leaks for Garbage-Collected Languages </dc:title>
  <dc:creator/>
  <cp:lastModifiedBy>Wang Yuanxuan</cp:lastModifiedBy>
  <cp:revision>163</cp:revision>
  <dcterms:created xsi:type="dcterms:W3CDTF">2006-08-16T00:00:00Z</dcterms:created>
  <dcterms:modified xsi:type="dcterms:W3CDTF">2008-07-09T06:39:31Z</dcterms:modified>
</cp:coreProperties>
</file>