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86" r:id="rId5"/>
    <p:sldId id="259" r:id="rId6"/>
    <p:sldId id="260" r:id="rId7"/>
    <p:sldId id="287" r:id="rId8"/>
    <p:sldId id="261" r:id="rId9"/>
    <p:sldId id="288" r:id="rId10"/>
    <p:sldId id="277" r:id="rId11"/>
    <p:sldId id="262" r:id="rId12"/>
    <p:sldId id="263" r:id="rId13"/>
    <p:sldId id="289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90" r:id="rId26"/>
    <p:sldId id="284" r:id="rId27"/>
    <p:sldId id="275" r:id="rId28"/>
    <p:sldId id="276" r:id="rId29"/>
    <p:sldId id="291" r:id="rId30"/>
    <p:sldId id="278" r:id="rId31"/>
    <p:sldId id="279" r:id="rId32"/>
    <p:sldId id="280" r:id="rId33"/>
    <p:sldId id="281" r:id="rId34"/>
    <p:sldId id="282" r:id="rId35"/>
    <p:sldId id="283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Base Linux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Untar</c:v>
                </c:pt>
                <c:pt idx="1">
                  <c:v>Build</c:v>
                </c:pt>
                <c:pt idx="2">
                  <c:v>Download</c:v>
                </c:pt>
                <c:pt idx="3">
                  <c:v>Upload</c:v>
                </c:pt>
                <c:pt idx="4">
                  <c:v>Apache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Untar</c:v>
                </c:pt>
                <c:pt idx="1">
                  <c:v>Build</c:v>
                </c:pt>
                <c:pt idx="2">
                  <c:v>Download</c:v>
                </c:pt>
                <c:pt idx="3">
                  <c:v>Upload</c:v>
                </c:pt>
                <c:pt idx="4">
                  <c:v>Apache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0.2</c:v>
                </c:pt>
                <c:pt idx="2">
                  <c:v>0</c:v>
                </c:pt>
                <c:pt idx="3">
                  <c:v>0.7</c:v>
                </c:pt>
                <c:pt idx="4">
                  <c:v>0.5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IFS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Untar</c:v>
                </c:pt>
                <c:pt idx="1">
                  <c:v>Build</c:v>
                </c:pt>
                <c:pt idx="2">
                  <c:v>Download</c:v>
                </c:pt>
                <c:pt idx="3">
                  <c:v>Upload</c:v>
                </c:pt>
                <c:pt idx="4">
                  <c:v>Apache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0.4</c:v>
                </c:pt>
                <c:pt idx="2">
                  <c:v>0</c:v>
                </c:pt>
                <c:pt idx="3">
                  <c:v>0</c:v>
                </c:pt>
                <c:pt idx="4">
                  <c:v>0.2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Policy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Untar</c:v>
                </c:pt>
                <c:pt idx="1">
                  <c:v>Build</c:v>
                </c:pt>
                <c:pt idx="2">
                  <c:v>Download</c:v>
                </c:pt>
                <c:pt idx="3">
                  <c:v>Upload</c:v>
                </c:pt>
                <c:pt idx="4">
                  <c:v>Apache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Solitude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Untar</c:v>
                </c:pt>
                <c:pt idx="1">
                  <c:v>Build</c:v>
                </c:pt>
                <c:pt idx="2">
                  <c:v>Download</c:v>
                </c:pt>
                <c:pt idx="3">
                  <c:v>Upload</c:v>
                </c:pt>
                <c:pt idx="4">
                  <c:v>Apache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</c:v>
                </c:pt>
                <c:pt idx="1">
                  <c:v>0.4</c:v>
                </c:pt>
                <c:pt idx="2">
                  <c:v>0.05</c:v>
                </c:pt>
                <c:pt idx="3">
                  <c:v>0.05</c:v>
                </c:pt>
                <c:pt idx="4">
                  <c:v>0.4</c:v>
                </c:pt>
              </c:numCache>
            </c:numRef>
          </c:val>
        </c:ser>
        <c:overlap val="100"/>
        <c:axId val="99789824"/>
        <c:axId val="101979264"/>
      </c:barChart>
      <c:catAx>
        <c:axId val="99789824"/>
        <c:scaling>
          <c:orientation val="minMax"/>
        </c:scaling>
        <c:axPos val="b"/>
        <c:tickLblPos val="nextTo"/>
        <c:crossAx val="101979264"/>
        <c:crosses val="autoZero"/>
        <c:auto val="1"/>
        <c:lblAlgn val="ctr"/>
        <c:lblOffset val="100"/>
      </c:catAx>
      <c:valAx>
        <c:axId val="101979264"/>
        <c:scaling>
          <c:orientation val="minMax"/>
        </c:scaling>
        <c:axPos val="l"/>
        <c:majorGridlines/>
        <c:numFmt formatCode="General" sourceLinked="1"/>
        <c:tickLblPos val="nextTo"/>
        <c:crossAx val="997898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Base Linux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Untar</c:v>
                </c:pt>
                <c:pt idx="1">
                  <c:v>Build</c:v>
                </c:pt>
                <c:pt idx="2">
                  <c:v>Download</c:v>
                </c:pt>
                <c:pt idx="3">
                  <c:v>Upload</c:v>
                </c:pt>
                <c:pt idx="4">
                  <c:v>Apache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Taining Module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Untar</c:v>
                </c:pt>
                <c:pt idx="1">
                  <c:v>Build</c:v>
                </c:pt>
                <c:pt idx="2">
                  <c:v>Download</c:v>
                </c:pt>
                <c:pt idx="3">
                  <c:v>Upload</c:v>
                </c:pt>
                <c:pt idx="4">
                  <c:v>Apache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Logging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Untar</c:v>
                </c:pt>
                <c:pt idx="1">
                  <c:v>Build</c:v>
                </c:pt>
                <c:pt idx="2">
                  <c:v>Download</c:v>
                </c:pt>
                <c:pt idx="3">
                  <c:v>Upload</c:v>
                </c:pt>
                <c:pt idx="4">
                  <c:v>Apache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0.5</c:v>
                </c:pt>
                <c:pt idx="1">
                  <c:v>0.03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</c:ser>
        <c:overlap val="100"/>
        <c:axId val="120150656"/>
        <c:axId val="120337920"/>
      </c:barChart>
      <c:catAx>
        <c:axId val="120150656"/>
        <c:scaling>
          <c:orientation val="minMax"/>
        </c:scaling>
        <c:axPos val="b"/>
        <c:tickLblPos val="nextTo"/>
        <c:crossAx val="120337920"/>
        <c:crosses val="autoZero"/>
        <c:auto val="1"/>
        <c:lblAlgn val="ctr"/>
        <c:lblOffset val="100"/>
      </c:catAx>
      <c:valAx>
        <c:axId val="120337920"/>
        <c:scaling>
          <c:orientation val="minMax"/>
        </c:scaling>
        <c:axPos val="l"/>
        <c:majorGridlines/>
        <c:numFmt formatCode="General" sourceLinked="1"/>
        <c:tickLblPos val="nextTo"/>
        <c:crossAx val="12015065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DD0F-7182-453A-A569-AF55299155D8}" type="datetimeFigureOut">
              <a:rPr lang="zh-CN" altLang="en-US" smtClean="0"/>
              <a:pPr/>
              <a:t>2008-5-28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AFCB4-7652-4B6D-89C9-D29E9B566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FCB4-7652-4B6D-89C9-D29E9B566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5DE06-49A2-49C2-8377-594AB8A05834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468613-9F10-4149-A4A9-D07A6F435B74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B5B609-9757-4D8A-86CB-D1CA1413DDBC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8648FE-693F-4589-A9CF-4B1D23BD3C5F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0C1587-5356-4068-AB0A-80BF146E212E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46CF7-52DB-4400-90D0-6FBB75E4A2FE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5C1C41-D718-480F-A24B-12BB0F87F416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DB5BC-53B5-40E8-8B29-C60A06305D82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606DF6-D688-48D6-9111-315DA532C55A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0AFA4D-CAA8-4C32-A86B-17C73BC3C7EF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EC4334F-7D9C-40FD-B980-9D315E75C4DF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DB7AE16-BC81-42F7-92F6-5F3EA76A7C1D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Application-Level Isolation and Recovery with Solitude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Shvetank</a:t>
            </a:r>
            <a:r>
              <a:rPr lang="en-US" altLang="zh-CN" dirty="0" smtClean="0"/>
              <a:t> Jain, </a:t>
            </a:r>
            <a:r>
              <a:rPr lang="en-US" altLang="zh-CN" dirty="0" err="1" smtClean="0"/>
              <a:t>Fareha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Shafique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Vladan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Djeric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Ashvin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Goel</a:t>
            </a:r>
            <a:r>
              <a:rPr lang="en-US" altLang="zh-CN" dirty="0" smtClean="0"/>
              <a:t>, Department of Electrical and Computer Engineering, University of Toronto</a:t>
            </a:r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5196840"/>
            <a:ext cx="7772400" cy="15087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Wang Yuanxuan, May.28</a:t>
            </a:r>
            <a:r>
              <a:rPr kumimoji="0" lang="en-US" altLang="zh-CN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2008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209800"/>
            <a:ext cx="6933753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038-1E8E-44E4-96C0-9A1BD8C26831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– Usage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Client-side</a:t>
            </a:r>
          </a:p>
          <a:p>
            <a:pPr lvl="1"/>
            <a:r>
              <a:rPr lang="en-US" altLang="zh-CN" dirty="0" smtClean="0"/>
              <a:t>Instant messaging</a:t>
            </a:r>
          </a:p>
          <a:p>
            <a:pPr lvl="2"/>
            <a:r>
              <a:rPr lang="en-US" altLang="zh-CN" dirty="0" smtClean="0"/>
              <a:t>Preserve chat logs</a:t>
            </a:r>
          </a:p>
          <a:p>
            <a:pPr lvl="2"/>
            <a:r>
              <a:rPr lang="en-US" altLang="zh-CN" dirty="0" smtClean="0"/>
              <a:t>All other persistent updates remain isolated</a:t>
            </a:r>
          </a:p>
          <a:p>
            <a:r>
              <a:rPr lang="en-US" altLang="zh-CN" dirty="0" smtClean="0"/>
              <a:t>Server-side</a:t>
            </a:r>
          </a:p>
          <a:p>
            <a:pPr lvl="1"/>
            <a:r>
              <a:rPr lang="en-US" altLang="zh-CN" dirty="0" smtClean="0"/>
              <a:t>An on-line photo album web site</a:t>
            </a:r>
          </a:p>
          <a:p>
            <a:pPr lvl="2"/>
            <a:r>
              <a:rPr lang="en-US" altLang="zh-CN" dirty="0" smtClean="0"/>
              <a:t>Shares only users’ photo data with the base system</a:t>
            </a:r>
          </a:p>
          <a:p>
            <a:r>
              <a:rPr lang="en-US" altLang="zh-CN" dirty="0" smtClean="0"/>
              <a:t>IFS allows running multiple, related applications in a session.</a:t>
            </a:r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C3EF-A9A2-406D-ADA0-BBEA37D76C43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Threat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Protect the system from malware</a:t>
            </a:r>
          </a:p>
          <a:p>
            <a:pPr lvl="1"/>
            <a:r>
              <a:rPr lang="en-US" altLang="zh-CN" dirty="0" smtClean="0"/>
              <a:t>Limiting access privileges to the trusted file system by isolating the file modifications</a:t>
            </a:r>
          </a:p>
          <a:p>
            <a:pPr lvl="1"/>
            <a:r>
              <a:rPr lang="en-US" altLang="zh-CN" dirty="0" smtClean="0"/>
              <a:t>Limiting system-wide capabilities available to an untrusted application</a:t>
            </a:r>
          </a:p>
          <a:p>
            <a:r>
              <a:rPr lang="en-US" altLang="zh-CN" dirty="0" smtClean="0"/>
              <a:t>Provide a system-wide recovery mechanism</a:t>
            </a:r>
          </a:p>
          <a:p>
            <a:pPr lvl="1"/>
            <a:r>
              <a:rPr lang="en-US" altLang="zh-CN" dirty="0" smtClean="0"/>
              <a:t>Since malwares may trick a user into granting additional privileges</a:t>
            </a:r>
          </a:p>
          <a:p>
            <a:r>
              <a:rPr lang="en-US" altLang="zh-CN" dirty="0" smtClean="0"/>
              <a:t>Does not provide any additional protection for privacy leak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8900-75A2-47FC-8F13-8932EE27E525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Overview</a:t>
            </a:r>
          </a:p>
          <a:p>
            <a:r>
              <a:rPr lang="en-US" altLang="zh-CN" b="1" dirty="0" smtClean="0"/>
              <a:t>Approach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Evaluation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C752-E027-43EA-8B5B-253C88C4A4BB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8001000" cy="914400"/>
          </a:xfrm>
        </p:spPr>
        <p:txBody>
          <a:bodyPr/>
          <a:lstStyle/>
          <a:p>
            <a:r>
              <a:rPr lang="en-US" altLang="zh-CN" sz="3200" dirty="0" smtClean="0"/>
              <a:t>Approach – IFS Isolation </a:t>
            </a:r>
            <a:r>
              <a:rPr lang="en-US" altLang="zh-CN" sz="3200" dirty="0" smtClean="0"/>
              <a:t>Environment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Copy-on-Write</a:t>
            </a:r>
          </a:p>
          <a:p>
            <a:pPr lvl="1"/>
            <a:r>
              <a:rPr lang="en-US" altLang="zh-CN" dirty="0" smtClean="0"/>
              <a:t>User can discard the entire IFS environment at any </a:t>
            </a:r>
            <a:r>
              <a:rPr lang="en-US" altLang="zh-CN" dirty="0" smtClean="0"/>
              <a:t>point</a:t>
            </a:r>
          </a:p>
          <a:p>
            <a:pPr lvl="1"/>
            <a:r>
              <a:rPr lang="en-US" altLang="zh-CN" dirty="0" smtClean="0"/>
              <a:t>Limits attack propagation across IFS environment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Enables read sharing between the base and the IFS</a:t>
            </a:r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8D74-998D-4BBD-8D33-691CE1BA9702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543800" cy="914400"/>
          </a:xfrm>
        </p:spPr>
        <p:txBody>
          <a:bodyPr/>
          <a:lstStyle/>
          <a:p>
            <a:r>
              <a:rPr lang="en-US" altLang="zh-CN" dirty="0" smtClean="0"/>
              <a:t>IFS Isolation Environment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Isolation Model</a:t>
            </a:r>
          </a:p>
          <a:p>
            <a:pPr lvl="1"/>
            <a:r>
              <a:rPr lang="en-US" altLang="zh-CN" dirty="0" smtClean="0"/>
              <a:t>Mount the copy-on-write IFS file system</a:t>
            </a:r>
          </a:p>
          <a:p>
            <a:pPr lvl="1"/>
            <a:r>
              <a:rPr lang="en-US" altLang="zh-CN" dirty="0" smtClean="0"/>
              <a:t>Start untrusted applications within a </a:t>
            </a:r>
            <a:r>
              <a:rPr lang="en-US" altLang="zh-CN" i="1" dirty="0" err="1" smtClean="0"/>
              <a:t>chroot</a:t>
            </a:r>
            <a:r>
              <a:rPr lang="en-US" altLang="zh-CN" dirty="0" smtClean="0"/>
              <a:t> jail</a:t>
            </a:r>
          </a:p>
          <a:p>
            <a:pPr lvl="1"/>
            <a:r>
              <a:rPr lang="en-US" altLang="zh-CN" dirty="0" smtClean="0"/>
              <a:t>Enhance the capability system in Linux</a:t>
            </a:r>
          </a:p>
          <a:p>
            <a:pPr lvl="2"/>
            <a:r>
              <a:rPr lang="en-US" altLang="zh-CN" dirty="0" smtClean="0"/>
              <a:t>Traditional: coarse grained</a:t>
            </a:r>
          </a:p>
          <a:p>
            <a:pPr lvl="2"/>
            <a:r>
              <a:rPr lang="en-US" altLang="zh-CN" dirty="0" smtClean="0"/>
              <a:t>Solitude: Per-file privileges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1621-91BD-4306-A201-0DFFC71831BC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IFS Isolation Environment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IFS capability model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Child process does not inherit any capabilities from the parent</a:t>
            </a:r>
          </a:p>
          <a:p>
            <a:r>
              <a:rPr lang="en-US" altLang="zh-CN" dirty="0" err="1" smtClean="0"/>
              <a:t>Setuid</a:t>
            </a:r>
            <a:r>
              <a:rPr lang="en-US" altLang="zh-CN" dirty="0" smtClean="0"/>
              <a:t> applications have no additional privileges in IFS</a:t>
            </a:r>
            <a:endParaRPr lang="en-US" altLang="zh-C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Capability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Fcap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FilePath</a:t>
                      </a:r>
                      <a:r>
                        <a:rPr lang="en-US" altLang="zh-CN" dirty="0" smtClean="0"/>
                        <a:t>  [</a:t>
                      </a:r>
                      <a:r>
                        <a:rPr lang="en-US" altLang="zh-CN" dirty="0" err="1" smtClean="0"/>
                        <a:t>owner.group</a:t>
                      </a:r>
                      <a:r>
                        <a:rPr lang="en-US" altLang="zh-CN" dirty="0" smtClean="0"/>
                        <a:t>]  [perm]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AppPath</a:t>
                      </a:r>
                      <a:r>
                        <a:rPr lang="en-US" altLang="zh-CN" dirty="0" smtClean="0"/>
                        <a:t>]  CAP_SET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8DA1-97CE-452C-92A7-058F83964AE0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IFS Isolation Environment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Example: Policy for the Apache web server (</a:t>
            </a:r>
            <a:r>
              <a:rPr lang="en-US" altLang="zh-CN" dirty="0" smtClean="0"/>
              <a:t>In the base </a:t>
            </a:r>
            <a:r>
              <a:rPr lang="en-US" altLang="zh-CN" dirty="0" smtClean="0"/>
              <a:t>System)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Application /</a:t>
            </a:r>
            <a:r>
              <a:rPr lang="en-US" altLang="zh-CN" sz="2800" dirty="0" err="1" smtClean="0"/>
              <a:t>usr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sbin</a:t>
            </a:r>
            <a:r>
              <a:rPr lang="en-US" altLang="zh-CN" sz="2800" dirty="0" smtClean="0"/>
              <a:t>/apache2 www-</a:t>
            </a:r>
            <a:r>
              <a:rPr lang="en-US" altLang="zh-CN" sz="2800" dirty="0" err="1" smtClean="0"/>
              <a:t>data.www</a:t>
            </a:r>
            <a:r>
              <a:rPr lang="en-US" altLang="zh-CN" sz="2800" dirty="0" smtClean="0"/>
              <a:t>-data</a:t>
            </a:r>
          </a:p>
          <a:p>
            <a:pPr>
              <a:buNone/>
            </a:pPr>
            <a:r>
              <a:rPr lang="en-US" altLang="zh-CN" sz="2800" dirty="0" err="1" smtClean="0"/>
              <a:t>Fcap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/run/apache2.pid www-</a:t>
            </a:r>
            <a:r>
              <a:rPr lang="en-US" altLang="zh-CN" sz="2800" dirty="0" err="1" smtClean="0"/>
              <a:t>data.www</a:t>
            </a:r>
            <a:r>
              <a:rPr lang="en-US" altLang="zh-CN" sz="2800" dirty="0" smtClean="0"/>
              <a:t>-data</a:t>
            </a:r>
          </a:p>
          <a:p>
            <a:pPr>
              <a:buNone/>
            </a:pPr>
            <a:r>
              <a:rPr lang="en-US" altLang="zh-CN" sz="2800" dirty="0" err="1" smtClean="0"/>
              <a:t>Fcap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/log/apache2/error.log www-</a:t>
            </a:r>
            <a:r>
              <a:rPr lang="en-US" altLang="zh-CN" sz="2800" dirty="0" err="1" smtClean="0"/>
              <a:t>data.www</a:t>
            </a:r>
            <a:r>
              <a:rPr lang="en-US" altLang="zh-CN" sz="2800" dirty="0" smtClean="0"/>
              <a:t>-data</a:t>
            </a:r>
          </a:p>
          <a:p>
            <a:pPr>
              <a:buNone/>
            </a:pPr>
            <a:r>
              <a:rPr lang="en-US" altLang="zh-CN" sz="2800" dirty="0" err="1" smtClean="0"/>
              <a:t>Fcap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/log/apache2/access.log www-</a:t>
            </a:r>
            <a:r>
              <a:rPr lang="en-US" altLang="zh-CN" sz="2800" dirty="0" err="1" smtClean="0"/>
              <a:t>data.www</a:t>
            </a:r>
            <a:r>
              <a:rPr lang="en-US" altLang="zh-CN" sz="2800" dirty="0" smtClean="0"/>
              <a:t>-...</a:t>
            </a:r>
          </a:p>
          <a:p>
            <a:pPr>
              <a:buNone/>
            </a:pPr>
            <a:r>
              <a:rPr lang="en-US" altLang="zh-CN" sz="2800" dirty="0" smtClean="0"/>
              <a:t>CAP </a:t>
            </a:r>
            <a:r>
              <a:rPr lang="en-US" altLang="zh-CN" sz="2800" dirty="0" err="1" smtClean="0"/>
              <a:t>net_bind_service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/>
              <a:t>Wcommit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/log/apache2/error.log</a:t>
            </a:r>
          </a:p>
          <a:p>
            <a:pPr>
              <a:buNone/>
            </a:pPr>
            <a:r>
              <a:rPr lang="en-US" altLang="zh-CN" sz="2800" dirty="0" err="1" smtClean="0"/>
              <a:t>Wcommit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/log/apache2/access.log</a:t>
            </a:r>
            <a:endParaRPr lang="en-US" altLang="zh-C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25CC-3447-4405-873D-3BC7C988C02C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Sharing Policies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support for sharing between two IFS environments directly</a:t>
            </a:r>
          </a:p>
          <a:p>
            <a:pPr lvl="1"/>
            <a:r>
              <a:rPr lang="en-US" altLang="zh-CN" dirty="0" smtClean="0"/>
              <a:t>Must be performed via the base system</a:t>
            </a:r>
          </a:p>
          <a:p>
            <a:r>
              <a:rPr lang="en-US" altLang="zh-CN" dirty="0" smtClean="0"/>
              <a:t>IFS sharing modes</a:t>
            </a:r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886200"/>
          <a:ext cx="6934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/>
                <a:gridCol w="346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Read/Write 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Rshare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 file read sharing (default)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Rsnapshot</a:t>
                      </a:r>
                      <a:endParaRPr kumimoji="0"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 file read from a snapshot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Rdeny</a:t>
                      </a:r>
                      <a:endParaRPr kumimoji="0"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Deny file read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Wisolate</a:t>
                      </a:r>
                      <a:endParaRPr kumimoji="0"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Deny file write to base (default)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Wcommit</a:t>
                      </a:r>
                      <a:endParaRPr kumimoji="0"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 file write during commit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Wshare</a:t>
                      </a:r>
                      <a:endParaRPr kumimoji="0"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 file write sharing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85D0-17BF-425E-A90A-159FA91256F1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IFS Sharing Modes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Rshare</a:t>
            </a:r>
            <a:r>
              <a:rPr lang="en-US" altLang="zh-CN" dirty="0" smtClean="0"/>
              <a:t>: default, COW</a:t>
            </a:r>
          </a:p>
          <a:p>
            <a:r>
              <a:rPr lang="en-US" altLang="zh-CN" dirty="0" err="1" smtClean="0"/>
              <a:t>Rsnapshop</a:t>
            </a:r>
            <a:r>
              <a:rPr lang="en-US" altLang="zh-CN" dirty="0" smtClean="0"/>
              <a:t>: COW in both directions, the IFS makes a snapshot of the base upon start-up</a:t>
            </a:r>
          </a:p>
          <a:p>
            <a:r>
              <a:rPr lang="en-US" altLang="zh-CN" dirty="0" err="1" smtClean="0"/>
              <a:t>Rdeny</a:t>
            </a:r>
            <a:r>
              <a:rPr lang="en-US" altLang="zh-CN" dirty="0" smtClean="0"/>
              <a:t>: read-deny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52EF-24E6-4D52-9A43-1F3D47CC0CD4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Approach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Evaluation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3B7D-2369-4A34-88A3-6879F07F9C70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IFS Sharing Modes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Wisolate</a:t>
            </a:r>
            <a:r>
              <a:rPr lang="en-US" altLang="zh-CN" dirty="0" smtClean="0"/>
              <a:t>: default, confine all writes to the IFS</a:t>
            </a:r>
          </a:p>
          <a:p>
            <a:r>
              <a:rPr lang="en-US" altLang="zh-CN" dirty="0" err="1" smtClean="0"/>
              <a:t>Wcommit</a:t>
            </a:r>
            <a:r>
              <a:rPr lang="en-US" altLang="zh-CN" dirty="0" smtClean="0"/>
              <a:t>: Changes may be committed to the base system, with a Commit ID, only by the IFS owner</a:t>
            </a:r>
            <a:endParaRPr lang="zh-CN" altLang="en-US" dirty="0" smtClean="0"/>
          </a:p>
          <a:p>
            <a:r>
              <a:rPr lang="en-US" altLang="zh-CN" dirty="0" err="1" smtClean="0"/>
              <a:t>Wshare</a:t>
            </a:r>
            <a:r>
              <a:rPr lang="en-US" altLang="zh-CN" dirty="0" smtClean="0"/>
              <a:t>: immediate write-sharing of changes from the IFS to the base file system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A673-EEF7-4D78-A893-6CDE6EFA7E02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Sample Policy </a:t>
            </a:r>
            <a:r>
              <a:rPr lang="en-US" altLang="zh-CN" dirty="0" smtClean="0"/>
              <a:t>S</a:t>
            </a:r>
            <a:r>
              <a:rPr lang="en-US" altLang="zh-CN" dirty="0" smtClean="0"/>
              <a:t>nippet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Application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firefox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Wcommit</a:t>
            </a:r>
            <a:r>
              <a:rPr lang="en-US" altLang="zh-CN" dirty="0" smtClean="0"/>
              <a:t> /home/</a:t>
            </a:r>
            <a:r>
              <a:rPr lang="en-US" altLang="zh-CN" dirty="0" err="1" smtClean="0"/>
              <a:t>djeric</a:t>
            </a:r>
            <a:r>
              <a:rPr lang="en-US" altLang="zh-CN" dirty="0" smtClean="0"/>
              <a:t>/downloads/</a:t>
            </a:r>
          </a:p>
          <a:p>
            <a:pPr>
              <a:buNone/>
            </a:pPr>
            <a:r>
              <a:rPr lang="en-US" altLang="zh-CN" dirty="0" err="1" smtClean="0"/>
              <a:t>Wcommit</a:t>
            </a:r>
            <a:r>
              <a:rPr lang="en-US" altLang="zh-CN" dirty="0" smtClean="0"/>
              <a:t> /home/</a:t>
            </a:r>
            <a:r>
              <a:rPr lang="en-US" altLang="zh-CN" dirty="0" err="1" smtClean="0"/>
              <a:t>djeric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mozilla</a:t>
            </a:r>
            <a:r>
              <a:rPr lang="en-US" altLang="zh-CN" dirty="0" smtClean="0"/>
              <a:t>/</a:t>
            </a:r>
          </a:p>
          <a:p>
            <a:pPr>
              <a:buNone/>
            </a:pPr>
            <a:r>
              <a:rPr lang="en-US" altLang="zh-CN" dirty="0" err="1" smtClean="0"/>
              <a:t>Rdeny</a:t>
            </a:r>
            <a:r>
              <a:rPr lang="en-US" altLang="zh-CN" dirty="0" smtClean="0"/>
              <a:t> /home/</a:t>
            </a:r>
            <a:r>
              <a:rPr lang="en-US" altLang="zh-CN" dirty="0" err="1" smtClean="0"/>
              <a:t>djeric</a:t>
            </a:r>
            <a:r>
              <a:rPr lang="en-US" altLang="zh-CN" dirty="0" smtClean="0"/>
              <a:t>/private_info.txt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2271-7E57-4A3F-9AFF-C78833ED5D1E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Taint Propagation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Taint propagation rules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Taint at the process level</a:t>
            </a:r>
          </a:p>
          <a:p>
            <a:pPr lvl="1"/>
            <a:r>
              <a:rPr lang="en-US" altLang="zh-CN" dirty="0" smtClean="0"/>
              <a:t>Low overhead</a:t>
            </a:r>
          </a:p>
          <a:p>
            <a:pPr lvl="1"/>
            <a:r>
              <a:rPr lang="en-US" altLang="zh-CN" dirty="0" smtClean="0"/>
              <a:t>Introduces a large number of false sharing dependencies</a:t>
            </a:r>
          </a:p>
          <a:p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438400"/>
          <a:ext cx="838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036"/>
                <a:gridCol w="37419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Propagation Rules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and directory read operations, execute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Tainted file -&gt; Taint process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and directory modification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Tainted process -&gt; Taint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child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Tainted process -&gt; Taint child process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2A9D-014B-45A3-8F22-A90C0F6926A3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Logging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 all operations according to the rules</a:t>
            </a:r>
          </a:p>
          <a:p>
            <a:r>
              <a:rPr lang="en-US" altLang="zh-CN" dirty="0" smtClean="0"/>
              <a:t>Use a separate privileged commit process to generate a commit log that stores an IFS ID, a commit ID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E26D-687E-4BCC-9C6B-FB10958534FD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Recovery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the tainting dependency graph</a:t>
            </a:r>
          </a:p>
          <a:p>
            <a:r>
              <a:rPr lang="en-US" altLang="zh-CN" dirty="0" smtClean="0"/>
              <a:t>List all the files the depends on a particular commit ID</a:t>
            </a:r>
          </a:p>
          <a:p>
            <a:r>
              <a:rPr lang="en-US" altLang="zh-CN" dirty="0" smtClean="0"/>
              <a:t>Roll back the files to an untainted 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24C-C8AB-48B2-96D4-5366E3A889D7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Approach</a:t>
            </a:r>
          </a:p>
          <a:p>
            <a:r>
              <a:rPr lang="en-US" altLang="zh-CN" b="1" dirty="0" smtClean="0"/>
              <a:t>Implementation</a:t>
            </a:r>
          </a:p>
          <a:p>
            <a:r>
              <a:rPr lang="en-US" altLang="zh-CN" dirty="0" smtClean="0"/>
              <a:t>Evaluation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A7A8-B16C-417B-85D6-35881284D0E6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IFS Isolation Environment</a:t>
            </a:r>
          </a:p>
          <a:p>
            <a:pPr lvl="1"/>
            <a:r>
              <a:rPr lang="en-US" altLang="zh-CN" dirty="0" smtClean="0"/>
              <a:t>Developed using FUSE</a:t>
            </a:r>
          </a:p>
          <a:p>
            <a:pPr lvl="1"/>
            <a:r>
              <a:rPr lang="en-US" altLang="zh-CN" dirty="0" smtClean="0"/>
              <a:t>FUSE intercepts operations at the VFS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E133-40A0-423E-BF3C-A133D41C0429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IFS Isolation Environment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Copy-on-Write</a:t>
            </a:r>
          </a:p>
          <a:p>
            <a:pPr lvl="1"/>
            <a:r>
              <a:rPr lang="en-US" altLang="zh-CN" dirty="0" smtClean="0"/>
              <a:t>Recording all file deletions and the delete time</a:t>
            </a:r>
          </a:p>
          <a:p>
            <a:pPr lvl="1"/>
            <a:r>
              <a:rPr lang="en-US" altLang="zh-CN" dirty="0" smtClean="0"/>
              <a:t>Recording the time when a file is first created</a:t>
            </a:r>
          </a:p>
          <a:p>
            <a:pPr lvl="1"/>
            <a:r>
              <a:rPr lang="en-US" altLang="zh-CN" dirty="0" smtClean="0"/>
              <a:t>Using two mapping tables to deal with hard links</a:t>
            </a:r>
          </a:p>
          <a:p>
            <a:r>
              <a:rPr lang="en-US" altLang="zh-CN" dirty="0" smtClean="0"/>
              <a:t>Isolation Model</a:t>
            </a:r>
          </a:p>
          <a:p>
            <a:pPr lvl="1"/>
            <a:r>
              <a:rPr lang="en-US" altLang="zh-CN" dirty="0" smtClean="0"/>
              <a:t>Applications can only acquire the capabilities if the corresponding policy file is root owned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D427-AA07-479D-BADB-0CA7C0789A85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Sharing Policies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Implemented within the IFS monitor process</a:t>
            </a:r>
          </a:p>
          <a:p>
            <a:r>
              <a:rPr lang="en-US" altLang="zh-CN" dirty="0" smtClean="0"/>
              <a:t>A simple tool for profiling an application’s file I/O behavior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8DB8-DF58-4468-8DAE-53500808C82D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Approach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b="1" dirty="0" smtClean="0"/>
              <a:t>Evaluation</a:t>
            </a:r>
            <a:endParaRPr lang="en-US" altLang="zh-CN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43E3-0938-4E14-9C94-7D300D4AEDDC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Ashvin</a:t>
            </a:r>
            <a:r>
              <a:rPr lang="en-US" altLang="zh-CN" dirty="0" smtClean="0"/>
              <a:t> Goal</a:t>
            </a:r>
          </a:p>
          <a:p>
            <a:pPr lvl="1"/>
            <a:r>
              <a:rPr lang="en-US" altLang="zh-CN" dirty="0" smtClean="0"/>
              <a:t>Primarily in the area of operating systems</a:t>
            </a:r>
          </a:p>
          <a:p>
            <a:pPr lvl="1"/>
            <a:r>
              <a:rPr lang="en-US" altLang="zh-CN" dirty="0" smtClean="0"/>
              <a:t>Currently focusing on security on end systems</a:t>
            </a:r>
          </a:p>
          <a:p>
            <a:r>
              <a:rPr lang="en-US" altLang="zh-CN" dirty="0" smtClean="0"/>
              <a:t>University of Toronto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CBEE-D91E-49B3-986D-96539C379F6F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Measurement of Sharing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Forensix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system that logs all system calls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4" y="3048000"/>
            <a:ext cx="9096376" cy="305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051-046B-48C3-B7CB-B607E2A6EC72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Measurement of Sharing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Potential </a:t>
            </a:r>
            <a:r>
              <a:rPr lang="en-US" altLang="zh-CN" dirty="0" smtClean="0"/>
              <a:t>write-write sharing</a:t>
            </a:r>
          </a:p>
          <a:p>
            <a:pPr lvl="1"/>
            <a:r>
              <a:rPr lang="en-US" altLang="zh-CN" dirty="0" smtClean="0"/>
              <a:t>Client: relatively uncommon</a:t>
            </a:r>
          </a:p>
          <a:p>
            <a:pPr lvl="1"/>
            <a:r>
              <a:rPr lang="en-US" altLang="zh-CN" dirty="0" smtClean="0"/>
              <a:t>Server: majority of the sharing occurs due to mail programs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Server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Experiment dates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Jul 26</a:t>
                      </a:r>
                      <a:r>
                        <a:rPr lang="en-US" altLang="zh-CN" baseline="0" dirty="0" smtClean="0"/>
                        <a:t> – Aug 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Jul 25 – Aug 13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Experiment</a:t>
                      </a:r>
                      <a:r>
                        <a:rPr lang="en-US" altLang="zh-CN" baseline="0" dirty="0" smtClean="0"/>
                        <a:t>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29</a:t>
                      </a:r>
                      <a:r>
                        <a:rPr lang="en-US" altLang="zh-CN" baseline="0" dirty="0" smtClean="0"/>
                        <a:t> days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20</a:t>
                      </a:r>
                      <a:r>
                        <a:rPr lang="en-US" altLang="zh-CN" baseline="0" dirty="0" smtClean="0"/>
                        <a:t> days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Files written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30353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151856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Write shared files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88154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8976-1A4F-4CF2-AABF-14E5A41028B8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Taint Propagation and Logging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1828800" cy="4572000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Relatively small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1" y="1198228"/>
            <a:ext cx="6096000" cy="565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FBD3-3D46-40C7-AB12-FEE5C997F0D9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Overhead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workloads</a:t>
            </a:r>
          </a:p>
          <a:p>
            <a:pPr lvl="1"/>
            <a:r>
              <a:rPr lang="en-US" altLang="zh-CN" dirty="0" smtClean="0"/>
              <a:t>1. </a:t>
            </a:r>
            <a:r>
              <a:rPr lang="en-US" altLang="zh-CN" dirty="0" err="1" smtClean="0"/>
              <a:t>untar</a:t>
            </a:r>
            <a:r>
              <a:rPr lang="en-US" altLang="zh-CN" dirty="0" smtClean="0"/>
              <a:t> of a Linux kernel source </a:t>
            </a:r>
            <a:r>
              <a:rPr lang="en-US" altLang="zh-CN" dirty="0" err="1" smtClean="0"/>
              <a:t>tarball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kernel build of the Linux source</a:t>
            </a:r>
          </a:p>
          <a:p>
            <a:r>
              <a:rPr lang="en-US" altLang="zh-CN" dirty="0" smtClean="0"/>
              <a:t>Server workloads</a:t>
            </a:r>
          </a:p>
          <a:p>
            <a:pPr lvl="1"/>
            <a:r>
              <a:rPr lang="en-US" altLang="zh-CN" dirty="0" smtClean="0"/>
              <a:t>1. A large 230 MB file download</a:t>
            </a:r>
          </a:p>
          <a:p>
            <a:pPr lvl="1"/>
            <a:r>
              <a:rPr lang="en-US" altLang="zh-CN" dirty="0" smtClean="0"/>
              <a:t>2. A large 230 MB file upload</a:t>
            </a:r>
          </a:p>
          <a:p>
            <a:pPr lvl="1"/>
            <a:r>
              <a:rPr lang="en-US" altLang="zh-CN" dirty="0" smtClean="0"/>
              <a:t>The Apache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benchmark</a:t>
            </a:r>
          </a:p>
          <a:p>
            <a:pPr lvl="2"/>
            <a:r>
              <a:rPr lang="en-US" altLang="zh-CN" dirty="0" smtClean="0"/>
              <a:t>Stresses a standard apache server with four concurrent processes running 20 clients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438-C963-4B74-87C4-CE3331D28922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Overhead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157-40C6-4DD1-B9D0-E2732A7B68F8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Overhead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C3F7-8DD4-44C6-BC06-EBA9EDE8F092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4600" y="2667000"/>
            <a:ext cx="4572000" cy="1219200"/>
          </a:xfrm>
        </p:spPr>
        <p:txBody>
          <a:bodyPr/>
          <a:lstStyle/>
          <a:p>
            <a:r>
              <a:rPr lang="en-US" altLang="zh-CN" sz="6600" dirty="0" smtClean="0"/>
              <a:t>Thank you</a:t>
            </a:r>
            <a:endParaRPr lang="zh-CN" altLang="en-US" sz="6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DAE9-462E-45AB-9BB0-E6BF855948DB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</a:p>
          <a:p>
            <a:r>
              <a:rPr lang="en-US" altLang="zh-CN" b="1" dirty="0" smtClean="0"/>
              <a:t>Introduction</a:t>
            </a:r>
          </a:p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Approach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Evaluation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24B4-366A-4110-9B72-099E97EBC9BC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Problem</a:t>
            </a:r>
          </a:p>
          <a:p>
            <a:pPr lvl="1"/>
            <a:r>
              <a:rPr lang="en-US" altLang="zh-CN" dirty="0" smtClean="0"/>
              <a:t>It’s difficult to untangle the state changes made by an attacker</a:t>
            </a:r>
          </a:p>
          <a:p>
            <a:pPr lvl="1"/>
            <a:r>
              <a:rPr lang="en-US" altLang="zh-CN" dirty="0" smtClean="0"/>
              <a:t>Choice of either removing all attacker modification or preserving all valid user activity</a:t>
            </a:r>
          </a:p>
          <a:p>
            <a:r>
              <a:rPr lang="en-US" altLang="zh-CN" dirty="0" smtClean="0"/>
              <a:t>Solitude</a:t>
            </a:r>
          </a:p>
          <a:p>
            <a:pPr lvl="1"/>
            <a:r>
              <a:rPr lang="en-US" altLang="zh-CN" dirty="0" smtClean="0"/>
              <a:t>Limit the effects of attacks</a:t>
            </a:r>
          </a:p>
          <a:p>
            <a:pPr lvl="1"/>
            <a:r>
              <a:rPr lang="en-US" altLang="zh-CN" dirty="0" smtClean="0"/>
              <a:t>Simplify the post-intrusion recovery process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23C9-F161-4451-A5CC-5DA520F5C088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Solitude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Provides a file-system based isolation environment for running untrusted applications</a:t>
            </a:r>
          </a:p>
          <a:p>
            <a:r>
              <a:rPr lang="en-US" altLang="zh-CN" dirty="0" smtClean="0"/>
              <a:t>Copy-on-write isolation file system</a:t>
            </a:r>
          </a:p>
          <a:p>
            <a:pPr lvl="1"/>
            <a:r>
              <a:rPr lang="en-US" altLang="zh-CN" dirty="0" smtClean="0"/>
              <a:t>Called IFS</a:t>
            </a:r>
          </a:p>
          <a:p>
            <a:r>
              <a:rPr lang="en-US" altLang="zh-CN" dirty="0" smtClean="0"/>
              <a:t>Taint propagation layer</a:t>
            </a:r>
          </a:p>
          <a:p>
            <a:pPr lvl="1"/>
            <a:r>
              <a:rPr lang="en-US" altLang="zh-CN" dirty="0" smtClean="0"/>
              <a:t>Tracks the changes made to the base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859F-C1A2-4337-96EC-EA81E2068AA1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b="1" dirty="0" smtClean="0"/>
              <a:t>Motivation</a:t>
            </a:r>
          </a:p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Approach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Evaluation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9158-CAA1-4E0B-9211-46E2C6D3ADB6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Taser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Securely audits all system-level activities</a:t>
            </a:r>
          </a:p>
          <a:p>
            <a:pPr lvl="1"/>
            <a:r>
              <a:rPr lang="en-US" altLang="zh-CN" dirty="0" smtClean="0"/>
              <a:t>Can revert the persistent changes made by attacks</a:t>
            </a:r>
          </a:p>
          <a:p>
            <a:r>
              <a:rPr lang="en-US" altLang="zh-CN" dirty="0" smtClean="0"/>
              <a:t>Costs</a:t>
            </a:r>
          </a:p>
          <a:p>
            <a:pPr lvl="1"/>
            <a:r>
              <a:rPr lang="en-US" altLang="zh-CN" dirty="0" smtClean="0"/>
              <a:t>Need to log all system-call activities</a:t>
            </a:r>
          </a:p>
          <a:p>
            <a:pPr lvl="1"/>
            <a:r>
              <a:rPr lang="en-US" altLang="zh-CN" dirty="0" smtClean="0"/>
              <a:t>Raises problems in implicitly sharing file-systems</a:t>
            </a:r>
          </a:p>
          <a:p>
            <a:pPr lvl="2"/>
            <a:r>
              <a:rPr lang="en-US" altLang="zh-CN" dirty="0" smtClean="0"/>
              <a:t>If a hacker edit the password file in a Unix system</a:t>
            </a:r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7AB-05E0-4A78-8B60-5A82ADB9034B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Motivation</a:t>
            </a:r>
          </a:p>
          <a:p>
            <a:r>
              <a:rPr lang="en-US" altLang="zh-CN" b="1" dirty="0" smtClean="0"/>
              <a:t>Overview</a:t>
            </a:r>
          </a:p>
          <a:p>
            <a:r>
              <a:rPr lang="en-US" altLang="zh-CN" dirty="0" smtClean="0"/>
              <a:t>Approach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Evaluation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6E5C-B3D8-4E6D-9E08-3D5875A62662}" type="datetime1">
              <a:rPr lang="zh-CN" altLang="en-US" smtClean="0"/>
              <a:t>2008-5-28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441</TotalTime>
  <Words>1035</Words>
  <Application>Microsoft Office PowerPoint</Application>
  <PresentationFormat>On-screen Show (4:3)</PresentationFormat>
  <Paragraphs>354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Metro</vt:lpstr>
      <vt:lpstr>Application-Level Isolation and Recovery with Solitude</vt:lpstr>
      <vt:lpstr>Agenda</vt:lpstr>
      <vt:lpstr>Authors</vt:lpstr>
      <vt:lpstr>Agenda</vt:lpstr>
      <vt:lpstr>Introduction</vt:lpstr>
      <vt:lpstr>Solitude</vt:lpstr>
      <vt:lpstr>Agenda</vt:lpstr>
      <vt:lpstr>Motivation</vt:lpstr>
      <vt:lpstr>Agenda</vt:lpstr>
      <vt:lpstr>Overview</vt:lpstr>
      <vt:lpstr>Overview – Usage model</vt:lpstr>
      <vt:lpstr>Threat Model</vt:lpstr>
      <vt:lpstr>Agenda</vt:lpstr>
      <vt:lpstr>Approach – IFS Isolation Environment</vt:lpstr>
      <vt:lpstr>IFS Isolation Environment</vt:lpstr>
      <vt:lpstr>IFS Isolation Environment</vt:lpstr>
      <vt:lpstr>IFS Isolation Environment</vt:lpstr>
      <vt:lpstr>Sharing Policies</vt:lpstr>
      <vt:lpstr>IFS Sharing Modes</vt:lpstr>
      <vt:lpstr>IFS Sharing Modes</vt:lpstr>
      <vt:lpstr>A Sample Policy Snippet</vt:lpstr>
      <vt:lpstr>Taint Propagation</vt:lpstr>
      <vt:lpstr>Logging System</vt:lpstr>
      <vt:lpstr>Recovery</vt:lpstr>
      <vt:lpstr>Agenda</vt:lpstr>
      <vt:lpstr>Implementation</vt:lpstr>
      <vt:lpstr>IFS Isolation Environment</vt:lpstr>
      <vt:lpstr>Sharing Policies</vt:lpstr>
      <vt:lpstr>Agenda</vt:lpstr>
      <vt:lpstr>Measurement of Sharing</vt:lpstr>
      <vt:lpstr>Measurement of Sharing</vt:lpstr>
      <vt:lpstr>Taint Propagation and Logging</vt:lpstr>
      <vt:lpstr>Performance Overhead</vt:lpstr>
      <vt:lpstr>Performance Overhead</vt:lpstr>
      <vt:lpstr>Performance Overhead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Application-Level Isolation and Recovery with Solitude</dc:title>
  <dc:creator/>
  <cp:lastModifiedBy>Wang Yuanxuan</cp:lastModifiedBy>
  <cp:revision>67</cp:revision>
  <dcterms:created xsi:type="dcterms:W3CDTF">2006-08-16T00:00:00Z</dcterms:created>
  <dcterms:modified xsi:type="dcterms:W3CDTF">2008-05-28T07:13:38Z</dcterms:modified>
</cp:coreProperties>
</file>