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3.jpeg" ContentType="image/jpeg"/>
  <Override PartName="/ppt/media/image15.png" ContentType="image/png"/>
  <Override PartName="/ppt/media/image4.jpeg" ContentType="image/jpeg"/>
  <Override PartName="/ppt/media/image2.png" ContentType="image/png"/>
  <Override PartName="/ppt/media/image5.png" ContentType="image/png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dt" idx="2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ftr" idx="3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PlaceHolder 6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65D5450-3B9C-4D14-ACA0-50BF7D5A9A5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A7FF6B7-DB6E-40DB-9151-B31B3BE3C9A2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FBC6937-ADD8-401B-ADC6-5BB54449720B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9886307-08CF-4267-8F5A-A092E550E432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A2F403-C243-4472-A602-7D644B107B8D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D13E30D-564C-4D98-9D73-5DC9B1A4D9BA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C18440A-5A74-4766-9FA0-369EB60F0300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978BC02-BCEF-4DA6-89BC-DD520C19862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6D12B67-9254-4933-BC18-2172489767A5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930CBF0-0796-4670-9380-9EC5E46A09A3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B580A00-548C-4059-8FFE-FF0697DE3855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C27581C-DD40-4F52-8F7C-E785C2399662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DE0FEB0-B271-4354-A9A5-6629F78EF78F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7f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277480" y="5619600"/>
            <a:ext cx="2996280" cy="1339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101160" y="5577840"/>
            <a:ext cx="1910520" cy="1256760"/>
          </a:xfrm>
          <a:prstGeom prst="rect">
            <a:avLst/>
          </a:prstGeom>
          <a:ln w="5472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084320" y="1506240"/>
            <a:ext cx="2041200" cy="1339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0" y="0"/>
            <a:ext cx="180000" cy="685440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0987200" y="6492240"/>
            <a:ext cx="119016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fld id="{EB216DA8-CA0C-4089-999B-E4272FB080E5}" type="slidenum">
              <a:rPr b="0" lang="en-US" sz="1600" spc="-1" strike="noStrike">
                <a:solidFill>
                  <a:srgbClr val="000000"/>
                </a:solidFill>
                <a:latin typeface="Montserrat"/>
                <a:ea typeface="DejaVu Sans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Montserrat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Montserra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 flipV="1">
            <a:off x="0" y="-20568960"/>
            <a:ext cx="134280" cy="6854400"/>
          </a:xfrm>
          <a:prstGeom prst="rect">
            <a:avLst/>
          </a:prstGeom>
          <a:solidFill>
            <a:srgbClr val="0f580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84320" y="1506240"/>
            <a:ext cx="2043000" cy="1357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0" y="0"/>
            <a:ext cx="181800" cy="685620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ntarel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ntarel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ntarel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ntarel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Cantarel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ntarel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ntarel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ntarel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ntarel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ntarel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ntarel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ntarel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0515600" y="6343560"/>
            <a:ext cx="1554480" cy="427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0972800" y="6309360"/>
            <a:ext cx="1371600" cy="36936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fld id="{5F1E09D7-7B7E-464C-8CD8-281C9262E162}" type="slidenum">
              <a:rPr b="0" lang="en-US" sz="18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84320" y="1506240"/>
            <a:ext cx="2043360" cy="13608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0"/>
            <a:ext cx="182160" cy="685656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1155680" y="6492240"/>
            <a:ext cx="1188720" cy="36936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fld id="{85B9F5D6-F7D8-4685-8F5D-29CCDF624388}" type="slidenum">
              <a:rPr b="0" lang="en-US" sz="18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 flipV="1">
            <a:off x="0" y="-20568960"/>
            <a:ext cx="134280" cy="6854400"/>
          </a:xfrm>
          <a:prstGeom prst="rect">
            <a:avLst/>
          </a:prstGeom>
          <a:solidFill>
            <a:srgbClr val="0f580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921600" y="1811520"/>
            <a:ext cx="10348560" cy="4411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r>
              <a:rPr b="0" lang="en-U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0">
              <a:spcBef>
                <a:spcPts val="850"/>
              </a:spcBef>
              <a:buNone/>
            </a:pPr>
            <a:r>
              <a:rPr b="0" lang="en-U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0">
              <a:spcBef>
                <a:spcPts val="567"/>
              </a:spcBef>
              <a:buNone/>
            </a:pPr>
            <a:r>
              <a:rPr b="0" lang="en-U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Shape 24"/>
          <p:cNvSpPr/>
          <p:nvPr/>
        </p:nvSpPr>
        <p:spPr>
          <a:xfrm>
            <a:off x="1084320" y="1506240"/>
            <a:ext cx="2044440" cy="13716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46080" bIns="46080" anchor="ctr">
            <a:noAutofit/>
          </a:bodyPr>
          <a:p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Shape 25"/>
          <p:cNvSpPr/>
          <p:nvPr/>
        </p:nvSpPr>
        <p:spPr>
          <a:xfrm>
            <a:off x="0" y="0"/>
            <a:ext cx="183240" cy="685764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title"/>
          </p:nvPr>
        </p:nvSpPr>
        <p:spPr>
          <a:xfrm>
            <a:off x="921600" y="634320"/>
            <a:ext cx="10348560" cy="65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Click to edit Master title style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B2C9324-95E1-4416-B567-BE49FB94219D}" type="slidenum">
              <a:rPr b="0" lang="en-US" sz="1200" spc="-1" strike="noStrike">
                <a:solidFill>
                  <a:srgbClr val="8b8b8b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084320" y="1506240"/>
            <a:ext cx="2043000" cy="1357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0" y="0"/>
            <a:ext cx="181800" cy="685620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10515600" y="6343560"/>
            <a:ext cx="1554480" cy="427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10972800" y="6309360"/>
            <a:ext cx="1371600" cy="36936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fld id="{0EC4FD73-E242-4DD8-A2C6-F0A95FCF292C}" type="slidenum">
              <a:rPr b="0" lang="en-US" sz="18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sshannigrahi@tntech.edu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8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8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8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book.systemsapproach.org/foundation/problem.html#problem-building-a-network" TargetMode="External"/><Relationship Id="rId2" Type="http://schemas.openxmlformats.org/officeDocument/2006/relationships/hyperlink" Target="https://book.systemsapproach.org/foundation/architecture.html#architecture" TargetMode="External"/><Relationship Id="rId3" Type="http://schemas.openxmlformats.org/officeDocument/2006/relationships/hyperlink" Target="https://book.systemsapproach.org/foundation/architecture.html#architecture" TargetMode="External"/><Relationship Id="rId4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185400" y="2468880"/>
            <a:ext cx="11244600" cy="18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CSC4200/5200 – Computer Networking</a:t>
            </a:r>
            <a:br>
              <a:rPr sz="2600"/>
            </a:b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600" spc="-1" strike="noStrike" cap="all">
                <a:solidFill>
                  <a:srgbClr val="ce181e"/>
                </a:solidFill>
                <a:latin typeface="Arial"/>
                <a:ea typeface="DejaVu Sans"/>
              </a:rPr>
              <a:t>Network FUNDAMENTALS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2817720" y="5402880"/>
            <a:ext cx="86238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454f5b"/>
                </a:solidFill>
                <a:latin typeface="Arial"/>
                <a:ea typeface="Montserrat"/>
              </a:rPr>
              <a:t>Instructor: Susmit Shannigrahi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454f5b"/>
                </a:solidFill>
                <a:latin typeface="Arial"/>
                <a:ea typeface="Montserrat"/>
                <a:hlinkClick r:id="rId1"/>
              </a:rPr>
              <a:t>sshannigrahi@tntech.edu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_15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54f5b"/>
                </a:solidFill>
                <a:latin typeface="Arial"/>
                <a:ea typeface="Montserrat"/>
              </a:rPr>
              <a:t>Frequency Division Multiplexing for Circuit Switching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2" name="" descr=""/>
          <p:cNvPicPr/>
          <p:nvPr/>
        </p:nvPicPr>
        <p:blipFill>
          <a:blip r:embed="rId1"/>
          <a:stretch/>
        </p:blipFill>
        <p:spPr>
          <a:xfrm>
            <a:off x="716760" y="2211840"/>
            <a:ext cx="10256040" cy="4029840"/>
          </a:xfrm>
          <a:prstGeom prst="rect">
            <a:avLst/>
          </a:prstGeom>
          <a:ln w="54720">
            <a:noFill/>
          </a:ln>
        </p:spPr>
      </p:pic>
      <p:sp>
        <p:nvSpPr>
          <p:cNvPr id="373" name=""/>
          <p:cNvSpPr txBox="1"/>
          <p:nvPr/>
        </p:nvSpPr>
        <p:spPr>
          <a:xfrm>
            <a:off x="8686800" y="5669280"/>
            <a:ext cx="111636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wikipedia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_16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54f5b"/>
                </a:solidFill>
                <a:latin typeface="Arial"/>
                <a:ea typeface="Montserrat"/>
              </a:rPr>
              <a:t>Time Division Multiplexing </a:t>
            </a:r>
            <a:r>
              <a:rPr b="1" lang="en-US" sz="3200" spc="-1" strike="noStrike">
                <a:solidFill>
                  <a:srgbClr val="454f5b"/>
                </a:solidFill>
                <a:latin typeface="Arial"/>
                <a:ea typeface="Montserrat"/>
              </a:rPr>
              <a:t>for Circuit Switching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9235440" y="5669280"/>
            <a:ext cx="111636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wikipedia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1"/>
          <a:stretch/>
        </p:blipFill>
        <p:spPr>
          <a:xfrm>
            <a:off x="1737360" y="2194560"/>
            <a:ext cx="8033040" cy="2396520"/>
          </a:xfrm>
          <a:prstGeom prst="rect">
            <a:avLst/>
          </a:prstGeom>
          <a:ln w="5472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_19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Circuit Switching – TDM and FDM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2_13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1"/>
          <a:stretch/>
        </p:blipFill>
        <p:spPr>
          <a:xfrm>
            <a:off x="1371600" y="1737360"/>
            <a:ext cx="7886880" cy="4065120"/>
          </a:xfrm>
          <a:prstGeom prst="rect">
            <a:avLst/>
          </a:prstGeom>
          <a:ln w="54720">
            <a:noFill/>
          </a:ln>
        </p:spPr>
      </p:pic>
      <p:sp>
        <p:nvSpPr>
          <p:cNvPr id="380" name=""/>
          <p:cNvSpPr txBox="1"/>
          <p:nvPr/>
        </p:nvSpPr>
        <p:spPr>
          <a:xfrm>
            <a:off x="3108960" y="5906520"/>
            <a:ext cx="5721480" cy="40284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Problems solved? Or do they still exist?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_10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Packet Switching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CustomShape 2_9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1463040" y="1850040"/>
            <a:ext cx="9180720" cy="2173320"/>
          </a:xfrm>
          <a:prstGeom prst="rect">
            <a:avLst/>
          </a:prstGeom>
          <a:ln w="54720">
            <a:noFill/>
          </a:ln>
        </p:spPr>
      </p:pic>
      <p:sp>
        <p:nvSpPr>
          <p:cNvPr id="384" name=""/>
          <p:cNvSpPr txBox="1"/>
          <p:nvPr/>
        </p:nvSpPr>
        <p:spPr>
          <a:xfrm>
            <a:off x="1469880" y="3983400"/>
            <a:ext cx="9228600" cy="31489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Packets are low level components</a:t>
            </a:r>
            <a:br>
              <a:rPr sz="2200"/>
            </a:b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Multiple kind of traffic with different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Gaming vs Phone</a:t>
            </a:r>
            <a:br>
              <a:rPr sz="2200"/>
            </a:b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Dumb network – How do you ensure quality of service?</a:t>
            </a:r>
            <a:br>
              <a:rPr sz="2200"/>
            </a:b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End points must be smart</a:t>
            </a:r>
            <a:br>
              <a:rPr sz="2200"/>
            </a:b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_0"/>
          <p:cNvSpPr/>
          <p:nvPr/>
        </p:nvSpPr>
        <p:spPr>
          <a:xfrm>
            <a:off x="921600" y="0"/>
            <a:ext cx="10347120" cy="12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54f5b"/>
                </a:solidFill>
                <a:latin typeface="Arial"/>
                <a:ea typeface="Montserrat"/>
              </a:rPr>
              <a:t>Packet Switching</a:t>
            </a:r>
            <a:endParaRPr b="0" lang="en-US" sz="3200" spc="-1" strike="noStrike">
              <a:solidFill>
                <a:srgbClr val="666666"/>
              </a:solidFill>
              <a:latin typeface="Arial"/>
            </a:endParaRPr>
          </a:p>
        </p:txBody>
      </p:sp>
      <p:pic>
        <p:nvPicPr>
          <p:cNvPr id="386" name="" descr=""/>
          <p:cNvPicPr/>
          <p:nvPr/>
        </p:nvPicPr>
        <p:blipFill>
          <a:blip r:embed="rId1"/>
          <a:stretch/>
        </p:blipFill>
        <p:spPr>
          <a:xfrm>
            <a:off x="1048680" y="2034720"/>
            <a:ext cx="10153440" cy="2809440"/>
          </a:xfrm>
          <a:prstGeom prst="rect">
            <a:avLst/>
          </a:prstGeom>
          <a:ln w="54720">
            <a:noFill/>
          </a:ln>
        </p:spPr>
      </p:pic>
      <p:sp>
        <p:nvSpPr>
          <p:cNvPr id="387" name=""/>
          <p:cNvSpPr txBox="1"/>
          <p:nvPr/>
        </p:nvSpPr>
        <p:spPr>
          <a:xfrm>
            <a:off x="2054880" y="5303520"/>
            <a:ext cx="3522960" cy="5464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3200" spc="-1" strike="noStrike">
                <a:solidFill>
                  <a:srgbClr val="454f5b"/>
                </a:solidFill>
                <a:latin typeface="Arial"/>
                <a:ea typeface="Montserrat"/>
              </a:rPr>
              <a:t>Analogy?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_17"/>
          <p:cNvSpPr/>
          <p:nvPr/>
        </p:nvSpPr>
        <p:spPr>
          <a:xfrm>
            <a:off x="921600" y="0"/>
            <a:ext cx="10347120" cy="12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54f5b"/>
                </a:solidFill>
                <a:latin typeface="Arial"/>
                <a:ea typeface="Montserrat"/>
              </a:rPr>
              <a:t>Statistical Multiplexing for Packet Switching</a:t>
            </a:r>
            <a:endParaRPr b="0" lang="en-US" sz="3200" spc="-1" strike="noStrike">
              <a:solidFill>
                <a:srgbClr val="666666"/>
              </a:solidFill>
              <a:latin typeface="Arial"/>
            </a:endParaRPr>
          </a:p>
        </p:txBody>
      </p:sp>
      <p:pic>
        <p:nvPicPr>
          <p:cNvPr id="389" name="" descr=""/>
          <p:cNvPicPr/>
          <p:nvPr/>
        </p:nvPicPr>
        <p:blipFill>
          <a:blip r:embed="rId1"/>
          <a:stretch/>
        </p:blipFill>
        <p:spPr>
          <a:xfrm>
            <a:off x="1443960" y="2183040"/>
            <a:ext cx="9362880" cy="3952440"/>
          </a:xfrm>
          <a:prstGeom prst="rect">
            <a:avLst/>
          </a:prstGeom>
          <a:ln w="54720">
            <a:noFill/>
          </a:ln>
        </p:spPr>
      </p:pic>
      <p:sp>
        <p:nvSpPr>
          <p:cNvPr id="390" name=""/>
          <p:cNvSpPr txBox="1"/>
          <p:nvPr/>
        </p:nvSpPr>
        <p:spPr>
          <a:xfrm>
            <a:off x="4754880" y="4297680"/>
            <a:ext cx="7617960" cy="26506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Montserrat"/>
              </a:rPr>
              <a:t>Ensures that slots will not be wasted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Montserrat"/>
              </a:rPr>
              <a:t>Introduces queuing delay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c9211e"/>
                </a:solidFill>
                <a:latin typeface="Cantarell"/>
                <a:ea typeface="Montserrat"/>
              </a:rPr>
              <a:t>What actions can you take when queue becomes full? There may be many choices.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c9211e"/>
                </a:solidFill>
                <a:latin typeface="Cantarell"/>
                <a:ea typeface="Montserrat"/>
              </a:rPr>
              <a:t>Your choice would have p</a:t>
            </a:r>
            <a:r>
              <a:rPr b="0" lang="en-US" sz="1800" spc="-1" strike="noStrike">
                <a:solidFill>
                  <a:srgbClr val="ce181e"/>
                </a:solidFill>
                <a:latin typeface="Cantarell"/>
                <a:ea typeface="Montserrat"/>
              </a:rPr>
              <a:t>rofound implications on performance</a:t>
            </a:r>
            <a:br>
              <a:rPr sz="1800"/>
            </a:br>
            <a:r>
              <a:rPr b="0" lang="en-US" sz="1800" spc="-1" strike="noStrike">
                <a:solidFill>
                  <a:srgbClr val="ce181e"/>
                </a:solidFill>
                <a:latin typeface="Cantarel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ce181e"/>
                </a:solidFill>
                <a:latin typeface="Cantarell"/>
                <a:ea typeface="Montserrat"/>
              </a:rPr>
              <a:t>Drop packets, tell the sender to slow down, direct to another routers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_18"/>
          <p:cNvSpPr/>
          <p:nvPr/>
        </p:nvSpPr>
        <p:spPr>
          <a:xfrm>
            <a:off x="921600" y="0"/>
            <a:ext cx="10347120" cy="12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54f5b"/>
                </a:solidFill>
                <a:latin typeface="Arial"/>
                <a:ea typeface="Montserrat"/>
              </a:rPr>
              <a:t>How many users can you support?</a:t>
            </a:r>
            <a:endParaRPr b="0" lang="en-US" sz="32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392" name="CustomShape 2_1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723960" y="1823400"/>
            <a:ext cx="9362880" cy="3952440"/>
          </a:xfrm>
          <a:prstGeom prst="rect">
            <a:avLst/>
          </a:prstGeom>
          <a:ln w="54720">
            <a:noFill/>
          </a:ln>
        </p:spPr>
      </p:pic>
      <p:sp>
        <p:nvSpPr>
          <p:cNvPr id="394" name=""/>
          <p:cNvSpPr txBox="1"/>
          <p:nvPr/>
        </p:nvSpPr>
        <p:spPr>
          <a:xfrm>
            <a:off x="4560480" y="4023360"/>
            <a:ext cx="7776000" cy="25135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1Mbps link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Users are active 10% of the 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10 Simultaneous users = full capacity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Circuit switching = 10 users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Packet switching with 35 users -&gt; Probability of 10 sim. Users &lt; 0.0004</a:t>
            </a:r>
            <a:br>
              <a:rPr sz="1800"/>
            </a:br>
            <a:br>
              <a:rPr sz="1800"/>
            </a:br>
            <a:r>
              <a:rPr b="0" lang="en-US" sz="1500" spc="-1" strike="noStrike">
                <a:solidFill>
                  <a:srgbClr val="000000"/>
                </a:solidFill>
                <a:latin typeface="Cantarell"/>
              </a:rPr>
              <a:t>https://math.stackexchange.com/questions/918861/probability-problem-in-networking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_1"/>
          <p:cNvSpPr/>
          <p:nvPr/>
        </p:nvSpPr>
        <p:spPr>
          <a:xfrm>
            <a:off x="921600" y="0"/>
            <a:ext cx="10347120" cy="12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54f5b"/>
                </a:solidFill>
                <a:latin typeface="Cantarell"/>
                <a:ea typeface="Montserrat"/>
              </a:rPr>
              <a:t>Circuit vs Packet Switching</a:t>
            </a:r>
            <a:endParaRPr b="0" lang="en-US" sz="3200" spc="-1" strike="noStrike">
              <a:solidFill>
                <a:srgbClr val="666666"/>
              </a:solidFill>
              <a:latin typeface="Cantarell"/>
            </a:endParaRPr>
          </a:p>
        </p:txBody>
      </p:sp>
      <p:sp>
        <p:nvSpPr>
          <p:cNvPr id="396" name=""/>
          <p:cNvSpPr txBox="1"/>
          <p:nvPr/>
        </p:nvSpPr>
        <p:spPr>
          <a:xfrm>
            <a:off x="914400" y="1855800"/>
            <a:ext cx="2673720" cy="4561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ce181e"/>
                </a:solidFill>
                <a:latin typeface="Cantarell"/>
              </a:rPr>
              <a:t>Circuit Switching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828720" y="3867480"/>
            <a:ext cx="2714760" cy="4561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ce181e"/>
                </a:solidFill>
                <a:latin typeface="Cantarell"/>
              </a:rPr>
              <a:t>Packet Switching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"/>
          <p:cNvSpPr txBox="1"/>
          <p:nvPr/>
        </p:nvSpPr>
        <p:spPr>
          <a:xfrm>
            <a:off x="1280160" y="2364840"/>
            <a:ext cx="9493560" cy="77004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ntarell"/>
              </a:rPr>
              <a:t>Dedicated resource divided among participants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ntarell"/>
              </a:rPr>
              <a:t>Requires setup, guaranteed performance (unless the link breaks)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1266120" y="4572000"/>
            <a:ext cx="8176680" cy="10234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ntarell"/>
              </a:rPr>
              <a:t>Shared resource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ntarell"/>
              </a:rPr>
              <a:t>Use small chunks of data (packets), send as soon as possible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ntarell"/>
              </a:rPr>
              <a:t>Store-and-forward packets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_1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But What is a Packet?</a:t>
            </a: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	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CustomShape 2_8"/>
          <p:cNvSpPr/>
          <p:nvPr/>
        </p:nvSpPr>
        <p:spPr>
          <a:xfrm>
            <a:off x="914400" y="1371600"/>
            <a:ext cx="11061720" cy="55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1"/>
          <a:stretch/>
        </p:blipFill>
        <p:spPr>
          <a:xfrm>
            <a:off x="327960" y="1737360"/>
            <a:ext cx="6438600" cy="3471840"/>
          </a:xfrm>
          <a:prstGeom prst="rect">
            <a:avLst/>
          </a:prstGeom>
          <a:ln w="54720">
            <a:noFill/>
          </a:ln>
        </p:spPr>
      </p:pic>
      <p:sp>
        <p:nvSpPr>
          <p:cNvPr id="403" name=""/>
          <p:cNvSpPr txBox="1"/>
          <p:nvPr/>
        </p:nvSpPr>
        <p:spPr>
          <a:xfrm>
            <a:off x="6772320" y="1466280"/>
            <a:ext cx="7216920" cy="292284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Self-contained data unit</a:t>
            </a:r>
            <a:br>
              <a:rPr sz="2200"/>
            </a:b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Has two parts (generally)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Control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Payload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ce181e"/>
                </a:solidFill>
                <a:latin typeface="Arial"/>
                <a:ea typeface="DejaVu Sans"/>
              </a:rPr>
              <a:t>How do we transmit “Hello World?”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ce181e"/>
                </a:solidFill>
                <a:latin typeface="Arial"/>
                <a:ea typeface="DejaVu Sans"/>
              </a:rPr>
              <a:t>How do we transmit a dictionary?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_12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Network Architecture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2_11"/>
          <p:cNvSpPr/>
          <p:nvPr/>
        </p:nvSpPr>
        <p:spPr>
          <a:xfrm>
            <a:off x="914400" y="1371600"/>
            <a:ext cx="11061720" cy="55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"/>
          <p:cNvSpPr txBox="1"/>
          <p:nvPr/>
        </p:nvSpPr>
        <p:spPr>
          <a:xfrm>
            <a:off x="921240" y="2103120"/>
            <a:ext cx="9868680" cy="292284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What are the requirements from a network?</a:t>
            </a:r>
            <a:br>
              <a:rPr sz="2200"/>
            </a:b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Architecture = High-level blueprint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Protocols = Building blocks of the architecture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Layering = Break down the problem in smaller pieces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7" name="" descr=""/>
          <p:cNvPicPr/>
          <p:nvPr/>
        </p:nvPicPr>
        <p:blipFill>
          <a:blip r:embed="rId1"/>
          <a:stretch/>
        </p:blipFill>
        <p:spPr>
          <a:xfrm>
            <a:off x="3566160" y="3931920"/>
            <a:ext cx="4389120" cy="2732040"/>
          </a:xfrm>
          <a:prstGeom prst="rect">
            <a:avLst/>
          </a:prstGeom>
          <a:ln w="5472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_2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Chapter 1: Fundamentals </a:t>
            </a:r>
            <a:endParaRPr b="0" lang="en-US" sz="3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34" name="CustomShape 2_1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ontserrat"/>
              </a:rPr>
              <a:t>Networking is ubiquitous 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c9211e"/>
                </a:solidFill>
                <a:latin typeface="Arial"/>
                <a:ea typeface="Montserra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ontserrat"/>
              </a:rPr>
              <a:t>What did you use it for today? </a:t>
            </a:r>
            <a:endParaRPr b="1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ontserrat"/>
              </a:rPr>
              <a:t>First things first: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ontserrat"/>
              </a:rPr>
              <a:t>Terminology</a:t>
            </a:r>
            <a:endParaRPr b="1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ontserrat"/>
              </a:rPr>
              <a:t>Basic tools</a:t>
            </a:r>
            <a:endParaRPr b="1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ontserrat"/>
              </a:rPr>
              <a:t>What does it take to build an Internet?</a:t>
            </a:r>
            <a:endParaRPr b="1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_13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Network Layers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CustomShape 2_10"/>
          <p:cNvSpPr/>
          <p:nvPr/>
        </p:nvSpPr>
        <p:spPr>
          <a:xfrm>
            <a:off x="914400" y="1371600"/>
            <a:ext cx="11061720" cy="55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0" name="" descr=""/>
          <p:cNvPicPr/>
          <p:nvPr/>
        </p:nvPicPr>
        <p:blipFill>
          <a:blip r:embed="rId1"/>
          <a:stretch/>
        </p:blipFill>
        <p:spPr>
          <a:xfrm>
            <a:off x="1064160" y="2286000"/>
            <a:ext cx="4239360" cy="3059280"/>
          </a:xfrm>
          <a:prstGeom prst="rect">
            <a:avLst/>
          </a:prstGeom>
          <a:ln w="54720">
            <a:noFill/>
          </a:ln>
        </p:spPr>
      </p:pic>
      <p:pic>
        <p:nvPicPr>
          <p:cNvPr id="411" name="" descr=""/>
          <p:cNvPicPr/>
          <p:nvPr/>
        </p:nvPicPr>
        <p:blipFill>
          <a:blip r:embed="rId2"/>
          <a:stretch/>
        </p:blipFill>
        <p:spPr>
          <a:xfrm>
            <a:off x="6594840" y="2021400"/>
            <a:ext cx="5381280" cy="3190680"/>
          </a:xfrm>
          <a:prstGeom prst="rect">
            <a:avLst/>
          </a:prstGeom>
          <a:ln w="54720">
            <a:noFill/>
          </a:ln>
        </p:spPr>
      </p:pic>
      <p:sp>
        <p:nvSpPr>
          <p:cNvPr id="412" name=""/>
          <p:cNvSpPr txBox="1"/>
          <p:nvPr/>
        </p:nvSpPr>
        <p:spPr>
          <a:xfrm>
            <a:off x="548640" y="5486400"/>
            <a:ext cx="9784080" cy="136836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Makes it easier to divide functionality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Hides implementation details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ce181e"/>
                </a:solidFill>
                <a:latin typeface="Arial"/>
                <a:ea typeface="DejaVu Sans"/>
              </a:rPr>
              <a:t>Few other reasons?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"/>
          <p:cNvSpPr/>
          <p:nvPr/>
        </p:nvSpPr>
        <p:spPr>
          <a:xfrm flipV="1">
            <a:off x="6309360" y="1737360"/>
            <a:ext cx="0" cy="3291840"/>
          </a:xfrm>
          <a:prstGeom prst="line">
            <a:avLst/>
          </a:prstGeom>
          <a:ln w="547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6309360" y="1371600"/>
            <a:ext cx="1920240" cy="36576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Export Service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"/>
          <p:cNvSpPr/>
          <p:nvPr/>
        </p:nvSpPr>
        <p:spPr>
          <a:xfrm>
            <a:off x="5852160" y="1737360"/>
            <a:ext cx="0" cy="3291840"/>
          </a:xfrm>
          <a:prstGeom prst="line">
            <a:avLst/>
          </a:prstGeom>
          <a:ln w="54720">
            <a:solidFill>
              <a:srgbClr val="00a9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4572000" y="1371600"/>
            <a:ext cx="1920240" cy="36576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158466"/>
                </a:solidFill>
                <a:latin typeface="Arial"/>
              </a:rPr>
              <a:t>Use Service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_14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IP Suite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8" name="" descr=""/>
          <p:cNvPicPr/>
          <p:nvPr/>
        </p:nvPicPr>
        <p:blipFill>
          <a:blip r:embed="rId1"/>
          <a:stretch/>
        </p:blipFill>
        <p:spPr>
          <a:xfrm>
            <a:off x="3452760" y="822960"/>
            <a:ext cx="4776840" cy="5650920"/>
          </a:xfrm>
          <a:prstGeom prst="rect">
            <a:avLst/>
          </a:prstGeom>
          <a:ln w="54720">
            <a:noFill/>
          </a:ln>
        </p:spPr>
      </p:pic>
      <p:sp>
        <p:nvSpPr>
          <p:cNvPr id="419" name=""/>
          <p:cNvSpPr txBox="1"/>
          <p:nvPr/>
        </p:nvSpPr>
        <p:spPr>
          <a:xfrm>
            <a:off x="9966960" y="6035040"/>
            <a:ext cx="1142280" cy="3646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wikipedia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0" name="" descr=""/>
          <p:cNvPicPr/>
          <p:nvPr/>
        </p:nvPicPr>
        <p:blipFill>
          <a:blip r:embed="rId2"/>
          <a:stretch/>
        </p:blipFill>
        <p:spPr>
          <a:xfrm>
            <a:off x="8595360" y="1278720"/>
            <a:ext cx="2619000" cy="3476160"/>
          </a:xfrm>
          <a:prstGeom prst="rect">
            <a:avLst/>
          </a:prstGeom>
          <a:ln w="54720">
            <a:noFill/>
          </a:ln>
        </p:spPr>
      </p:pic>
      <p:pic>
        <p:nvPicPr>
          <p:cNvPr id="421" name="" descr=""/>
          <p:cNvPicPr/>
          <p:nvPr/>
        </p:nvPicPr>
        <p:blipFill>
          <a:blip r:embed="rId3"/>
          <a:stretch/>
        </p:blipFill>
        <p:spPr>
          <a:xfrm>
            <a:off x="8595360" y="1278720"/>
            <a:ext cx="3474720" cy="4611960"/>
          </a:xfrm>
          <a:prstGeom prst="rect">
            <a:avLst/>
          </a:prstGeom>
          <a:ln w="54720">
            <a:noFill/>
          </a:ln>
        </p:spPr>
      </p:pic>
      <p:sp>
        <p:nvSpPr>
          <p:cNvPr id="422" name=""/>
          <p:cNvSpPr txBox="1"/>
          <p:nvPr/>
        </p:nvSpPr>
        <p:spPr>
          <a:xfrm>
            <a:off x="457200" y="6126480"/>
            <a:ext cx="8595360" cy="120564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We reject kings, presidents, and voting. We believe in rough consensus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and running code. (David Clark, IETF, July 1992)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Arial"/>
                <a:ea typeface="Montserrat"/>
              </a:rPr>
              <a:t>Reading Assignment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914400" y="1371600"/>
            <a:ext cx="11061720" cy="55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"/>
          <p:cNvSpPr txBox="1"/>
          <p:nvPr/>
        </p:nvSpPr>
        <p:spPr>
          <a:xfrm>
            <a:off x="822960" y="2286000"/>
            <a:ext cx="9784080" cy="42739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Read the overview of Chapter 1 - “Problem: Building a Network”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  <a:hlinkClick r:id="rId1"/>
              </a:rPr>
              <a:t>https://book.systemsapproach.org/foundation/problem.html#problem-building-a-network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About 5 minutes</a:t>
            </a:r>
            <a:br>
              <a:rPr sz="2200"/>
            </a:br>
            <a:r>
              <a:rPr b="1" lang="en-US" sz="2200" spc="-1" strike="noStrike">
                <a:solidFill>
                  <a:srgbClr val="000000"/>
                </a:solidFill>
                <a:latin typeface="Cambria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Read Chapter 1.2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  <a:hlinkClick r:id="rId2"/>
              </a:rPr>
              <a:t>https://book.systemsapproach.org/foundation/architecture.html#architecture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About 45 minutes</a:t>
            </a:r>
            <a:br>
              <a:rPr sz="2200"/>
            </a:br>
            <a:r>
              <a:rPr b="1" lang="en-US" sz="2200" spc="-1" strike="noStrike">
                <a:solidFill>
                  <a:srgbClr val="000000"/>
                </a:solidFill>
                <a:latin typeface="Cambria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Reach Chapter 1.3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  <a:hlinkClick r:id="rId3"/>
              </a:rPr>
              <a:t>https://book.systemsapproach.org/foundation/architecture.html#architecture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About 45 minutes</a:t>
            </a:r>
            <a:br>
              <a:rPr sz="2200"/>
            </a:br>
            <a:br>
              <a:rPr sz="2200"/>
            </a:br>
            <a:r>
              <a:rPr b="1" lang="en-US" sz="2200" spc="-1" strike="noStrike">
                <a:solidFill>
                  <a:srgbClr val="ce181e"/>
                </a:solidFill>
                <a:latin typeface="Cambria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_3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Links, Nodes, Network, Internet</a:t>
            </a:r>
            <a:endParaRPr b="0" lang="en-US" sz="3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36" name="CustomShape 2_0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ontserrat"/>
              </a:rPr>
              <a:t>You can view the network as a graph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ontserrat"/>
              </a:rPr>
              <a:t>Each device (a phone, a computer) is a node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ontserrat"/>
              </a:rPr>
              <a:t>Each connection is a link 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ontserrat"/>
              </a:rPr>
              <a:t>Wires = real links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ontserrat"/>
              </a:rPr>
              <a:t>Bluetooth, Radio, Infrared = virtual links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ontserrat"/>
              </a:rPr>
              <a:t>Nodes + links = a network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ontserrat"/>
              </a:rPr>
              <a:t>Many connected networks = Internet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7" name="" descr=""/>
          <p:cNvPicPr/>
          <p:nvPr/>
        </p:nvPicPr>
        <p:blipFill>
          <a:blip r:embed="rId1"/>
          <a:stretch/>
        </p:blipFill>
        <p:spPr>
          <a:xfrm>
            <a:off x="8229600" y="1188720"/>
            <a:ext cx="3616560" cy="2560320"/>
          </a:xfrm>
          <a:prstGeom prst="rect">
            <a:avLst/>
          </a:prstGeom>
          <a:ln w="54720">
            <a:noFill/>
          </a:ln>
        </p:spPr>
      </p:pic>
      <p:pic>
        <p:nvPicPr>
          <p:cNvPr id="338" name="" descr=""/>
          <p:cNvPicPr/>
          <p:nvPr/>
        </p:nvPicPr>
        <p:blipFill>
          <a:blip r:embed="rId2"/>
          <a:stretch/>
        </p:blipFill>
        <p:spPr>
          <a:xfrm>
            <a:off x="7315200" y="4480560"/>
            <a:ext cx="2196000" cy="1554480"/>
          </a:xfrm>
          <a:prstGeom prst="rect">
            <a:avLst/>
          </a:prstGeom>
          <a:ln w="54720">
            <a:noFill/>
          </a:ln>
        </p:spPr>
      </p:pic>
      <p:pic>
        <p:nvPicPr>
          <p:cNvPr id="339" name="" descr=""/>
          <p:cNvPicPr/>
          <p:nvPr/>
        </p:nvPicPr>
        <p:blipFill>
          <a:blip r:embed="rId3"/>
          <a:stretch/>
        </p:blipFill>
        <p:spPr>
          <a:xfrm>
            <a:off x="10149840" y="4536720"/>
            <a:ext cx="2116440" cy="1498320"/>
          </a:xfrm>
          <a:prstGeom prst="rect">
            <a:avLst/>
          </a:prstGeom>
          <a:ln w="54720">
            <a:noFill/>
          </a:ln>
        </p:spPr>
      </p:pic>
      <p:sp>
        <p:nvSpPr>
          <p:cNvPr id="340" name=""/>
          <p:cNvSpPr/>
          <p:nvPr/>
        </p:nvSpPr>
        <p:spPr>
          <a:xfrm>
            <a:off x="8693640" y="3566160"/>
            <a:ext cx="907560" cy="1152720"/>
          </a:xfrm>
          <a:custGeom>
            <a:avLst/>
            <a:gdLst/>
            <a:ahLst/>
            <a:rect l="0" t="0" r="r" b="b"/>
            <a:pathLst>
              <a:path fill="none" w="2521" h="3202">
                <a:moveTo>
                  <a:pt x="2521" y="0"/>
                </a:moveTo>
                <a:lnTo>
                  <a:pt x="0" y="3202"/>
                </a:lnTo>
              </a:path>
            </a:pathLst>
          </a:custGeom>
          <a:ln w="54720">
            <a:solidFill>
              <a:srgbClr val="ff0000"/>
            </a:solidFill>
            <a:round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"/>
          <p:cNvSpPr/>
          <p:nvPr/>
        </p:nvSpPr>
        <p:spPr>
          <a:xfrm>
            <a:off x="9966960" y="3566160"/>
            <a:ext cx="914400" cy="1005840"/>
          </a:xfrm>
          <a:custGeom>
            <a:avLst/>
            <a:gdLst/>
            <a:ahLst/>
            <a:rect l="0" t="0" r="r" b="b"/>
            <a:pathLst>
              <a:path fill="none" w="2540" h="2794">
                <a:moveTo>
                  <a:pt x="0" y="0"/>
                </a:moveTo>
                <a:lnTo>
                  <a:pt x="2540" y="2794"/>
                </a:lnTo>
              </a:path>
            </a:pathLst>
          </a:custGeom>
          <a:ln w="54720">
            <a:solidFill>
              <a:srgbClr val="ff0000"/>
            </a:solidFill>
            <a:round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"/>
          <p:cNvSpPr/>
          <p:nvPr/>
        </p:nvSpPr>
        <p:spPr>
          <a:xfrm>
            <a:off x="8693640" y="4718880"/>
            <a:ext cx="2194560" cy="0"/>
          </a:xfrm>
          <a:custGeom>
            <a:avLst/>
            <a:gdLst/>
            <a:ahLst/>
            <a:rect l="0" t="0" r="r" b="b"/>
            <a:pathLst>
              <a:path fill="none" w="6096" h="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4720">
            <a:solidFill>
              <a:srgbClr val="ff0000"/>
            </a:solidFill>
            <a:round/>
          </a:ln>
        </p:spPr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_7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A Network and the Internet</a:t>
            </a:r>
            <a:endParaRPr b="0" lang="en-US" sz="3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44" name="CustomShape 2_4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Cantarell"/>
            </a:endParaRPr>
          </a:p>
        </p:txBody>
      </p:sp>
      <p:pic>
        <p:nvPicPr>
          <p:cNvPr id="345" name="Picture 6_2" descr="f01-03-9780123850591 copy"/>
          <p:cNvPicPr/>
          <p:nvPr/>
        </p:nvPicPr>
        <p:blipFill>
          <a:blip r:embed="rId1"/>
          <a:stretch/>
        </p:blipFill>
        <p:spPr>
          <a:xfrm>
            <a:off x="731520" y="2140200"/>
            <a:ext cx="4601160" cy="4169160"/>
          </a:xfrm>
          <a:prstGeom prst="rect">
            <a:avLst/>
          </a:prstGeom>
          <a:ln w="54720">
            <a:noFill/>
          </a:ln>
        </p:spPr>
      </p:pic>
      <p:pic>
        <p:nvPicPr>
          <p:cNvPr id="346" name="Picture 6_3" descr="f01-04-9780123850591 copy"/>
          <p:cNvPicPr/>
          <p:nvPr/>
        </p:nvPicPr>
        <p:blipFill>
          <a:blip r:embed="rId2"/>
          <a:stretch/>
        </p:blipFill>
        <p:spPr>
          <a:xfrm>
            <a:off x="7132320" y="2103120"/>
            <a:ext cx="4402800" cy="3840480"/>
          </a:xfrm>
          <a:prstGeom prst="rect">
            <a:avLst/>
          </a:prstGeom>
          <a:ln w="54720">
            <a:noFill/>
          </a:ln>
        </p:spPr>
      </p:pic>
      <p:sp>
        <p:nvSpPr>
          <p:cNvPr id="347" name=""/>
          <p:cNvSpPr/>
          <p:nvPr/>
        </p:nvSpPr>
        <p:spPr>
          <a:xfrm>
            <a:off x="6035040" y="1989000"/>
            <a:ext cx="0" cy="450324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_4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Links, Nodes, Routers, Switches</a:t>
            </a:r>
            <a:endParaRPr b="0" lang="en-US" sz="3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49" name="CustomShape 2_3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Cantarell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2468880" y="2103120"/>
            <a:ext cx="8138160" cy="4183200"/>
          </a:xfrm>
          <a:prstGeom prst="rect">
            <a:avLst/>
          </a:prstGeom>
          <a:ln w="5472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_5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Client and Server</a:t>
            </a:r>
            <a:endParaRPr b="0" lang="en-US" sz="3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52" name="CustomShape 2_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ontserrat"/>
              </a:rPr>
              <a:t>My laptop with a browser = client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ontserrat"/>
              </a:rPr>
              <a:t>It requests a service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ontserrat"/>
              </a:rPr>
              <a:t>Email, chat, video, youtube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ontserrat"/>
              </a:rPr>
              <a:t>A node running a program that serves the requests = server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ontserrat"/>
              </a:rPr>
              <a:t>Runs a service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ontserrat"/>
              </a:rPr>
              <a:t>Chat, video, messaging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ontserrat"/>
              </a:rPr>
              <a:t>A node can both be a client and a server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2_5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ontserrat"/>
              </a:rPr>
              <a:t>Point-to-Point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ontserrat"/>
              </a:rPr>
              <a:t>Multiple access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ontserrat"/>
              </a:rPr>
              <a:t>Wireless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4" name="" descr=""/>
          <p:cNvPicPr/>
          <p:nvPr/>
        </p:nvPicPr>
        <p:blipFill>
          <a:blip r:embed="rId1"/>
          <a:stretch/>
        </p:blipFill>
        <p:spPr>
          <a:xfrm>
            <a:off x="5225760" y="1463400"/>
            <a:ext cx="6765120" cy="4023000"/>
          </a:xfrm>
          <a:prstGeom prst="rect">
            <a:avLst/>
          </a:prstGeom>
          <a:ln w="54720">
            <a:noFill/>
          </a:ln>
        </p:spPr>
      </p:pic>
      <p:sp>
        <p:nvSpPr>
          <p:cNvPr id="355" name=""/>
          <p:cNvSpPr txBox="1"/>
          <p:nvPr/>
        </p:nvSpPr>
        <p:spPr>
          <a:xfrm>
            <a:off x="983520" y="822960"/>
            <a:ext cx="3222720" cy="61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Connectivity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_8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Circuit Switching – Old telephone networks</a:t>
            </a:r>
            <a:endParaRPr b="0" lang="en-US" sz="3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57" name="CustomShape 2_7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Cantarell"/>
            </a:endParaRPr>
          </a:p>
        </p:txBody>
      </p:sp>
      <p:pic>
        <p:nvPicPr>
          <p:cNvPr id="358" name="" descr=""/>
          <p:cNvPicPr/>
          <p:nvPr/>
        </p:nvPicPr>
        <p:blipFill>
          <a:blip r:embed="rId1"/>
          <a:stretch/>
        </p:blipFill>
        <p:spPr>
          <a:xfrm>
            <a:off x="4471200" y="1989000"/>
            <a:ext cx="3301200" cy="3337560"/>
          </a:xfrm>
          <a:prstGeom prst="rect">
            <a:avLst/>
          </a:prstGeom>
          <a:ln w="54720">
            <a:noFill/>
          </a:ln>
        </p:spPr>
      </p:pic>
      <p:pic>
        <p:nvPicPr>
          <p:cNvPr id="359" name="" descr=""/>
          <p:cNvPicPr/>
          <p:nvPr/>
        </p:nvPicPr>
        <p:blipFill>
          <a:blip r:embed="rId2"/>
          <a:stretch/>
        </p:blipFill>
        <p:spPr>
          <a:xfrm>
            <a:off x="1332000" y="2468880"/>
            <a:ext cx="2142720" cy="2142720"/>
          </a:xfrm>
          <a:prstGeom prst="rect">
            <a:avLst/>
          </a:prstGeom>
          <a:ln w="54720">
            <a:noFill/>
          </a:ln>
        </p:spPr>
      </p:pic>
      <p:pic>
        <p:nvPicPr>
          <p:cNvPr id="360" name="" descr=""/>
          <p:cNvPicPr/>
          <p:nvPr/>
        </p:nvPicPr>
        <p:blipFill>
          <a:blip r:embed="rId3"/>
          <a:stretch/>
        </p:blipFill>
        <p:spPr>
          <a:xfrm>
            <a:off x="9052560" y="2337840"/>
            <a:ext cx="2142720" cy="2142720"/>
          </a:xfrm>
          <a:prstGeom prst="rect">
            <a:avLst/>
          </a:prstGeom>
          <a:ln w="54720">
            <a:noFill/>
          </a:ln>
        </p:spPr>
      </p:pic>
      <p:sp>
        <p:nvSpPr>
          <p:cNvPr id="361" name=""/>
          <p:cNvSpPr/>
          <p:nvPr/>
        </p:nvSpPr>
        <p:spPr>
          <a:xfrm>
            <a:off x="3474720" y="3566160"/>
            <a:ext cx="914400" cy="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"/>
          <p:cNvSpPr/>
          <p:nvPr/>
        </p:nvSpPr>
        <p:spPr>
          <a:xfrm>
            <a:off x="7772400" y="3566160"/>
            <a:ext cx="1280160" cy="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"/>
          <p:cNvSpPr txBox="1"/>
          <p:nvPr/>
        </p:nvSpPr>
        <p:spPr>
          <a:xfrm>
            <a:off x="1371600" y="5943600"/>
            <a:ext cx="2881800" cy="85824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Build physical wire:</a:t>
            </a:r>
            <a:endParaRPr b="0" lang="en-US" sz="1800" spc="-1" strike="noStrike">
              <a:solidFill>
                <a:srgbClr val="000000"/>
              </a:solidFill>
              <a:latin typeface="Cantarel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Guaranteed resources</a:t>
            </a:r>
            <a:endParaRPr b="0" lang="en-US" sz="1800" spc="-1" strike="noStrike">
              <a:solidFill>
                <a:srgbClr val="000000"/>
              </a:solidFill>
              <a:latin typeface="Cantarel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Great for voice</a:t>
            </a:r>
            <a:endParaRPr b="0" lang="en-US" sz="18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5943600" y="5908320"/>
            <a:ext cx="6093360" cy="4255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ce181e"/>
                </a:solidFill>
                <a:latin typeface="Cantarell"/>
              </a:rPr>
              <a:t> </a:t>
            </a:r>
            <a:r>
              <a:rPr b="1" lang="en-US" sz="2200" spc="-1" strike="noStrike">
                <a:solidFill>
                  <a:srgbClr val="ce181e"/>
                </a:solidFill>
                <a:latin typeface="Cantarell"/>
              </a:rPr>
              <a:t>Why change a working system?</a:t>
            </a:r>
            <a:endParaRPr b="0" lang="en-US" sz="22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274320" y="4754880"/>
            <a:ext cx="2172600" cy="6022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Operator, get me the navy</a:t>
            </a:r>
            <a:endParaRPr b="0" lang="en-US" sz="1800" spc="-1" strike="noStrike">
              <a:solidFill>
                <a:srgbClr val="000000"/>
              </a:solidFill>
              <a:latin typeface="Cantarell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4"/>
          <a:stretch/>
        </p:blipFill>
        <p:spPr>
          <a:xfrm>
            <a:off x="143280" y="3474720"/>
            <a:ext cx="1228320" cy="1228320"/>
          </a:xfrm>
          <a:prstGeom prst="rect">
            <a:avLst/>
          </a:prstGeom>
          <a:ln w="5472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_9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Circuit Switching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CustomShape 2_14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1371600" y="1737360"/>
            <a:ext cx="7886880" cy="4065120"/>
          </a:xfrm>
          <a:prstGeom prst="rect">
            <a:avLst/>
          </a:prstGeom>
          <a:ln w="54720">
            <a:noFill/>
          </a:ln>
        </p:spPr>
      </p:pic>
      <p:sp>
        <p:nvSpPr>
          <p:cNvPr id="370" name=""/>
          <p:cNvSpPr txBox="1"/>
          <p:nvPr/>
        </p:nvSpPr>
        <p:spPr>
          <a:xfrm>
            <a:off x="3108960" y="5906520"/>
            <a:ext cx="5037480" cy="40284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What are the problems?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csu</Template>
  <TotalTime>1917</TotalTime>
  <Application>LibreOffice/7.4.6.2$Linux_X86_64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2019-08-22T10:48:27Z</dcterms:created>
  <dc:creator/>
  <dc:description/>
  <dc:language>en-US</dc:language>
  <cp:lastModifiedBy/>
  <dcterms:modified xsi:type="dcterms:W3CDTF">2023-08-22T09:36:18Z</dcterms:modified>
  <cp:revision>188</cp:revision>
  <dc:subject/>
  <dc:title>csu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3</vt:r8>
  </property>
  <property fmtid="{D5CDD505-2E9C-101B-9397-08002B2CF9AE}" pid="6" name="Notes">
    <vt:r8>15</vt:r8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71</vt:r8>
  </property>
</Properties>
</file>