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37.xml.rels" ContentType="application/vnd.openxmlformats-package.relationships+xml"/>
  <Override PartName="/ppt/slides/_rels/slide2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notesSlides/_rels/notesSlide2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</p:sldIdLst>
  <p:sldSz cx="9144000" cy="6858000"/>
  <p:notesSz cx="7302500" cy="95869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37" Type="http://schemas.openxmlformats.org/officeDocument/2006/relationships/slide" Target="slides/slide22.xml"/><Relationship Id="rId38" Type="http://schemas.openxmlformats.org/officeDocument/2006/relationships/slide" Target="slides/slide23.xml"/><Relationship Id="rId39" Type="http://schemas.openxmlformats.org/officeDocument/2006/relationships/slide" Target="slides/slide24.xml"/><Relationship Id="rId40" Type="http://schemas.openxmlformats.org/officeDocument/2006/relationships/slide" Target="slides/slide25.xml"/><Relationship Id="rId41" Type="http://schemas.openxmlformats.org/officeDocument/2006/relationships/slide" Target="slides/slide26.xml"/><Relationship Id="rId42" Type="http://schemas.openxmlformats.org/officeDocument/2006/relationships/slide" Target="slides/slide27.xml"/><Relationship Id="rId43" Type="http://schemas.openxmlformats.org/officeDocument/2006/relationships/slide" Target="slides/slide28.xml"/><Relationship Id="rId44" Type="http://schemas.openxmlformats.org/officeDocument/2006/relationships/slide" Target="slides/slide29.xml"/><Relationship Id="rId45" Type="http://schemas.openxmlformats.org/officeDocument/2006/relationships/slide" Target="slides/slide30.xml"/><Relationship Id="rId46" Type="http://schemas.openxmlformats.org/officeDocument/2006/relationships/slide" Target="slides/slide31.xml"/><Relationship Id="rId47" Type="http://schemas.openxmlformats.org/officeDocument/2006/relationships/slide" Target="slides/slide32.xml"/><Relationship Id="rId48" Type="http://schemas.openxmlformats.org/officeDocument/2006/relationships/slide" Target="slides/slide33.xml"/><Relationship Id="rId49" Type="http://schemas.openxmlformats.org/officeDocument/2006/relationships/slide" Target="slides/slide34.xml"/><Relationship Id="rId50" Type="http://schemas.openxmlformats.org/officeDocument/2006/relationships/slide" Target="slides/slide35.xml"/><Relationship Id="rId51" Type="http://schemas.openxmlformats.org/officeDocument/2006/relationships/slide" Target="slides/slide36.xml"/><Relationship Id="rId52" Type="http://schemas.openxmlformats.org/officeDocument/2006/relationships/slide" Target="slides/slide37.xml"/><Relationship Id="rId53" Type="http://schemas.openxmlformats.org/officeDocument/2006/relationships/slide" Target="slides/slide38.xml"/><Relationship Id="rId54" Type="http://schemas.openxmlformats.org/officeDocument/2006/relationships/slide" Target="slides/slide39.xml"/><Relationship Id="rId5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chemeClr val="dk1"/>
                </a:solidFill>
                <a:latin typeface="Arial Narrow"/>
              </a:rPr>
              <a:t>Click to move the slide</a:t>
            </a: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AD5A419-E9ED-40FB-86ED-544C9FBACBF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6560" cy="3657240"/>
          </a:xfrm>
          <a:prstGeom prst="rect">
            <a:avLst/>
          </a:prstGeom>
          <a:ln w="0">
            <a:noFill/>
          </a:ln>
        </p:spPr>
      </p:sp>
      <p:sp>
        <p:nvSpPr>
          <p:cNvPr id="1229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0" name="PlaceHolder 3"/>
          <p:cNvSpPr>
            <a:spLocks noGrp="1"/>
          </p:cNvSpPr>
          <p:nvPr>
            <p:ph type="sldNum" idx="4"/>
          </p:nvPr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0C84CB-878E-4D85-A86B-C88E0E91B95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27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45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47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49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51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53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55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57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59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61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63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65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67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6560" cy="3657240"/>
          </a:xfrm>
          <a:prstGeom prst="rect">
            <a:avLst/>
          </a:prstGeom>
          <a:ln w="0">
            <a:noFill/>
          </a:ln>
        </p:spPr>
      </p:sp>
      <p:sp>
        <p:nvSpPr>
          <p:cNvPr id="1269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0" name="PlaceHolder 3"/>
          <p:cNvSpPr>
            <a:spLocks noGrp="1"/>
          </p:cNvSpPr>
          <p:nvPr>
            <p:ph type="sldNum" idx="6"/>
          </p:nvPr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EFF839-64E2-45F5-8B4D-CFF06DDAD07D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72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32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74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76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78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80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82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84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Text Box 1"/>
          <p:cNvSpPr/>
          <p:nvPr/>
        </p:nvSpPr>
        <p:spPr>
          <a:xfrm>
            <a:off x="1264680" y="726120"/>
            <a:ext cx="4774320" cy="35816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47520" bIns="4752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86" name="PlaceHolder 1"/>
          <p:cNvSpPr>
            <a:spLocks noGrp="1"/>
          </p:cNvSpPr>
          <p:nvPr>
            <p:ph type="body"/>
          </p:nvPr>
        </p:nvSpPr>
        <p:spPr>
          <a:xfrm>
            <a:off x="972720" y="4554000"/>
            <a:ext cx="535716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88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34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6560" cy="3657240"/>
          </a:xfrm>
          <a:prstGeom prst="rect">
            <a:avLst/>
          </a:prstGeom>
          <a:ln w="0">
            <a:noFill/>
          </a:ln>
        </p:spPr>
      </p:sp>
      <p:sp>
        <p:nvSpPr>
          <p:cNvPr id="1236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7" name="PlaceHolder 3"/>
          <p:cNvSpPr>
            <a:spLocks noGrp="1"/>
          </p:cNvSpPr>
          <p:nvPr>
            <p:ph type="sldNum" idx="5"/>
          </p:nvPr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54AEBC1-922F-4645-93C9-B0B771B4E71B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5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39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41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Text Box 1"/>
          <p:cNvSpPr/>
          <p:nvPr/>
        </p:nvSpPr>
        <p:spPr>
          <a:xfrm>
            <a:off x="1264680" y="726120"/>
            <a:ext cx="4774320" cy="358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1243" name="PlaceHolder 1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6080" cy="43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D1340F1B-8D07-4FC4-9C4B-24279EB81357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170784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0D9328A6-2385-449F-ACF7-4E273204418B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7840" y="4449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972B448D-A453-4BA3-B090-1424CF4278E0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CE58ED1D-91C0-443F-8495-49237FF559B8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626C4384-14E0-4F12-8AC1-BD64C7BC0B84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Click icon to add picture</a:t>
            </a:r>
            <a:endParaRPr b="1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67FCC983-AEAB-41F2-918C-A636A1C01028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74040" y="3711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 edit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Maste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 title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style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6A1B67E7-7187-43E5-AA4E-E23843748D4E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58080" y="228600"/>
            <a:ext cx="2185560" cy="6105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 vert="eaVert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96720" y="228600"/>
            <a:ext cx="6408360" cy="6105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A5371A53-4416-49FC-8F65-BF909B21A4D5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6720" y="228600"/>
            <a:ext cx="874692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3828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2360" y="1362240"/>
            <a:ext cx="3871440" cy="2409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2360" y="3924360"/>
            <a:ext cx="3871440" cy="2409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E8F14828-2E6E-4681-A7F8-ECED1748A83B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6720" y="228600"/>
            <a:ext cx="874692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828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236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717735FE-F200-48A2-84A8-5C7338731A33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9D9080B3-1A7D-4C47-9DA5-3AC9FFCBD642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k to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Mas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ter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titl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e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styl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e</a:t>
            </a:r>
            <a:endParaRPr b="0" lang="en-US" sz="40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F07A8F46-31C5-4480-9A0D-E298BFD7EFA1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74040" y="3711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3828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236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8EA4AB9C-47EF-4211-9BA4-5DF9207DBBD9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1708200"/>
            <a:ext cx="7772040" cy="1720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Vi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al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y: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br>
              <a:rPr sz="3600"/>
            </a:br>
            <a:br>
              <a:rPr sz="3600"/>
            </a:b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us</a:t>
            </a: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it </a:t>
            </a: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ni</a:t>
            </a: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gr</a:t>
            </a: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hi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85800" y="3886200"/>
            <a:ext cx="7678440" cy="1752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98440" y="36036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En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ab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lin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g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Da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ta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Str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uc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tu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re: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Pa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ge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Ta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bl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290520" y="1147680"/>
            <a:ext cx="8307000" cy="129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A </a:t>
            </a: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page table 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is an array of page table entries (PTEs) that maps virtual pages to physical pages.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Per-process kernel data structure in DRAM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4" name="Rectangle 3"/>
          <p:cNvSpPr/>
          <p:nvPr/>
        </p:nvSpPr>
        <p:spPr>
          <a:xfrm>
            <a:off x="2120760" y="46767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15" name="Rectangle 4"/>
          <p:cNvSpPr/>
          <p:nvPr/>
        </p:nvSpPr>
        <p:spPr>
          <a:xfrm>
            <a:off x="2120760" y="49053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16" name="Rectangle 5"/>
          <p:cNvSpPr/>
          <p:nvPr/>
        </p:nvSpPr>
        <p:spPr>
          <a:xfrm>
            <a:off x="2120760" y="44481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Rectangle 6"/>
          <p:cNvSpPr/>
          <p:nvPr/>
        </p:nvSpPr>
        <p:spPr>
          <a:xfrm>
            <a:off x="2120760" y="33051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Rectangle 7"/>
          <p:cNvSpPr/>
          <p:nvPr/>
        </p:nvSpPr>
        <p:spPr>
          <a:xfrm>
            <a:off x="2120760" y="3533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19" name="Rectangle 8"/>
          <p:cNvSpPr/>
          <p:nvPr/>
        </p:nvSpPr>
        <p:spPr>
          <a:xfrm>
            <a:off x="2120760" y="37623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20" name="Rectangle 9"/>
          <p:cNvSpPr/>
          <p:nvPr/>
        </p:nvSpPr>
        <p:spPr>
          <a:xfrm>
            <a:off x="2120760" y="39909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21" name="Rectangle 10"/>
          <p:cNvSpPr/>
          <p:nvPr/>
        </p:nvSpPr>
        <p:spPr>
          <a:xfrm>
            <a:off x="2120760" y="42195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22" name="Text Box 11"/>
          <p:cNvSpPr/>
          <p:nvPr/>
        </p:nvSpPr>
        <p:spPr>
          <a:xfrm>
            <a:off x="1961640" y="5175000"/>
            <a:ext cx="1914120" cy="809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Memory resident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page table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 Box 12"/>
          <p:cNvSpPr/>
          <p:nvPr/>
        </p:nvSpPr>
        <p:spPr>
          <a:xfrm>
            <a:off x="5207040" y="2362320"/>
            <a:ext cx="190944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Rectangle 13"/>
          <p:cNvSpPr/>
          <p:nvPr/>
        </p:nvSpPr>
        <p:spPr>
          <a:xfrm>
            <a:off x="5465880" y="34005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Rectangle 14"/>
          <p:cNvSpPr/>
          <p:nvPr/>
        </p:nvSpPr>
        <p:spPr>
          <a:xfrm>
            <a:off x="5465880" y="361008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Line 15"/>
          <p:cNvSpPr/>
          <p:nvPr/>
        </p:nvSpPr>
        <p:spPr>
          <a:xfrm>
            <a:off x="2946240" y="4797360"/>
            <a:ext cx="2527200" cy="145080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27" name="Line 16"/>
          <p:cNvSpPr/>
          <p:nvPr/>
        </p:nvSpPr>
        <p:spPr>
          <a:xfrm flipV="1">
            <a:off x="2946240" y="3427200"/>
            <a:ext cx="252720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28" name="Line 17"/>
          <p:cNvSpPr/>
          <p:nvPr/>
        </p:nvSpPr>
        <p:spPr>
          <a:xfrm flipV="1">
            <a:off x="2971800" y="3198600"/>
            <a:ext cx="250164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29" name="Line 18"/>
          <p:cNvSpPr/>
          <p:nvPr/>
        </p:nvSpPr>
        <p:spPr>
          <a:xfrm flipV="1">
            <a:off x="2920680" y="29700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30" name="Text Box 19"/>
          <p:cNvSpPr/>
          <p:nvPr/>
        </p:nvSpPr>
        <p:spPr>
          <a:xfrm>
            <a:off x="5284440" y="4359240"/>
            <a:ext cx="177372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Virtual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(disk)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Rectangle 20"/>
          <p:cNvSpPr/>
          <p:nvPr/>
        </p:nvSpPr>
        <p:spPr>
          <a:xfrm>
            <a:off x="1816200" y="4676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32" name="Rectangle 21"/>
          <p:cNvSpPr/>
          <p:nvPr/>
        </p:nvSpPr>
        <p:spPr>
          <a:xfrm>
            <a:off x="1816200" y="4905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33" name="Rectangle 22"/>
          <p:cNvSpPr/>
          <p:nvPr/>
        </p:nvSpPr>
        <p:spPr>
          <a:xfrm>
            <a:off x="1816200" y="4448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34" name="Rectangle 23"/>
          <p:cNvSpPr/>
          <p:nvPr/>
        </p:nvSpPr>
        <p:spPr>
          <a:xfrm>
            <a:off x="1816200" y="3305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35" name="Rectangle 24"/>
          <p:cNvSpPr/>
          <p:nvPr/>
        </p:nvSpPr>
        <p:spPr>
          <a:xfrm>
            <a:off x="1816200" y="3533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36" name="Rectangle 25"/>
          <p:cNvSpPr/>
          <p:nvPr/>
        </p:nvSpPr>
        <p:spPr>
          <a:xfrm>
            <a:off x="1816200" y="3762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37" name="Rectangle 26"/>
          <p:cNvSpPr/>
          <p:nvPr/>
        </p:nvSpPr>
        <p:spPr>
          <a:xfrm>
            <a:off x="1816200" y="39909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38" name="Rectangle 27"/>
          <p:cNvSpPr/>
          <p:nvPr/>
        </p:nvSpPr>
        <p:spPr>
          <a:xfrm>
            <a:off x="1816200" y="4219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39" name="Text Box 28"/>
          <p:cNvSpPr/>
          <p:nvPr/>
        </p:nvSpPr>
        <p:spPr>
          <a:xfrm>
            <a:off x="1587600" y="3000240"/>
            <a:ext cx="68544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Valid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 Box 29"/>
          <p:cNvSpPr/>
          <p:nvPr/>
        </p:nvSpPr>
        <p:spPr>
          <a:xfrm>
            <a:off x="1824120" y="327492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 Box 30"/>
          <p:cNvSpPr/>
          <p:nvPr/>
        </p:nvSpPr>
        <p:spPr>
          <a:xfrm>
            <a:off x="1824480" y="35078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 Box 31"/>
          <p:cNvSpPr/>
          <p:nvPr/>
        </p:nvSpPr>
        <p:spPr>
          <a:xfrm>
            <a:off x="1824120" y="39736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 Box 32"/>
          <p:cNvSpPr/>
          <p:nvPr/>
        </p:nvSpPr>
        <p:spPr>
          <a:xfrm>
            <a:off x="1824480" y="41810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 Box 33"/>
          <p:cNvSpPr/>
          <p:nvPr/>
        </p:nvSpPr>
        <p:spPr>
          <a:xfrm>
            <a:off x="1824120" y="44200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 Box 34"/>
          <p:cNvSpPr/>
          <p:nvPr/>
        </p:nvSpPr>
        <p:spPr>
          <a:xfrm>
            <a:off x="1824480" y="48794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 Box 35"/>
          <p:cNvSpPr/>
          <p:nvPr/>
        </p:nvSpPr>
        <p:spPr>
          <a:xfrm>
            <a:off x="1824120" y="46468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 Box 36"/>
          <p:cNvSpPr/>
          <p:nvPr/>
        </p:nvSpPr>
        <p:spPr>
          <a:xfrm>
            <a:off x="1824480" y="374076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 Box 37"/>
          <p:cNvSpPr/>
          <p:nvPr/>
        </p:nvSpPr>
        <p:spPr>
          <a:xfrm>
            <a:off x="2111400" y="2515680"/>
            <a:ext cx="1491840" cy="80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page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number or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disk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 Box 38"/>
          <p:cNvSpPr/>
          <p:nvPr/>
        </p:nvSpPr>
        <p:spPr>
          <a:xfrm>
            <a:off x="1177200" y="324180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 Box 39"/>
          <p:cNvSpPr/>
          <p:nvPr/>
        </p:nvSpPr>
        <p:spPr>
          <a:xfrm>
            <a:off x="1173960" y="485460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 Box 40"/>
          <p:cNvSpPr/>
          <p:nvPr/>
        </p:nvSpPr>
        <p:spPr>
          <a:xfrm>
            <a:off x="6805080" y="291168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Rectangle 41"/>
          <p:cNvSpPr/>
          <p:nvPr/>
        </p:nvSpPr>
        <p:spPr>
          <a:xfrm>
            <a:off x="5465880" y="31748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tangle 42"/>
          <p:cNvSpPr/>
          <p:nvPr/>
        </p:nvSpPr>
        <p:spPr>
          <a:xfrm>
            <a:off x="5465880" y="29462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Oval 43"/>
          <p:cNvSpPr/>
          <p:nvPr/>
        </p:nvSpPr>
        <p:spPr>
          <a:xfrm>
            <a:off x="2895480" y="50036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55" name="Oval 44"/>
          <p:cNvSpPr/>
          <p:nvPr/>
        </p:nvSpPr>
        <p:spPr>
          <a:xfrm>
            <a:off x="2895480" y="4775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56" name="Oval 45"/>
          <p:cNvSpPr/>
          <p:nvPr/>
        </p:nvSpPr>
        <p:spPr>
          <a:xfrm>
            <a:off x="2895480" y="386712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57" name="Oval 46"/>
          <p:cNvSpPr/>
          <p:nvPr/>
        </p:nvSpPr>
        <p:spPr>
          <a:xfrm>
            <a:off x="2895480" y="3632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58" name="Text Box 47"/>
          <p:cNvSpPr/>
          <p:nvPr/>
        </p:nvSpPr>
        <p:spPr>
          <a:xfrm>
            <a:off x="6817680" y="357192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Rectangle 48"/>
          <p:cNvSpPr/>
          <p:nvPr/>
        </p:nvSpPr>
        <p:spPr>
          <a:xfrm>
            <a:off x="5473800" y="49878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Rectangle 49"/>
          <p:cNvSpPr/>
          <p:nvPr/>
        </p:nvSpPr>
        <p:spPr>
          <a:xfrm>
            <a:off x="5473800" y="52984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Rectangle 50"/>
          <p:cNvSpPr/>
          <p:nvPr/>
        </p:nvSpPr>
        <p:spPr>
          <a:xfrm>
            <a:off x="5473800" y="59194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Rectangle 51"/>
          <p:cNvSpPr/>
          <p:nvPr/>
        </p:nvSpPr>
        <p:spPr>
          <a:xfrm>
            <a:off x="5473800" y="623016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Rectangle 52"/>
          <p:cNvSpPr/>
          <p:nvPr/>
        </p:nvSpPr>
        <p:spPr>
          <a:xfrm>
            <a:off x="5473800" y="65404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Oval 53"/>
          <p:cNvSpPr/>
          <p:nvPr/>
        </p:nvSpPr>
        <p:spPr>
          <a:xfrm>
            <a:off x="2895480" y="40762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65" name="Line 54"/>
          <p:cNvSpPr/>
          <p:nvPr/>
        </p:nvSpPr>
        <p:spPr>
          <a:xfrm>
            <a:off x="2908080" y="4120920"/>
            <a:ext cx="2565360" cy="151128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66" name="Oval 55"/>
          <p:cNvSpPr/>
          <p:nvPr/>
        </p:nvSpPr>
        <p:spPr>
          <a:xfrm>
            <a:off x="2895480" y="42861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67" name="Line 56"/>
          <p:cNvSpPr/>
          <p:nvPr/>
        </p:nvSpPr>
        <p:spPr>
          <a:xfrm flipV="1">
            <a:off x="2939760" y="36432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68" name="Rectangle 57"/>
          <p:cNvSpPr/>
          <p:nvPr/>
        </p:nvSpPr>
        <p:spPr>
          <a:xfrm>
            <a:off x="5473800" y="56088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98440" y="36036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Page Hit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309960" y="1147680"/>
            <a:ext cx="8307000" cy="60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Page hit: 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reference to VM word that is in physical memory (DRAM cache hit)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1" name="Rectangle 3"/>
          <p:cNvSpPr/>
          <p:nvPr/>
        </p:nvSpPr>
        <p:spPr>
          <a:xfrm>
            <a:off x="3184920" y="44481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72" name="Rectangle 4"/>
          <p:cNvSpPr/>
          <p:nvPr/>
        </p:nvSpPr>
        <p:spPr>
          <a:xfrm>
            <a:off x="3184920" y="4676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73" name="Rectangle 5"/>
          <p:cNvSpPr/>
          <p:nvPr/>
        </p:nvSpPr>
        <p:spPr>
          <a:xfrm>
            <a:off x="3184920" y="4219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Rectangle 6"/>
          <p:cNvSpPr/>
          <p:nvPr/>
        </p:nvSpPr>
        <p:spPr>
          <a:xfrm>
            <a:off x="3184920" y="3076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Rectangle 7"/>
          <p:cNvSpPr/>
          <p:nvPr/>
        </p:nvSpPr>
        <p:spPr>
          <a:xfrm>
            <a:off x="3184920" y="33051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76" name="Rectangle 8"/>
          <p:cNvSpPr/>
          <p:nvPr/>
        </p:nvSpPr>
        <p:spPr>
          <a:xfrm>
            <a:off x="3184920" y="3533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77" name="Rectangle 9"/>
          <p:cNvSpPr/>
          <p:nvPr/>
        </p:nvSpPr>
        <p:spPr>
          <a:xfrm>
            <a:off x="3184920" y="37623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78" name="Rectangle 10"/>
          <p:cNvSpPr/>
          <p:nvPr/>
        </p:nvSpPr>
        <p:spPr>
          <a:xfrm>
            <a:off x="3184920" y="39909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79" name="Text Box 11"/>
          <p:cNvSpPr/>
          <p:nvPr/>
        </p:nvSpPr>
        <p:spPr>
          <a:xfrm>
            <a:off x="3025800" y="4946400"/>
            <a:ext cx="1914120" cy="809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Memory resident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page table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 Box 12"/>
          <p:cNvSpPr/>
          <p:nvPr/>
        </p:nvSpPr>
        <p:spPr>
          <a:xfrm>
            <a:off x="6271200" y="2133720"/>
            <a:ext cx="190944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Rectangle 13"/>
          <p:cNvSpPr/>
          <p:nvPr/>
        </p:nvSpPr>
        <p:spPr>
          <a:xfrm>
            <a:off x="6529680" y="31719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Rectangle 14"/>
          <p:cNvSpPr/>
          <p:nvPr/>
        </p:nvSpPr>
        <p:spPr>
          <a:xfrm>
            <a:off x="6529680" y="338148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Line 15"/>
          <p:cNvSpPr/>
          <p:nvPr/>
        </p:nvSpPr>
        <p:spPr>
          <a:xfrm>
            <a:off x="4010400" y="4568760"/>
            <a:ext cx="2527200" cy="145080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84" name="Line 16"/>
          <p:cNvSpPr/>
          <p:nvPr/>
        </p:nvSpPr>
        <p:spPr>
          <a:xfrm flipV="1">
            <a:off x="4010400" y="3198600"/>
            <a:ext cx="252720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85" name="Line 17"/>
          <p:cNvSpPr/>
          <p:nvPr/>
        </p:nvSpPr>
        <p:spPr>
          <a:xfrm flipV="1">
            <a:off x="403560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86" name="Line 18"/>
          <p:cNvSpPr/>
          <p:nvPr/>
        </p:nvSpPr>
        <p:spPr>
          <a:xfrm flipV="1">
            <a:off x="398484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87" name="Text Box 19"/>
          <p:cNvSpPr/>
          <p:nvPr/>
        </p:nvSpPr>
        <p:spPr>
          <a:xfrm>
            <a:off x="6348600" y="4130640"/>
            <a:ext cx="177372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Virtual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(disk)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Rectangle 20"/>
          <p:cNvSpPr/>
          <p:nvPr/>
        </p:nvSpPr>
        <p:spPr>
          <a:xfrm>
            <a:off x="2880000" y="4448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89" name="Rectangle 21"/>
          <p:cNvSpPr/>
          <p:nvPr/>
        </p:nvSpPr>
        <p:spPr>
          <a:xfrm>
            <a:off x="2880000" y="4676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0" name="Rectangle 22"/>
          <p:cNvSpPr/>
          <p:nvPr/>
        </p:nvSpPr>
        <p:spPr>
          <a:xfrm>
            <a:off x="2880000" y="4219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1" name="Rectangle 23"/>
          <p:cNvSpPr/>
          <p:nvPr/>
        </p:nvSpPr>
        <p:spPr>
          <a:xfrm>
            <a:off x="2880000" y="3076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2" name="Rectangle 24"/>
          <p:cNvSpPr/>
          <p:nvPr/>
        </p:nvSpPr>
        <p:spPr>
          <a:xfrm>
            <a:off x="2880000" y="3305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3" name="Rectangle 25"/>
          <p:cNvSpPr/>
          <p:nvPr/>
        </p:nvSpPr>
        <p:spPr>
          <a:xfrm>
            <a:off x="2880000" y="3533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4" name="Rectangle 26"/>
          <p:cNvSpPr/>
          <p:nvPr/>
        </p:nvSpPr>
        <p:spPr>
          <a:xfrm>
            <a:off x="2880000" y="3762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5" name="Rectangle 27"/>
          <p:cNvSpPr/>
          <p:nvPr/>
        </p:nvSpPr>
        <p:spPr>
          <a:xfrm>
            <a:off x="2880000" y="39909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6" name="Text Box 28"/>
          <p:cNvSpPr/>
          <p:nvPr/>
        </p:nvSpPr>
        <p:spPr>
          <a:xfrm>
            <a:off x="2651400" y="2771640"/>
            <a:ext cx="68544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Valid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 Box 29"/>
          <p:cNvSpPr/>
          <p:nvPr/>
        </p:nvSpPr>
        <p:spPr>
          <a:xfrm>
            <a:off x="2888280" y="304632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 Box 30"/>
          <p:cNvSpPr/>
          <p:nvPr/>
        </p:nvSpPr>
        <p:spPr>
          <a:xfrm>
            <a:off x="2888640" y="32792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 Box 31"/>
          <p:cNvSpPr/>
          <p:nvPr/>
        </p:nvSpPr>
        <p:spPr>
          <a:xfrm>
            <a:off x="2888280" y="37450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 Box 32"/>
          <p:cNvSpPr/>
          <p:nvPr/>
        </p:nvSpPr>
        <p:spPr>
          <a:xfrm>
            <a:off x="2888640" y="39524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 Box 33"/>
          <p:cNvSpPr/>
          <p:nvPr/>
        </p:nvSpPr>
        <p:spPr>
          <a:xfrm>
            <a:off x="2888280" y="41914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 Box 34"/>
          <p:cNvSpPr/>
          <p:nvPr/>
        </p:nvSpPr>
        <p:spPr>
          <a:xfrm>
            <a:off x="2888640" y="46508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 Box 35"/>
          <p:cNvSpPr/>
          <p:nvPr/>
        </p:nvSpPr>
        <p:spPr>
          <a:xfrm>
            <a:off x="2888280" y="44182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 Box 36"/>
          <p:cNvSpPr/>
          <p:nvPr/>
        </p:nvSpPr>
        <p:spPr>
          <a:xfrm>
            <a:off x="2888640" y="351216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 Box 37"/>
          <p:cNvSpPr/>
          <p:nvPr/>
        </p:nvSpPr>
        <p:spPr>
          <a:xfrm>
            <a:off x="3175200" y="2287080"/>
            <a:ext cx="1491840" cy="80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page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number or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disk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 Box 38"/>
          <p:cNvSpPr/>
          <p:nvPr/>
        </p:nvSpPr>
        <p:spPr>
          <a:xfrm>
            <a:off x="2241000" y="301320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 Box 39"/>
          <p:cNvSpPr/>
          <p:nvPr/>
        </p:nvSpPr>
        <p:spPr>
          <a:xfrm>
            <a:off x="2238120" y="462600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 Box 40"/>
          <p:cNvSpPr/>
          <p:nvPr/>
        </p:nvSpPr>
        <p:spPr>
          <a:xfrm>
            <a:off x="7869240" y="268308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Rectangle 41"/>
          <p:cNvSpPr/>
          <p:nvPr/>
        </p:nvSpPr>
        <p:spPr>
          <a:xfrm>
            <a:off x="6529680" y="29462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Rectangle 42"/>
          <p:cNvSpPr/>
          <p:nvPr/>
        </p:nvSpPr>
        <p:spPr>
          <a:xfrm>
            <a:off x="6529680" y="27176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Oval 43"/>
          <p:cNvSpPr/>
          <p:nvPr/>
        </p:nvSpPr>
        <p:spPr>
          <a:xfrm>
            <a:off x="3959640" y="4775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12" name="Oval 44"/>
          <p:cNvSpPr/>
          <p:nvPr/>
        </p:nvSpPr>
        <p:spPr>
          <a:xfrm>
            <a:off x="3959640" y="4546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13" name="Oval 45"/>
          <p:cNvSpPr/>
          <p:nvPr/>
        </p:nvSpPr>
        <p:spPr>
          <a:xfrm>
            <a:off x="3959640" y="363852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14" name="Oval 46"/>
          <p:cNvSpPr/>
          <p:nvPr/>
        </p:nvSpPr>
        <p:spPr>
          <a:xfrm>
            <a:off x="3959640" y="3403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15" name="Text Box 47"/>
          <p:cNvSpPr/>
          <p:nvPr/>
        </p:nvSpPr>
        <p:spPr>
          <a:xfrm>
            <a:off x="7881840" y="334332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Rectangle 48"/>
          <p:cNvSpPr/>
          <p:nvPr/>
        </p:nvSpPr>
        <p:spPr>
          <a:xfrm>
            <a:off x="6537600" y="4759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Rectangle 49"/>
          <p:cNvSpPr/>
          <p:nvPr/>
        </p:nvSpPr>
        <p:spPr>
          <a:xfrm>
            <a:off x="6537600" y="5069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Rectangle 50"/>
          <p:cNvSpPr/>
          <p:nvPr/>
        </p:nvSpPr>
        <p:spPr>
          <a:xfrm>
            <a:off x="6537600" y="5690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Rectangle 51"/>
          <p:cNvSpPr/>
          <p:nvPr/>
        </p:nvSpPr>
        <p:spPr>
          <a:xfrm>
            <a:off x="6537600" y="600156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Rectangle 52"/>
          <p:cNvSpPr/>
          <p:nvPr/>
        </p:nvSpPr>
        <p:spPr>
          <a:xfrm>
            <a:off x="6537600" y="6311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Oval 53"/>
          <p:cNvSpPr/>
          <p:nvPr/>
        </p:nvSpPr>
        <p:spPr>
          <a:xfrm>
            <a:off x="3959640" y="38476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22" name="Line 54"/>
          <p:cNvSpPr/>
          <p:nvPr/>
        </p:nvSpPr>
        <p:spPr>
          <a:xfrm>
            <a:off x="3972240" y="3892320"/>
            <a:ext cx="2565360" cy="151128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23" name="Oval 55"/>
          <p:cNvSpPr/>
          <p:nvPr/>
        </p:nvSpPr>
        <p:spPr>
          <a:xfrm>
            <a:off x="3959640" y="40575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24" name="Line 56"/>
          <p:cNvSpPr/>
          <p:nvPr/>
        </p:nvSpPr>
        <p:spPr>
          <a:xfrm flipV="1">
            <a:off x="4003920" y="34146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25" name="Rectangle 57"/>
          <p:cNvSpPr/>
          <p:nvPr/>
        </p:nvSpPr>
        <p:spPr>
          <a:xfrm>
            <a:off x="6537600" y="5380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Rectangle 58"/>
          <p:cNvSpPr/>
          <p:nvPr/>
        </p:nvSpPr>
        <p:spPr>
          <a:xfrm>
            <a:off x="380880" y="2438280"/>
            <a:ext cx="1599840" cy="24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Virtual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7" name="Shape 60"/>
          <p:cNvCxnSpPr>
            <a:stCxn id="326" idx="2"/>
            <a:endCxn id="304" idx="1"/>
          </p:cNvCxnSpPr>
          <p:nvPr/>
        </p:nvCxnSpPr>
        <p:spPr>
          <a:xfrm flipH="1" rot="16200000">
            <a:off x="1543680" y="2318040"/>
            <a:ext cx="982800" cy="1708200"/>
          </a:xfrm>
          <a:prstGeom prst="bentConnector2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298440" y="36036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Page Fault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322560" y="1147680"/>
            <a:ext cx="8307000" cy="75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Page fault: 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reference to VM word that is not in physical memory (DRAM cache miss)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0" name="Rectangle 3"/>
          <p:cNvSpPr/>
          <p:nvPr/>
        </p:nvSpPr>
        <p:spPr>
          <a:xfrm>
            <a:off x="3261240" y="44481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31" name="Rectangle 4"/>
          <p:cNvSpPr/>
          <p:nvPr/>
        </p:nvSpPr>
        <p:spPr>
          <a:xfrm>
            <a:off x="3261240" y="4676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32" name="Rectangle 5"/>
          <p:cNvSpPr/>
          <p:nvPr/>
        </p:nvSpPr>
        <p:spPr>
          <a:xfrm>
            <a:off x="3261240" y="4219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Rectangle 6"/>
          <p:cNvSpPr/>
          <p:nvPr/>
        </p:nvSpPr>
        <p:spPr>
          <a:xfrm>
            <a:off x="3261240" y="3076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Rectangle 7"/>
          <p:cNvSpPr/>
          <p:nvPr/>
        </p:nvSpPr>
        <p:spPr>
          <a:xfrm>
            <a:off x="3261240" y="33051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35" name="Rectangle 8"/>
          <p:cNvSpPr/>
          <p:nvPr/>
        </p:nvSpPr>
        <p:spPr>
          <a:xfrm>
            <a:off x="3261240" y="3533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36" name="Rectangle 9"/>
          <p:cNvSpPr/>
          <p:nvPr/>
        </p:nvSpPr>
        <p:spPr>
          <a:xfrm>
            <a:off x="3261240" y="37623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37" name="Rectangle 10"/>
          <p:cNvSpPr/>
          <p:nvPr/>
        </p:nvSpPr>
        <p:spPr>
          <a:xfrm>
            <a:off x="3261240" y="39909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38" name="Text Box 11"/>
          <p:cNvSpPr/>
          <p:nvPr/>
        </p:nvSpPr>
        <p:spPr>
          <a:xfrm>
            <a:off x="3101760" y="4946400"/>
            <a:ext cx="1914120" cy="809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Memory resident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page table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Text Box 12"/>
          <p:cNvSpPr/>
          <p:nvPr/>
        </p:nvSpPr>
        <p:spPr>
          <a:xfrm>
            <a:off x="6347520" y="2133720"/>
            <a:ext cx="190944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Rectangle 13"/>
          <p:cNvSpPr/>
          <p:nvPr/>
        </p:nvSpPr>
        <p:spPr>
          <a:xfrm>
            <a:off x="6606000" y="31719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Rectangle 14"/>
          <p:cNvSpPr/>
          <p:nvPr/>
        </p:nvSpPr>
        <p:spPr>
          <a:xfrm>
            <a:off x="6606000" y="338148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3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4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5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6" name="Text Box 19"/>
          <p:cNvSpPr/>
          <p:nvPr/>
        </p:nvSpPr>
        <p:spPr>
          <a:xfrm>
            <a:off x="6424560" y="4130640"/>
            <a:ext cx="177372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Virtual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(disk)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Rectangle 20"/>
          <p:cNvSpPr/>
          <p:nvPr/>
        </p:nvSpPr>
        <p:spPr>
          <a:xfrm>
            <a:off x="2956320" y="4448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8" name="Rectangle 21"/>
          <p:cNvSpPr/>
          <p:nvPr/>
        </p:nvSpPr>
        <p:spPr>
          <a:xfrm>
            <a:off x="2956320" y="4676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9" name="Rectangle 22"/>
          <p:cNvSpPr/>
          <p:nvPr/>
        </p:nvSpPr>
        <p:spPr>
          <a:xfrm>
            <a:off x="2956320" y="4219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0" name="Rectangle 23"/>
          <p:cNvSpPr/>
          <p:nvPr/>
        </p:nvSpPr>
        <p:spPr>
          <a:xfrm>
            <a:off x="2956320" y="3076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1" name="Rectangle 24"/>
          <p:cNvSpPr/>
          <p:nvPr/>
        </p:nvSpPr>
        <p:spPr>
          <a:xfrm>
            <a:off x="2956320" y="3305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2" name="Rectangle 25"/>
          <p:cNvSpPr/>
          <p:nvPr/>
        </p:nvSpPr>
        <p:spPr>
          <a:xfrm>
            <a:off x="2956320" y="3533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3" name="Rectangle 26"/>
          <p:cNvSpPr/>
          <p:nvPr/>
        </p:nvSpPr>
        <p:spPr>
          <a:xfrm>
            <a:off x="2956320" y="3762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4" name="Rectangle 27"/>
          <p:cNvSpPr/>
          <p:nvPr/>
        </p:nvSpPr>
        <p:spPr>
          <a:xfrm>
            <a:off x="2956320" y="39909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5" name="Text Box 28"/>
          <p:cNvSpPr/>
          <p:nvPr/>
        </p:nvSpPr>
        <p:spPr>
          <a:xfrm>
            <a:off x="2727720" y="2771640"/>
            <a:ext cx="68544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Valid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Text Box 29"/>
          <p:cNvSpPr/>
          <p:nvPr/>
        </p:nvSpPr>
        <p:spPr>
          <a:xfrm>
            <a:off x="2964240" y="304632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 Box 30"/>
          <p:cNvSpPr/>
          <p:nvPr/>
        </p:nvSpPr>
        <p:spPr>
          <a:xfrm>
            <a:off x="2964960" y="32792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 Box 31"/>
          <p:cNvSpPr/>
          <p:nvPr/>
        </p:nvSpPr>
        <p:spPr>
          <a:xfrm>
            <a:off x="2964240" y="37450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 Box 32"/>
          <p:cNvSpPr/>
          <p:nvPr/>
        </p:nvSpPr>
        <p:spPr>
          <a:xfrm>
            <a:off x="2964960" y="39524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 Box 33"/>
          <p:cNvSpPr/>
          <p:nvPr/>
        </p:nvSpPr>
        <p:spPr>
          <a:xfrm>
            <a:off x="2964240" y="41914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 Box 34"/>
          <p:cNvSpPr/>
          <p:nvPr/>
        </p:nvSpPr>
        <p:spPr>
          <a:xfrm>
            <a:off x="2964960" y="46508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Text Box 35"/>
          <p:cNvSpPr/>
          <p:nvPr/>
        </p:nvSpPr>
        <p:spPr>
          <a:xfrm>
            <a:off x="2964240" y="44182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 Box 36"/>
          <p:cNvSpPr/>
          <p:nvPr/>
        </p:nvSpPr>
        <p:spPr>
          <a:xfrm>
            <a:off x="2964960" y="351216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 Box 37"/>
          <p:cNvSpPr/>
          <p:nvPr/>
        </p:nvSpPr>
        <p:spPr>
          <a:xfrm>
            <a:off x="3251520" y="2287080"/>
            <a:ext cx="1491840" cy="80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page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number or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disk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 Box 38"/>
          <p:cNvSpPr/>
          <p:nvPr/>
        </p:nvSpPr>
        <p:spPr>
          <a:xfrm>
            <a:off x="2317320" y="301320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Text Box 39"/>
          <p:cNvSpPr/>
          <p:nvPr/>
        </p:nvSpPr>
        <p:spPr>
          <a:xfrm>
            <a:off x="2314080" y="462600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 Box 40"/>
          <p:cNvSpPr/>
          <p:nvPr/>
        </p:nvSpPr>
        <p:spPr>
          <a:xfrm>
            <a:off x="7945200" y="268308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Rectangle 41"/>
          <p:cNvSpPr/>
          <p:nvPr/>
        </p:nvSpPr>
        <p:spPr>
          <a:xfrm>
            <a:off x="6606000" y="29462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Rectangle 42"/>
          <p:cNvSpPr/>
          <p:nvPr/>
        </p:nvSpPr>
        <p:spPr>
          <a:xfrm>
            <a:off x="6606000" y="27176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Oval 43"/>
          <p:cNvSpPr/>
          <p:nvPr/>
        </p:nvSpPr>
        <p:spPr>
          <a:xfrm>
            <a:off x="4035960" y="4775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71" name="Oval 44"/>
          <p:cNvSpPr/>
          <p:nvPr/>
        </p:nvSpPr>
        <p:spPr>
          <a:xfrm>
            <a:off x="4035960" y="4546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72" name="Oval 45"/>
          <p:cNvSpPr/>
          <p:nvPr/>
        </p:nvSpPr>
        <p:spPr>
          <a:xfrm>
            <a:off x="4035960" y="363852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73" name="Oval 46"/>
          <p:cNvSpPr/>
          <p:nvPr/>
        </p:nvSpPr>
        <p:spPr>
          <a:xfrm>
            <a:off x="4035960" y="3403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74" name="Text Box 47"/>
          <p:cNvSpPr/>
          <p:nvPr/>
        </p:nvSpPr>
        <p:spPr>
          <a:xfrm>
            <a:off x="7958160" y="334332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Rectangle 48"/>
          <p:cNvSpPr/>
          <p:nvPr/>
        </p:nvSpPr>
        <p:spPr>
          <a:xfrm>
            <a:off x="6613920" y="4759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Rectangle 49"/>
          <p:cNvSpPr/>
          <p:nvPr/>
        </p:nvSpPr>
        <p:spPr>
          <a:xfrm>
            <a:off x="6613920" y="5069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Rectangle 50"/>
          <p:cNvSpPr/>
          <p:nvPr/>
        </p:nvSpPr>
        <p:spPr>
          <a:xfrm>
            <a:off x="6613920" y="5690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Rectangle 51"/>
          <p:cNvSpPr/>
          <p:nvPr/>
        </p:nvSpPr>
        <p:spPr>
          <a:xfrm>
            <a:off x="6613920" y="600156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Rectangle 52"/>
          <p:cNvSpPr/>
          <p:nvPr/>
        </p:nvSpPr>
        <p:spPr>
          <a:xfrm>
            <a:off x="6613920" y="6311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Oval 53"/>
          <p:cNvSpPr/>
          <p:nvPr/>
        </p:nvSpPr>
        <p:spPr>
          <a:xfrm>
            <a:off x="4035960" y="38476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81" name="Line 54"/>
          <p:cNvSpPr/>
          <p:nvPr/>
        </p:nvSpPr>
        <p:spPr>
          <a:xfrm>
            <a:off x="4048200" y="3892320"/>
            <a:ext cx="2565720" cy="151128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82" name="Oval 55"/>
          <p:cNvSpPr/>
          <p:nvPr/>
        </p:nvSpPr>
        <p:spPr>
          <a:xfrm>
            <a:off x="4035960" y="40575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83" name="Line 56"/>
          <p:cNvSpPr/>
          <p:nvPr/>
        </p:nvSpPr>
        <p:spPr>
          <a:xfrm flipV="1">
            <a:off x="4080240" y="34146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84" name="Rectangle 57"/>
          <p:cNvSpPr/>
          <p:nvPr/>
        </p:nvSpPr>
        <p:spPr>
          <a:xfrm>
            <a:off x="6613920" y="5380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Rectangle 58"/>
          <p:cNvSpPr/>
          <p:nvPr/>
        </p:nvSpPr>
        <p:spPr>
          <a:xfrm>
            <a:off x="457200" y="2514600"/>
            <a:ext cx="1599840" cy="24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Virtual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86" name="Shape 62"/>
          <p:cNvCxnSpPr>
            <a:stCxn id="385" idx="2"/>
            <a:endCxn id="353" idx="1"/>
          </p:cNvCxnSpPr>
          <p:nvPr/>
        </p:nvCxnSpPr>
        <p:spPr>
          <a:xfrm flipH="1" rot="16200000">
            <a:off x="1547280" y="2467080"/>
            <a:ext cx="1119600" cy="1699560"/>
          </a:xfrm>
          <a:prstGeom prst="bentConnector2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98440" y="36036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Handling Page Fault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309960" y="1147680"/>
            <a:ext cx="8307000" cy="75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Page miss causes page fault (an exception)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9" name="Rectangle 3"/>
          <p:cNvSpPr/>
          <p:nvPr/>
        </p:nvSpPr>
        <p:spPr>
          <a:xfrm>
            <a:off x="3261240" y="44481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90" name="Rectangle 4"/>
          <p:cNvSpPr/>
          <p:nvPr/>
        </p:nvSpPr>
        <p:spPr>
          <a:xfrm>
            <a:off x="3261240" y="4676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91" name="Rectangle 5"/>
          <p:cNvSpPr/>
          <p:nvPr/>
        </p:nvSpPr>
        <p:spPr>
          <a:xfrm>
            <a:off x="3261240" y="4219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Rectangle 6"/>
          <p:cNvSpPr/>
          <p:nvPr/>
        </p:nvSpPr>
        <p:spPr>
          <a:xfrm>
            <a:off x="3261240" y="3076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Rectangle 7"/>
          <p:cNvSpPr/>
          <p:nvPr/>
        </p:nvSpPr>
        <p:spPr>
          <a:xfrm>
            <a:off x="3261240" y="33051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94" name="Rectangle 8"/>
          <p:cNvSpPr/>
          <p:nvPr/>
        </p:nvSpPr>
        <p:spPr>
          <a:xfrm>
            <a:off x="3261240" y="3533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95" name="Rectangle 9"/>
          <p:cNvSpPr/>
          <p:nvPr/>
        </p:nvSpPr>
        <p:spPr>
          <a:xfrm>
            <a:off x="3261240" y="37623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96" name="Rectangle 10"/>
          <p:cNvSpPr/>
          <p:nvPr/>
        </p:nvSpPr>
        <p:spPr>
          <a:xfrm>
            <a:off x="3261240" y="39909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97" name="Text Box 11"/>
          <p:cNvSpPr/>
          <p:nvPr/>
        </p:nvSpPr>
        <p:spPr>
          <a:xfrm>
            <a:off x="3101760" y="4946400"/>
            <a:ext cx="1914120" cy="809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Memory resident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page table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Text Box 12"/>
          <p:cNvSpPr/>
          <p:nvPr/>
        </p:nvSpPr>
        <p:spPr>
          <a:xfrm>
            <a:off x="6347520" y="2133720"/>
            <a:ext cx="190944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Rectangle 13"/>
          <p:cNvSpPr/>
          <p:nvPr/>
        </p:nvSpPr>
        <p:spPr>
          <a:xfrm>
            <a:off x="6606000" y="31719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Rectangle 14"/>
          <p:cNvSpPr/>
          <p:nvPr/>
        </p:nvSpPr>
        <p:spPr>
          <a:xfrm>
            <a:off x="6606000" y="338148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2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3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4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5" name="Text Box 19"/>
          <p:cNvSpPr/>
          <p:nvPr/>
        </p:nvSpPr>
        <p:spPr>
          <a:xfrm>
            <a:off x="6424560" y="4130640"/>
            <a:ext cx="177372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Virtual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(disk)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Rectangle 20"/>
          <p:cNvSpPr/>
          <p:nvPr/>
        </p:nvSpPr>
        <p:spPr>
          <a:xfrm>
            <a:off x="2956320" y="4448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7" name="Rectangle 21"/>
          <p:cNvSpPr/>
          <p:nvPr/>
        </p:nvSpPr>
        <p:spPr>
          <a:xfrm>
            <a:off x="2956320" y="4676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8" name="Rectangle 22"/>
          <p:cNvSpPr/>
          <p:nvPr/>
        </p:nvSpPr>
        <p:spPr>
          <a:xfrm>
            <a:off x="2956320" y="4219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9" name="Rectangle 23"/>
          <p:cNvSpPr/>
          <p:nvPr/>
        </p:nvSpPr>
        <p:spPr>
          <a:xfrm>
            <a:off x="2956320" y="3076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0" name="Rectangle 24"/>
          <p:cNvSpPr/>
          <p:nvPr/>
        </p:nvSpPr>
        <p:spPr>
          <a:xfrm>
            <a:off x="2956320" y="3305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1" name="Rectangle 25"/>
          <p:cNvSpPr/>
          <p:nvPr/>
        </p:nvSpPr>
        <p:spPr>
          <a:xfrm>
            <a:off x="2956320" y="3533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2" name="Rectangle 26"/>
          <p:cNvSpPr/>
          <p:nvPr/>
        </p:nvSpPr>
        <p:spPr>
          <a:xfrm>
            <a:off x="2956320" y="3762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3" name="Rectangle 27"/>
          <p:cNvSpPr/>
          <p:nvPr/>
        </p:nvSpPr>
        <p:spPr>
          <a:xfrm>
            <a:off x="2956320" y="39909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4" name="Text Box 28"/>
          <p:cNvSpPr/>
          <p:nvPr/>
        </p:nvSpPr>
        <p:spPr>
          <a:xfrm>
            <a:off x="2727720" y="2771640"/>
            <a:ext cx="68544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Valid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Text Box 29"/>
          <p:cNvSpPr/>
          <p:nvPr/>
        </p:nvSpPr>
        <p:spPr>
          <a:xfrm>
            <a:off x="2964240" y="304632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Text Box 30"/>
          <p:cNvSpPr/>
          <p:nvPr/>
        </p:nvSpPr>
        <p:spPr>
          <a:xfrm>
            <a:off x="2964960" y="32792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Text Box 31"/>
          <p:cNvSpPr/>
          <p:nvPr/>
        </p:nvSpPr>
        <p:spPr>
          <a:xfrm>
            <a:off x="2964240" y="37450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Text Box 32"/>
          <p:cNvSpPr/>
          <p:nvPr/>
        </p:nvSpPr>
        <p:spPr>
          <a:xfrm>
            <a:off x="2964960" y="39524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Text Box 33"/>
          <p:cNvSpPr/>
          <p:nvPr/>
        </p:nvSpPr>
        <p:spPr>
          <a:xfrm>
            <a:off x="2964240" y="41914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Text Box 34"/>
          <p:cNvSpPr/>
          <p:nvPr/>
        </p:nvSpPr>
        <p:spPr>
          <a:xfrm>
            <a:off x="2964960" y="46508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 Box 35"/>
          <p:cNvSpPr/>
          <p:nvPr/>
        </p:nvSpPr>
        <p:spPr>
          <a:xfrm>
            <a:off x="2964240" y="44182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Text Box 36"/>
          <p:cNvSpPr/>
          <p:nvPr/>
        </p:nvSpPr>
        <p:spPr>
          <a:xfrm>
            <a:off x="2964960" y="351216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Text Box 37"/>
          <p:cNvSpPr/>
          <p:nvPr/>
        </p:nvSpPr>
        <p:spPr>
          <a:xfrm>
            <a:off x="3251520" y="2287080"/>
            <a:ext cx="1491840" cy="80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page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number or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disk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Text Box 38"/>
          <p:cNvSpPr/>
          <p:nvPr/>
        </p:nvSpPr>
        <p:spPr>
          <a:xfrm>
            <a:off x="2317320" y="301320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Text Box 39"/>
          <p:cNvSpPr/>
          <p:nvPr/>
        </p:nvSpPr>
        <p:spPr>
          <a:xfrm>
            <a:off x="2314080" y="462600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Text Box 40"/>
          <p:cNvSpPr/>
          <p:nvPr/>
        </p:nvSpPr>
        <p:spPr>
          <a:xfrm>
            <a:off x="7945200" y="268308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Rectangle 41"/>
          <p:cNvSpPr/>
          <p:nvPr/>
        </p:nvSpPr>
        <p:spPr>
          <a:xfrm>
            <a:off x="6606000" y="29462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Rectangle 42"/>
          <p:cNvSpPr/>
          <p:nvPr/>
        </p:nvSpPr>
        <p:spPr>
          <a:xfrm>
            <a:off x="6606000" y="27176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Oval 43"/>
          <p:cNvSpPr/>
          <p:nvPr/>
        </p:nvSpPr>
        <p:spPr>
          <a:xfrm>
            <a:off x="4035960" y="4775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30" name="Oval 44"/>
          <p:cNvSpPr/>
          <p:nvPr/>
        </p:nvSpPr>
        <p:spPr>
          <a:xfrm>
            <a:off x="4035960" y="4546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31" name="Oval 45"/>
          <p:cNvSpPr/>
          <p:nvPr/>
        </p:nvSpPr>
        <p:spPr>
          <a:xfrm>
            <a:off x="4035960" y="363852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32" name="Oval 46"/>
          <p:cNvSpPr/>
          <p:nvPr/>
        </p:nvSpPr>
        <p:spPr>
          <a:xfrm>
            <a:off x="4035960" y="3403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33" name="Text Box 47"/>
          <p:cNvSpPr/>
          <p:nvPr/>
        </p:nvSpPr>
        <p:spPr>
          <a:xfrm>
            <a:off x="7958160" y="334332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Rectangle 48"/>
          <p:cNvSpPr/>
          <p:nvPr/>
        </p:nvSpPr>
        <p:spPr>
          <a:xfrm>
            <a:off x="6613920" y="4759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Rectangle 49"/>
          <p:cNvSpPr/>
          <p:nvPr/>
        </p:nvSpPr>
        <p:spPr>
          <a:xfrm>
            <a:off x="6613920" y="5069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Rectangle 50"/>
          <p:cNvSpPr/>
          <p:nvPr/>
        </p:nvSpPr>
        <p:spPr>
          <a:xfrm>
            <a:off x="6613920" y="5690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Rectangle 51"/>
          <p:cNvSpPr/>
          <p:nvPr/>
        </p:nvSpPr>
        <p:spPr>
          <a:xfrm>
            <a:off x="6613920" y="600156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Rectangle 52"/>
          <p:cNvSpPr/>
          <p:nvPr/>
        </p:nvSpPr>
        <p:spPr>
          <a:xfrm>
            <a:off x="6613920" y="6311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Oval 53"/>
          <p:cNvSpPr/>
          <p:nvPr/>
        </p:nvSpPr>
        <p:spPr>
          <a:xfrm>
            <a:off x="4035960" y="38476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40" name="Line 54"/>
          <p:cNvSpPr/>
          <p:nvPr/>
        </p:nvSpPr>
        <p:spPr>
          <a:xfrm>
            <a:off x="4048200" y="3892320"/>
            <a:ext cx="2565720" cy="151128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41" name="Oval 55"/>
          <p:cNvSpPr/>
          <p:nvPr/>
        </p:nvSpPr>
        <p:spPr>
          <a:xfrm>
            <a:off x="4035960" y="40575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42" name="Line 56"/>
          <p:cNvSpPr/>
          <p:nvPr/>
        </p:nvSpPr>
        <p:spPr>
          <a:xfrm flipV="1">
            <a:off x="4080240" y="34146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43" name="Rectangle 57"/>
          <p:cNvSpPr/>
          <p:nvPr/>
        </p:nvSpPr>
        <p:spPr>
          <a:xfrm>
            <a:off x="6613920" y="5380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Rectangle 58"/>
          <p:cNvSpPr/>
          <p:nvPr/>
        </p:nvSpPr>
        <p:spPr>
          <a:xfrm>
            <a:off x="457200" y="2514600"/>
            <a:ext cx="1599840" cy="24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Virtual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45" name="Shape 62"/>
          <p:cNvCxnSpPr>
            <a:stCxn id="444" idx="2"/>
            <a:endCxn id="412" idx="1"/>
          </p:cNvCxnSpPr>
          <p:nvPr/>
        </p:nvCxnSpPr>
        <p:spPr>
          <a:xfrm flipH="1" rot="16200000">
            <a:off x="1547280" y="2467080"/>
            <a:ext cx="1119600" cy="1699560"/>
          </a:xfrm>
          <a:prstGeom prst="bentConnector2">
            <a:avLst/>
          </a:prstGeom>
          <a:ln w="25400">
            <a:solidFill>
              <a:srgbClr val="ffffff">
                <a:lumMod val="75000"/>
              </a:srgbClr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298440" y="36036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Handling Page Fault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309960" y="1147680"/>
            <a:ext cx="8307000" cy="75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Page miss causes page fault (an exception)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Page fault handler selects a victim to be evicted (here VP 4)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8" name="Rectangle 3"/>
          <p:cNvSpPr/>
          <p:nvPr/>
        </p:nvSpPr>
        <p:spPr>
          <a:xfrm>
            <a:off x="3261240" y="44481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49" name="Rectangle 4"/>
          <p:cNvSpPr/>
          <p:nvPr/>
        </p:nvSpPr>
        <p:spPr>
          <a:xfrm>
            <a:off x="3261240" y="4676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50" name="Rectangle 5"/>
          <p:cNvSpPr/>
          <p:nvPr/>
        </p:nvSpPr>
        <p:spPr>
          <a:xfrm>
            <a:off x="3261240" y="4219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Rectangle 6"/>
          <p:cNvSpPr/>
          <p:nvPr/>
        </p:nvSpPr>
        <p:spPr>
          <a:xfrm>
            <a:off x="3261240" y="3076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Rectangle 7"/>
          <p:cNvSpPr/>
          <p:nvPr/>
        </p:nvSpPr>
        <p:spPr>
          <a:xfrm>
            <a:off x="3261240" y="33051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53" name="Rectangle 8"/>
          <p:cNvSpPr/>
          <p:nvPr/>
        </p:nvSpPr>
        <p:spPr>
          <a:xfrm>
            <a:off x="3261240" y="3533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54" name="Rectangle 9"/>
          <p:cNvSpPr/>
          <p:nvPr/>
        </p:nvSpPr>
        <p:spPr>
          <a:xfrm>
            <a:off x="3261240" y="37623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55" name="Rectangle 10"/>
          <p:cNvSpPr/>
          <p:nvPr/>
        </p:nvSpPr>
        <p:spPr>
          <a:xfrm>
            <a:off x="3261240" y="39909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56" name="Text Box 11"/>
          <p:cNvSpPr/>
          <p:nvPr/>
        </p:nvSpPr>
        <p:spPr>
          <a:xfrm>
            <a:off x="3101760" y="4946400"/>
            <a:ext cx="1914120" cy="809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Memory resident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page table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 Box 12"/>
          <p:cNvSpPr/>
          <p:nvPr/>
        </p:nvSpPr>
        <p:spPr>
          <a:xfrm>
            <a:off x="6347520" y="2133720"/>
            <a:ext cx="190944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Rectangle 13"/>
          <p:cNvSpPr/>
          <p:nvPr/>
        </p:nvSpPr>
        <p:spPr>
          <a:xfrm>
            <a:off x="6606000" y="31719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Rectangle 14"/>
          <p:cNvSpPr/>
          <p:nvPr/>
        </p:nvSpPr>
        <p:spPr>
          <a:xfrm>
            <a:off x="6606000" y="3381480"/>
            <a:ext cx="1379160" cy="22824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61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62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63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64" name="Text Box 19"/>
          <p:cNvSpPr/>
          <p:nvPr/>
        </p:nvSpPr>
        <p:spPr>
          <a:xfrm>
            <a:off x="6424560" y="4130640"/>
            <a:ext cx="177372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Virtual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(disk)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Rectangle 20"/>
          <p:cNvSpPr/>
          <p:nvPr/>
        </p:nvSpPr>
        <p:spPr>
          <a:xfrm>
            <a:off x="2956320" y="4448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66" name="Rectangle 21"/>
          <p:cNvSpPr/>
          <p:nvPr/>
        </p:nvSpPr>
        <p:spPr>
          <a:xfrm>
            <a:off x="2956320" y="4676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67" name="Rectangle 22"/>
          <p:cNvSpPr/>
          <p:nvPr/>
        </p:nvSpPr>
        <p:spPr>
          <a:xfrm>
            <a:off x="2956320" y="4219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68" name="Rectangle 23"/>
          <p:cNvSpPr/>
          <p:nvPr/>
        </p:nvSpPr>
        <p:spPr>
          <a:xfrm>
            <a:off x="2956320" y="3076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69" name="Rectangle 24"/>
          <p:cNvSpPr/>
          <p:nvPr/>
        </p:nvSpPr>
        <p:spPr>
          <a:xfrm>
            <a:off x="2956320" y="3305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70" name="Rectangle 25"/>
          <p:cNvSpPr/>
          <p:nvPr/>
        </p:nvSpPr>
        <p:spPr>
          <a:xfrm>
            <a:off x="2956320" y="3533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71" name="Rectangle 26"/>
          <p:cNvSpPr/>
          <p:nvPr/>
        </p:nvSpPr>
        <p:spPr>
          <a:xfrm>
            <a:off x="2956320" y="3762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72" name="Rectangle 27"/>
          <p:cNvSpPr/>
          <p:nvPr/>
        </p:nvSpPr>
        <p:spPr>
          <a:xfrm>
            <a:off x="2956320" y="39909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73" name="Text Box 28"/>
          <p:cNvSpPr/>
          <p:nvPr/>
        </p:nvSpPr>
        <p:spPr>
          <a:xfrm>
            <a:off x="2727720" y="2771640"/>
            <a:ext cx="68544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Valid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Text Box 29"/>
          <p:cNvSpPr/>
          <p:nvPr/>
        </p:nvSpPr>
        <p:spPr>
          <a:xfrm>
            <a:off x="2964240" y="304632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 Box 30"/>
          <p:cNvSpPr/>
          <p:nvPr/>
        </p:nvSpPr>
        <p:spPr>
          <a:xfrm>
            <a:off x="2964960" y="32792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Text Box 31"/>
          <p:cNvSpPr/>
          <p:nvPr/>
        </p:nvSpPr>
        <p:spPr>
          <a:xfrm>
            <a:off x="2964240" y="37450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Text Box 32"/>
          <p:cNvSpPr/>
          <p:nvPr/>
        </p:nvSpPr>
        <p:spPr>
          <a:xfrm>
            <a:off x="2964960" y="39524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Text Box 33"/>
          <p:cNvSpPr/>
          <p:nvPr/>
        </p:nvSpPr>
        <p:spPr>
          <a:xfrm>
            <a:off x="2964240" y="41914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Text Box 34"/>
          <p:cNvSpPr/>
          <p:nvPr/>
        </p:nvSpPr>
        <p:spPr>
          <a:xfrm>
            <a:off x="2964960" y="46508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 Box 35"/>
          <p:cNvSpPr/>
          <p:nvPr/>
        </p:nvSpPr>
        <p:spPr>
          <a:xfrm>
            <a:off x="2964240" y="44182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 Box 36"/>
          <p:cNvSpPr/>
          <p:nvPr/>
        </p:nvSpPr>
        <p:spPr>
          <a:xfrm>
            <a:off x="2964960" y="351216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Text Box 37"/>
          <p:cNvSpPr/>
          <p:nvPr/>
        </p:nvSpPr>
        <p:spPr>
          <a:xfrm>
            <a:off x="3251520" y="2287080"/>
            <a:ext cx="1491840" cy="80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page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number or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disk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Text Box 38"/>
          <p:cNvSpPr/>
          <p:nvPr/>
        </p:nvSpPr>
        <p:spPr>
          <a:xfrm>
            <a:off x="2317320" y="301320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Text Box 39"/>
          <p:cNvSpPr/>
          <p:nvPr/>
        </p:nvSpPr>
        <p:spPr>
          <a:xfrm>
            <a:off x="2314080" y="462600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Text Box 40"/>
          <p:cNvSpPr/>
          <p:nvPr/>
        </p:nvSpPr>
        <p:spPr>
          <a:xfrm>
            <a:off x="7945200" y="268308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Rectangle 41"/>
          <p:cNvSpPr/>
          <p:nvPr/>
        </p:nvSpPr>
        <p:spPr>
          <a:xfrm>
            <a:off x="6606000" y="29462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Rectangle 42"/>
          <p:cNvSpPr/>
          <p:nvPr/>
        </p:nvSpPr>
        <p:spPr>
          <a:xfrm>
            <a:off x="6606000" y="27176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Oval 43"/>
          <p:cNvSpPr/>
          <p:nvPr/>
        </p:nvSpPr>
        <p:spPr>
          <a:xfrm>
            <a:off x="4035960" y="4775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89" name="Oval 44"/>
          <p:cNvSpPr/>
          <p:nvPr/>
        </p:nvSpPr>
        <p:spPr>
          <a:xfrm>
            <a:off x="4035960" y="4546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90" name="Oval 45"/>
          <p:cNvSpPr/>
          <p:nvPr/>
        </p:nvSpPr>
        <p:spPr>
          <a:xfrm>
            <a:off x="4035960" y="363852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91" name="Oval 46"/>
          <p:cNvSpPr/>
          <p:nvPr/>
        </p:nvSpPr>
        <p:spPr>
          <a:xfrm>
            <a:off x="4035960" y="3403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92" name="Text Box 47"/>
          <p:cNvSpPr/>
          <p:nvPr/>
        </p:nvSpPr>
        <p:spPr>
          <a:xfrm>
            <a:off x="7958160" y="334332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Rectangle 48"/>
          <p:cNvSpPr/>
          <p:nvPr/>
        </p:nvSpPr>
        <p:spPr>
          <a:xfrm>
            <a:off x="6613920" y="4759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Rectangle 49"/>
          <p:cNvSpPr/>
          <p:nvPr/>
        </p:nvSpPr>
        <p:spPr>
          <a:xfrm>
            <a:off x="6613920" y="5069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Rectangle 50"/>
          <p:cNvSpPr/>
          <p:nvPr/>
        </p:nvSpPr>
        <p:spPr>
          <a:xfrm>
            <a:off x="6613920" y="5690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Rectangle 51"/>
          <p:cNvSpPr/>
          <p:nvPr/>
        </p:nvSpPr>
        <p:spPr>
          <a:xfrm>
            <a:off x="6613920" y="600156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Rectangle 52"/>
          <p:cNvSpPr/>
          <p:nvPr/>
        </p:nvSpPr>
        <p:spPr>
          <a:xfrm>
            <a:off x="6613920" y="6311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Oval 53"/>
          <p:cNvSpPr/>
          <p:nvPr/>
        </p:nvSpPr>
        <p:spPr>
          <a:xfrm>
            <a:off x="4035960" y="38476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99" name="Line 54"/>
          <p:cNvSpPr/>
          <p:nvPr/>
        </p:nvSpPr>
        <p:spPr>
          <a:xfrm>
            <a:off x="4048200" y="3892320"/>
            <a:ext cx="2565720" cy="151128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00" name="Oval 55"/>
          <p:cNvSpPr/>
          <p:nvPr/>
        </p:nvSpPr>
        <p:spPr>
          <a:xfrm>
            <a:off x="4035960" y="40575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01" name="Line 56"/>
          <p:cNvSpPr/>
          <p:nvPr/>
        </p:nvSpPr>
        <p:spPr>
          <a:xfrm flipV="1">
            <a:off x="4080240" y="34146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02" name="Rectangle 57"/>
          <p:cNvSpPr/>
          <p:nvPr/>
        </p:nvSpPr>
        <p:spPr>
          <a:xfrm>
            <a:off x="6613920" y="5380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Rectangle 58"/>
          <p:cNvSpPr/>
          <p:nvPr/>
        </p:nvSpPr>
        <p:spPr>
          <a:xfrm>
            <a:off x="457200" y="2514600"/>
            <a:ext cx="1599840" cy="24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Virtual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4" name="Shape 59"/>
          <p:cNvCxnSpPr>
            <a:stCxn id="503" idx="2"/>
          </p:cNvCxnSpPr>
          <p:nvPr/>
        </p:nvCxnSpPr>
        <p:spPr>
          <a:xfrm flipH="1" rot="16200000">
            <a:off x="1547280" y="2467080"/>
            <a:ext cx="1119600" cy="1699560"/>
          </a:xfrm>
          <a:prstGeom prst="bentConnector3">
            <a:avLst>
              <a:gd name="adj1" fmla="val 100000"/>
            </a:avLst>
          </a:prstGeom>
          <a:ln w="25400">
            <a:solidFill>
              <a:srgbClr val="ffffff">
                <a:lumMod val="75000"/>
              </a:srgbClr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98440" y="36036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Handling Page Fault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309960" y="1147680"/>
            <a:ext cx="8307000" cy="75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Page miss causes page fault (an exception)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Page fault handler selects a victim to be evicted (here VP 4)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7" name="Rectangle 3"/>
          <p:cNvSpPr/>
          <p:nvPr/>
        </p:nvSpPr>
        <p:spPr>
          <a:xfrm>
            <a:off x="3261240" y="44481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08" name="Rectangle 4"/>
          <p:cNvSpPr/>
          <p:nvPr/>
        </p:nvSpPr>
        <p:spPr>
          <a:xfrm>
            <a:off x="3261240" y="4676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09" name="Rectangle 5"/>
          <p:cNvSpPr/>
          <p:nvPr/>
        </p:nvSpPr>
        <p:spPr>
          <a:xfrm>
            <a:off x="3261240" y="4219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Rectangle 6"/>
          <p:cNvSpPr/>
          <p:nvPr/>
        </p:nvSpPr>
        <p:spPr>
          <a:xfrm>
            <a:off x="3261240" y="3076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Rectangle 7"/>
          <p:cNvSpPr/>
          <p:nvPr/>
        </p:nvSpPr>
        <p:spPr>
          <a:xfrm>
            <a:off x="3261240" y="33051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12" name="Rectangle 8"/>
          <p:cNvSpPr/>
          <p:nvPr/>
        </p:nvSpPr>
        <p:spPr>
          <a:xfrm>
            <a:off x="3261240" y="3533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13" name="Rectangle 9"/>
          <p:cNvSpPr/>
          <p:nvPr/>
        </p:nvSpPr>
        <p:spPr>
          <a:xfrm>
            <a:off x="3261240" y="37623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14" name="Rectangle 10"/>
          <p:cNvSpPr/>
          <p:nvPr/>
        </p:nvSpPr>
        <p:spPr>
          <a:xfrm>
            <a:off x="3261240" y="39909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15" name="Text Box 11"/>
          <p:cNvSpPr/>
          <p:nvPr/>
        </p:nvSpPr>
        <p:spPr>
          <a:xfrm>
            <a:off x="3101760" y="4946400"/>
            <a:ext cx="1914120" cy="809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Memory resident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page table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Text Box 12"/>
          <p:cNvSpPr/>
          <p:nvPr/>
        </p:nvSpPr>
        <p:spPr>
          <a:xfrm>
            <a:off x="6347520" y="2133720"/>
            <a:ext cx="190944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Rectangle 13"/>
          <p:cNvSpPr/>
          <p:nvPr/>
        </p:nvSpPr>
        <p:spPr>
          <a:xfrm>
            <a:off x="6606000" y="31719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Rectangle 14"/>
          <p:cNvSpPr/>
          <p:nvPr/>
        </p:nvSpPr>
        <p:spPr>
          <a:xfrm>
            <a:off x="6606000" y="338148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0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1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2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3" name="Text Box 19"/>
          <p:cNvSpPr/>
          <p:nvPr/>
        </p:nvSpPr>
        <p:spPr>
          <a:xfrm>
            <a:off x="6424560" y="4130640"/>
            <a:ext cx="177372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Virtual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(disk)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Rectangle 20"/>
          <p:cNvSpPr/>
          <p:nvPr/>
        </p:nvSpPr>
        <p:spPr>
          <a:xfrm>
            <a:off x="2956320" y="4448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5" name="Rectangle 21"/>
          <p:cNvSpPr/>
          <p:nvPr/>
        </p:nvSpPr>
        <p:spPr>
          <a:xfrm>
            <a:off x="2956320" y="4676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6" name="Rectangle 22"/>
          <p:cNvSpPr/>
          <p:nvPr/>
        </p:nvSpPr>
        <p:spPr>
          <a:xfrm>
            <a:off x="2956320" y="4219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7" name="Rectangle 23"/>
          <p:cNvSpPr/>
          <p:nvPr/>
        </p:nvSpPr>
        <p:spPr>
          <a:xfrm>
            <a:off x="2956320" y="3076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8" name="Rectangle 24"/>
          <p:cNvSpPr/>
          <p:nvPr/>
        </p:nvSpPr>
        <p:spPr>
          <a:xfrm>
            <a:off x="2956320" y="3305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9" name="Rectangle 25"/>
          <p:cNvSpPr/>
          <p:nvPr/>
        </p:nvSpPr>
        <p:spPr>
          <a:xfrm>
            <a:off x="2956320" y="3533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30" name="Rectangle 26"/>
          <p:cNvSpPr/>
          <p:nvPr/>
        </p:nvSpPr>
        <p:spPr>
          <a:xfrm>
            <a:off x="2956320" y="3762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31" name="Rectangle 27"/>
          <p:cNvSpPr/>
          <p:nvPr/>
        </p:nvSpPr>
        <p:spPr>
          <a:xfrm>
            <a:off x="2956320" y="39909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32" name="Text Box 28"/>
          <p:cNvSpPr/>
          <p:nvPr/>
        </p:nvSpPr>
        <p:spPr>
          <a:xfrm>
            <a:off x="2727720" y="2771640"/>
            <a:ext cx="68544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Valid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Text Box 29"/>
          <p:cNvSpPr/>
          <p:nvPr/>
        </p:nvSpPr>
        <p:spPr>
          <a:xfrm>
            <a:off x="2964240" y="304632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Text Box 30"/>
          <p:cNvSpPr/>
          <p:nvPr/>
        </p:nvSpPr>
        <p:spPr>
          <a:xfrm>
            <a:off x="2964960" y="32792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Text Box 31"/>
          <p:cNvSpPr/>
          <p:nvPr/>
        </p:nvSpPr>
        <p:spPr>
          <a:xfrm>
            <a:off x="2960640" y="374508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Text Box 32"/>
          <p:cNvSpPr/>
          <p:nvPr/>
        </p:nvSpPr>
        <p:spPr>
          <a:xfrm>
            <a:off x="2961720" y="39524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Text Box 33"/>
          <p:cNvSpPr/>
          <p:nvPr/>
        </p:nvSpPr>
        <p:spPr>
          <a:xfrm>
            <a:off x="2964240" y="41914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Text Box 34"/>
          <p:cNvSpPr/>
          <p:nvPr/>
        </p:nvSpPr>
        <p:spPr>
          <a:xfrm>
            <a:off x="2964960" y="46508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Text Box 35"/>
          <p:cNvSpPr/>
          <p:nvPr/>
        </p:nvSpPr>
        <p:spPr>
          <a:xfrm>
            <a:off x="2964240" y="44182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Text Box 36"/>
          <p:cNvSpPr/>
          <p:nvPr/>
        </p:nvSpPr>
        <p:spPr>
          <a:xfrm>
            <a:off x="2964960" y="351216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Text Box 37"/>
          <p:cNvSpPr/>
          <p:nvPr/>
        </p:nvSpPr>
        <p:spPr>
          <a:xfrm>
            <a:off x="3251520" y="2287080"/>
            <a:ext cx="1491840" cy="80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page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number or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disk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Text Box 38"/>
          <p:cNvSpPr/>
          <p:nvPr/>
        </p:nvSpPr>
        <p:spPr>
          <a:xfrm>
            <a:off x="2317320" y="301320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Text Box 39"/>
          <p:cNvSpPr/>
          <p:nvPr/>
        </p:nvSpPr>
        <p:spPr>
          <a:xfrm>
            <a:off x="2314080" y="462600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Text Box 40"/>
          <p:cNvSpPr/>
          <p:nvPr/>
        </p:nvSpPr>
        <p:spPr>
          <a:xfrm>
            <a:off x="7945200" y="268308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Rectangle 41"/>
          <p:cNvSpPr/>
          <p:nvPr/>
        </p:nvSpPr>
        <p:spPr>
          <a:xfrm>
            <a:off x="6606000" y="29462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Rectangle 42"/>
          <p:cNvSpPr/>
          <p:nvPr/>
        </p:nvSpPr>
        <p:spPr>
          <a:xfrm>
            <a:off x="6606000" y="27176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Oval 43"/>
          <p:cNvSpPr/>
          <p:nvPr/>
        </p:nvSpPr>
        <p:spPr>
          <a:xfrm>
            <a:off x="4035960" y="4775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48" name="Oval 44"/>
          <p:cNvSpPr/>
          <p:nvPr/>
        </p:nvSpPr>
        <p:spPr>
          <a:xfrm>
            <a:off x="4035960" y="4546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49" name="Oval 45"/>
          <p:cNvSpPr/>
          <p:nvPr/>
        </p:nvSpPr>
        <p:spPr>
          <a:xfrm>
            <a:off x="4035960" y="363852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50" name="Oval 46"/>
          <p:cNvSpPr/>
          <p:nvPr/>
        </p:nvSpPr>
        <p:spPr>
          <a:xfrm>
            <a:off x="4035960" y="3403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51" name="Text Box 47"/>
          <p:cNvSpPr/>
          <p:nvPr/>
        </p:nvSpPr>
        <p:spPr>
          <a:xfrm>
            <a:off x="7958160" y="334332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Rectangle 48"/>
          <p:cNvSpPr/>
          <p:nvPr/>
        </p:nvSpPr>
        <p:spPr>
          <a:xfrm>
            <a:off x="6613920" y="4759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Rectangle 49"/>
          <p:cNvSpPr/>
          <p:nvPr/>
        </p:nvSpPr>
        <p:spPr>
          <a:xfrm>
            <a:off x="6613920" y="5069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Rectangle 50"/>
          <p:cNvSpPr/>
          <p:nvPr/>
        </p:nvSpPr>
        <p:spPr>
          <a:xfrm>
            <a:off x="6613920" y="5690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Rectangle 51"/>
          <p:cNvSpPr/>
          <p:nvPr/>
        </p:nvSpPr>
        <p:spPr>
          <a:xfrm>
            <a:off x="6613920" y="600156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Rectangle 52"/>
          <p:cNvSpPr/>
          <p:nvPr/>
        </p:nvSpPr>
        <p:spPr>
          <a:xfrm>
            <a:off x="6613920" y="6311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Oval 53"/>
          <p:cNvSpPr/>
          <p:nvPr/>
        </p:nvSpPr>
        <p:spPr>
          <a:xfrm>
            <a:off x="4035960" y="38476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58" name="Line 54"/>
          <p:cNvSpPr/>
          <p:nvPr/>
        </p:nvSpPr>
        <p:spPr>
          <a:xfrm>
            <a:off x="4080240" y="4087800"/>
            <a:ext cx="2533680" cy="160272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59" name="Oval 55"/>
          <p:cNvSpPr/>
          <p:nvPr/>
        </p:nvSpPr>
        <p:spPr>
          <a:xfrm>
            <a:off x="4035960" y="40575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60" name="Line 56"/>
          <p:cNvSpPr/>
          <p:nvPr/>
        </p:nvSpPr>
        <p:spPr>
          <a:xfrm flipV="1">
            <a:off x="4086360" y="3443040"/>
            <a:ext cx="2527560" cy="4334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61" name="Rectangle 57"/>
          <p:cNvSpPr/>
          <p:nvPr/>
        </p:nvSpPr>
        <p:spPr>
          <a:xfrm>
            <a:off x="6613920" y="5380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Rectangle 58"/>
          <p:cNvSpPr/>
          <p:nvPr/>
        </p:nvSpPr>
        <p:spPr>
          <a:xfrm>
            <a:off x="457200" y="2514600"/>
            <a:ext cx="1599840" cy="24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Virtual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63" name="Shape 59"/>
          <p:cNvCxnSpPr>
            <a:stCxn id="562" idx="2"/>
          </p:cNvCxnSpPr>
          <p:nvPr/>
        </p:nvCxnSpPr>
        <p:spPr>
          <a:xfrm flipH="1" rot="16200000">
            <a:off x="1547280" y="2467080"/>
            <a:ext cx="1119600" cy="1699560"/>
          </a:xfrm>
          <a:prstGeom prst="bentConnector3">
            <a:avLst>
              <a:gd name="adj1" fmla="val 100000"/>
            </a:avLst>
          </a:prstGeom>
          <a:ln w="25400">
            <a:solidFill>
              <a:srgbClr val="ffffff">
                <a:lumMod val="75000"/>
              </a:srgbClr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298440" y="36036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Handling Page Fault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309960" y="1147680"/>
            <a:ext cx="8307000" cy="75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Page miss causes page fault (an exception)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Page fault handler selects a victim to be evicted (here VP 4)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Offending instruction is restarted: page hit!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6" name="Rectangle 3"/>
          <p:cNvSpPr/>
          <p:nvPr/>
        </p:nvSpPr>
        <p:spPr>
          <a:xfrm>
            <a:off x="3261240" y="44481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67" name="Rectangle 4"/>
          <p:cNvSpPr/>
          <p:nvPr/>
        </p:nvSpPr>
        <p:spPr>
          <a:xfrm>
            <a:off x="3261240" y="4676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68" name="Rectangle 5"/>
          <p:cNvSpPr/>
          <p:nvPr/>
        </p:nvSpPr>
        <p:spPr>
          <a:xfrm>
            <a:off x="3261240" y="4219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Rectangle 6"/>
          <p:cNvSpPr/>
          <p:nvPr/>
        </p:nvSpPr>
        <p:spPr>
          <a:xfrm>
            <a:off x="3261240" y="307656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Rectangle 7"/>
          <p:cNvSpPr/>
          <p:nvPr/>
        </p:nvSpPr>
        <p:spPr>
          <a:xfrm>
            <a:off x="3261240" y="33051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71" name="Rectangle 8"/>
          <p:cNvSpPr/>
          <p:nvPr/>
        </p:nvSpPr>
        <p:spPr>
          <a:xfrm>
            <a:off x="3261240" y="35337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72" name="Rectangle 9"/>
          <p:cNvSpPr/>
          <p:nvPr/>
        </p:nvSpPr>
        <p:spPr>
          <a:xfrm>
            <a:off x="3261240" y="376236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73" name="Rectangle 10"/>
          <p:cNvSpPr/>
          <p:nvPr/>
        </p:nvSpPr>
        <p:spPr>
          <a:xfrm>
            <a:off x="3261240" y="399096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74" name="Text Box 11"/>
          <p:cNvSpPr/>
          <p:nvPr/>
        </p:nvSpPr>
        <p:spPr>
          <a:xfrm>
            <a:off x="3101760" y="4946400"/>
            <a:ext cx="1914120" cy="809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Memory resident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page table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Text Box 12"/>
          <p:cNvSpPr/>
          <p:nvPr/>
        </p:nvSpPr>
        <p:spPr>
          <a:xfrm>
            <a:off x="6347520" y="2133720"/>
            <a:ext cx="190944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Rectangle 13"/>
          <p:cNvSpPr/>
          <p:nvPr/>
        </p:nvSpPr>
        <p:spPr>
          <a:xfrm>
            <a:off x="6606000" y="31719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Rectangle 14"/>
          <p:cNvSpPr/>
          <p:nvPr/>
        </p:nvSpPr>
        <p:spPr>
          <a:xfrm>
            <a:off x="6606000" y="338148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79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80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81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82" name="Text Box 19"/>
          <p:cNvSpPr/>
          <p:nvPr/>
        </p:nvSpPr>
        <p:spPr>
          <a:xfrm>
            <a:off x="6424560" y="4130640"/>
            <a:ext cx="177372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Virtual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(disk)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Rectangle 20"/>
          <p:cNvSpPr/>
          <p:nvPr/>
        </p:nvSpPr>
        <p:spPr>
          <a:xfrm>
            <a:off x="2956320" y="4448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84" name="Rectangle 21"/>
          <p:cNvSpPr/>
          <p:nvPr/>
        </p:nvSpPr>
        <p:spPr>
          <a:xfrm>
            <a:off x="2956320" y="4676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85" name="Rectangle 22"/>
          <p:cNvSpPr/>
          <p:nvPr/>
        </p:nvSpPr>
        <p:spPr>
          <a:xfrm>
            <a:off x="2956320" y="4219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86" name="Rectangle 23"/>
          <p:cNvSpPr/>
          <p:nvPr/>
        </p:nvSpPr>
        <p:spPr>
          <a:xfrm>
            <a:off x="2956320" y="30765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87" name="Rectangle 24"/>
          <p:cNvSpPr/>
          <p:nvPr/>
        </p:nvSpPr>
        <p:spPr>
          <a:xfrm>
            <a:off x="2956320" y="33051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88" name="Rectangle 25"/>
          <p:cNvSpPr/>
          <p:nvPr/>
        </p:nvSpPr>
        <p:spPr>
          <a:xfrm>
            <a:off x="2956320" y="35337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89" name="Rectangle 26"/>
          <p:cNvSpPr/>
          <p:nvPr/>
        </p:nvSpPr>
        <p:spPr>
          <a:xfrm>
            <a:off x="2956320" y="37623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90" name="Rectangle 27"/>
          <p:cNvSpPr/>
          <p:nvPr/>
        </p:nvSpPr>
        <p:spPr>
          <a:xfrm>
            <a:off x="2956320" y="399096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91" name="Text Box 28"/>
          <p:cNvSpPr/>
          <p:nvPr/>
        </p:nvSpPr>
        <p:spPr>
          <a:xfrm>
            <a:off x="2727720" y="2771640"/>
            <a:ext cx="68544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Valid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Text Box 29"/>
          <p:cNvSpPr/>
          <p:nvPr/>
        </p:nvSpPr>
        <p:spPr>
          <a:xfrm>
            <a:off x="2964240" y="304632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Text Box 30"/>
          <p:cNvSpPr/>
          <p:nvPr/>
        </p:nvSpPr>
        <p:spPr>
          <a:xfrm>
            <a:off x="2964960" y="32792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Text Box 31"/>
          <p:cNvSpPr/>
          <p:nvPr/>
        </p:nvSpPr>
        <p:spPr>
          <a:xfrm>
            <a:off x="2960640" y="374508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Text Box 32"/>
          <p:cNvSpPr/>
          <p:nvPr/>
        </p:nvSpPr>
        <p:spPr>
          <a:xfrm>
            <a:off x="2961720" y="39524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Text Box 33"/>
          <p:cNvSpPr/>
          <p:nvPr/>
        </p:nvSpPr>
        <p:spPr>
          <a:xfrm>
            <a:off x="2964240" y="41914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Text Box 34"/>
          <p:cNvSpPr/>
          <p:nvPr/>
        </p:nvSpPr>
        <p:spPr>
          <a:xfrm>
            <a:off x="2964960" y="465084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Text Box 35"/>
          <p:cNvSpPr/>
          <p:nvPr/>
        </p:nvSpPr>
        <p:spPr>
          <a:xfrm>
            <a:off x="2964240" y="441828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Text Box 36"/>
          <p:cNvSpPr/>
          <p:nvPr/>
        </p:nvSpPr>
        <p:spPr>
          <a:xfrm>
            <a:off x="2964960" y="351216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Text Box 37"/>
          <p:cNvSpPr/>
          <p:nvPr/>
        </p:nvSpPr>
        <p:spPr>
          <a:xfrm>
            <a:off x="3251520" y="2287080"/>
            <a:ext cx="1491840" cy="80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page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number or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disk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Text Box 38"/>
          <p:cNvSpPr/>
          <p:nvPr/>
        </p:nvSpPr>
        <p:spPr>
          <a:xfrm>
            <a:off x="2317320" y="301320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Text Box 39"/>
          <p:cNvSpPr/>
          <p:nvPr/>
        </p:nvSpPr>
        <p:spPr>
          <a:xfrm>
            <a:off x="2314080" y="462600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Text Box 40"/>
          <p:cNvSpPr/>
          <p:nvPr/>
        </p:nvSpPr>
        <p:spPr>
          <a:xfrm>
            <a:off x="7945200" y="268308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Rectangle 41"/>
          <p:cNvSpPr/>
          <p:nvPr/>
        </p:nvSpPr>
        <p:spPr>
          <a:xfrm>
            <a:off x="6606000" y="29462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Rectangle 42"/>
          <p:cNvSpPr/>
          <p:nvPr/>
        </p:nvSpPr>
        <p:spPr>
          <a:xfrm>
            <a:off x="6606000" y="271764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Oval 43"/>
          <p:cNvSpPr/>
          <p:nvPr/>
        </p:nvSpPr>
        <p:spPr>
          <a:xfrm>
            <a:off x="4035960" y="47750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07" name="Oval 44"/>
          <p:cNvSpPr/>
          <p:nvPr/>
        </p:nvSpPr>
        <p:spPr>
          <a:xfrm>
            <a:off x="4035960" y="4546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08" name="Oval 45"/>
          <p:cNvSpPr/>
          <p:nvPr/>
        </p:nvSpPr>
        <p:spPr>
          <a:xfrm>
            <a:off x="4035960" y="363852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09" name="Oval 46"/>
          <p:cNvSpPr/>
          <p:nvPr/>
        </p:nvSpPr>
        <p:spPr>
          <a:xfrm>
            <a:off x="4035960" y="34034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10" name="Text Box 47"/>
          <p:cNvSpPr/>
          <p:nvPr/>
        </p:nvSpPr>
        <p:spPr>
          <a:xfrm>
            <a:off x="7958160" y="334332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Rectangle 48"/>
          <p:cNvSpPr/>
          <p:nvPr/>
        </p:nvSpPr>
        <p:spPr>
          <a:xfrm>
            <a:off x="6613920" y="4759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Rectangle 49"/>
          <p:cNvSpPr/>
          <p:nvPr/>
        </p:nvSpPr>
        <p:spPr>
          <a:xfrm>
            <a:off x="6613920" y="5069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Rectangle 50"/>
          <p:cNvSpPr/>
          <p:nvPr/>
        </p:nvSpPr>
        <p:spPr>
          <a:xfrm>
            <a:off x="6613920" y="5690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Rectangle 51"/>
          <p:cNvSpPr/>
          <p:nvPr/>
        </p:nvSpPr>
        <p:spPr>
          <a:xfrm>
            <a:off x="6613920" y="600156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Rectangle 52"/>
          <p:cNvSpPr/>
          <p:nvPr/>
        </p:nvSpPr>
        <p:spPr>
          <a:xfrm>
            <a:off x="6613920" y="631188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Oval 53"/>
          <p:cNvSpPr/>
          <p:nvPr/>
        </p:nvSpPr>
        <p:spPr>
          <a:xfrm>
            <a:off x="4035960" y="38476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17" name="Line 54"/>
          <p:cNvSpPr/>
          <p:nvPr/>
        </p:nvSpPr>
        <p:spPr>
          <a:xfrm>
            <a:off x="4080240" y="4087800"/>
            <a:ext cx="2533680" cy="160272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18" name="Oval 55"/>
          <p:cNvSpPr/>
          <p:nvPr/>
        </p:nvSpPr>
        <p:spPr>
          <a:xfrm>
            <a:off x="4035960" y="40575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19" name="Line 56"/>
          <p:cNvSpPr/>
          <p:nvPr/>
        </p:nvSpPr>
        <p:spPr>
          <a:xfrm flipV="1">
            <a:off x="4086360" y="3443040"/>
            <a:ext cx="2527560" cy="4334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20" name="Rectangle 57"/>
          <p:cNvSpPr/>
          <p:nvPr/>
        </p:nvSpPr>
        <p:spPr>
          <a:xfrm>
            <a:off x="6613920" y="53802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Rectangle 58"/>
          <p:cNvSpPr/>
          <p:nvPr/>
        </p:nvSpPr>
        <p:spPr>
          <a:xfrm>
            <a:off x="457200" y="2514600"/>
            <a:ext cx="1599840" cy="24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Virtual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22" name="Shape 62"/>
          <p:cNvCxnSpPr>
            <a:stCxn id="621" idx="2"/>
            <a:endCxn id="589" idx="1"/>
          </p:cNvCxnSpPr>
          <p:nvPr/>
        </p:nvCxnSpPr>
        <p:spPr>
          <a:xfrm flipH="1" rot="16200000">
            <a:off x="1547280" y="2467080"/>
            <a:ext cx="1119600" cy="1699560"/>
          </a:xfrm>
          <a:prstGeom prst="bentConnector2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623" name="TextBox 60"/>
          <p:cNvSpPr/>
          <p:nvPr/>
        </p:nvSpPr>
        <p:spPr>
          <a:xfrm>
            <a:off x="309960" y="5791320"/>
            <a:ext cx="5785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Key point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: Waiting until the miss to copy the page to DRAM is known as </a:t>
            </a:r>
            <a:r>
              <a:rPr b="1" i="1" lang="en-US" sz="1800" spc="-1" strike="noStrike">
                <a:solidFill>
                  <a:srgbClr val="ff0000"/>
                </a:solidFill>
                <a:latin typeface="Calibri"/>
              </a:rPr>
              <a:t>demand paging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Rectangle 64"/>
          <p:cNvSpPr/>
          <p:nvPr/>
        </p:nvSpPr>
        <p:spPr>
          <a:xfrm>
            <a:off x="3261240" y="385128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Allocating Pages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Allocating a new page (VP 5) of virtual memory.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7" name="Rectangle 3"/>
          <p:cNvSpPr/>
          <p:nvPr/>
        </p:nvSpPr>
        <p:spPr>
          <a:xfrm>
            <a:off x="3261240" y="407988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28" name="Rectangle 4"/>
          <p:cNvSpPr/>
          <p:nvPr/>
        </p:nvSpPr>
        <p:spPr>
          <a:xfrm>
            <a:off x="3261240" y="430848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29" name="Rectangle 6"/>
          <p:cNvSpPr/>
          <p:nvPr/>
        </p:nvSpPr>
        <p:spPr>
          <a:xfrm>
            <a:off x="3261240" y="2708280"/>
            <a:ext cx="15998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Rectangle 7"/>
          <p:cNvSpPr/>
          <p:nvPr/>
        </p:nvSpPr>
        <p:spPr>
          <a:xfrm>
            <a:off x="3261240" y="293688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31" name="Rectangle 8"/>
          <p:cNvSpPr/>
          <p:nvPr/>
        </p:nvSpPr>
        <p:spPr>
          <a:xfrm>
            <a:off x="3261240" y="316548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32" name="Rectangle 9"/>
          <p:cNvSpPr/>
          <p:nvPr/>
        </p:nvSpPr>
        <p:spPr>
          <a:xfrm>
            <a:off x="3261240" y="3394080"/>
            <a:ext cx="15998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33" name="Rectangle 10"/>
          <p:cNvSpPr/>
          <p:nvPr/>
        </p:nvSpPr>
        <p:spPr>
          <a:xfrm>
            <a:off x="3261240" y="3622680"/>
            <a:ext cx="1599840" cy="228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34" name="Text Box 11"/>
          <p:cNvSpPr/>
          <p:nvPr/>
        </p:nvSpPr>
        <p:spPr>
          <a:xfrm>
            <a:off x="3101760" y="4578120"/>
            <a:ext cx="1914120" cy="809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Memory resident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page table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Text Box 12"/>
          <p:cNvSpPr/>
          <p:nvPr/>
        </p:nvSpPr>
        <p:spPr>
          <a:xfrm>
            <a:off x="6347520" y="1765440"/>
            <a:ext cx="190944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(DRAM)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Rectangle 13"/>
          <p:cNvSpPr/>
          <p:nvPr/>
        </p:nvSpPr>
        <p:spPr>
          <a:xfrm>
            <a:off x="6606000" y="280368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Rectangle 14"/>
          <p:cNvSpPr/>
          <p:nvPr/>
        </p:nvSpPr>
        <p:spPr>
          <a:xfrm>
            <a:off x="6606000" y="301320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Line 15"/>
          <p:cNvSpPr/>
          <p:nvPr/>
        </p:nvSpPr>
        <p:spPr>
          <a:xfrm>
            <a:off x="4086360" y="4200480"/>
            <a:ext cx="2519640" cy="173736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39" name="Line 16"/>
          <p:cNvSpPr/>
          <p:nvPr/>
        </p:nvSpPr>
        <p:spPr>
          <a:xfrm flipV="1">
            <a:off x="4086360" y="283032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0" name="Line 17"/>
          <p:cNvSpPr/>
          <p:nvPr/>
        </p:nvSpPr>
        <p:spPr>
          <a:xfrm flipV="1">
            <a:off x="4111920" y="260172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1" name="Line 18"/>
          <p:cNvSpPr/>
          <p:nvPr/>
        </p:nvSpPr>
        <p:spPr>
          <a:xfrm flipV="1">
            <a:off x="4061160" y="237312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2" name="Text Box 19"/>
          <p:cNvSpPr/>
          <p:nvPr/>
        </p:nvSpPr>
        <p:spPr>
          <a:xfrm>
            <a:off x="6424560" y="3762360"/>
            <a:ext cx="177372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Virtual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(disk)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Rectangle 20"/>
          <p:cNvSpPr/>
          <p:nvPr/>
        </p:nvSpPr>
        <p:spPr>
          <a:xfrm>
            <a:off x="2956320" y="40798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4" name="Rectangle 21"/>
          <p:cNvSpPr/>
          <p:nvPr/>
        </p:nvSpPr>
        <p:spPr>
          <a:xfrm>
            <a:off x="2956320" y="43084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5" name="Rectangle 22"/>
          <p:cNvSpPr/>
          <p:nvPr/>
        </p:nvSpPr>
        <p:spPr>
          <a:xfrm>
            <a:off x="2956320" y="38512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6" name="Rectangle 23"/>
          <p:cNvSpPr/>
          <p:nvPr/>
        </p:nvSpPr>
        <p:spPr>
          <a:xfrm>
            <a:off x="2956320" y="27082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7" name="Rectangle 24"/>
          <p:cNvSpPr/>
          <p:nvPr/>
        </p:nvSpPr>
        <p:spPr>
          <a:xfrm>
            <a:off x="2956320" y="29368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8" name="Rectangle 25"/>
          <p:cNvSpPr/>
          <p:nvPr/>
        </p:nvSpPr>
        <p:spPr>
          <a:xfrm>
            <a:off x="2956320" y="31654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9" name="Rectangle 26"/>
          <p:cNvSpPr/>
          <p:nvPr/>
        </p:nvSpPr>
        <p:spPr>
          <a:xfrm>
            <a:off x="2956320" y="33940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50" name="Rectangle 27"/>
          <p:cNvSpPr/>
          <p:nvPr/>
        </p:nvSpPr>
        <p:spPr>
          <a:xfrm>
            <a:off x="2956320" y="3622680"/>
            <a:ext cx="304560" cy="22824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51" name="Text Box 28"/>
          <p:cNvSpPr/>
          <p:nvPr/>
        </p:nvSpPr>
        <p:spPr>
          <a:xfrm>
            <a:off x="2727720" y="2403360"/>
            <a:ext cx="68544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Valid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Text Box 29"/>
          <p:cNvSpPr/>
          <p:nvPr/>
        </p:nvSpPr>
        <p:spPr>
          <a:xfrm>
            <a:off x="2964240" y="267804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Text Box 30"/>
          <p:cNvSpPr/>
          <p:nvPr/>
        </p:nvSpPr>
        <p:spPr>
          <a:xfrm>
            <a:off x="2964960" y="291096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Text Box 31"/>
          <p:cNvSpPr/>
          <p:nvPr/>
        </p:nvSpPr>
        <p:spPr>
          <a:xfrm>
            <a:off x="2960640" y="337680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Text Box 32"/>
          <p:cNvSpPr/>
          <p:nvPr/>
        </p:nvSpPr>
        <p:spPr>
          <a:xfrm>
            <a:off x="2961720" y="358416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Text Box 33"/>
          <p:cNvSpPr/>
          <p:nvPr/>
        </p:nvSpPr>
        <p:spPr>
          <a:xfrm>
            <a:off x="2964240" y="382320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Text Box 34"/>
          <p:cNvSpPr/>
          <p:nvPr/>
        </p:nvSpPr>
        <p:spPr>
          <a:xfrm>
            <a:off x="2964960" y="428256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Text Box 35"/>
          <p:cNvSpPr/>
          <p:nvPr/>
        </p:nvSpPr>
        <p:spPr>
          <a:xfrm>
            <a:off x="2964240" y="4049640"/>
            <a:ext cx="28080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Text Box 36"/>
          <p:cNvSpPr/>
          <p:nvPr/>
        </p:nvSpPr>
        <p:spPr>
          <a:xfrm>
            <a:off x="2964960" y="3143880"/>
            <a:ext cx="280080" cy="30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Text Box 37"/>
          <p:cNvSpPr/>
          <p:nvPr/>
        </p:nvSpPr>
        <p:spPr>
          <a:xfrm>
            <a:off x="3251520" y="1918800"/>
            <a:ext cx="1491840" cy="80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Physical page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number or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disk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Text Box 38"/>
          <p:cNvSpPr/>
          <p:nvPr/>
        </p:nvSpPr>
        <p:spPr>
          <a:xfrm>
            <a:off x="2317320" y="264492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Text Box 39"/>
          <p:cNvSpPr/>
          <p:nvPr/>
        </p:nvSpPr>
        <p:spPr>
          <a:xfrm>
            <a:off x="2314080" y="4257720"/>
            <a:ext cx="70560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PTE 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Text Box 40"/>
          <p:cNvSpPr/>
          <p:nvPr/>
        </p:nvSpPr>
        <p:spPr>
          <a:xfrm>
            <a:off x="7945200" y="231480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Rectangle 41"/>
          <p:cNvSpPr/>
          <p:nvPr/>
        </p:nvSpPr>
        <p:spPr>
          <a:xfrm>
            <a:off x="6606000" y="25779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Rectangle 42"/>
          <p:cNvSpPr/>
          <p:nvPr/>
        </p:nvSpPr>
        <p:spPr>
          <a:xfrm>
            <a:off x="6606000" y="2349360"/>
            <a:ext cx="137916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Oval 43"/>
          <p:cNvSpPr/>
          <p:nvPr/>
        </p:nvSpPr>
        <p:spPr>
          <a:xfrm>
            <a:off x="4035960" y="44067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67" name="Oval 44"/>
          <p:cNvSpPr/>
          <p:nvPr/>
        </p:nvSpPr>
        <p:spPr>
          <a:xfrm>
            <a:off x="4035960" y="41781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68" name="Oval 45"/>
          <p:cNvSpPr/>
          <p:nvPr/>
        </p:nvSpPr>
        <p:spPr>
          <a:xfrm>
            <a:off x="4035960" y="327024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69" name="Oval 46"/>
          <p:cNvSpPr/>
          <p:nvPr/>
        </p:nvSpPr>
        <p:spPr>
          <a:xfrm>
            <a:off x="4035960" y="303516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70" name="Text Box 47"/>
          <p:cNvSpPr/>
          <p:nvPr/>
        </p:nvSpPr>
        <p:spPr>
          <a:xfrm>
            <a:off x="7958160" y="2975040"/>
            <a:ext cx="60192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PP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Rectangle 48"/>
          <p:cNvSpPr/>
          <p:nvPr/>
        </p:nvSpPr>
        <p:spPr>
          <a:xfrm>
            <a:off x="6613920" y="439092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Rectangle 49"/>
          <p:cNvSpPr/>
          <p:nvPr/>
        </p:nvSpPr>
        <p:spPr>
          <a:xfrm>
            <a:off x="6613920" y="47016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Rectangle 50"/>
          <p:cNvSpPr/>
          <p:nvPr/>
        </p:nvSpPr>
        <p:spPr>
          <a:xfrm>
            <a:off x="6613920" y="532260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Rectangle 51"/>
          <p:cNvSpPr/>
          <p:nvPr/>
        </p:nvSpPr>
        <p:spPr>
          <a:xfrm>
            <a:off x="6613920" y="593784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Rectangle 52"/>
          <p:cNvSpPr/>
          <p:nvPr/>
        </p:nvSpPr>
        <p:spPr>
          <a:xfrm>
            <a:off x="6613920" y="624852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Oval 53"/>
          <p:cNvSpPr/>
          <p:nvPr/>
        </p:nvSpPr>
        <p:spPr>
          <a:xfrm>
            <a:off x="4035960" y="347940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77" name="Line 54"/>
          <p:cNvSpPr/>
          <p:nvPr/>
        </p:nvSpPr>
        <p:spPr>
          <a:xfrm>
            <a:off x="4080240" y="3719160"/>
            <a:ext cx="2533680" cy="160308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78" name="Oval 55"/>
          <p:cNvSpPr/>
          <p:nvPr/>
        </p:nvSpPr>
        <p:spPr>
          <a:xfrm>
            <a:off x="4035960" y="36892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79" name="Line 56"/>
          <p:cNvSpPr/>
          <p:nvPr/>
        </p:nvSpPr>
        <p:spPr>
          <a:xfrm flipV="1">
            <a:off x="4086360" y="3074760"/>
            <a:ext cx="2527560" cy="4334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80" name="Rectangle 57"/>
          <p:cNvSpPr/>
          <p:nvPr/>
        </p:nvSpPr>
        <p:spPr>
          <a:xfrm>
            <a:off x="6613920" y="501192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Rectangle 61"/>
          <p:cNvSpPr/>
          <p:nvPr/>
        </p:nvSpPr>
        <p:spPr>
          <a:xfrm>
            <a:off x="6613920" y="5627520"/>
            <a:ext cx="137916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rgbClr val="000066"/>
                </a:solidFill>
                <a:latin typeface="Calibri"/>
              </a:rPr>
              <a:t>VP 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Line 15"/>
          <p:cNvSpPr/>
          <p:nvPr/>
        </p:nvSpPr>
        <p:spPr>
          <a:xfrm>
            <a:off x="4094280" y="3932640"/>
            <a:ext cx="2519640" cy="1737360"/>
          </a:xfrm>
          <a:prstGeom prst="line">
            <a:avLst/>
          </a:prstGeom>
          <a:ln w="19080">
            <a:solidFill>
              <a:srgbClr val="000066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83" name="Oval 63"/>
          <p:cNvSpPr/>
          <p:nvPr/>
        </p:nvSpPr>
        <p:spPr>
          <a:xfrm>
            <a:off x="4043880" y="3910680"/>
            <a:ext cx="75960" cy="7596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8640" bIns="8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404640" y="360360"/>
            <a:ext cx="828324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Locality to the Rescue Again!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380880" y="1328760"/>
            <a:ext cx="8307000" cy="522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Virtual memory seems terribly inefficient, but it works because of locality.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At any point in time, programs tend to access a set of active virtual pages called the </a:t>
            </a: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working set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Programs with better temporal locality will have smaller working sets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8000"/>
              </a:lnSpc>
              <a:spcBef>
                <a:spcPts val="400"/>
              </a:spcBef>
              <a:buNone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If (working set size &lt; main memory size)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Good performance for one process after compulsory misses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8000"/>
              </a:lnSpc>
              <a:spcBef>
                <a:spcPts val="400"/>
              </a:spcBef>
              <a:buNone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If ( SUM(working set sizes) &gt; main memory size )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i="1" lang="en-GB" sz="2000" spc="-1" strike="noStrike">
                <a:solidFill>
                  <a:srgbClr val="c00000"/>
                </a:solidFill>
                <a:latin typeface="Calibri"/>
              </a:rPr>
              <a:t>Thrashing: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Performance meltdown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where pages are swapped (copied) in and out continuously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Today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latin typeface="Calibri"/>
              </a:rPr>
              <a:t>Address spaces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Calibri"/>
              </a:rPr>
              <a:t>VM as a tool for caching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VM as a tool for memory management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Calibri"/>
              </a:rPr>
              <a:t>VM as a tool for memory protection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Calibri"/>
              </a:rPr>
              <a:t>Address translation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Today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Address spaces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Calibri"/>
              </a:rPr>
              <a:t>VM as a tool for caching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Calibri"/>
              </a:rPr>
              <a:t>VM as a tool for memory management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Calibri"/>
              </a:rPr>
              <a:t>VM as a tool for memory protection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Calibri"/>
              </a:rPr>
              <a:t>Address translation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262440" y="569880"/>
            <a:ext cx="86101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VM as a Tool for Memory Management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228600" y="1295280"/>
            <a:ext cx="7849800" cy="1257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Key idea: each process has its own virtual address space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It can view memory as a simple linear array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Mapping function scatters addresses through physical memory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Well-chosen mappings can improve locality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0" name="Rectangle 3"/>
          <p:cNvSpPr/>
          <p:nvPr/>
        </p:nvSpPr>
        <p:spPr>
          <a:xfrm>
            <a:off x="993600" y="3146400"/>
            <a:ext cx="1368000" cy="1163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Virtual Address Space for Process 1: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Rectangle 4"/>
          <p:cNvSpPr/>
          <p:nvPr/>
        </p:nvSpPr>
        <p:spPr>
          <a:xfrm>
            <a:off x="6731280" y="3120480"/>
            <a:ext cx="1066320" cy="1163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Physical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Address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Space (DRAM)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Rectangle 24"/>
          <p:cNvSpPr/>
          <p:nvPr/>
        </p:nvSpPr>
        <p:spPr>
          <a:xfrm>
            <a:off x="2359080" y="3070080"/>
            <a:ext cx="280800" cy="29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Rectangle 26"/>
          <p:cNvSpPr/>
          <p:nvPr/>
        </p:nvSpPr>
        <p:spPr>
          <a:xfrm>
            <a:off x="2174040" y="4369680"/>
            <a:ext cx="483480" cy="29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N-1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Rectangle 37"/>
          <p:cNvSpPr/>
          <p:nvPr/>
        </p:nvSpPr>
        <p:spPr>
          <a:xfrm>
            <a:off x="6629400" y="4633920"/>
            <a:ext cx="1449000" cy="715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(e.g., read-only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library code)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Rectangle 40"/>
          <p:cNvSpPr/>
          <p:nvPr/>
        </p:nvSpPr>
        <p:spPr>
          <a:xfrm>
            <a:off x="993600" y="5127480"/>
            <a:ext cx="1368000" cy="1163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Virtual Address Space for Process 2: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Rectangle 44"/>
          <p:cNvSpPr/>
          <p:nvPr/>
        </p:nvSpPr>
        <p:spPr>
          <a:xfrm>
            <a:off x="2616480" y="322524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7" name="Rectangle 45"/>
          <p:cNvSpPr/>
          <p:nvPr/>
        </p:nvSpPr>
        <p:spPr>
          <a:xfrm>
            <a:off x="2616480" y="348084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VP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Rectangle 46"/>
          <p:cNvSpPr/>
          <p:nvPr/>
        </p:nvSpPr>
        <p:spPr>
          <a:xfrm>
            <a:off x="2616480" y="373320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VP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Rectangle 47"/>
          <p:cNvSpPr/>
          <p:nvPr/>
        </p:nvSpPr>
        <p:spPr>
          <a:xfrm>
            <a:off x="2616480" y="424296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0" name="Text Box 38"/>
          <p:cNvSpPr/>
          <p:nvPr/>
        </p:nvSpPr>
        <p:spPr>
          <a:xfrm>
            <a:off x="2831760" y="3862080"/>
            <a:ext cx="441000" cy="410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9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rgbClr val="003300"/>
                </a:solidFill>
                <a:latin typeface="Calibri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Rectangle 24"/>
          <p:cNvSpPr/>
          <p:nvPr/>
        </p:nvSpPr>
        <p:spPr>
          <a:xfrm>
            <a:off x="2359080" y="5051160"/>
            <a:ext cx="280800" cy="29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Rectangle 26"/>
          <p:cNvSpPr/>
          <p:nvPr/>
        </p:nvSpPr>
        <p:spPr>
          <a:xfrm>
            <a:off x="2174040" y="6350760"/>
            <a:ext cx="483480" cy="29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N-1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Rectangle 51"/>
          <p:cNvSpPr/>
          <p:nvPr/>
        </p:nvSpPr>
        <p:spPr>
          <a:xfrm>
            <a:off x="2616480" y="520272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4" name="Rectangle 52"/>
          <p:cNvSpPr/>
          <p:nvPr/>
        </p:nvSpPr>
        <p:spPr>
          <a:xfrm>
            <a:off x="2616480" y="545832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VP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Rectangle 53"/>
          <p:cNvSpPr/>
          <p:nvPr/>
        </p:nvSpPr>
        <p:spPr>
          <a:xfrm>
            <a:off x="2616480" y="571032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VP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Rectangle 54"/>
          <p:cNvSpPr/>
          <p:nvPr/>
        </p:nvSpPr>
        <p:spPr>
          <a:xfrm>
            <a:off x="2616480" y="622044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7" name="Text Box 38"/>
          <p:cNvSpPr/>
          <p:nvPr/>
        </p:nvSpPr>
        <p:spPr>
          <a:xfrm>
            <a:off x="2831760" y="5839200"/>
            <a:ext cx="441000" cy="410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9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rgbClr val="003300"/>
                </a:solidFill>
                <a:latin typeface="Calibri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Rectangle 56"/>
          <p:cNvSpPr/>
          <p:nvPr/>
        </p:nvSpPr>
        <p:spPr>
          <a:xfrm>
            <a:off x="5715000" y="322236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9" name="Rectangle 57"/>
          <p:cNvSpPr/>
          <p:nvPr/>
        </p:nvSpPr>
        <p:spPr>
          <a:xfrm>
            <a:off x="5715000" y="347796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0" name="Rectangle 58"/>
          <p:cNvSpPr/>
          <p:nvPr/>
        </p:nvSpPr>
        <p:spPr>
          <a:xfrm>
            <a:off x="5715000" y="373644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PP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Rectangle 59"/>
          <p:cNvSpPr/>
          <p:nvPr/>
        </p:nvSpPr>
        <p:spPr>
          <a:xfrm>
            <a:off x="5715000" y="398952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2" name="Rectangle 60"/>
          <p:cNvSpPr/>
          <p:nvPr/>
        </p:nvSpPr>
        <p:spPr>
          <a:xfrm>
            <a:off x="5715000" y="424512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3" name="Rectangle 61"/>
          <p:cNvSpPr/>
          <p:nvPr/>
        </p:nvSpPr>
        <p:spPr>
          <a:xfrm>
            <a:off x="5715000" y="450360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4" name="Rectangle 62"/>
          <p:cNvSpPr/>
          <p:nvPr/>
        </p:nvSpPr>
        <p:spPr>
          <a:xfrm>
            <a:off x="5715000" y="475920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PP 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Rectangle 63"/>
          <p:cNvSpPr/>
          <p:nvPr/>
        </p:nvSpPr>
        <p:spPr>
          <a:xfrm>
            <a:off x="5715000" y="501876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6" name="Rectangle 64"/>
          <p:cNvSpPr/>
          <p:nvPr/>
        </p:nvSpPr>
        <p:spPr>
          <a:xfrm>
            <a:off x="5715000" y="527436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PP 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Rectangle 65"/>
          <p:cNvSpPr/>
          <p:nvPr/>
        </p:nvSpPr>
        <p:spPr>
          <a:xfrm>
            <a:off x="5715000" y="553284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8" name="Rectangle 66"/>
          <p:cNvSpPr/>
          <p:nvPr/>
        </p:nvSpPr>
        <p:spPr>
          <a:xfrm>
            <a:off x="5715000" y="619416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9" name="Text Box 38"/>
          <p:cNvSpPr/>
          <p:nvPr/>
        </p:nvSpPr>
        <p:spPr>
          <a:xfrm>
            <a:off x="5953320" y="5742360"/>
            <a:ext cx="441000" cy="410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9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rgbClr val="003300"/>
                </a:solidFill>
                <a:latin typeface="Calibri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Rectangle 24"/>
          <p:cNvSpPr/>
          <p:nvPr/>
        </p:nvSpPr>
        <p:spPr>
          <a:xfrm>
            <a:off x="5473440" y="3070080"/>
            <a:ext cx="280800" cy="29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Rectangle 26"/>
          <p:cNvSpPr/>
          <p:nvPr/>
        </p:nvSpPr>
        <p:spPr>
          <a:xfrm>
            <a:off x="5250960" y="6344640"/>
            <a:ext cx="506520" cy="29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M-1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2" name="Straight Arrow Connector 73"/>
          <p:cNvCxnSpPr>
            <a:stCxn id="697" idx="3"/>
            <a:endCxn id="710" idx="1"/>
          </p:cNvCxnSpPr>
          <p:nvPr/>
        </p:nvCxnSpPr>
        <p:spPr>
          <a:xfrm>
            <a:off x="3530520" y="3608280"/>
            <a:ext cx="2184840" cy="2559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723" name="Straight Arrow Connector 75"/>
          <p:cNvCxnSpPr>
            <a:stCxn id="698" idx="3"/>
            <a:endCxn id="714" idx="1"/>
          </p:cNvCxnSpPr>
          <p:nvPr/>
        </p:nvCxnSpPr>
        <p:spPr>
          <a:xfrm>
            <a:off x="3530520" y="3860640"/>
            <a:ext cx="2184840" cy="10263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724" name="Straight Arrow Connector 77"/>
          <p:cNvCxnSpPr>
            <a:stCxn id="705" idx="3"/>
            <a:endCxn id="714" idx="1"/>
          </p:cNvCxnSpPr>
          <p:nvPr/>
        </p:nvCxnSpPr>
        <p:spPr>
          <a:xfrm flipV="1">
            <a:off x="3530520" y="4886640"/>
            <a:ext cx="2184840" cy="9514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725" name="Straight Arrow Connector 79"/>
          <p:cNvCxnSpPr>
            <a:stCxn id="704" idx="3"/>
            <a:endCxn id="716" idx="1"/>
          </p:cNvCxnSpPr>
          <p:nvPr/>
        </p:nvCxnSpPr>
        <p:spPr>
          <a:xfrm flipV="1">
            <a:off x="3530520" y="5401800"/>
            <a:ext cx="2184840" cy="1843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726" name="Rectangle 80"/>
          <p:cNvSpPr/>
          <p:nvPr/>
        </p:nvSpPr>
        <p:spPr>
          <a:xfrm>
            <a:off x="3826800" y="2971800"/>
            <a:ext cx="1519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en-GB" sz="2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Address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GB" sz="2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translation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254160" y="533520"/>
            <a:ext cx="86101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VM as a Tool for Memory Management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/>
          </p:nvPr>
        </p:nvSpPr>
        <p:spPr>
          <a:xfrm>
            <a:off x="228600" y="1219320"/>
            <a:ext cx="8762760" cy="190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Simplifying memory allocation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Each virtual page can be mapped to any physical page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A virtual page can be stored in different physical pages at different times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Sharing code and data among processes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Map virtual pages to the same physical page (here: PP 6)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9" name="Rectangle 3"/>
          <p:cNvSpPr/>
          <p:nvPr/>
        </p:nvSpPr>
        <p:spPr>
          <a:xfrm>
            <a:off x="993600" y="3222360"/>
            <a:ext cx="1368000" cy="1163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Virtual Address Space for Process 1: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Rectangle 4"/>
          <p:cNvSpPr/>
          <p:nvPr/>
        </p:nvSpPr>
        <p:spPr>
          <a:xfrm>
            <a:off x="6731280" y="3196440"/>
            <a:ext cx="1066320" cy="1163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Physical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Address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Space (DRAM)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Rectangle 24"/>
          <p:cNvSpPr/>
          <p:nvPr/>
        </p:nvSpPr>
        <p:spPr>
          <a:xfrm>
            <a:off x="2359080" y="3146400"/>
            <a:ext cx="280800" cy="29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Rectangle 26"/>
          <p:cNvSpPr/>
          <p:nvPr/>
        </p:nvSpPr>
        <p:spPr>
          <a:xfrm>
            <a:off x="2174040" y="4446000"/>
            <a:ext cx="483480" cy="29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N-1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Rectangle 37"/>
          <p:cNvSpPr/>
          <p:nvPr/>
        </p:nvSpPr>
        <p:spPr>
          <a:xfrm>
            <a:off x="6629400" y="4710240"/>
            <a:ext cx="1449000" cy="715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(e.g., read-only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library code)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Rectangle 40"/>
          <p:cNvSpPr/>
          <p:nvPr/>
        </p:nvSpPr>
        <p:spPr>
          <a:xfrm>
            <a:off x="993600" y="5203800"/>
            <a:ext cx="1368000" cy="1163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Virtual Address Space for Process 2: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Rectangle 44"/>
          <p:cNvSpPr/>
          <p:nvPr/>
        </p:nvSpPr>
        <p:spPr>
          <a:xfrm>
            <a:off x="2616480" y="330156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6" name="Rectangle 45"/>
          <p:cNvSpPr/>
          <p:nvPr/>
        </p:nvSpPr>
        <p:spPr>
          <a:xfrm>
            <a:off x="2616480" y="355716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VP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Rectangle 46"/>
          <p:cNvSpPr/>
          <p:nvPr/>
        </p:nvSpPr>
        <p:spPr>
          <a:xfrm>
            <a:off x="2616480" y="380916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VP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Rectangle 47"/>
          <p:cNvSpPr/>
          <p:nvPr/>
        </p:nvSpPr>
        <p:spPr>
          <a:xfrm>
            <a:off x="2616480" y="431928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9" name="Text Box 38"/>
          <p:cNvSpPr/>
          <p:nvPr/>
        </p:nvSpPr>
        <p:spPr>
          <a:xfrm>
            <a:off x="2831760" y="3938040"/>
            <a:ext cx="441000" cy="410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9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rgbClr val="003300"/>
                </a:solidFill>
                <a:latin typeface="Calibri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Rectangle 24"/>
          <p:cNvSpPr/>
          <p:nvPr/>
        </p:nvSpPr>
        <p:spPr>
          <a:xfrm>
            <a:off x="2359080" y="5127480"/>
            <a:ext cx="280800" cy="29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Rectangle 26"/>
          <p:cNvSpPr/>
          <p:nvPr/>
        </p:nvSpPr>
        <p:spPr>
          <a:xfrm>
            <a:off x="2174040" y="6427080"/>
            <a:ext cx="483480" cy="29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N-1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Rectangle 51"/>
          <p:cNvSpPr/>
          <p:nvPr/>
        </p:nvSpPr>
        <p:spPr>
          <a:xfrm>
            <a:off x="2616480" y="527904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3" name="Rectangle 52"/>
          <p:cNvSpPr/>
          <p:nvPr/>
        </p:nvSpPr>
        <p:spPr>
          <a:xfrm>
            <a:off x="2616480" y="553464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VP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Rectangle 53"/>
          <p:cNvSpPr/>
          <p:nvPr/>
        </p:nvSpPr>
        <p:spPr>
          <a:xfrm>
            <a:off x="2616480" y="578664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VP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Rectangle 54"/>
          <p:cNvSpPr/>
          <p:nvPr/>
        </p:nvSpPr>
        <p:spPr>
          <a:xfrm>
            <a:off x="2616480" y="629676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6" name="Text Box 38"/>
          <p:cNvSpPr/>
          <p:nvPr/>
        </p:nvSpPr>
        <p:spPr>
          <a:xfrm>
            <a:off x="2831760" y="5915520"/>
            <a:ext cx="441000" cy="410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9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rgbClr val="003300"/>
                </a:solidFill>
                <a:latin typeface="Calibri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Rectangle 56"/>
          <p:cNvSpPr/>
          <p:nvPr/>
        </p:nvSpPr>
        <p:spPr>
          <a:xfrm>
            <a:off x="5715000" y="329868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8" name="Rectangle 57"/>
          <p:cNvSpPr/>
          <p:nvPr/>
        </p:nvSpPr>
        <p:spPr>
          <a:xfrm>
            <a:off x="5715000" y="355284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9" name="Rectangle 58"/>
          <p:cNvSpPr/>
          <p:nvPr/>
        </p:nvSpPr>
        <p:spPr>
          <a:xfrm>
            <a:off x="5715000" y="381276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PP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Rectangle 59"/>
          <p:cNvSpPr/>
          <p:nvPr/>
        </p:nvSpPr>
        <p:spPr>
          <a:xfrm>
            <a:off x="5715000" y="406584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1" name="Rectangle 60"/>
          <p:cNvSpPr/>
          <p:nvPr/>
        </p:nvSpPr>
        <p:spPr>
          <a:xfrm>
            <a:off x="5715000" y="432144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2" name="Rectangle 61"/>
          <p:cNvSpPr/>
          <p:nvPr/>
        </p:nvSpPr>
        <p:spPr>
          <a:xfrm>
            <a:off x="5715000" y="457992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3" name="Rectangle 62"/>
          <p:cNvSpPr/>
          <p:nvPr/>
        </p:nvSpPr>
        <p:spPr>
          <a:xfrm>
            <a:off x="5715000" y="483552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PP 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Rectangle 63"/>
          <p:cNvSpPr/>
          <p:nvPr/>
        </p:nvSpPr>
        <p:spPr>
          <a:xfrm>
            <a:off x="5715000" y="509508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5" name="Rectangle 64"/>
          <p:cNvSpPr/>
          <p:nvPr/>
        </p:nvSpPr>
        <p:spPr>
          <a:xfrm>
            <a:off x="5715000" y="535068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PP 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Rectangle 65"/>
          <p:cNvSpPr/>
          <p:nvPr/>
        </p:nvSpPr>
        <p:spPr>
          <a:xfrm>
            <a:off x="5715000" y="560916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7" name="Rectangle 66"/>
          <p:cNvSpPr/>
          <p:nvPr/>
        </p:nvSpPr>
        <p:spPr>
          <a:xfrm>
            <a:off x="5715000" y="627048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8" name="Text Box 38"/>
          <p:cNvSpPr/>
          <p:nvPr/>
        </p:nvSpPr>
        <p:spPr>
          <a:xfrm>
            <a:off x="5953320" y="5818320"/>
            <a:ext cx="441000" cy="410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9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rgbClr val="003300"/>
                </a:solidFill>
                <a:latin typeface="Calibri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Rectangle 24"/>
          <p:cNvSpPr/>
          <p:nvPr/>
        </p:nvSpPr>
        <p:spPr>
          <a:xfrm>
            <a:off x="5473440" y="3146400"/>
            <a:ext cx="280800" cy="29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Rectangle 26"/>
          <p:cNvSpPr/>
          <p:nvPr/>
        </p:nvSpPr>
        <p:spPr>
          <a:xfrm>
            <a:off x="5250960" y="6420600"/>
            <a:ext cx="506520" cy="29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M-1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1" name="Straight Arrow Connector 73"/>
          <p:cNvCxnSpPr>
            <a:stCxn id="736" idx="3"/>
            <a:endCxn id="749" idx="1"/>
          </p:cNvCxnSpPr>
          <p:nvPr/>
        </p:nvCxnSpPr>
        <p:spPr>
          <a:xfrm>
            <a:off x="3530520" y="3684600"/>
            <a:ext cx="2184840" cy="2559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762" name="Straight Arrow Connector 75"/>
          <p:cNvCxnSpPr>
            <a:stCxn id="737" idx="3"/>
            <a:endCxn id="753" idx="1"/>
          </p:cNvCxnSpPr>
          <p:nvPr/>
        </p:nvCxnSpPr>
        <p:spPr>
          <a:xfrm>
            <a:off x="3530520" y="3936600"/>
            <a:ext cx="2184840" cy="10267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763" name="Straight Arrow Connector 77"/>
          <p:cNvCxnSpPr>
            <a:stCxn id="744" idx="3"/>
            <a:endCxn id="753" idx="1"/>
          </p:cNvCxnSpPr>
          <p:nvPr/>
        </p:nvCxnSpPr>
        <p:spPr>
          <a:xfrm flipV="1">
            <a:off x="3530520" y="4962960"/>
            <a:ext cx="2184840" cy="9514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764" name="Straight Arrow Connector 79"/>
          <p:cNvCxnSpPr>
            <a:stCxn id="743" idx="3"/>
            <a:endCxn id="755" idx="1"/>
          </p:cNvCxnSpPr>
          <p:nvPr/>
        </p:nvCxnSpPr>
        <p:spPr>
          <a:xfrm flipV="1">
            <a:off x="3530520" y="5478120"/>
            <a:ext cx="2184840" cy="1843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765" name="Rectangle 80"/>
          <p:cNvSpPr/>
          <p:nvPr/>
        </p:nvSpPr>
        <p:spPr>
          <a:xfrm>
            <a:off x="3826800" y="3048120"/>
            <a:ext cx="1519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en-GB" sz="2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Address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GB" sz="2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translation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404640" y="360360"/>
            <a:ext cx="828324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Si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pli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fyi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ng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Li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nk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in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g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an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d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Lo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ad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in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g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380880" y="1600200"/>
            <a:ext cx="3962160" cy="4778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28600" indent="-228600">
              <a:lnSpc>
                <a:spcPct val="100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28728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Linking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457200" indent="-228600">
              <a:lnSpc>
                <a:spcPct val="100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Each program has similar virtual address space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457200" indent="-228600">
              <a:lnSpc>
                <a:spcPct val="100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Code, data, and heap always start at the same addresses.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4"/>
              </a:spcBef>
              <a:buNone/>
              <a:tabLst>
                <a:tab algn="l" pos="0"/>
              </a:tabLst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28728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Loading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457200" indent="-228600">
              <a:lnSpc>
                <a:spcPct val="94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execve </a:t>
            </a: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allocates virtual pages for .text and .data sections &amp; creates PTEs marked as invalid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457200" indent="-228600">
              <a:lnSpc>
                <a:spcPct val="100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The </a:t>
            </a: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.text </a:t>
            </a: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and </a:t>
            </a: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.data </a:t>
            </a: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sections are copied, page by page, on demand by the virtual memory system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125"/>
              </a:spcBef>
              <a:buNone/>
              <a:tabLst>
                <a:tab algn="l" pos="0"/>
              </a:tabLst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8" name="Rectangle 14"/>
          <p:cNvSpPr/>
          <p:nvPr/>
        </p:nvSpPr>
        <p:spPr>
          <a:xfrm>
            <a:off x="4998600" y="1262160"/>
            <a:ext cx="2788920" cy="487080"/>
          </a:xfrm>
          <a:prstGeom prst="rect">
            <a:avLst/>
          </a:prstGeom>
          <a:solidFill>
            <a:srgbClr val="f1c7c7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Kernel virtual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Rectangle 15"/>
          <p:cNvSpPr/>
          <p:nvPr/>
        </p:nvSpPr>
        <p:spPr>
          <a:xfrm>
            <a:off x="4998600" y="2963880"/>
            <a:ext cx="2788920" cy="6696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Memory-mapped region for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shared libraries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Rectangle 16"/>
          <p:cNvSpPr/>
          <p:nvPr/>
        </p:nvSpPr>
        <p:spPr>
          <a:xfrm>
            <a:off x="4998600" y="3629160"/>
            <a:ext cx="2788920" cy="7236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71" name="Rectangle 17"/>
          <p:cNvSpPr/>
          <p:nvPr/>
        </p:nvSpPr>
        <p:spPr>
          <a:xfrm>
            <a:off x="4998600" y="4350960"/>
            <a:ext cx="2788920" cy="6696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Run-time heap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(created by 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  <a:ea typeface="msgothic"/>
              </a:rPr>
              <a:t>malloc</a:t>
            </a: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Rectangle 18"/>
          <p:cNvSpPr/>
          <p:nvPr/>
        </p:nvSpPr>
        <p:spPr>
          <a:xfrm>
            <a:off x="4998600" y="2054160"/>
            <a:ext cx="2788920" cy="90612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73" name="Line 19"/>
          <p:cNvSpPr/>
          <p:nvPr/>
        </p:nvSpPr>
        <p:spPr>
          <a:xfrm flipV="1">
            <a:off x="6388560" y="3957480"/>
            <a:ext cx="1800" cy="384120"/>
          </a:xfrm>
          <a:prstGeom prst="line">
            <a:avLst/>
          </a:prstGeom>
          <a:ln w="3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74" name="Rectangle 20"/>
          <p:cNvSpPr/>
          <p:nvPr/>
        </p:nvSpPr>
        <p:spPr>
          <a:xfrm>
            <a:off x="4998600" y="1719360"/>
            <a:ext cx="2788920" cy="56304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User stack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(created at runtime)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Line 21"/>
          <p:cNvSpPr/>
          <p:nvPr/>
        </p:nvSpPr>
        <p:spPr>
          <a:xfrm flipV="1">
            <a:off x="6388560" y="2738160"/>
            <a:ext cx="1800" cy="231840"/>
          </a:xfrm>
          <a:prstGeom prst="line">
            <a:avLst/>
          </a:prstGeom>
          <a:ln w="3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76" name="Line 22"/>
          <p:cNvSpPr/>
          <p:nvPr/>
        </p:nvSpPr>
        <p:spPr>
          <a:xfrm>
            <a:off x="6388560" y="2282760"/>
            <a:ext cx="1800" cy="228600"/>
          </a:xfrm>
          <a:prstGeom prst="line">
            <a:avLst/>
          </a:prstGeom>
          <a:ln w="3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77" name="Rectangle 23"/>
          <p:cNvSpPr/>
          <p:nvPr/>
        </p:nvSpPr>
        <p:spPr>
          <a:xfrm>
            <a:off x="4998600" y="6312960"/>
            <a:ext cx="2788920" cy="3963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Unused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Text Box 24"/>
          <p:cNvSpPr/>
          <p:nvPr/>
        </p:nvSpPr>
        <p:spPr>
          <a:xfrm>
            <a:off x="4727880" y="6531480"/>
            <a:ext cx="29556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Text Box 25"/>
          <p:cNvSpPr/>
          <p:nvPr/>
        </p:nvSpPr>
        <p:spPr>
          <a:xfrm>
            <a:off x="8082720" y="2108160"/>
            <a:ext cx="996480" cy="799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  <a:ea typeface="msgothic"/>
              </a:rPr>
              <a:t>%rsp</a:t>
            </a: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(stack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pointer)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Line 26"/>
          <p:cNvSpPr/>
          <p:nvPr/>
        </p:nvSpPr>
        <p:spPr>
          <a:xfrm flipH="1">
            <a:off x="7839360" y="2279520"/>
            <a:ext cx="384480" cy="1440"/>
          </a:xfrm>
          <a:prstGeom prst="line">
            <a:avLst/>
          </a:prstGeom>
          <a:ln w="324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560" bIns="-4356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81" name="Text Box 27"/>
          <p:cNvSpPr/>
          <p:nvPr/>
        </p:nvSpPr>
        <p:spPr>
          <a:xfrm>
            <a:off x="7938360" y="990720"/>
            <a:ext cx="1289160" cy="809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invisible 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user 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Line 28"/>
          <p:cNvSpPr/>
          <p:nvPr/>
        </p:nvSpPr>
        <p:spPr>
          <a:xfrm flipV="1">
            <a:off x="7855560" y="1257480"/>
            <a:ext cx="1440" cy="460440"/>
          </a:xfrm>
          <a:prstGeom prst="line">
            <a:avLst/>
          </a:prstGeom>
          <a:ln w="3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83" name="Text Box 29"/>
          <p:cNvSpPr/>
          <p:nvPr/>
        </p:nvSpPr>
        <p:spPr>
          <a:xfrm>
            <a:off x="8202960" y="4173480"/>
            <a:ext cx="545400" cy="322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  <a:ea typeface="msgothic"/>
              </a:rPr>
              <a:t>brk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Line 30"/>
          <p:cNvSpPr/>
          <p:nvPr/>
        </p:nvSpPr>
        <p:spPr>
          <a:xfrm flipH="1">
            <a:off x="7815600" y="4340160"/>
            <a:ext cx="384480" cy="1440"/>
          </a:xfrm>
          <a:prstGeom prst="line">
            <a:avLst/>
          </a:prstGeom>
          <a:ln w="324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560" bIns="-4356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85" name="Text Box 32"/>
          <p:cNvSpPr/>
          <p:nvPr/>
        </p:nvSpPr>
        <p:spPr>
          <a:xfrm>
            <a:off x="3989160" y="6189480"/>
            <a:ext cx="1036080" cy="293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ourier New"/>
                <a:ea typeface="msgothic"/>
              </a:rPr>
              <a:t>0x400000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Rectangle 34"/>
          <p:cNvSpPr/>
          <p:nvPr/>
        </p:nvSpPr>
        <p:spPr>
          <a:xfrm>
            <a:off x="4998600" y="5017680"/>
            <a:ext cx="2788920" cy="66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Read/write segment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(.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  <a:ea typeface="msgothic"/>
              </a:rPr>
              <a:t>data</a:t>
            </a: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, .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  <a:ea typeface="msgothic"/>
              </a:rPr>
              <a:t>bss</a:t>
            </a: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Rectangle 35"/>
          <p:cNvSpPr/>
          <p:nvPr/>
        </p:nvSpPr>
        <p:spPr>
          <a:xfrm>
            <a:off x="4998600" y="5643000"/>
            <a:ext cx="2788920" cy="66960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Read-only segment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(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  <a:ea typeface="msgothic"/>
              </a:rPr>
              <a:t>.init</a:t>
            </a: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, .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  <a:ea typeface="msgothic"/>
              </a:rPr>
              <a:t>text</a:t>
            </a: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, 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  <a:ea typeface="msgothic"/>
              </a:rPr>
              <a:t>.rodata</a:t>
            </a: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AutoShape 36"/>
          <p:cNvSpPr/>
          <p:nvPr/>
        </p:nvSpPr>
        <p:spPr>
          <a:xfrm>
            <a:off x="7836480" y="5025960"/>
            <a:ext cx="75960" cy="129492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89" name="Text Box 37"/>
          <p:cNvSpPr/>
          <p:nvPr/>
        </p:nvSpPr>
        <p:spPr>
          <a:xfrm>
            <a:off x="7894800" y="5010120"/>
            <a:ext cx="1337760" cy="1286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Loaded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from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the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executable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  <a:ea typeface="msgothic"/>
              </a:rPr>
              <a:t>file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Today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latin typeface="Calibri"/>
              </a:rPr>
              <a:t>Address spaces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Calibri"/>
              </a:rPr>
              <a:t>VM as a tool for caching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latin typeface="Calibri"/>
              </a:rPr>
              <a:t>VM as a tool for memory management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VM as a tool for memory protection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Calibri"/>
              </a:rPr>
              <a:t>Address translation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326880" y="380880"/>
            <a:ext cx="889272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VM as a Tool for Memory Protection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338760" y="1212480"/>
            <a:ext cx="8307000" cy="92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Extend PTEs with permission bits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MMU checks these bits on each access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4" name="Text Box 4"/>
          <p:cNvSpPr/>
          <p:nvPr/>
        </p:nvSpPr>
        <p:spPr>
          <a:xfrm>
            <a:off x="92880" y="2870280"/>
            <a:ext cx="1190880" cy="329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Process i: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Text Box 5"/>
          <p:cNvSpPr/>
          <p:nvPr/>
        </p:nvSpPr>
        <p:spPr>
          <a:xfrm>
            <a:off x="4237920" y="2871720"/>
            <a:ext cx="98496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Text Box 6"/>
          <p:cNvSpPr/>
          <p:nvPr/>
        </p:nvSpPr>
        <p:spPr>
          <a:xfrm>
            <a:off x="1942920" y="2871720"/>
            <a:ext cx="71676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READ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Text Box 7"/>
          <p:cNvSpPr/>
          <p:nvPr/>
        </p:nvSpPr>
        <p:spPr>
          <a:xfrm>
            <a:off x="2575800" y="2871720"/>
            <a:ext cx="81900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WRITE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Rectangle 8"/>
          <p:cNvSpPr/>
          <p:nvPr/>
        </p:nvSpPr>
        <p:spPr>
          <a:xfrm>
            <a:off x="4003560" y="3176640"/>
            <a:ext cx="1523520" cy="30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PP 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Rectangle 9"/>
          <p:cNvSpPr/>
          <p:nvPr/>
        </p:nvSpPr>
        <p:spPr>
          <a:xfrm>
            <a:off x="1951200" y="317664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Rectangle 10"/>
          <p:cNvSpPr/>
          <p:nvPr/>
        </p:nvSpPr>
        <p:spPr>
          <a:xfrm>
            <a:off x="2637000" y="3176640"/>
            <a:ext cx="68544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Rectangle 11"/>
          <p:cNvSpPr/>
          <p:nvPr/>
        </p:nvSpPr>
        <p:spPr>
          <a:xfrm>
            <a:off x="4003560" y="3481560"/>
            <a:ext cx="1523520" cy="30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PP 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Rectangle 12"/>
          <p:cNvSpPr/>
          <p:nvPr/>
        </p:nvSpPr>
        <p:spPr>
          <a:xfrm>
            <a:off x="1951200" y="348156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Rectangle 13"/>
          <p:cNvSpPr/>
          <p:nvPr/>
        </p:nvSpPr>
        <p:spPr>
          <a:xfrm>
            <a:off x="2637000" y="348156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Rectangle 14"/>
          <p:cNvSpPr/>
          <p:nvPr/>
        </p:nvSpPr>
        <p:spPr>
          <a:xfrm>
            <a:off x="4003560" y="3786120"/>
            <a:ext cx="1523520" cy="30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PP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Rectangle 15"/>
          <p:cNvSpPr/>
          <p:nvPr/>
        </p:nvSpPr>
        <p:spPr>
          <a:xfrm>
            <a:off x="1951200" y="378612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Text Box 16"/>
          <p:cNvSpPr/>
          <p:nvPr/>
        </p:nvSpPr>
        <p:spPr>
          <a:xfrm>
            <a:off x="511200" y="3171960"/>
            <a:ext cx="6649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VP 0: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Text Box 17"/>
          <p:cNvSpPr/>
          <p:nvPr/>
        </p:nvSpPr>
        <p:spPr>
          <a:xfrm>
            <a:off x="511200" y="3476520"/>
            <a:ext cx="6649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VP 1: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Text Box 18"/>
          <p:cNvSpPr/>
          <p:nvPr/>
        </p:nvSpPr>
        <p:spPr>
          <a:xfrm>
            <a:off x="512640" y="3781440"/>
            <a:ext cx="6649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VP 2: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Rectangle 19"/>
          <p:cNvSpPr/>
          <p:nvPr/>
        </p:nvSpPr>
        <p:spPr>
          <a:xfrm>
            <a:off x="3605040" y="4167360"/>
            <a:ext cx="245880" cy="451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49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•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49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•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49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•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Text Box 20"/>
          <p:cNvSpPr/>
          <p:nvPr/>
        </p:nvSpPr>
        <p:spPr>
          <a:xfrm>
            <a:off x="94320" y="5099400"/>
            <a:ext cx="1190880" cy="329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Process j: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Rectangle 35"/>
          <p:cNvSpPr/>
          <p:nvPr/>
        </p:nvSpPr>
        <p:spPr>
          <a:xfrm>
            <a:off x="2637000" y="378612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Text Box 42"/>
          <p:cNvSpPr/>
          <p:nvPr/>
        </p:nvSpPr>
        <p:spPr>
          <a:xfrm>
            <a:off x="1332000" y="2871720"/>
            <a:ext cx="5720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SUP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Rectangle 43"/>
          <p:cNvSpPr/>
          <p:nvPr/>
        </p:nvSpPr>
        <p:spPr>
          <a:xfrm>
            <a:off x="1262160" y="3176640"/>
            <a:ext cx="68544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Rectangle 44"/>
          <p:cNvSpPr/>
          <p:nvPr/>
        </p:nvSpPr>
        <p:spPr>
          <a:xfrm>
            <a:off x="1262160" y="3481560"/>
            <a:ext cx="68544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Rectangle 45"/>
          <p:cNvSpPr/>
          <p:nvPr/>
        </p:nvSpPr>
        <p:spPr>
          <a:xfrm>
            <a:off x="1262160" y="378612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Text Box 46"/>
          <p:cNvSpPr/>
          <p:nvPr/>
        </p:nvSpPr>
        <p:spPr>
          <a:xfrm>
            <a:off x="4241160" y="5079960"/>
            <a:ext cx="98496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Text Box 47"/>
          <p:cNvSpPr/>
          <p:nvPr/>
        </p:nvSpPr>
        <p:spPr>
          <a:xfrm>
            <a:off x="1948320" y="5079960"/>
            <a:ext cx="71676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READ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Text Box 48"/>
          <p:cNvSpPr/>
          <p:nvPr/>
        </p:nvSpPr>
        <p:spPr>
          <a:xfrm>
            <a:off x="2581200" y="5079960"/>
            <a:ext cx="81900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WRITE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Rectangle 49"/>
          <p:cNvSpPr/>
          <p:nvPr/>
        </p:nvSpPr>
        <p:spPr>
          <a:xfrm>
            <a:off x="4006800" y="5384880"/>
            <a:ext cx="1523520" cy="30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PP 9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Rectangle 50"/>
          <p:cNvSpPr/>
          <p:nvPr/>
        </p:nvSpPr>
        <p:spPr>
          <a:xfrm>
            <a:off x="1959480" y="538488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Rectangle 51"/>
          <p:cNvSpPr/>
          <p:nvPr/>
        </p:nvSpPr>
        <p:spPr>
          <a:xfrm>
            <a:off x="2645280" y="5384880"/>
            <a:ext cx="68544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Rectangle 52"/>
          <p:cNvSpPr/>
          <p:nvPr/>
        </p:nvSpPr>
        <p:spPr>
          <a:xfrm>
            <a:off x="4006800" y="5689440"/>
            <a:ext cx="1523520" cy="30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PP 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Rectangle 53"/>
          <p:cNvSpPr/>
          <p:nvPr/>
        </p:nvSpPr>
        <p:spPr>
          <a:xfrm>
            <a:off x="1959480" y="568944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Rectangle 54"/>
          <p:cNvSpPr/>
          <p:nvPr/>
        </p:nvSpPr>
        <p:spPr>
          <a:xfrm>
            <a:off x="2645280" y="568944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Rectangle 55"/>
          <p:cNvSpPr/>
          <p:nvPr/>
        </p:nvSpPr>
        <p:spPr>
          <a:xfrm>
            <a:off x="4006800" y="5994360"/>
            <a:ext cx="1523520" cy="304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PP 11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Rectangle 56"/>
          <p:cNvSpPr/>
          <p:nvPr/>
        </p:nvSpPr>
        <p:spPr>
          <a:xfrm>
            <a:off x="1959480" y="599436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Rectangle 57"/>
          <p:cNvSpPr/>
          <p:nvPr/>
        </p:nvSpPr>
        <p:spPr>
          <a:xfrm>
            <a:off x="2645280" y="599436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Text Box 58"/>
          <p:cNvSpPr/>
          <p:nvPr/>
        </p:nvSpPr>
        <p:spPr>
          <a:xfrm>
            <a:off x="1337400" y="5079960"/>
            <a:ext cx="5720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SUP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Rectangle 59"/>
          <p:cNvSpPr/>
          <p:nvPr/>
        </p:nvSpPr>
        <p:spPr>
          <a:xfrm>
            <a:off x="1270800" y="5384880"/>
            <a:ext cx="68544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Rectangle 60"/>
          <p:cNvSpPr/>
          <p:nvPr/>
        </p:nvSpPr>
        <p:spPr>
          <a:xfrm>
            <a:off x="1270800" y="568944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Rectangle 61"/>
          <p:cNvSpPr/>
          <p:nvPr/>
        </p:nvSpPr>
        <p:spPr>
          <a:xfrm>
            <a:off x="1270800" y="5994360"/>
            <a:ext cx="68544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Text Box 62"/>
          <p:cNvSpPr/>
          <p:nvPr/>
        </p:nvSpPr>
        <p:spPr>
          <a:xfrm>
            <a:off x="637200" y="5386320"/>
            <a:ext cx="6649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VP 0: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Text Box 63"/>
          <p:cNvSpPr/>
          <p:nvPr/>
        </p:nvSpPr>
        <p:spPr>
          <a:xfrm>
            <a:off x="637200" y="5691240"/>
            <a:ext cx="6649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VP 1: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Text Box 64"/>
          <p:cNvSpPr/>
          <p:nvPr/>
        </p:nvSpPr>
        <p:spPr>
          <a:xfrm>
            <a:off x="638640" y="5996160"/>
            <a:ext cx="6649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VP 2: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Rectangle 4"/>
          <p:cNvSpPr/>
          <p:nvPr/>
        </p:nvSpPr>
        <p:spPr>
          <a:xfrm>
            <a:off x="7086600" y="2548440"/>
            <a:ext cx="1676160" cy="894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Physical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Address Space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Rectangle 94"/>
          <p:cNvSpPr/>
          <p:nvPr/>
        </p:nvSpPr>
        <p:spPr>
          <a:xfrm>
            <a:off x="7161120" y="318096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7" name="Rectangle 95"/>
          <p:cNvSpPr/>
          <p:nvPr/>
        </p:nvSpPr>
        <p:spPr>
          <a:xfrm>
            <a:off x="7161120" y="343656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8" name="Rectangle 96"/>
          <p:cNvSpPr/>
          <p:nvPr/>
        </p:nvSpPr>
        <p:spPr>
          <a:xfrm>
            <a:off x="7161120" y="369504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PP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Rectangle 97"/>
          <p:cNvSpPr/>
          <p:nvPr/>
        </p:nvSpPr>
        <p:spPr>
          <a:xfrm>
            <a:off x="7161120" y="395640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0" name="Rectangle 98"/>
          <p:cNvSpPr/>
          <p:nvPr/>
        </p:nvSpPr>
        <p:spPr>
          <a:xfrm>
            <a:off x="7161120" y="421200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PP 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Rectangle 99"/>
          <p:cNvSpPr/>
          <p:nvPr/>
        </p:nvSpPr>
        <p:spPr>
          <a:xfrm>
            <a:off x="7161120" y="446652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2" name="Rectangle 100"/>
          <p:cNvSpPr/>
          <p:nvPr/>
        </p:nvSpPr>
        <p:spPr>
          <a:xfrm>
            <a:off x="7161120" y="472608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PP 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Rectangle 101"/>
          <p:cNvSpPr/>
          <p:nvPr/>
        </p:nvSpPr>
        <p:spPr>
          <a:xfrm>
            <a:off x="7161120" y="497664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4" name="Rectangle 102"/>
          <p:cNvSpPr/>
          <p:nvPr/>
        </p:nvSpPr>
        <p:spPr>
          <a:xfrm>
            <a:off x="7161120" y="523296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PP 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Rectangle 103"/>
          <p:cNvSpPr/>
          <p:nvPr/>
        </p:nvSpPr>
        <p:spPr>
          <a:xfrm>
            <a:off x="7161120" y="548640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PP 9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Rectangle 110"/>
          <p:cNvSpPr/>
          <p:nvPr/>
        </p:nvSpPr>
        <p:spPr>
          <a:xfrm>
            <a:off x="7162920" y="5736600"/>
            <a:ext cx="914040" cy="25524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7" name="Rectangle 111"/>
          <p:cNvSpPr/>
          <p:nvPr/>
        </p:nvSpPr>
        <p:spPr>
          <a:xfrm>
            <a:off x="7162920" y="5992920"/>
            <a:ext cx="914040" cy="255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PP 11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8" name="Straight Arrow Connector 113"/>
          <p:cNvCxnSpPr>
            <a:stCxn id="798" idx="3"/>
            <a:endCxn id="842" idx="1"/>
          </p:cNvCxnSpPr>
          <p:nvPr/>
        </p:nvCxnSpPr>
        <p:spPr>
          <a:xfrm>
            <a:off x="5527080" y="3328920"/>
            <a:ext cx="1634400" cy="15249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849" name="Straight Arrow Connector 115"/>
          <p:cNvCxnSpPr>
            <a:stCxn id="801" idx="3"/>
            <a:endCxn id="840" idx="1"/>
          </p:cNvCxnSpPr>
          <p:nvPr/>
        </p:nvCxnSpPr>
        <p:spPr>
          <a:xfrm>
            <a:off x="5527080" y="3633840"/>
            <a:ext cx="1634400" cy="7059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850" name="Straight Arrow Connector 117"/>
          <p:cNvCxnSpPr>
            <a:stCxn id="804" idx="3"/>
            <a:endCxn id="838" idx="1"/>
          </p:cNvCxnSpPr>
          <p:nvPr/>
        </p:nvCxnSpPr>
        <p:spPr>
          <a:xfrm flipV="1">
            <a:off x="5527080" y="3822480"/>
            <a:ext cx="1634400" cy="1162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851" name="Straight Arrow Connector 119"/>
          <p:cNvCxnSpPr>
            <a:stCxn id="819" idx="3"/>
            <a:endCxn id="845" idx="1"/>
          </p:cNvCxnSpPr>
          <p:nvPr/>
        </p:nvCxnSpPr>
        <p:spPr>
          <a:xfrm>
            <a:off x="5530320" y="5537160"/>
            <a:ext cx="1631160" cy="770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852" name="Straight Arrow Connector 121"/>
          <p:cNvCxnSpPr>
            <a:stCxn id="822" idx="3"/>
            <a:endCxn id="842" idx="1"/>
          </p:cNvCxnSpPr>
          <p:nvPr/>
        </p:nvCxnSpPr>
        <p:spPr>
          <a:xfrm flipV="1">
            <a:off x="5530320" y="4853520"/>
            <a:ext cx="1631160" cy="9885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853" name="Straight Arrow Connector 123"/>
          <p:cNvCxnSpPr>
            <a:stCxn id="825" idx="3"/>
            <a:endCxn id="847" idx="1"/>
          </p:cNvCxnSpPr>
          <p:nvPr/>
        </p:nvCxnSpPr>
        <p:spPr>
          <a:xfrm flipV="1">
            <a:off x="5530320" y="6120360"/>
            <a:ext cx="1632960" cy="266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854" name="Text Box 7"/>
          <p:cNvSpPr/>
          <p:nvPr/>
        </p:nvSpPr>
        <p:spPr>
          <a:xfrm>
            <a:off x="3333600" y="2870280"/>
            <a:ext cx="6710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EXEC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Rectangle 13"/>
          <p:cNvSpPr/>
          <p:nvPr/>
        </p:nvSpPr>
        <p:spPr>
          <a:xfrm>
            <a:off x="3320640" y="347976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Text Box 7"/>
          <p:cNvSpPr/>
          <p:nvPr/>
        </p:nvSpPr>
        <p:spPr>
          <a:xfrm>
            <a:off x="3337560" y="5076000"/>
            <a:ext cx="6710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EXEC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Rectangle 13"/>
          <p:cNvSpPr/>
          <p:nvPr/>
        </p:nvSpPr>
        <p:spPr>
          <a:xfrm>
            <a:off x="3324240" y="568584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Rectangle 35"/>
          <p:cNvSpPr/>
          <p:nvPr/>
        </p:nvSpPr>
        <p:spPr>
          <a:xfrm>
            <a:off x="3324240" y="599040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Rectangle 13"/>
          <p:cNvSpPr/>
          <p:nvPr/>
        </p:nvSpPr>
        <p:spPr>
          <a:xfrm>
            <a:off x="3316680" y="317304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Rectangle 13"/>
          <p:cNvSpPr/>
          <p:nvPr/>
        </p:nvSpPr>
        <p:spPr>
          <a:xfrm>
            <a:off x="3326040" y="5380920"/>
            <a:ext cx="68544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Rectangle 10"/>
          <p:cNvSpPr/>
          <p:nvPr/>
        </p:nvSpPr>
        <p:spPr>
          <a:xfrm>
            <a:off x="3316680" y="3786120"/>
            <a:ext cx="68544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Today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latin typeface="Calibri"/>
              </a:rPr>
              <a:t>Address spaces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Calibri"/>
              </a:rPr>
              <a:t>VM as a tool for caching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latin typeface="Calibri"/>
              </a:rPr>
              <a:t>VM as a tool for memory management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latin typeface="Calibri"/>
              </a:rPr>
              <a:t>VM as a tool for memory protection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Address translation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4" name="TextBox 3"/>
          <p:cNvSpPr/>
          <p:nvPr/>
        </p:nvSpPr>
        <p:spPr>
          <a:xfrm>
            <a:off x="802800" y="456948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VM Address Translation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844200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Virtual Address Space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V = {0, 1, …, N–1}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Physical Address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Space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P = {0, 1, …, M–1}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Address Translation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MAP:  V </a:t>
            </a:r>
            <a:r>
              <a:rPr b="1" i="1" lang="en-US" sz="2000" spc="-1" strike="noStrike">
                <a:solidFill>
                  <a:schemeClr val="dk1"/>
                </a:solidFill>
                <a:latin typeface="Symbol"/>
              </a:rPr>
              <a:t></a:t>
            </a: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  P  U  {</a:t>
            </a:r>
            <a:r>
              <a:rPr b="1" i="1" lang="en-US" sz="2000" spc="-1" strike="noStrike">
                <a:solidFill>
                  <a:schemeClr val="dk1"/>
                </a:solidFill>
                <a:latin typeface="Symbol"/>
              </a:rPr>
              <a:t></a:t>
            </a: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}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For virtual address </a:t>
            </a: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MAP(a)  =  a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’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if data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at virtual address </a:t>
            </a: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is at physical address </a:t>
            </a: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a’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in </a:t>
            </a: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P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MAP(a)  = </a:t>
            </a:r>
            <a:r>
              <a:rPr b="1" i="1" lang="en-US" sz="2000" spc="-1" strike="noStrike">
                <a:solidFill>
                  <a:schemeClr val="dk1"/>
                </a:solidFill>
                <a:latin typeface="Symbol"/>
              </a:rPr>
              <a:t></a:t>
            </a: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if data at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virtual address </a:t>
            </a: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is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not in physical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memory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Either invalid or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stored on disk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832932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Summary of Address Translation Symbols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526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Basic Parameters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N = 2</a:t>
            </a:r>
            <a:r>
              <a:rPr b="1" lang="en-US" sz="2000" spc="-1" strike="noStrike" baseline="30000">
                <a:solidFill>
                  <a:schemeClr val="dk1"/>
                </a:solidFill>
                <a:latin typeface="Calibri"/>
              </a:rPr>
              <a:t>n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: Number of addresses in virtual address space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M = 2</a:t>
            </a:r>
            <a:r>
              <a:rPr b="1" lang="en-US" sz="2000" spc="-1" strike="noStrike" baseline="30000">
                <a:solidFill>
                  <a:schemeClr val="dk1"/>
                </a:solidFill>
                <a:latin typeface="Calibri"/>
              </a:rPr>
              <a:t>m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: Number of addresses in physical address space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P = 2</a:t>
            </a:r>
            <a:r>
              <a:rPr b="1" lang="en-US" sz="2000" spc="-1" strike="noStrike" baseline="30000">
                <a:solidFill>
                  <a:schemeClr val="dk1"/>
                </a:solidFill>
                <a:latin typeface="Calibri"/>
              </a:rPr>
              <a:t>p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: Page size (bytes)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Components of the virtual address (VA)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TLBI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: TLB index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TLBT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: TLB tag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VPO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: Virtual page offset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VPN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: Virtual page number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Components of the physical address (PA)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PPO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: Physical page offset (same as VPO)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PPN: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Physical page number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357840" y="4449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Address Translation With a Page Table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70" name="Rectangle 2"/>
          <p:cNvSpPr/>
          <p:nvPr/>
        </p:nvSpPr>
        <p:spPr>
          <a:xfrm>
            <a:off x="3753000" y="1840320"/>
            <a:ext cx="2514240" cy="3045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Virtual page number (VPN)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Rectangle 3"/>
          <p:cNvSpPr/>
          <p:nvPr/>
        </p:nvSpPr>
        <p:spPr>
          <a:xfrm>
            <a:off x="6267600" y="1840320"/>
            <a:ext cx="21333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Virtual page offset (VPO)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Rectangle 4"/>
          <p:cNvSpPr/>
          <p:nvPr/>
        </p:nvSpPr>
        <p:spPr>
          <a:xfrm>
            <a:off x="3753000" y="3211920"/>
            <a:ext cx="2514240" cy="30456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73" name="Rectangle 5"/>
          <p:cNvSpPr/>
          <p:nvPr/>
        </p:nvSpPr>
        <p:spPr>
          <a:xfrm>
            <a:off x="3372120" y="3211920"/>
            <a:ext cx="380520" cy="30456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74" name="Rectangle 6"/>
          <p:cNvSpPr/>
          <p:nvPr/>
        </p:nvSpPr>
        <p:spPr>
          <a:xfrm>
            <a:off x="3753000" y="3516840"/>
            <a:ext cx="2514240" cy="30456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75" name="Rectangle 7"/>
          <p:cNvSpPr/>
          <p:nvPr/>
        </p:nvSpPr>
        <p:spPr>
          <a:xfrm>
            <a:off x="3372120" y="3516840"/>
            <a:ext cx="380520" cy="304560"/>
          </a:xfrm>
          <a:prstGeom prst="rect">
            <a:avLst/>
          </a:prstGeom>
          <a:solidFill>
            <a:srgbClr val="8dba84"/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76" name="Rectangle 8"/>
          <p:cNvSpPr/>
          <p:nvPr/>
        </p:nvSpPr>
        <p:spPr>
          <a:xfrm>
            <a:off x="3753000" y="3821760"/>
            <a:ext cx="2514240" cy="30456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77" name="Rectangle 9"/>
          <p:cNvSpPr/>
          <p:nvPr/>
        </p:nvSpPr>
        <p:spPr>
          <a:xfrm>
            <a:off x="3372120" y="3821760"/>
            <a:ext cx="380520" cy="30456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78" name="Rectangle 10"/>
          <p:cNvSpPr/>
          <p:nvPr/>
        </p:nvSpPr>
        <p:spPr>
          <a:xfrm>
            <a:off x="3753000" y="4126320"/>
            <a:ext cx="2514240" cy="30456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79" name="Rectangle 11"/>
          <p:cNvSpPr/>
          <p:nvPr/>
        </p:nvSpPr>
        <p:spPr>
          <a:xfrm>
            <a:off x="3372120" y="4126320"/>
            <a:ext cx="380520" cy="30456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80" name="Rectangle 12"/>
          <p:cNvSpPr/>
          <p:nvPr/>
        </p:nvSpPr>
        <p:spPr>
          <a:xfrm>
            <a:off x="3753000" y="5726520"/>
            <a:ext cx="2514240" cy="30456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Physical page number (PPN)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Rectangle 13"/>
          <p:cNvSpPr/>
          <p:nvPr/>
        </p:nvSpPr>
        <p:spPr>
          <a:xfrm>
            <a:off x="6267600" y="5726520"/>
            <a:ext cx="2133360" cy="30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Physical page offset (PPO)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TextBox 18"/>
          <p:cNvSpPr/>
          <p:nvPr/>
        </p:nvSpPr>
        <p:spPr>
          <a:xfrm>
            <a:off x="3657240" y="1207080"/>
            <a:ext cx="1814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Virtual address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TextBox 19"/>
          <p:cNvSpPr/>
          <p:nvPr/>
        </p:nvSpPr>
        <p:spPr>
          <a:xfrm>
            <a:off x="3644280" y="6031440"/>
            <a:ext cx="1967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Physical address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TextBox 20"/>
          <p:cNvSpPr/>
          <p:nvPr/>
        </p:nvSpPr>
        <p:spPr>
          <a:xfrm>
            <a:off x="3252600" y="2939400"/>
            <a:ext cx="6199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Valid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TextBox 21"/>
          <p:cNvSpPr/>
          <p:nvPr/>
        </p:nvSpPr>
        <p:spPr>
          <a:xfrm>
            <a:off x="3715200" y="2940480"/>
            <a:ext cx="2682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Physical page number (PPN)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6" name="Elbow Connector 23"/>
          <p:cNvCxnSpPr>
            <a:stCxn id="870" idx="1"/>
            <a:endCxn id="875" idx="1"/>
          </p:cNvCxnSpPr>
          <p:nvPr/>
        </p:nvCxnSpPr>
        <p:spPr>
          <a:xfrm flipV="1" rot="10800000">
            <a:off x="3372120" y="1992240"/>
            <a:ext cx="381240" cy="1676880"/>
          </a:xfrm>
          <a:prstGeom prst="bentConnector3">
            <a:avLst>
              <a:gd name="adj1" fmla="val 258223"/>
            </a:avLst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887" name="Straight Arrow Connector 26"/>
          <p:cNvCxnSpPr>
            <a:stCxn id="871" idx="2"/>
            <a:endCxn id="881" idx="0"/>
          </p:cNvCxnSpPr>
          <p:nvPr/>
        </p:nvCxnSpPr>
        <p:spPr>
          <a:xfrm>
            <a:off x="7334280" y="2144880"/>
            <a:ext cx="360" cy="35820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888" name="Straight Arrow Connector 28"/>
          <p:cNvCxnSpPr/>
          <p:nvPr/>
        </p:nvCxnSpPr>
        <p:spPr>
          <a:xfrm flipH="1">
            <a:off x="5010120" y="3658320"/>
            <a:ext cx="2160" cy="20692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889" name="Rectangle 35"/>
          <p:cNvSpPr/>
          <p:nvPr/>
        </p:nvSpPr>
        <p:spPr>
          <a:xfrm>
            <a:off x="453240" y="1633320"/>
            <a:ext cx="1523520" cy="718560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Page table </a:t>
            </a:r>
            <a:br>
              <a:rPr sz="1400"/>
            </a:b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base register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(PTBR)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90" name="Shape 37"/>
          <p:cNvCxnSpPr/>
          <p:nvPr/>
        </p:nvCxnSpPr>
        <p:spPr>
          <a:xfrm rot="5400000">
            <a:off x="2286000" y="3459240"/>
            <a:ext cx="1067040" cy="1486440"/>
          </a:xfrm>
          <a:prstGeom prst="bentConnector3">
            <a:avLst>
              <a:gd name="adj1" fmla="val 0"/>
            </a:avLst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891" name="Shape 39"/>
          <p:cNvCxnSpPr>
            <a:stCxn id="889" idx="2"/>
          </p:cNvCxnSpPr>
          <p:nvPr/>
        </p:nvCxnSpPr>
        <p:spPr>
          <a:xfrm flipH="1" rot="16200000">
            <a:off x="1863360" y="1703160"/>
            <a:ext cx="860400" cy="2157120"/>
          </a:xfrm>
          <a:prstGeom prst="bentConnector3">
            <a:avLst>
              <a:gd name="adj1" fmla="val 100000"/>
            </a:avLst>
          </a:prstGeom>
          <a:ln w="25400">
            <a:solidFill>
              <a:srgbClr val="990000"/>
            </a:solidFill>
            <a:round/>
            <a:tailEnd len="med" type="arrow" w="med"/>
          </a:ln>
        </p:spPr>
      </p:cxnSp>
      <p:sp>
        <p:nvSpPr>
          <p:cNvPr id="892" name="Rectangle 40"/>
          <p:cNvSpPr/>
          <p:nvPr/>
        </p:nvSpPr>
        <p:spPr>
          <a:xfrm>
            <a:off x="3272400" y="2639880"/>
            <a:ext cx="1294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Page table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TextBox 41"/>
          <p:cNvSpPr/>
          <p:nvPr/>
        </p:nvSpPr>
        <p:spPr>
          <a:xfrm>
            <a:off x="285480" y="3196440"/>
            <a:ext cx="223848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990000"/>
                </a:solidFill>
                <a:latin typeface="Calibri"/>
              </a:rPr>
              <a:t>Physical page table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990000"/>
                </a:solidFill>
                <a:latin typeface="Calibri"/>
              </a:rPr>
              <a:t>address for the current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990000"/>
                </a:solidFill>
                <a:latin typeface="Calibri"/>
              </a:rPr>
              <a:t>process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TextBox 42"/>
          <p:cNvSpPr/>
          <p:nvPr/>
        </p:nvSpPr>
        <p:spPr>
          <a:xfrm>
            <a:off x="258120" y="4371840"/>
            <a:ext cx="198108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Valid bit = 0: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Page not in memory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(page fault)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TextBox 27"/>
          <p:cNvSpPr/>
          <p:nvPr/>
        </p:nvSpPr>
        <p:spPr>
          <a:xfrm>
            <a:off x="8246160" y="1551960"/>
            <a:ext cx="264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TextBox 29"/>
          <p:cNvSpPr/>
          <p:nvPr/>
        </p:nvSpPr>
        <p:spPr>
          <a:xfrm>
            <a:off x="6248520" y="1551960"/>
            <a:ext cx="4035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chemeClr val="dk1"/>
                </a:solidFill>
                <a:latin typeface="Calibri"/>
              </a:rPr>
              <a:t>p-1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TextBox 30"/>
          <p:cNvSpPr/>
          <p:nvPr/>
        </p:nvSpPr>
        <p:spPr>
          <a:xfrm>
            <a:off x="6072480" y="1551960"/>
            <a:ext cx="271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chemeClr val="dk1"/>
                </a:solidFill>
                <a:latin typeface="Calibri"/>
              </a:rPr>
              <a:t>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TextBox 31"/>
          <p:cNvSpPr/>
          <p:nvPr/>
        </p:nvSpPr>
        <p:spPr>
          <a:xfrm>
            <a:off x="3763800" y="1551960"/>
            <a:ext cx="4050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chemeClr val="dk1"/>
                </a:solidFill>
                <a:latin typeface="Calibri"/>
              </a:rPr>
              <a:t>n-1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TextBox 32"/>
          <p:cNvSpPr/>
          <p:nvPr/>
        </p:nvSpPr>
        <p:spPr>
          <a:xfrm>
            <a:off x="8252280" y="5450400"/>
            <a:ext cx="264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TextBox 33"/>
          <p:cNvSpPr/>
          <p:nvPr/>
        </p:nvSpPr>
        <p:spPr>
          <a:xfrm>
            <a:off x="6254640" y="5450400"/>
            <a:ext cx="4035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chemeClr val="dk1"/>
                </a:solidFill>
                <a:latin typeface="Calibri"/>
              </a:rPr>
              <a:t>p-1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TextBox 34"/>
          <p:cNvSpPr/>
          <p:nvPr/>
        </p:nvSpPr>
        <p:spPr>
          <a:xfrm>
            <a:off x="6037920" y="5450400"/>
            <a:ext cx="271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chemeClr val="dk1"/>
                </a:solidFill>
                <a:latin typeface="Calibri"/>
              </a:rPr>
              <a:t>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TextBox 36"/>
          <p:cNvSpPr/>
          <p:nvPr/>
        </p:nvSpPr>
        <p:spPr>
          <a:xfrm>
            <a:off x="3727440" y="5450400"/>
            <a:ext cx="450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chemeClr val="dk1"/>
                </a:solidFill>
                <a:latin typeface="Calibri"/>
              </a:rPr>
              <a:t>m-1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TextBox 38"/>
          <p:cNvSpPr/>
          <p:nvPr/>
        </p:nvSpPr>
        <p:spPr>
          <a:xfrm>
            <a:off x="4883400" y="4691520"/>
            <a:ext cx="12085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Valid bit =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Rectangle 43"/>
          <p:cNvSpPr/>
          <p:nvPr/>
        </p:nvSpPr>
        <p:spPr>
          <a:xfrm>
            <a:off x="1384920" y="1572840"/>
            <a:ext cx="3749400" cy="1677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457200" y="436680"/>
            <a:ext cx="871668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Address Translation: Page Hit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/>
          </p:nvPr>
        </p:nvSpPr>
        <p:spPr>
          <a:xfrm>
            <a:off x="457200" y="4419720"/>
            <a:ext cx="6781320" cy="2057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125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1) Processor sends virtual address to MMU 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25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2-3) MMU fetches PTE from page table in memory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25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4) MMU sends physical address to cache/memory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25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5) Cache/memory sends data word to processor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7" name="Rectangle 10"/>
          <p:cNvSpPr/>
          <p:nvPr/>
        </p:nvSpPr>
        <p:spPr>
          <a:xfrm>
            <a:off x="3963960" y="1809720"/>
            <a:ext cx="1066320" cy="12369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MMU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Rectangle 17"/>
          <p:cNvSpPr/>
          <p:nvPr/>
        </p:nvSpPr>
        <p:spPr>
          <a:xfrm>
            <a:off x="6553080" y="1524600"/>
            <a:ext cx="914040" cy="22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Cache/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Text Box 9"/>
          <p:cNvSpPr/>
          <p:nvPr/>
        </p:nvSpPr>
        <p:spPr>
          <a:xfrm>
            <a:off x="5590800" y="2632680"/>
            <a:ext cx="40536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Text Box 32"/>
          <p:cNvSpPr/>
          <p:nvPr/>
        </p:nvSpPr>
        <p:spPr>
          <a:xfrm>
            <a:off x="3851280" y="3582000"/>
            <a:ext cx="60336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Data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1" name="Straight Arrow Connector 39"/>
          <p:cNvCxnSpPr/>
          <p:nvPr/>
        </p:nvCxnSpPr>
        <p:spPr>
          <a:xfrm flipV="1">
            <a:off x="5030640" y="2883960"/>
            <a:ext cx="15228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912" name="Rectangle 10"/>
          <p:cNvSpPr/>
          <p:nvPr/>
        </p:nvSpPr>
        <p:spPr>
          <a:xfrm>
            <a:off x="1525680" y="2162160"/>
            <a:ext cx="1066320" cy="533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CPU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3" name="Straight Arrow Connector 37"/>
          <p:cNvCxnSpPr>
            <a:stCxn id="912" idx="3"/>
          </p:cNvCxnSpPr>
          <p:nvPr/>
        </p:nvCxnSpPr>
        <p:spPr>
          <a:xfrm flipV="1">
            <a:off x="2592000" y="2424240"/>
            <a:ext cx="137052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914" name="Text Box 9"/>
          <p:cNvSpPr/>
          <p:nvPr/>
        </p:nvSpPr>
        <p:spPr>
          <a:xfrm>
            <a:off x="3037320" y="2158560"/>
            <a:ext cx="41112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TextBox 44"/>
          <p:cNvSpPr/>
          <p:nvPr/>
        </p:nvSpPr>
        <p:spPr>
          <a:xfrm>
            <a:off x="1340280" y="1577160"/>
            <a:ext cx="1158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CPU Chip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Text Box 9"/>
          <p:cNvSpPr/>
          <p:nvPr/>
        </p:nvSpPr>
        <p:spPr>
          <a:xfrm>
            <a:off x="5484960" y="1718280"/>
            <a:ext cx="61704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7" name="Straight Arrow Connector 45"/>
          <p:cNvCxnSpPr/>
          <p:nvPr/>
        </p:nvCxnSpPr>
        <p:spPr>
          <a:xfrm flipV="1">
            <a:off x="5030640" y="1969560"/>
            <a:ext cx="15228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918" name="Text Box 9"/>
          <p:cNvSpPr/>
          <p:nvPr/>
        </p:nvSpPr>
        <p:spPr>
          <a:xfrm>
            <a:off x="5546520" y="2023200"/>
            <a:ext cx="49356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9" name="Straight Arrow Connector 47"/>
          <p:cNvCxnSpPr/>
          <p:nvPr/>
        </p:nvCxnSpPr>
        <p:spPr>
          <a:xfrm flipH="1" flipV="1">
            <a:off x="5030640" y="2274480"/>
            <a:ext cx="15228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920" name="Shape 49"/>
          <p:cNvCxnSpPr>
            <a:endCxn id="912" idx="2"/>
          </p:cNvCxnSpPr>
          <p:nvPr/>
        </p:nvCxnSpPr>
        <p:spPr>
          <a:xfrm flipV="1" rot="16200000">
            <a:off x="3863520" y="890640"/>
            <a:ext cx="885240" cy="4494600"/>
          </a:xfrm>
          <a:prstGeom prst="bentConnector3">
            <a:avLst>
              <a:gd name="adj1" fmla="val 0"/>
            </a:avLst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921" name="Oval 4"/>
          <p:cNvSpPr/>
          <p:nvPr/>
        </p:nvSpPr>
        <p:spPr>
          <a:xfrm>
            <a:off x="3107160" y="192204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2" name="Oval 18"/>
          <p:cNvSpPr/>
          <p:nvPr/>
        </p:nvSpPr>
        <p:spPr>
          <a:xfrm>
            <a:off x="5656320" y="14695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3" name="Oval 19"/>
          <p:cNvSpPr/>
          <p:nvPr/>
        </p:nvSpPr>
        <p:spPr>
          <a:xfrm>
            <a:off x="5656320" y="23245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3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4" name="Oval 20"/>
          <p:cNvSpPr/>
          <p:nvPr/>
        </p:nvSpPr>
        <p:spPr>
          <a:xfrm>
            <a:off x="5656320" y="295128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4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5" name="Oval 21"/>
          <p:cNvSpPr/>
          <p:nvPr/>
        </p:nvSpPr>
        <p:spPr>
          <a:xfrm>
            <a:off x="4021560" y="386568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51000" y="380880"/>
            <a:ext cx="871668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Sy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st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m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Us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in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g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Ph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ysi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cal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Ad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dr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es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sin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g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5760" y="5791320"/>
            <a:ext cx="8307000" cy="880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Used in “simple” systems like 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embedded microcontrollers in 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devices like cars, elevators, and 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digital picture frames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Rectangle 3"/>
          <p:cNvSpPr/>
          <p:nvPr/>
        </p:nvSpPr>
        <p:spPr>
          <a:xfrm>
            <a:off x="4648320" y="423396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00" name="Text Box 4"/>
          <p:cNvSpPr/>
          <p:nvPr/>
        </p:nvSpPr>
        <p:spPr>
          <a:xfrm>
            <a:off x="4336920" y="166536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0: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Box 5"/>
          <p:cNvSpPr/>
          <p:nvPr/>
        </p:nvSpPr>
        <p:spPr>
          <a:xfrm>
            <a:off x="4336920" y="189396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1: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Box 6"/>
          <p:cNvSpPr/>
          <p:nvPr/>
        </p:nvSpPr>
        <p:spPr>
          <a:xfrm>
            <a:off x="4090320" y="4186080"/>
            <a:ext cx="61020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M-1: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 Box 7"/>
          <p:cNvSpPr/>
          <p:nvPr/>
        </p:nvSpPr>
        <p:spPr>
          <a:xfrm>
            <a:off x="4278240" y="1371600"/>
            <a:ext cx="159156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Main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10"/>
          <p:cNvSpPr/>
          <p:nvPr/>
        </p:nvSpPr>
        <p:spPr>
          <a:xfrm>
            <a:off x="1600200" y="2467440"/>
            <a:ext cx="1066320" cy="533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CPU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 Box 15"/>
          <p:cNvSpPr/>
          <p:nvPr/>
        </p:nvSpPr>
        <p:spPr>
          <a:xfrm>
            <a:off x="4338360" y="212256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2: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 Box 16"/>
          <p:cNvSpPr/>
          <p:nvPr/>
        </p:nvSpPr>
        <p:spPr>
          <a:xfrm>
            <a:off x="4336920" y="235116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3: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ctangle 17"/>
          <p:cNvSpPr/>
          <p:nvPr/>
        </p:nvSpPr>
        <p:spPr>
          <a:xfrm>
            <a:off x="4648320" y="167004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08" name="Rectangle 18"/>
          <p:cNvSpPr/>
          <p:nvPr/>
        </p:nvSpPr>
        <p:spPr>
          <a:xfrm>
            <a:off x="4648320" y="189864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09" name="Rectangle 19"/>
          <p:cNvSpPr/>
          <p:nvPr/>
        </p:nvSpPr>
        <p:spPr>
          <a:xfrm>
            <a:off x="4648320" y="212724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0" name="Rectangle 20"/>
          <p:cNvSpPr/>
          <p:nvPr/>
        </p:nvSpPr>
        <p:spPr>
          <a:xfrm>
            <a:off x="4648320" y="235584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1" name="Rectangle 21"/>
          <p:cNvSpPr/>
          <p:nvPr/>
        </p:nvSpPr>
        <p:spPr>
          <a:xfrm>
            <a:off x="4648320" y="258444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2" name="Rectangle 22"/>
          <p:cNvSpPr/>
          <p:nvPr/>
        </p:nvSpPr>
        <p:spPr>
          <a:xfrm>
            <a:off x="4648320" y="281304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3" name="Text Box 23"/>
          <p:cNvSpPr/>
          <p:nvPr/>
        </p:nvSpPr>
        <p:spPr>
          <a:xfrm>
            <a:off x="4336920" y="257976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4: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 Box 24"/>
          <p:cNvSpPr/>
          <p:nvPr/>
        </p:nvSpPr>
        <p:spPr>
          <a:xfrm>
            <a:off x="4336920" y="280836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5: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Rectangle 25"/>
          <p:cNvSpPr/>
          <p:nvPr/>
        </p:nvSpPr>
        <p:spPr>
          <a:xfrm>
            <a:off x="4648320" y="304164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6" name="Rectangle 26"/>
          <p:cNvSpPr/>
          <p:nvPr/>
        </p:nvSpPr>
        <p:spPr>
          <a:xfrm>
            <a:off x="4648320" y="327024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7" name="Text Box 27"/>
          <p:cNvSpPr/>
          <p:nvPr/>
        </p:nvSpPr>
        <p:spPr>
          <a:xfrm>
            <a:off x="4336920" y="303696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6: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Box 28"/>
          <p:cNvSpPr/>
          <p:nvPr/>
        </p:nvSpPr>
        <p:spPr>
          <a:xfrm>
            <a:off x="4338360" y="326556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7: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Rectangle 29"/>
          <p:cNvSpPr/>
          <p:nvPr/>
        </p:nvSpPr>
        <p:spPr>
          <a:xfrm>
            <a:off x="4648320" y="401004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0" name="Text Box 9"/>
          <p:cNvSpPr/>
          <p:nvPr/>
        </p:nvSpPr>
        <p:spPr>
          <a:xfrm>
            <a:off x="2593800" y="2137320"/>
            <a:ext cx="1846800" cy="57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Physical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(PA)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AutoShape 31"/>
          <p:cNvSpPr/>
          <p:nvPr/>
        </p:nvSpPr>
        <p:spPr>
          <a:xfrm>
            <a:off x="5638680" y="2584440"/>
            <a:ext cx="75960" cy="91404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2" name="Text Box 32"/>
          <p:cNvSpPr/>
          <p:nvPr/>
        </p:nvSpPr>
        <p:spPr>
          <a:xfrm>
            <a:off x="3635280" y="4834800"/>
            <a:ext cx="1229760" cy="3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Data word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Rectangle 33"/>
          <p:cNvSpPr/>
          <p:nvPr/>
        </p:nvSpPr>
        <p:spPr>
          <a:xfrm>
            <a:off x="4648320" y="349920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4" name="Text Box 34"/>
          <p:cNvSpPr/>
          <p:nvPr/>
        </p:nvSpPr>
        <p:spPr>
          <a:xfrm>
            <a:off x="4336920" y="350028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8: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35"/>
          <p:cNvSpPr/>
          <p:nvPr/>
        </p:nvSpPr>
        <p:spPr>
          <a:xfrm>
            <a:off x="4724280" y="3733920"/>
            <a:ext cx="914040" cy="228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0200" rIns="70200" tIns="44280" bIns="44280" anchor="ctr" vert="eaVert">
            <a:noAutofit/>
          </a:bodyPr>
          <a:p>
            <a:pPr algn="ctr" rtl="1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6" name="Straight Arrow Connector 39"/>
          <p:cNvCxnSpPr>
            <a:stCxn id="104" idx="3"/>
            <a:endCxn id="113" idx="1"/>
          </p:cNvCxnSpPr>
          <p:nvPr/>
        </p:nvCxnSpPr>
        <p:spPr>
          <a:xfrm flipV="1">
            <a:off x="2666520" y="2730960"/>
            <a:ext cx="1670760" cy="32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127" name="Straight Connector 54"/>
          <p:cNvCxnSpPr/>
          <p:nvPr/>
        </p:nvCxnSpPr>
        <p:spPr>
          <a:xfrm flipV="1">
            <a:off x="5790960" y="3041640"/>
            <a:ext cx="53388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8" name="Straight Connector 58"/>
          <p:cNvCxnSpPr/>
          <p:nvPr/>
        </p:nvCxnSpPr>
        <p:spPr>
          <a:xfrm flipH="1">
            <a:off x="6322680" y="3037680"/>
            <a:ext cx="2160" cy="1839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9" name="Shape 60"/>
          <p:cNvCxnSpPr/>
          <p:nvPr/>
        </p:nvCxnSpPr>
        <p:spPr>
          <a:xfrm rot="10800000">
            <a:off x="2133000" y="3000240"/>
            <a:ext cx="4189680" cy="1877040"/>
          </a:xfrm>
          <a:prstGeom prst="bentConnector3">
            <a:avLst>
              <a:gd name="adj1" fmla="val 99982"/>
            </a:avLst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130" name="TextBox 34"/>
          <p:cNvSpPr/>
          <p:nvPr/>
        </p:nvSpPr>
        <p:spPr>
          <a:xfrm>
            <a:off x="3355560" y="2666880"/>
            <a:ext cx="3013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ourier New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Rectangle 43"/>
          <p:cNvSpPr/>
          <p:nvPr/>
        </p:nvSpPr>
        <p:spPr>
          <a:xfrm>
            <a:off x="609480" y="2237040"/>
            <a:ext cx="3749400" cy="1677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457200" y="436680"/>
            <a:ext cx="871668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: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P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g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/>
          </p:nvPr>
        </p:nvSpPr>
        <p:spPr>
          <a:xfrm>
            <a:off x="457200" y="4495680"/>
            <a:ext cx="8000640" cy="2057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73000"/>
              </a:lnSpc>
              <a:spcBef>
                <a:spcPts val="125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1) Processor sends virtual address to MMU 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73000"/>
              </a:lnSpc>
              <a:spcBef>
                <a:spcPts val="125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2-3) MMU fetches PTE from page table in memory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73000"/>
              </a:lnSpc>
              <a:spcBef>
                <a:spcPts val="125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4) Valid bit is zero, so MMU triggers page fault exception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73000"/>
              </a:lnSpc>
              <a:spcBef>
                <a:spcPts val="125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5) Handler identifies victim (and, if dirty, pages it out to disk)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73000"/>
              </a:lnSpc>
              <a:spcBef>
                <a:spcPts val="125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6) Handler pages in new page and updates PTE in memory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73000"/>
              </a:lnSpc>
              <a:spcBef>
                <a:spcPts val="125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7) Handler returns to original process, restarting faulting instruction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9" name="Rectangle 10"/>
          <p:cNvSpPr/>
          <p:nvPr/>
        </p:nvSpPr>
        <p:spPr>
          <a:xfrm>
            <a:off x="3188520" y="2473920"/>
            <a:ext cx="1066320" cy="12369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MMU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Rectangle 17"/>
          <p:cNvSpPr/>
          <p:nvPr/>
        </p:nvSpPr>
        <p:spPr>
          <a:xfrm>
            <a:off x="5777640" y="2188800"/>
            <a:ext cx="914040" cy="1925640"/>
          </a:xfrm>
          <a:prstGeom prst="rect">
            <a:avLst/>
          </a:prstGeom>
          <a:solidFill>
            <a:srgbClr val="f5f5f5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Cache/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Rectangle 10"/>
          <p:cNvSpPr/>
          <p:nvPr/>
        </p:nvSpPr>
        <p:spPr>
          <a:xfrm>
            <a:off x="750240" y="2826360"/>
            <a:ext cx="1066320" cy="533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CPU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32" name="Straight Arrow Connector 37"/>
          <p:cNvCxnSpPr>
            <a:stCxn id="931" idx="3"/>
          </p:cNvCxnSpPr>
          <p:nvPr/>
        </p:nvCxnSpPr>
        <p:spPr>
          <a:xfrm flipV="1">
            <a:off x="1816560" y="3088440"/>
            <a:ext cx="137052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933" name="Text Box 9"/>
          <p:cNvSpPr/>
          <p:nvPr/>
        </p:nvSpPr>
        <p:spPr>
          <a:xfrm>
            <a:off x="2261880" y="2831400"/>
            <a:ext cx="41112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4" name="TextBox 44"/>
          <p:cNvSpPr/>
          <p:nvPr/>
        </p:nvSpPr>
        <p:spPr>
          <a:xfrm>
            <a:off x="564840" y="2241360"/>
            <a:ext cx="1158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CPU Chip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Text Box 9"/>
          <p:cNvSpPr/>
          <p:nvPr/>
        </p:nvSpPr>
        <p:spPr>
          <a:xfrm>
            <a:off x="4709520" y="2395800"/>
            <a:ext cx="61704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36" name="Straight Arrow Connector 45"/>
          <p:cNvCxnSpPr/>
          <p:nvPr/>
        </p:nvCxnSpPr>
        <p:spPr>
          <a:xfrm flipV="1">
            <a:off x="4255200" y="2647080"/>
            <a:ext cx="15228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937" name="Text Box 9"/>
          <p:cNvSpPr/>
          <p:nvPr/>
        </p:nvSpPr>
        <p:spPr>
          <a:xfrm>
            <a:off x="4771080" y="2836800"/>
            <a:ext cx="49356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38" name="Straight Arrow Connector 47"/>
          <p:cNvCxnSpPr/>
          <p:nvPr/>
        </p:nvCxnSpPr>
        <p:spPr>
          <a:xfrm flipH="1" flipV="1">
            <a:off x="4255200" y="3104280"/>
            <a:ext cx="15228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939" name="Oval 4"/>
          <p:cNvSpPr/>
          <p:nvPr/>
        </p:nvSpPr>
        <p:spPr>
          <a:xfrm>
            <a:off x="2330280" y="25945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0" name="Oval 18"/>
          <p:cNvSpPr/>
          <p:nvPr/>
        </p:nvSpPr>
        <p:spPr>
          <a:xfrm>
            <a:off x="4880880" y="214668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1" name="Oval 19"/>
          <p:cNvSpPr/>
          <p:nvPr/>
        </p:nvSpPr>
        <p:spPr>
          <a:xfrm>
            <a:off x="4880880" y="31543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3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2" name="Oval 20"/>
          <p:cNvSpPr/>
          <p:nvPr/>
        </p:nvSpPr>
        <p:spPr>
          <a:xfrm>
            <a:off x="4563360" y="15541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4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3" name="Oval 21"/>
          <p:cNvSpPr/>
          <p:nvPr/>
        </p:nvSpPr>
        <p:spPr>
          <a:xfrm>
            <a:off x="7192800" y="27007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4" name="Rectangle 17"/>
          <p:cNvSpPr/>
          <p:nvPr/>
        </p:nvSpPr>
        <p:spPr>
          <a:xfrm>
            <a:off x="7924680" y="2192760"/>
            <a:ext cx="914040" cy="1925640"/>
          </a:xfrm>
          <a:prstGeom prst="rect">
            <a:avLst/>
          </a:prstGeom>
          <a:solidFill>
            <a:srgbClr val="f5f5f5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Disk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Rectangle 10"/>
          <p:cNvSpPr/>
          <p:nvPr/>
        </p:nvSpPr>
        <p:spPr>
          <a:xfrm>
            <a:off x="5760720" y="1219320"/>
            <a:ext cx="2527560" cy="533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Page fault handler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46" name="Shape 26"/>
          <p:cNvCxnSpPr>
            <a:stCxn id="929" idx="0"/>
            <a:endCxn id="945" idx="1"/>
          </p:cNvCxnSpPr>
          <p:nvPr/>
        </p:nvCxnSpPr>
        <p:spPr>
          <a:xfrm flipH="1" flipV="1" rot="5400000">
            <a:off x="4246920" y="960120"/>
            <a:ext cx="988560" cy="2039400"/>
          </a:xfrm>
          <a:prstGeom prst="bentConnector2">
            <a:avLst/>
          </a:prstGeom>
          <a:ln w="25400">
            <a:solidFill>
              <a:srgbClr val="000000"/>
            </a:solidFill>
            <a:prstDash val="dash"/>
            <a:round/>
            <a:tailEnd len="med" type="arrow" w="med"/>
          </a:ln>
        </p:spPr>
      </p:cxnSp>
      <p:cxnSp>
        <p:nvCxnSpPr>
          <p:cNvPr id="947" name="Straight Arrow Connector 27"/>
          <p:cNvCxnSpPr/>
          <p:nvPr/>
        </p:nvCxnSpPr>
        <p:spPr>
          <a:xfrm>
            <a:off x="6707160" y="2633040"/>
            <a:ext cx="121788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948" name="Straight Arrow Connector 28"/>
          <p:cNvCxnSpPr/>
          <p:nvPr/>
        </p:nvCxnSpPr>
        <p:spPr>
          <a:xfrm flipH="1" flipV="1">
            <a:off x="6707160" y="3579840"/>
            <a:ext cx="121788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949" name="Down Arrow 33"/>
          <p:cNvSpPr/>
          <p:nvPr/>
        </p:nvSpPr>
        <p:spPr>
          <a:xfrm>
            <a:off x="7086600" y="1752480"/>
            <a:ext cx="456840" cy="628200"/>
          </a:xfrm>
          <a:prstGeom prst="downArrow">
            <a:avLst>
              <a:gd name="adj1" fmla="val 50000"/>
              <a:gd name="adj2" fmla="val 50000"/>
            </a:avLst>
          </a:prstGeom>
          <a:noFill/>
          <a:ln w="635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0" name="Text Box 9"/>
          <p:cNvSpPr/>
          <p:nvPr/>
        </p:nvSpPr>
        <p:spPr>
          <a:xfrm>
            <a:off x="6686280" y="2355120"/>
            <a:ext cx="123264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Victim page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Text Box 9"/>
          <p:cNvSpPr/>
          <p:nvPr/>
        </p:nvSpPr>
        <p:spPr>
          <a:xfrm>
            <a:off x="6786000" y="3303360"/>
            <a:ext cx="106344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New page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Text Box 9"/>
          <p:cNvSpPr/>
          <p:nvPr/>
        </p:nvSpPr>
        <p:spPr>
          <a:xfrm>
            <a:off x="4197600" y="1181520"/>
            <a:ext cx="104688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Exception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Oval 21"/>
          <p:cNvSpPr/>
          <p:nvPr/>
        </p:nvSpPr>
        <p:spPr>
          <a:xfrm>
            <a:off x="7205040" y="366228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6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4" name="Oval 21"/>
          <p:cNvSpPr/>
          <p:nvPr/>
        </p:nvSpPr>
        <p:spPr>
          <a:xfrm>
            <a:off x="2330280" y="317304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7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Rectangle 79"/>
          <p:cNvSpPr/>
          <p:nvPr/>
        </p:nvSpPr>
        <p:spPr>
          <a:xfrm>
            <a:off x="826920" y="2222280"/>
            <a:ext cx="3646080" cy="2437920"/>
          </a:xfrm>
          <a:prstGeom prst="rect">
            <a:avLst/>
          </a:prstGeom>
          <a:solidFill>
            <a:srgbClr val="ebebeb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Integrating VM and Cache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957" name="Rectangle 66"/>
          <p:cNvSpPr/>
          <p:nvPr/>
        </p:nvSpPr>
        <p:spPr>
          <a:xfrm>
            <a:off x="2550960" y="3411360"/>
            <a:ext cx="388440" cy="257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Rectangle 67"/>
          <p:cNvSpPr/>
          <p:nvPr/>
        </p:nvSpPr>
        <p:spPr>
          <a:xfrm>
            <a:off x="1028880" y="3182760"/>
            <a:ext cx="1230120" cy="456840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CPU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Rectangle 68"/>
          <p:cNvSpPr/>
          <p:nvPr/>
        </p:nvSpPr>
        <p:spPr>
          <a:xfrm>
            <a:off x="3267000" y="2420640"/>
            <a:ext cx="1022040" cy="2118960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MMU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Rectangle 69"/>
          <p:cNvSpPr/>
          <p:nvPr/>
        </p:nvSpPr>
        <p:spPr>
          <a:xfrm>
            <a:off x="5448240" y="2420640"/>
            <a:ext cx="925200" cy="2118960"/>
          </a:xfrm>
          <a:prstGeom prst="rect">
            <a:avLst/>
          </a:prstGeom>
          <a:solidFill>
            <a:srgbClr val="f5f5f5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1" name="Line 70"/>
          <p:cNvSpPr/>
          <p:nvPr/>
        </p:nvSpPr>
        <p:spPr>
          <a:xfrm>
            <a:off x="2259000" y="3411000"/>
            <a:ext cx="1001520" cy="3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2" name="Line 71"/>
          <p:cNvSpPr/>
          <p:nvPr/>
        </p:nvSpPr>
        <p:spPr>
          <a:xfrm flipV="1">
            <a:off x="1638000" y="3639600"/>
            <a:ext cx="360" cy="12495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3" name="Rectangle 72"/>
          <p:cNvSpPr/>
          <p:nvPr/>
        </p:nvSpPr>
        <p:spPr>
          <a:xfrm>
            <a:off x="4534560" y="2922120"/>
            <a:ext cx="623160" cy="257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PTEA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Text Box 73"/>
          <p:cNvSpPr/>
          <p:nvPr/>
        </p:nvSpPr>
        <p:spPr>
          <a:xfrm>
            <a:off x="4264560" y="1766520"/>
            <a:ext cx="5378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Line 74"/>
          <p:cNvSpPr/>
          <p:nvPr/>
        </p:nvSpPr>
        <p:spPr>
          <a:xfrm>
            <a:off x="4286160" y="3180960"/>
            <a:ext cx="1162080" cy="144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560" bIns="-4356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6" name="Rectangle 75"/>
          <p:cNvSpPr/>
          <p:nvPr/>
        </p:nvSpPr>
        <p:spPr>
          <a:xfrm>
            <a:off x="4675320" y="3563640"/>
            <a:ext cx="382320" cy="257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Line 76"/>
          <p:cNvSpPr/>
          <p:nvPr/>
        </p:nvSpPr>
        <p:spPr>
          <a:xfrm flipH="1">
            <a:off x="1638000" y="4889160"/>
            <a:ext cx="356868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8" name="Text Box 77"/>
          <p:cNvSpPr/>
          <p:nvPr/>
        </p:nvSpPr>
        <p:spPr>
          <a:xfrm>
            <a:off x="3161520" y="4815360"/>
            <a:ext cx="66132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Data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Line 78"/>
          <p:cNvSpPr/>
          <p:nvPr/>
        </p:nvSpPr>
        <p:spPr>
          <a:xfrm>
            <a:off x="4305240" y="3822120"/>
            <a:ext cx="1162080" cy="3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0" name="Rectangle 81"/>
          <p:cNvSpPr/>
          <p:nvPr/>
        </p:nvSpPr>
        <p:spPr>
          <a:xfrm>
            <a:off x="7532640" y="2420640"/>
            <a:ext cx="925200" cy="2118960"/>
          </a:xfrm>
          <a:prstGeom prst="rect">
            <a:avLst/>
          </a:prstGeom>
          <a:solidFill>
            <a:srgbClr val="f5f5f5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Line 82"/>
          <p:cNvSpPr/>
          <p:nvPr/>
        </p:nvSpPr>
        <p:spPr>
          <a:xfrm>
            <a:off x="6373800" y="3822120"/>
            <a:ext cx="1177920" cy="3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2" name="Text Box 83"/>
          <p:cNvSpPr/>
          <p:nvPr/>
        </p:nvSpPr>
        <p:spPr>
          <a:xfrm>
            <a:off x="6734160" y="3519000"/>
            <a:ext cx="43560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Text Box 84"/>
          <p:cNvSpPr/>
          <p:nvPr/>
        </p:nvSpPr>
        <p:spPr>
          <a:xfrm>
            <a:off x="5957640" y="3578760"/>
            <a:ext cx="52704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</a:rPr>
              <a:t>PA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</a:rPr>
              <a:t>miss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4" name="Rectangle 85"/>
          <p:cNvSpPr/>
          <p:nvPr/>
        </p:nvSpPr>
        <p:spPr>
          <a:xfrm>
            <a:off x="6618960" y="2862000"/>
            <a:ext cx="623160" cy="257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PTEA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Text Box 86"/>
          <p:cNvSpPr/>
          <p:nvPr/>
        </p:nvSpPr>
        <p:spPr>
          <a:xfrm>
            <a:off x="5909760" y="2908800"/>
            <a:ext cx="55296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</a:rPr>
              <a:t>PTEA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</a:rPr>
              <a:t>miss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Line 87"/>
          <p:cNvSpPr/>
          <p:nvPr/>
        </p:nvSpPr>
        <p:spPr>
          <a:xfrm flipH="1">
            <a:off x="3763800" y="2071080"/>
            <a:ext cx="144288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7" name="Line 88"/>
          <p:cNvSpPr/>
          <p:nvPr/>
        </p:nvSpPr>
        <p:spPr>
          <a:xfrm flipV="1">
            <a:off x="3763800" y="2071080"/>
            <a:ext cx="360" cy="34956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8" name="Line 89"/>
          <p:cNvSpPr/>
          <p:nvPr/>
        </p:nvSpPr>
        <p:spPr>
          <a:xfrm flipH="1">
            <a:off x="5206680" y="2603160"/>
            <a:ext cx="24156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9" name="Line 90"/>
          <p:cNvSpPr/>
          <p:nvPr/>
        </p:nvSpPr>
        <p:spPr>
          <a:xfrm flipV="1">
            <a:off x="5206680" y="2071080"/>
            <a:ext cx="360" cy="5320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0" name="Text Box 91"/>
          <p:cNvSpPr/>
          <p:nvPr/>
        </p:nvSpPr>
        <p:spPr>
          <a:xfrm>
            <a:off x="5355360" y="2405520"/>
            <a:ext cx="59256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</a:rPr>
              <a:t>PTEA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</a:rPr>
              <a:t>hit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Line 92"/>
          <p:cNvSpPr/>
          <p:nvPr/>
        </p:nvSpPr>
        <p:spPr>
          <a:xfrm flipH="1">
            <a:off x="5206680" y="4355640"/>
            <a:ext cx="24156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2" name="Line 93"/>
          <p:cNvSpPr/>
          <p:nvPr/>
        </p:nvSpPr>
        <p:spPr>
          <a:xfrm flipV="1">
            <a:off x="5206680" y="4355640"/>
            <a:ext cx="360" cy="5335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3" name="Text Box 94"/>
          <p:cNvSpPr/>
          <p:nvPr/>
        </p:nvSpPr>
        <p:spPr>
          <a:xfrm>
            <a:off x="5372640" y="4158000"/>
            <a:ext cx="41112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</a:rPr>
              <a:t>PA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</a:rPr>
              <a:t>hit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4" name="Line 95"/>
          <p:cNvSpPr/>
          <p:nvPr/>
        </p:nvSpPr>
        <p:spPr>
          <a:xfrm>
            <a:off x="6389640" y="3182400"/>
            <a:ext cx="1162080" cy="180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200" bIns="-432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5" name="Line 96"/>
          <p:cNvSpPr/>
          <p:nvPr/>
        </p:nvSpPr>
        <p:spPr>
          <a:xfrm flipH="1">
            <a:off x="6373800" y="4355640"/>
            <a:ext cx="1171440" cy="3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6" name="Text Box 97"/>
          <p:cNvSpPr/>
          <p:nvPr/>
        </p:nvSpPr>
        <p:spPr>
          <a:xfrm>
            <a:off x="6633360" y="4052520"/>
            <a:ext cx="66132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Data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Line 98"/>
          <p:cNvSpPr/>
          <p:nvPr/>
        </p:nvSpPr>
        <p:spPr>
          <a:xfrm flipH="1">
            <a:off x="6360840" y="2603160"/>
            <a:ext cx="1171800" cy="3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8" name="Text Box 99"/>
          <p:cNvSpPr/>
          <p:nvPr/>
        </p:nvSpPr>
        <p:spPr>
          <a:xfrm>
            <a:off x="6668280" y="2268000"/>
            <a:ext cx="5378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Text Box 100"/>
          <p:cNvSpPr/>
          <p:nvPr/>
        </p:nvSpPr>
        <p:spPr>
          <a:xfrm>
            <a:off x="5528160" y="4600440"/>
            <a:ext cx="763200" cy="576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L1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cache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0" name="TextBox 42"/>
          <p:cNvSpPr/>
          <p:nvPr/>
        </p:nvSpPr>
        <p:spPr>
          <a:xfrm>
            <a:off x="812160" y="2222280"/>
            <a:ext cx="1158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CPU Chip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Rectangle 72"/>
          <p:cNvSpPr/>
          <p:nvPr/>
        </p:nvSpPr>
        <p:spPr>
          <a:xfrm>
            <a:off x="543240" y="6191280"/>
            <a:ext cx="8042040" cy="257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600" spc="-1" strike="noStrike">
                <a:solidFill>
                  <a:schemeClr val="dk1"/>
                </a:solidFill>
                <a:latin typeface="Calibri"/>
              </a:rPr>
              <a:t>VA: virtual address, PA: physical address, PTE: page table entry, PTEA = PTE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389520" y="493560"/>
            <a:ext cx="83815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Speeding up Translation with a TLB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/>
          </p:nvPr>
        </p:nvSpPr>
        <p:spPr>
          <a:xfrm>
            <a:off x="380880" y="1481040"/>
            <a:ext cx="8548200" cy="522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Page table entries (PTEs) are cached in L1 like any other memory word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PTEs may be evicted by other data references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PTE hit still requires a small L1 delay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Solution: </a:t>
            </a: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Translation Lookaside Buffer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 (TLB)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Small set-associative hardware cache in MMU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Maps virtual page numbers to  physical page numbers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Contains complete page table entries for small number of pages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Accessing the TLB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847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MMU uses the VPN portion of the virtual address to access the TLB: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6" name="Rectangle 379"/>
          <p:cNvSpPr/>
          <p:nvPr/>
        </p:nvSpPr>
        <p:spPr>
          <a:xfrm>
            <a:off x="4454640" y="2908440"/>
            <a:ext cx="165852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Arial Narrow"/>
              </a:rPr>
              <a:t>TLB tag (TLBT)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Rectangle 380"/>
          <p:cNvSpPr/>
          <p:nvPr/>
        </p:nvSpPr>
        <p:spPr>
          <a:xfrm>
            <a:off x="6108840" y="2908440"/>
            <a:ext cx="1769760" cy="3045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Arial Narrow"/>
              </a:rPr>
              <a:t>TLB index (TLBI)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8" name="Text Box 381"/>
          <p:cNvSpPr/>
          <p:nvPr/>
        </p:nvSpPr>
        <p:spPr>
          <a:xfrm>
            <a:off x="8673480" y="2609640"/>
            <a:ext cx="272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Text Box 382"/>
          <p:cNvSpPr/>
          <p:nvPr/>
        </p:nvSpPr>
        <p:spPr>
          <a:xfrm>
            <a:off x="7845840" y="2609640"/>
            <a:ext cx="429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p-1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" name="Text Box 383"/>
          <p:cNvSpPr/>
          <p:nvPr/>
        </p:nvSpPr>
        <p:spPr>
          <a:xfrm>
            <a:off x="7639920" y="2609640"/>
            <a:ext cx="281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Text Box 384"/>
          <p:cNvSpPr/>
          <p:nvPr/>
        </p:nvSpPr>
        <p:spPr>
          <a:xfrm>
            <a:off x="4347000" y="2609640"/>
            <a:ext cx="429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n-1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Rectangle 385"/>
          <p:cNvSpPr/>
          <p:nvPr/>
        </p:nvSpPr>
        <p:spPr>
          <a:xfrm>
            <a:off x="7880400" y="2908440"/>
            <a:ext cx="918720" cy="3045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Arial Narrow"/>
              </a:rPr>
              <a:t>VPO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AutoShape 386"/>
          <p:cNvSpPr/>
          <p:nvPr/>
        </p:nvSpPr>
        <p:spPr>
          <a:xfrm flipV="1" rot="5400000">
            <a:off x="6056280" y="869760"/>
            <a:ext cx="177480" cy="340308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004" name="Text Box 387"/>
          <p:cNvSpPr/>
          <p:nvPr/>
        </p:nvSpPr>
        <p:spPr>
          <a:xfrm>
            <a:off x="5844240" y="2116080"/>
            <a:ext cx="56520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Arial Narrow"/>
              </a:rPr>
              <a:t>VPN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Text Box 388"/>
          <p:cNvSpPr/>
          <p:nvPr/>
        </p:nvSpPr>
        <p:spPr>
          <a:xfrm>
            <a:off x="6111720" y="2609640"/>
            <a:ext cx="581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p+t-1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6" name="Text Box 389"/>
          <p:cNvSpPr/>
          <p:nvPr/>
        </p:nvSpPr>
        <p:spPr>
          <a:xfrm>
            <a:off x="5753520" y="2609640"/>
            <a:ext cx="434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p+t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Rectangle 15"/>
          <p:cNvSpPr/>
          <p:nvPr/>
        </p:nvSpPr>
        <p:spPr>
          <a:xfrm>
            <a:off x="838080" y="3739680"/>
            <a:ext cx="5257440" cy="612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8" name="Rectangle 16"/>
          <p:cNvSpPr/>
          <p:nvPr/>
        </p:nvSpPr>
        <p:spPr>
          <a:xfrm>
            <a:off x="987480" y="3816000"/>
            <a:ext cx="2377440" cy="46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9" name="Rectangle 17"/>
          <p:cNvSpPr/>
          <p:nvPr/>
        </p:nvSpPr>
        <p:spPr>
          <a:xfrm>
            <a:off x="2280960" y="3914640"/>
            <a:ext cx="932400" cy="2660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0" name="Rectangle 21"/>
          <p:cNvSpPr/>
          <p:nvPr/>
        </p:nvSpPr>
        <p:spPr>
          <a:xfrm>
            <a:off x="1501920" y="3914640"/>
            <a:ext cx="619560" cy="262800"/>
          </a:xfrm>
          <a:prstGeom prst="rect">
            <a:avLst/>
          </a:prstGeom>
          <a:solidFill>
            <a:schemeClr val="accent3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tag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Rectangle 22"/>
          <p:cNvSpPr/>
          <p:nvPr/>
        </p:nvSpPr>
        <p:spPr>
          <a:xfrm>
            <a:off x="1096920" y="3914640"/>
            <a:ext cx="235080" cy="262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2" name="TextBox 107"/>
          <p:cNvSpPr/>
          <p:nvPr/>
        </p:nvSpPr>
        <p:spPr>
          <a:xfrm rot="16200000">
            <a:off x="3015000" y="4998240"/>
            <a:ext cx="612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Calibri"/>
              </a:rPr>
              <a:t>…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Rectangle 108"/>
          <p:cNvSpPr/>
          <p:nvPr/>
        </p:nvSpPr>
        <p:spPr>
          <a:xfrm>
            <a:off x="3540240" y="3816000"/>
            <a:ext cx="2377440" cy="46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4" name="Rectangle 109"/>
          <p:cNvSpPr/>
          <p:nvPr/>
        </p:nvSpPr>
        <p:spPr>
          <a:xfrm>
            <a:off x="4833720" y="3914640"/>
            <a:ext cx="932400" cy="2660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Rectangle 110"/>
          <p:cNvSpPr/>
          <p:nvPr/>
        </p:nvSpPr>
        <p:spPr>
          <a:xfrm>
            <a:off x="4054320" y="3914640"/>
            <a:ext cx="619560" cy="262800"/>
          </a:xfrm>
          <a:prstGeom prst="rect">
            <a:avLst/>
          </a:prstGeom>
          <a:solidFill>
            <a:schemeClr val="accent3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tag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6" name="Rectangle 111"/>
          <p:cNvSpPr/>
          <p:nvPr/>
        </p:nvSpPr>
        <p:spPr>
          <a:xfrm>
            <a:off x="3649680" y="3914640"/>
            <a:ext cx="235080" cy="262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TextBox 112"/>
          <p:cNvSpPr/>
          <p:nvPr/>
        </p:nvSpPr>
        <p:spPr>
          <a:xfrm>
            <a:off x="167760" y="3847680"/>
            <a:ext cx="72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Set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Rectangle 113"/>
          <p:cNvSpPr/>
          <p:nvPr/>
        </p:nvSpPr>
        <p:spPr>
          <a:xfrm>
            <a:off x="863640" y="4520880"/>
            <a:ext cx="5257440" cy="612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9" name="Rectangle 114"/>
          <p:cNvSpPr/>
          <p:nvPr/>
        </p:nvSpPr>
        <p:spPr>
          <a:xfrm>
            <a:off x="1013040" y="4597200"/>
            <a:ext cx="2377440" cy="46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0" name="Rectangle 115"/>
          <p:cNvSpPr/>
          <p:nvPr/>
        </p:nvSpPr>
        <p:spPr>
          <a:xfrm>
            <a:off x="2306160" y="4695840"/>
            <a:ext cx="932400" cy="2660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Rectangle 116"/>
          <p:cNvSpPr/>
          <p:nvPr/>
        </p:nvSpPr>
        <p:spPr>
          <a:xfrm>
            <a:off x="1527120" y="4695840"/>
            <a:ext cx="619560" cy="262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tag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Rectangle 117"/>
          <p:cNvSpPr/>
          <p:nvPr/>
        </p:nvSpPr>
        <p:spPr>
          <a:xfrm>
            <a:off x="1122480" y="4695840"/>
            <a:ext cx="235080" cy="262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Rectangle 118"/>
          <p:cNvSpPr/>
          <p:nvPr/>
        </p:nvSpPr>
        <p:spPr>
          <a:xfrm>
            <a:off x="3565800" y="4597200"/>
            <a:ext cx="2377440" cy="46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4" name="Rectangle 119"/>
          <p:cNvSpPr/>
          <p:nvPr/>
        </p:nvSpPr>
        <p:spPr>
          <a:xfrm>
            <a:off x="4858920" y="4695840"/>
            <a:ext cx="932400" cy="2660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Rectangle 120"/>
          <p:cNvSpPr/>
          <p:nvPr/>
        </p:nvSpPr>
        <p:spPr>
          <a:xfrm>
            <a:off x="4079880" y="4695840"/>
            <a:ext cx="619560" cy="262800"/>
          </a:xfrm>
          <a:prstGeom prst="rect">
            <a:avLst/>
          </a:prstGeom>
          <a:solidFill>
            <a:schemeClr val="accent3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tag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6" name="Rectangle 121"/>
          <p:cNvSpPr/>
          <p:nvPr/>
        </p:nvSpPr>
        <p:spPr>
          <a:xfrm>
            <a:off x="3674880" y="4695840"/>
            <a:ext cx="235080" cy="262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TextBox 122"/>
          <p:cNvSpPr/>
          <p:nvPr/>
        </p:nvSpPr>
        <p:spPr>
          <a:xfrm>
            <a:off x="193320" y="4628880"/>
            <a:ext cx="72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Set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Rectangle 123"/>
          <p:cNvSpPr/>
          <p:nvPr/>
        </p:nvSpPr>
        <p:spPr>
          <a:xfrm>
            <a:off x="863640" y="5559480"/>
            <a:ext cx="5257440" cy="612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9" name="Rectangle 124"/>
          <p:cNvSpPr/>
          <p:nvPr/>
        </p:nvSpPr>
        <p:spPr>
          <a:xfrm>
            <a:off x="1013040" y="5635440"/>
            <a:ext cx="2377440" cy="46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0" name="Rectangle 125"/>
          <p:cNvSpPr/>
          <p:nvPr/>
        </p:nvSpPr>
        <p:spPr>
          <a:xfrm>
            <a:off x="2306160" y="5734080"/>
            <a:ext cx="932400" cy="2660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Rectangle 126"/>
          <p:cNvSpPr/>
          <p:nvPr/>
        </p:nvSpPr>
        <p:spPr>
          <a:xfrm>
            <a:off x="1527120" y="5734080"/>
            <a:ext cx="619560" cy="262800"/>
          </a:xfrm>
          <a:prstGeom prst="rect">
            <a:avLst/>
          </a:prstGeom>
          <a:solidFill>
            <a:schemeClr val="accent3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tag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2" name="Rectangle 127"/>
          <p:cNvSpPr/>
          <p:nvPr/>
        </p:nvSpPr>
        <p:spPr>
          <a:xfrm>
            <a:off x="1122480" y="5734080"/>
            <a:ext cx="235080" cy="262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Rectangle 128"/>
          <p:cNvSpPr/>
          <p:nvPr/>
        </p:nvSpPr>
        <p:spPr>
          <a:xfrm>
            <a:off x="3565800" y="5635440"/>
            <a:ext cx="2377440" cy="46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4" name="Rectangle 129"/>
          <p:cNvSpPr/>
          <p:nvPr/>
        </p:nvSpPr>
        <p:spPr>
          <a:xfrm>
            <a:off x="4858920" y="5734080"/>
            <a:ext cx="932400" cy="2660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Rectangle 130"/>
          <p:cNvSpPr/>
          <p:nvPr/>
        </p:nvSpPr>
        <p:spPr>
          <a:xfrm>
            <a:off x="4079880" y="5734080"/>
            <a:ext cx="619560" cy="262800"/>
          </a:xfrm>
          <a:prstGeom prst="rect">
            <a:avLst/>
          </a:prstGeom>
          <a:solidFill>
            <a:schemeClr val="accent3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tag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131"/>
          <p:cNvSpPr/>
          <p:nvPr/>
        </p:nvSpPr>
        <p:spPr>
          <a:xfrm>
            <a:off x="3674880" y="5734080"/>
            <a:ext cx="235080" cy="262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TextBox 132"/>
          <p:cNvSpPr/>
          <p:nvPr/>
        </p:nvSpPr>
        <p:spPr>
          <a:xfrm>
            <a:off x="-41040" y="5667120"/>
            <a:ext cx="92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Set T-1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8" name="TextBox 133"/>
          <p:cNvSpPr/>
          <p:nvPr/>
        </p:nvSpPr>
        <p:spPr>
          <a:xfrm>
            <a:off x="7377480" y="1928880"/>
            <a:ext cx="1142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T = 2</a:t>
            </a:r>
            <a:r>
              <a:rPr b="1" lang="en-US" sz="1800" spc="-1" strike="noStrike" baseline="30000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 sets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9" name="Group 149"/>
          <p:cNvGrpSpPr/>
          <p:nvPr/>
        </p:nvGrpSpPr>
        <p:grpSpPr>
          <a:xfrm>
            <a:off x="6121080" y="3213000"/>
            <a:ext cx="3155040" cy="1663560"/>
            <a:chOff x="6121080" y="3213000"/>
            <a:chExt cx="3155040" cy="1663560"/>
          </a:xfrm>
        </p:grpSpPr>
        <p:cxnSp>
          <p:nvCxnSpPr>
            <p:cNvPr id="1040" name="Straight Connector 135"/>
            <p:cNvCxnSpPr>
              <a:stCxn id="997" idx="2"/>
            </p:cNvCxnSpPr>
            <p:nvPr/>
          </p:nvCxnSpPr>
          <p:spPr>
            <a:xfrm>
              <a:off x="6993720" y="3213000"/>
              <a:ext cx="360" cy="1663920"/>
            </a:xfrm>
            <a:prstGeom prst="straightConnector1">
              <a:avLst/>
            </a:prstGeom>
            <a:ln w="25400">
              <a:solidFill>
                <a:srgbClr val="000000"/>
              </a:solidFill>
              <a:round/>
            </a:ln>
          </p:spPr>
        </p:cxnSp>
        <p:cxnSp>
          <p:nvCxnSpPr>
            <p:cNvPr id="1041" name="Straight Arrow Connector 139"/>
            <p:cNvCxnSpPr/>
            <p:nvPr/>
          </p:nvCxnSpPr>
          <p:spPr>
            <a:xfrm flipH="1">
              <a:off x="6121080" y="4876560"/>
              <a:ext cx="873000" cy="360"/>
            </a:xfrm>
            <a:prstGeom prst="straightConnector1">
              <a:avLst/>
            </a:prstGeom>
            <a:ln w="25400">
              <a:solidFill>
                <a:srgbClr val="000000"/>
              </a:solidFill>
              <a:round/>
              <a:tailEnd len="med" type="arrow" w="med"/>
            </a:ln>
          </p:spPr>
        </p:cxnSp>
        <p:sp>
          <p:nvSpPr>
            <p:cNvPr id="1042" name="TextBox 142"/>
            <p:cNvSpPr/>
            <p:nvPr/>
          </p:nvSpPr>
          <p:spPr>
            <a:xfrm>
              <a:off x="6899040" y="4177800"/>
              <a:ext cx="2377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dk1"/>
                  </a:solidFill>
                  <a:latin typeface="Calibri"/>
                </a:rPr>
                <a:t>TLBI selects the set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43" name="Group 150"/>
          <p:cNvGrpSpPr/>
          <p:nvPr/>
        </p:nvGrpSpPr>
        <p:grpSpPr>
          <a:xfrm>
            <a:off x="1828800" y="2395440"/>
            <a:ext cx="2625840" cy="2300400"/>
            <a:chOff x="1828800" y="2395440"/>
            <a:chExt cx="2625840" cy="2300400"/>
          </a:xfrm>
        </p:grpSpPr>
        <p:cxnSp>
          <p:nvCxnSpPr>
            <p:cNvPr id="1044" name="Straight Connector 144"/>
            <p:cNvCxnSpPr>
              <a:stCxn id="996" idx="1"/>
            </p:cNvCxnSpPr>
            <p:nvPr/>
          </p:nvCxnSpPr>
          <p:spPr>
            <a:xfrm flipH="1" flipV="1">
              <a:off x="1828800" y="3047760"/>
              <a:ext cx="2626200" cy="13320"/>
            </a:xfrm>
            <a:prstGeom prst="straightConnector1">
              <a:avLst/>
            </a:prstGeom>
            <a:ln w="25400">
              <a:solidFill>
                <a:srgbClr val="000000"/>
              </a:solidFill>
              <a:round/>
            </a:ln>
          </p:spPr>
        </p:cxnSp>
        <p:cxnSp>
          <p:nvCxnSpPr>
            <p:cNvPr id="1045" name="Straight Arrow Connector 146"/>
            <p:cNvCxnSpPr>
              <a:endCxn id="1021" idx="0"/>
            </p:cNvCxnSpPr>
            <p:nvPr/>
          </p:nvCxnSpPr>
          <p:spPr>
            <a:xfrm>
              <a:off x="1828800" y="3047760"/>
              <a:ext cx="8280" cy="1648440"/>
            </a:xfrm>
            <a:prstGeom prst="straightConnector1">
              <a:avLst/>
            </a:prstGeom>
            <a:ln w="25400">
              <a:solidFill>
                <a:srgbClr val="000000"/>
              </a:solidFill>
              <a:round/>
              <a:tailEnd len="med" type="arrow" w="med"/>
            </a:ln>
          </p:spPr>
        </p:cxnSp>
        <p:sp>
          <p:nvSpPr>
            <p:cNvPr id="1046" name="TextBox 147"/>
            <p:cNvSpPr/>
            <p:nvPr/>
          </p:nvSpPr>
          <p:spPr>
            <a:xfrm>
              <a:off x="2281680" y="2395440"/>
              <a:ext cx="206136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dk1"/>
                  </a:solidFill>
                  <a:latin typeface="Calibri"/>
                </a:rPr>
                <a:t>TLBT matches tag of line within set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43"/>
          <p:cNvSpPr/>
          <p:nvPr/>
        </p:nvSpPr>
        <p:spPr>
          <a:xfrm>
            <a:off x="1384920" y="1752480"/>
            <a:ext cx="3749400" cy="2694960"/>
          </a:xfrm>
          <a:prstGeom prst="rect">
            <a:avLst/>
          </a:prstGeom>
          <a:solidFill>
            <a:srgbClr val="ebebeb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457200" y="436680"/>
            <a:ext cx="871668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TLB Hit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049" name="Rectangle 10"/>
          <p:cNvSpPr/>
          <p:nvPr/>
        </p:nvSpPr>
        <p:spPr>
          <a:xfrm>
            <a:off x="3963960" y="3007080"/>
            <a:ext cx="1066320" cy="1236960"/>
          </a:xfrm>
          <a:prstGeom prst="rect">
            <a:avLst/>
          </a:prstGeom>
          <a:solidFill>
            <a:srgbClr val="dbf2da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MMU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Rectangle 17"/>
          <p:cNvSpPr/>
          <p:nvPr/>
        </p:nvSpPr>
        <p:spPr>
          <a:xfrm>
            <a:off x="6553080" y="2722320"/>
            <a:ext cx="914040" cy="2284200"/>
          </a:xfrm>
          <a:prstGeom prst="rect">
            <a:avLst/>
          </a:prstGeom>
          <a:solidFill>
            <a:srgbClr val="ebebeb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Cache/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Rectangle 10"/>
          <p:cNvSpPr/>
          <p:nvPr/>
        </p:nvSpPr>
        <p:spPr>
          <a:xfrm>
            <a:off x="1525680" y="3359880"/>
            <a:ext cx="1066320" cy="533160"/>
          </a:xfrm>
          <a:prstGeom prst="rect">
            <a:avLst/>
          </a:prstGeom>
          <a:solidFill>
            <a:srgbClr val="f6d2d2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CPU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TextBox 44"/>
          <p:cNvSpPr/>
          <p:nvPr/>
        </p:nvSpPr>
        <p:spPr>
          <a:xfrm>
            <a:off x="1340280" y="1752480"/>
            <a:ext cx="1158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CPU Chip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53" name="Group 1"/>
          <p:cNvGrpSpPr/>
          <p:nvPr/>
        </p:nvGrpSpPr>
        <p:grpSpPr>
          <a:xfrm>
            <a:off x="2592000" y="3119400"/>
            <a:ext cx="1370160" cy="538920"/>
            <a:chOff x="2592000" y="3119400"/>
            <a:chExt cx="1370160" cy="538920"/>
          </a:xfrm>
        </p:grpSpPr>
        <p:cxnSp>
          <p:nvCxnSpPr>
            <p:cNvPr id="1054" name="Straight Arrow Connector 37"/>
            <p:cNvCxnSpPr>
              <a:stCxn id="1051" idx="3"/>
            </p:cNvCxnSpPr>
            <p:nvPr/>
          </p:nvCxnSpPr>
          <p:spPr>
            <a:xfrm flipV="1">
              <a:off x="2592000" y="3621600"/>
              <a:ext cx="1370520" cy="5040"/>
            </a:xfrm>
            <a:prstGeom prst="straightConnector1">
              <a:avLst/>
            </a:prstGeom>
            <a:ln w="25400">
              <a:solidFill>
                <a:srgbClr val="000000"/>
              </a:solidFill>
              <a:round/>
              <a:tailEnd len="med" type="arrow" w="med"/>
            </a:ln>
          </p:spPr>
        </p:cxnSp>
        <p:sp>
          <p:nvSpPr>
            <p:cNvPr id="1055" name="Text Box 9"/>
            <p:cNvSpPr/>
            <p:nvPr/>
          </p:nvSpPr>
          <p:spPr>
            <a:xfrm>
              <a:off x="3037320" y="3356280"/>
              <a:ext cx="411120" cy="302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sp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400" spc="-1" strike="noStrike">
                  <a:solidFill>
                    <a:schemeClr val="dk1"/>
                  </a:solidFill>
                  <a:latin typeface="Calibri"/>
                </a:rPr>
                <a:t>VA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6" name="Oval 4"/>
            <p:cNvSpPr/>
            <p:nvPr/>
          </p:nvSpPr>
          <p:spPr>
            <a:xfrm>
              <a:off x="3107160" y="3119400"/>
              <a:ext cx="274320" cy="2743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400" spc="-1" strike="noStrike">
                  <a:solidFill>
                    <a:schemeClr val="lt1"/>
                  </a:solidFill>
                  <a:latin typeface="Calibri"/>
                </a:rPr>
                <a:t>1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57" name="Group 4"/>
          <p:cNvGrpSpPr/>
          <p:nvPr/>
        </p:nvGrpSpPr>
        <p:grpSpPr>
          <a:xfrm>
            <a:off x="5030640" y="3354120"/>
            <a:ext cx="1522440" cy="592920"/>
            <a:chOff x="5030640" y="3354120"/>
            <a:chExt cx="1522440" cy="592920"/>
          </a:xfrm>
        </p:grpSpPr>
        <p:sp>
          <p:nvSpPr>
            <p:cNvPr id="1058" name="Text Box 9"/>
            <p:cNvSpPr/>
            <p:nvPr/>
          </p:nvSpPr>
          <p:spPr>
            <a:xfrm>
              <a:off x="5590800" y="3354120"/>
              <a:ext cx="405360" cy="302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sp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400" spc="-1" strike="noStrike">
                  <a:solidFill>
                    <a:schemeClr val="dk1"/>
                  </a:solidFill>
                  <a:latin typeface="Calibri"/>
                </a:rPr>
                <a:t>PA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059" name="Straight Arrow Connector 39"/>
            <p:cNvCxnSpPr/>
            <p:nvPr/>
          </p:nvCxnSpPr>
          <p:spPr>
            <a:xfrm flipV="1">
              <a:off x="5030640" y="3605400"/>
              <a:ext cx="1522800" cy="1800"/>
            </a:xfrm>
            <a:prstGeom prst="straightConnector1">
              <a:avLst/>
            </a:prstGeom>
            <a:ln w="25400">
              <a:solidFill>
                <a:srgbClr val="000000"/>
              </a:solidFill>
              <a:round/>
              <a:tailEnd len="med" type="arrow" w="med"/>
            </a:ln>
          </p:spPr>
        </p:cxnSp>
        <p:sp>
          <p:nvSpPr>
            <p:cNvPr id="1060" name="Oval 20"/>
            <p:cNvSpPr/>
            <p:nvPr/>
          </p:nvSpPr>
          <p:spPr>
            <a:xfrm>
              <a:off x="5656320" y="3672720"/>
              <a:ext cx="274320" cy="2743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400" spc="-1" strike="noStrike">
                  <a:solidFill>
                    <a:schemeClr val="lt1"/>
                  </a:solidFill>
                  <a:latin typeface="Calibri"/>
                </a:rPr>
                <a:t>4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61" name="Group 5"/>
          <p:cNvGrpSpPr/>
          <p:nvPr/>
        </p:nvGrpSpPr>
        <p:grpSpPr>
          <a:xfrm>
            <a:off x="2058840" y="3893040"/>
            <a:ext cx="4494240" cy="1444320"/>
            <a:chOff x="2058840" y="3893040"/>
            <a:chExt cx="4494240" cy="1444320"/>
          </a:xfrm>
        </p:grpSpPr>
        <p:sp>
          <p:nvSpPr>
            <p:cNvPr id="1062" name="Text Box 32"/>
            <p:cNvSpPr/>
            <p:nvPr/>
          </p:nvSpPr>
          <p:spPr>
            <a:xfrm>
              <a:off x="3851280" y="4779360"/>
              <a:ext cx="603360" cy="302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sp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400" spc="-1" strike="noStrike">
                  <a:solidFill>
                    <a:schemeClr val="dk1"/>
                  </a:solidFill>
                  <a:latin typeface="Calibri"/>
                </a:rPr>
                <a:t>Data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063" name="Shape 49"/>
            <p:cNvCxnSpPr>
              <a:endCxn id="1051" idx="2"/>
            </p:cNvCxnSpPr>
            <p:nvPr/>
          </p:nvCxnSpPr>
          <p:spPr>
            <a:xfrm flipV="1" rot="16200000">
              <a:off x="3863520" y="2088360"/>
              <a:ext cx="885240" cy="4494600"/>
            </a:xfrm>
            <a:prstGeom prst="bentConnector3">
              <a:avLst>
                <a:gd name="adj1" fmla="val 0"/>
              </a:avLst>
            </a:prstGeom>
            <a:ln w="25400">
              <a:solidFill>
                <a:srgbClr val="000000"/>
              </a:solidFill>
              <a:round/>
              <a:tailEnd len="med" type="arrow" w="med"/>
            </a:ln>
          </p:spPr>
        </p:cxnSp>
        <p:sp>
          <p:nvSpPr>
            <p:cNvPr id="1064" name="Oval 21"/>
            <p:cNvSpPr/>
            <p:nvPr/>
          </p:nvSpPr>
          <p:spPr>
            <a:xfrm>
              <a:off x="4021560" y="5063040"/>
              <a:ext cx="274320" cy="2743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400" spc="-1" strike="noStrike">
                  <a:solidFill>
                    <a:schemeClr val="lt1"/>
                  </a:solidFill>
                  <a:latin typeface="Calibri"/>
                </a:rPr>
                <a:t>5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65" name="Rectangle 2"/>
          <p:cNvSpPr/>
          <p:nvPr/>
        </p:nvSpPr>
        <p:spPr>
          <a:xfrm>
            <a:off x="506520" y="5823000"/>
            <a:ext cx="7189560" cy="577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A TLB hit eliminates a memory access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6" name="Rectangle 10"/>
          <p:cNvSpPr/>
          <p:nvPr/>
        </p:nvSpPr>
        <p:spPr>
          <a:xfrm>
            <a:off x="3962520" y="1905120"/>
            <a:ext cx="1066320" cy="38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TLB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67" name="Group 2"/>
          <p:cNvGrpSpPr/>
          <p:nvPr/>
        </p:nvGrpSpPr>
        <p:grpSpPr>
          <a:xfrm>
            <a:off x="3903840" y="2286000"/>
            <a:ext cx="551520" cy="721080"/>
            <a:chOff x="3903840" y="2286000"/>
            <a:chExt cx="551520" cy="721080"/>
          </a:xfrm>
        </p:grpSpPr>
        <p:sp>
          <p:nvSpPr>
            <p:cNvPr id="1068" name="Oval 18"/>
            <p:cNvSpPr/>
            <p:nvPr/>
          </p:nvSpPr>
          <p:spPr>
            <a:xfrm>
              <a:off x="4038480" y="2362320"/>
              <a:ext cx="274320" cy="2743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400" spc="-1" strike="noStrike">
                  <a:solidFill>
                    <a:schemeClr val="lt1"/>
                  </a:solidFill>
                  <a:latin typeface="Calibri"/>
                </a:rPr>
                <a:t>2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069" name="Straight Arrow Connector 27"/>
            <p:cNvCxnSpPr/>
            <p:nvPr/>
          </p:nvCxnSpPr>
          <p:spPr>
            <a:xfrm flipH="1" flipV="1">
              <a:off x="4417920" y="2286000"/>
              <a:ext cx="1800" cy="721440"/>
            </a:xfrm>
            <a:prstGeom prst="straightConnector1">
              <a:avLst/>
            </a:prstGeom>
            <a:ln w="25400">
              <a:solidFill>
                <a:srgbClr val="000000"/>
              </a:solidFill>
              <a:round/>
              <a:tailEnd len="med" type="arrow" w="med"/>
            </a:ln>
          </p:spPr>
        </p:cxnSp>
        <p:sp>
          <p:nvSpPr>
            <p:cNvPr id="1070" name="Text Box 9"/>
            <p:cNvSpPr/>
            <p:nvPr/>
          </p:nvSpPr>
          <p:spPr>
            <a:xfrm>
              <a:off x="3903840" y="2668320"/>
              <a:ext cx="551520" cy="302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sp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400" spc="-1" strike="noStrike">
                  <a:solidFill>
                    <a:schemeClr val="dk1"/>
                  </a:solidFill>
                  <a:latin typeface="Calibri"/>
                </a:rPr>
                <a:t>VPN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71" name="Group 3"/>
          <p:cNvGrpSpPr/>
          <p:nvPr/>
        </p:nvGrpSpPr>
        <p:grpSpPr>
          <a:xfrm>
            <a:off x="4628160" y="2286000"/>
            <a:ext cx="493560" cy="721080"/>
            <a:chOff x="4628160" y="2286000"/>
            <a:chExt cx="493560" cy="721080"/>
          </a:xfrm>
        </p:grpSpPr>
        <p:sp>
          <p:nvSpPr>
            <p:cNvPr id="1072" name="Text Box 9"/>
            <p:cNvSpPr/>
            <p:nvPr/>
          </p:nvSpPr>
          <p:spPr>
            <a:xfrm>
              <a:off x="4628160" y="2313000"/>
              <a:ext cx="493560" cy="302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sp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400" spc="-1" strike="noStrike">
                  <a:solidFill>
                    <a:schemeClr val="dk1"/>
                  </a:solidFill>
                  <a:latin typeface="Calibri"/>
                </a:rPr>
                <a:t>PTE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073" name="Straight Arrow Connector 28"/>
            <p:cNvCxnSpPr/>
            <p:nvPr/>
          </p:nvCxnSpPr>
          <p:spPr>
            <a:xfrm flipH="1">
              <a:off x="4646520" y="2286000"/>
              <a:ext cx="1800" cy="721440"/>
            </a:xfrm>
            <a:prstGeom prst="straightConnector1">
              <a:avLst/>
            </a:prstGeom>
            <a:ln w="25400">
              <a:solidFill>
                <a:srgbClr val="000000"/>
              </a:solidFill>
              <a:round/>
              <a:tailEnd len="med" type="arrow" w="med"/>
            </a:ln>
          </p:spPr>
        </p:cxnSp>
        <p:sp>
          <p:nvSpPr>
            <p:cNvPr id="1074" name="Oval 19"/>
            <p:cNvSpPr/>
            <p:nvPr/>
          </p:nvSpPr>
          <p:spPr>
            <a:xfrm>
              <a:off x="4737600" y="2633040"/>
              <a:ext cx="274320" cy="2743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400" spc="-1" strike="noStrike">
                  <a:solidFill>
                    <a:schemeClr val="lt1"/>
                  </a:solidFill>
                  <a:latin typeface="Calibri"/>
                </a:rPr>
                <a:t>3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43"/>
          <p:cNvSpPr/>
          <p:nvPr/>
        </p:nvSpPr>
        <p:spPr>
          <a:xfrm>
            <a:off x="1384920" y="1724400"/>
            <a:ext cx="3749400" cy="2694960"/>
          </a:xfrm>
          <a:prstGeom prst="rect">
            <a:avLst/>
          </a:prstGeom>
          <a:solidFill>
            <a:srgbClr val="ebebeb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457200" y="436680"/>
            <a:ext cx="871668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TLB Miss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077" name="Rectangle 10"/>
          <p:cNvSpPr/>
          <p:nvPr/>
        </p:nvSpPr>
        <p:spPr>
          <a:xfrm>
            <a:off x="3963960" y="3007080"/>
            <a:ext cx="1066320" cy="12369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MMU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8" name="Rectangle 17"/>
          <p:cNvSpPr/>
          <p:nvPr/>
        </p:nvSpPr>
        <p:spPr>
          <a:xfrm>
            <a:off x="6553080" y="2722320"/>
            <a:ext cx="914040" cy="2284200"/>
          </a:xfrm>
          <a:prstGeom prst="rect">
            <a:avLst/>
          </a:prstGeom>
          <a:solidFill>
            <a:srgbClr val="ebebeb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Cache/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Text Box 9"/>
          <p:cNvSpPr/>
          <p:nvPr/>
        </p:nvSpPr>
        <p:spPr>
          <a:xfrm>
            <a:off x="5561280" y="3811320"/>
            <a:ext cx="40536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0" name="Text Box 32"/>
          <p:cNvSpPr/>
          <p:nvPr/>
        </p:nvSpPr>
        <p:spPr>
          <a:xfrm>
            <a:off x="3851280" y="4779360"/>
            <a:ext cx="60336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Data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1" name="Straight Arrow Connector 39"/>
          <p:cNvCxnSpPr/>
          <p:nvPr/>
        </p:nvCxnSpPr>
        <p:spPr>
          <a:xfrm flipV="1">
            <a:off x="5030640" y="4062600"/>
            <a:ext cx="15228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1082" name="Rectangle 10"/>
          <p:cNvSpPr/>
          <p:nvPr/>
        </p:nvSpPr>
        <p:spPr>
          <a:xfrm>
            <a:off x="1525680" y="3359880"/>
            <a:ext cx="1066320" cy="533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CPU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3" name="Straight Arrow Connector 37"/>
          <p:cNvCxnSpPr>
            <a:stCxn id="1082" idx="3"/>
          </p:cNvCxnSpPr>
          <p:nvPr/>
        </p:nvCxnSpPr>
        <p:spPr>
          <a:xfrm flipV="1">
            <a:off x="2592000" y="3621600"/>
            <a:ext cx="1370520" cy="50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1084" name="Text Box 9"/>
          <p:cNvSpPr/>
          <p:nvPr/>
        </p:nvSpPr>
        <p:spPr>
          <a:xfrm>
            <a:off x="3037320" y="3356280"/>
            <a:ext cx="41112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TextBox 44"/>
          <p:cNvSpPr/>
          <p:nvPr/>
        </p:nvSpPr>
        <p:spPr>
          <a:xfrm>
            <a:off x="1340280" y="1752480"/>
            <a:ext cx="1158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CPU Chip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6" name="Text Box 9"/>
          <p:cNvSpPr/>
          <p:nvPr/>
        </p:nvSpPr>
        <p:spPr>
          <a:xfrm>
            <a:off x="5517000" y="2362680"/>
            <a:ext cx="49356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7" name="Shape 49"/>
          <p:cNvCxnSpPr>
            <a:endCxn id="1082" idx="2"/>
          </p:cNvCxnSpPr>
          <p:nvPr/>
        </p:nvCxnSpPr>
        <p:spPr>
          <a:xfrm flipV="1" rot="16200000">
            <a:off x="3863520" y="2088360"/>
            <a:ext cx="885240" cy="4494600"/>
          </a:xfrm>
          <a:prstGeom prst="bentConnector3">
            <a:avLst>
              <a:gd name="adj1" fmla="val 0"/>
            </a:avLst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1088" name="Oval 4"/>
          <p:cNvSpPr/>
          <p:nvPr/>
        </p:nvSpPr>
        <p:spPr>
          <a:xfrm>
            <a:off x="3107160" y="311940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9" name="Oval 18"/>
          <p:cNvSpPr/>
          <p:nvPr/>
        </p:nvSpPr>
        <p:spPr>
          <a:xfrm>
            <a:off x="4038480" y="23623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0" name="Oval 20"/>
          <p:cNvSpPr/>
          <p:nvPr/>
        </p:nvSpPr>
        <p:spPr>
          <a:xfrm>
            <a:off x="5626800" y="412992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1" name="Oval 21"/>
          <p:cNvSpPr/>
          <p:nvPr/>
        </p:nvSpPr>
        <p:spPr>
          <a:xfrm>
            <a:off x="4021560" y="506304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6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2" name="Rectangle 10"/>
          <p:cNvSpPr/>
          <p:nvPr/>
        </p:nvSpPr>
        <p:spPr>
          <a:xfrm>
            <a:off x="3962520" y="1905120"/>
            <a:ext cx="1066320" cy="38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TLB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93" name="Straight Arrow Connector 27"/>
          <p:cNvCxnSpPr/>
          <p:nvPr/>
        </p:nvCxnSpPr>
        <p:spPr>
          <a:xfrm flipH="1" flipV="1">
            <a:off x="4417920" y="2286000"/>
            <a:ext cx="1800" cy="7214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1094" name="Straight Arrow Connector 28"/>
          <p:cNvCxnSpPr/>
          <p:nvPr/>
        </p:nvCxnSpPr>
        <p:spPr>
          <a:xfrm flipH="1">
            <a:off x="4646520" y="2286000"/>
            <a:ext cx="1800" cy="7214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med" type="arrow" w="med"/>
            <a:tailEnd len="med" type="arrow" w="med"/>
          </a:ln>
        </p:spPr>
      </p:cxnSp>
      <p:sp>
        <p:nvSpPr>
          <p:cNvPr id="1095" name="Text Box 9"/>
          <p:cNvSpPr/>
          <p:nvPr/>
        </p:nvSpPr>
        <p:spPr>
          <a:xfrm>
            <a:off x="3903840" y="2668320"/>
            <a:ext cx="55152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6" name="Oval 19"/>
          <p:cNvSpPr/>
          <p:nvPr/>
        </p:nvSpPr>
        <p:spPr>
          <a:xfrm>
            <a:off x="5626800" y="212148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4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7" name="Text Box 9"/>
          <p:cNvSpPr/>
          <p:nvPr/>
        </p:nvSpPr>
        <p:spPr>
          <a:xfrm>
            <a:off x="5484960" y="3373200"/>
            <a:ext cx="61704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98" name="Straight Arrow Connector 30"/>
          <p:cNvCxnSpPr/>
          <p:nvPr/>
        </p:nvCxnSpPr>
        <p:spPr>
          <a:xfrm flipV="1">
            <a:off x="5030640" y="3624480"/>
            <a:ext cx="15228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1099" name="Oval 18"/>
          <p:cNvSpPr/>
          <p:nvPr/>
        </p:nvSpPr>
        <p:spPr>
          <a:xfrm>
            <a:off x="5626800" y="3124080"/>
            <a:ext cx="274320" cy="274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lt1"/>
                </a:solidFill>
                <a:latin typeface="Calibri"/>
              </a:rPr>
              <a:t>3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100" name="Elbow Connector 33"/>
          <p:cNvCxnSpPr/>
          <p:nvPr/>
        </p:nvCxnSpPr>
        <p:spPr>
          <a:xfrm rot="10800000">
            <a:off x="4647960" y="2636280"/>
            <a:ext cx="1905480" cy="483120"/>
          </a:xfrm>
          <a:prstGeom prst="bentConnector3">
            <a:avLst>
              <a:gd name="adj1" fmla="val 21541"/>
            </a:avLst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1101" name="Rectangle 2"/>
          <p:cNvSpPr/>
          <p:nvPr/>
        </p:nvSpPr>
        <p:spPr>
          <a:xfrm>
            <a:off x="519120" y="5715000"/>
            <a:ext cx="7710120" cy="914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A TLB miss incurs an additional memory access (the PTE)</a:t>
            </a:r>
            <a:br>
              <a:rPr sz="2400"/>
            </a:b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Fortunately, TLB misses are rare. Why?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Multi-Level Page Tables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/>
          </p:nvPr>
        </p:nvSpPr>
        <p:spPr>
          <a:xfrm>
            <a:off x="396720" y="1295280"/>
            <a:ext cx="691812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Suppose: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4KB (2</a:t>
            </a:r>
            <a:r>
              <a:rPr b="0" lang="en-GB" sz="2000" spc="-1" strike="noStrike" baseline="30000">
                <a:solidFill>
                  <a:schemeClr val="dk1"/>
                </a:solidFill>
                <a:latin typeface="Calibri"/>
              </a:rPr>
              <a:t>12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) page size, 48-bit address space, 8-byte PTE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Problem: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Would need a 512 GB page table!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2</a:t>
            </a:r>
            <a:r>
              <a:rPr b="0" lang="en-GB" sz="2000" spc="-1" strike="noStrike" baseline="30000">
                <a:solidFill>
                  <a:schemeClr val="dk1"/>
                </a:solidFill>
                <a:latin typeface="Calibri"/>
              </a:rPr>
              <a:t>48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* 2</a:t>
            </a:r>
            <a:r>
              <a:rPr b="0" lang="en-GB" sz="2000" spc="-1" strike="noStrike" baseline="30000">
                <a:solidFill>
                  <a:schemeClr val="dk1"/>
                </a:solidFill>
                <a:latin typeface="Calibri"/>
              </a:rPr>
              <a:t>-12 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* 2</a:t>
            </a:r>
            <a:r>
              <a:rPr b="0" lang="en-GB" sz="2000" spc="-1" strike="noStrike" baseline="30000">
                <a:solidFill>
                  <a:schemeClr val="dk1"/>
                </a:solidFill>
                <a:latin typeface="Calibri"/>
              </a:rPr>
              <a:t>3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= 2</a:t>
            </a:r>
            <a:r>
              <a:rPr b="0" lang="en-GB" sz="2000" spc="-1" strike="noStrike" baseline="30000">
                <a:solidFill>
                  <a:schemeClr val="dk1"/>
                </a:solidFill>
                <a:latin typeface="Calibri"/>
              </a:rPr>
              <a:t>39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bytes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Common solution: Multi-level page table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Example: 2-level page table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Level 1 table: each PTE points to a page table (always memory resident)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Level 2 table: each PTE points to a page </a:t>
            </a:r>
            <a:br>
              <a:rPr sz="2000"/>
            </a:b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(paged in and out like any other data)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104" name="Group 1"/>
          <p:cNvGrpSpPr/>
          <p:nvPr/>
        </p:nvGrpSpPr>
        <p:grpSpPr>
          <a:xfrm>
            <a:off x="6183360" y="1333440"/>
            <a:ext cx="2792520" cy="4696560"/>
            <a:chOff x="6183360" y="1333440"/>
            <a:chExt cx="2792520" cy="4696560"/>
          </a:xfrm>
        </p:grpSpPr>
        <p:sp>
          <p:nvSpPr>
            <p:cNvPr id="1105" name="Text Box 3"/>
            <p:cNvSpPr/>
            <p:nvPr/>
          </p:nvSpPr>
          <p:spPr>
            <a:xfrm>
              <a:off x="6183360" y="2719800"/>
              <a:ext cx="963720" cy="657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800" spc="-1" strike="noStrike">
                  <a:solidFill>
                    <a:schemeClr val="dk1"/>
                  </a:solidFill>
                  <a:latin typeface="Calibri"/>
                </a:rPr>
                <a:t>Level 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800" spc="-1" strike="noStrike">
                  <a:solidFill>
                    <a:schemeClr val="dk1"/>
                  </a:solidFill>
                  <a:latin typeface="Calibri"/>
                </a:rPr>
                <a:t>Table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6" name="Rectangle 4"/>
            <p:cNvSpPr/>
            <p:nvPr/>
          </p:nvSpPr>
          <p:spPr>
            <a:xfrm>
              <a:off x="6327360" y="3363480"/>
              <a:ext cx="758520" cy="1142640"/>
            </a:xfrm>
            <a:prstGeom prst="rect">
              <a:avLst/>
            </a:prstGeom>
            <a:solidFill>
              <a:srgbClr val="f6f5bd"/>
            </a:solidFill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107" name="Rectangle 5"/>
            <p:cNvSpPr/>
            <p:nvPr/>
          </p:nvSpPr>
          <p:spPr>
            <a:xfrm>
              <a:off x="8170200" y="1991880"/>
              <a:ext cx="699840" cy="1142640"/>
            </a:xfrm>
            <a:prstGeom prst="rect">
              <a:avLst/>
            </a:prstGeom>
            <a:solidFill>
              <a:srgbClr val="dbf2da"/>
            </a:solidFill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108" name="Rectangle 6"/>
            <p:cNvSpPr/>
            <p:nvPr/>
          </p:nvSpPr>
          <p:spPr>
            <a:xfrm>
              <a:off x="8170200" y="3363480"/>
              <a:ext cx="699840" cy="1142640"/>
            </a:xfrm>
            <a:prstGeom prst="rect">
              <a:avLst/>
            </a:prstGeom>
            <a:solidFill>
              <a:srgbClr val="dbf2da"/>
            </a:solidFill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109" name="Rectangle 7"/>
            <p:cNvSpPr/>
            <p:nvPr/>
          </p:nvSpPr>
          <p:spPr>
            <a:xfrm>
              <a:off x="8170200" y="4887360"/>
              <a:ext cx="699840" cy="1142640"/>
            </a:xfrm>
            <a:prstGeom prst="rect">
              <a:avLst/>
            </a:prstGeom>
            <a:solidFill>
              <a:srgbClr val="dbf2da"/>
            </a:solidFill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110" name="Text Box 8"/>
            <p:cNvSpPr/>
            <p:nvPr/>
          </p:nvSpPr>
          <p:spPr>
            <a:xfrm rot="16200000">
              <a:off x="8254440" y="4529160"/>
              <a:ext cx="375840" cy="3297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800" spc="-1" strike="noStrike">
                  <a:solidFill>
                    <a:srgbClr val="003300"/>
                  </a:solidFill>
                  <a:latin typeface="Calibri"/>
                </a:rPr>
                <a:t>...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1" name="Text Box 9"/>
            <p:cNvSpPr/>
            <p:nvPr/>
          </p:nvSpPr>
          <p:spPr>
            <a:xfrm>
              <a:off x="8012160" y="1333440"/>
              <a:ext cx="963720" cy="657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800" spc="-1" strike="noStrike">
                  <a:solidFill>
                    <a:schemeClr val="dk1"/>
                  </a:solidFill>
                  <a:latin typeface="Calibri"/>
                </a:rPr>
                <a:t>Level 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800" spc="-1" strike="noStrike">
                  <a:solidFill>
                    <a:schemeClr val="dk1"/>
                  </a:solidFill>
                  <a:latin typeface="Calibri"/>
                </a:rPr>
                <a:t>Tables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2" name="Line 10"/>
            <p:cNvSpPr/>
            <p:nvPr/>
          </p:nvSpPr>
          <p:spPr>
            <a:xfrm flipV="1">
              <a:off x="6874920" y="1990080"/>
              <a:ext cx="1295280" cy="1450800"/>
            </a:xfrm>
            <a:prstGeom prst="line">
              <a:avLst/>
            </a:prstGeom>
            <a:ln w="25273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113" name="Line 11"/>
            <p:cNvSpPr/>
            <p:nvPr/>
          </p:nvSpPr>
          <p:spPr>
            <a:xfrm flipV="1">
              <a:off x="6874920" y="3361680"/>
              <a:ext cx="1295280" cy="231840"/>
            </a:xfrm>
            <a:prstGeom prst="line">
              <a:avLst/>
            </a:prstGeom>
            <a:ln w="25273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114" name="Line 12"/>
            <p:cNvSpPr/>
            <p:nvPr/>
          </p:nvSpPr>
          <p:spPr>
            <a:xfrm>
              <a:off x="7027200" y="4423680"/>
              <a:ext cx="1143000" cy="463680"/>
            </a:xfrm>
            <a:prstGeom prst="line">
              <a:avLst/>
            </a:prstGeom>
            <a:ln w="25273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115" name="Line 13"/>
            <p:cNvSpPr/>
            <p:nvPr/>
          </p:nvSpPr>
          <p:spPr>
            <a:xfrm>
              <a:off x="6332760" y="3515760"/>
              <a:ext cx="762120" cy="1440"/>
            </a:xfrm>
            <a:prstGeom prst="line">
              <a:avLst/>
            </a:prstGeom>
            <a:ln w="19080">
              <a:solidFill>
                <a:srgbClr val="0033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560" bIns="-43560" anchor="t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116" name="Line 14"/>
            <p:cNvSpPr/>
            <p:nvPr/>
          </p:nvSpPr>
          <p:spPr>
            <a:xfrm>
              <a:off x="6332760" y="3668040"/>
              <a:ext cx="762120" cy="1440"/>
            </a:xfrm>
            <a:prstGeom prst="line">
              <a:avLst/>
            </a:prstGeom>
            <a:ln w="19080">
              <a:solidFill>
                <a:srgbClr val="0033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560" bIns="-43560" anchor="t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117" name="Line 15"/>
            <p:cNvSpPr/>
            <p:nvPr/>
          </p:nvSpPr>
          <p:spPr>
            <a:xfrm>
              <a:off x="6332760" y="4353840"/>
              <a:ext cx="762120" cy="1440"/>
            </a:xfrm>
            <a:prstGeom prst="line">
              <a:avLst/>
            </a:prstGeom>
            <a:ln w="19080">
              <a:solidFill>
                <a:srgbClr val="0033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560" bIns="-43560" anchor="t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118" name="Text Box 16"/>
            <p:cNvSpPr/>
            <p:nvPr/>
          </p:nvSpPr>
          <p:spPr>
            <a:xfrm>
              <a:off x="6572520" y="3820680"/>
              <a:ext cx="425880" cy="271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 vert="eaVert">
              <a:noAutofit/>
            </a:bodyPr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800" spc="-1" strike="noStrike">
                  <a:solidFill>
                    <a:srgbClr val="003300"/>
                  </a:solidFill>
                  <a:latin typeface="Calibri"/>
                </a:rPr>
                <a:t>...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3" dur="indefinite" restart="never" nodeType="tmRoot">
          <p:childTnLst>
            <p:seq>
              <p:cTn id="224" dur="indefinite" nodeType="mainSeq">
                <p:childTnLst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title"/>
          </p:nvPr>
        </p:nvSpPr>
        <p:spPr>
          <a:xfrm>
            <a:off x="404640" y="284040"/>
            <a:ext cx="828324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 Two-Level Page Table Hierarchy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20" name="Text Box 2"/>
          <p:cNvSpPr/>
          <p:nvPr/>
        </p:nvSpPr>
        <p:spPr>
          <a:xfrm>
            <a:off x="736560" y="1106640"/>
            <a:ext cx="1334160" cy="647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Level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page 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Text Box 3"/>
          <p:cNvSpPr/>
          <p:nvPr/>
        </p:nvSpPr>
        <p:spPr>
          <a:xfrm>
            <a:off x="5859000" y="6426360"/>
            <a:ext cx="507240" cy="334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 vert="eaVert">
            <a:noAutofit/>
          </a:bodyPr>
          <a:p>
            <a:pPr rtl="1">
              <a:lnSpc>
                <a:spcPct val="88000"/>
              </a:lnSpc>
              <a:spcBef>
                <a:spcPts val="9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2" name="Text Box 4"/>
          <p:cNvSpPr/>
          <p:nvPr/>
        </p:nvSpPr>
        <p:spPr>
          <a:xfrm>
            <a:off x="3048480" y="1112760"/>
            <a:ext cx="1442160" cy="647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Level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page tables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3" name="Rectangle 5"/>
          <p:cNvSpPr/>
          <p:nvPr/>
        </p:nvSpPr>
        <p:spPr>
          <a:xfrm>
            <a:off x="5538960" y="177948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4" name="Rectangle 6"/>
          <p:cNvSpPr/>
          <p:nvPr/>
        </p:nvSpPr>
        <p:spPr>
          <a:xfrm>
            <a:off x="5538960" y="2084400"/>
            <a:ext cx="99036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...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5" name="Rectangle 7"/>
          <p:cNvSpPr/>
          <p:nvPr/>
        </p:nvSpPr>
        <p:spPr>
          <a:xfrm>
            <a:off x="5538960" y="238932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1023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6" name="Rectangle 8"/>
          <p:cNvSpPr/>
          <p:nvPr/>
        </p:nvSpPr>
        <p:spPr>
          <a:xfrm>
            <a:off x="5538960" y="269388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1024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Rectangle 9"/>
          <p:cNvSpPr/>
          <p:nvPr/>
        </p:nvSpPr>
        <p:spPr>
          <a:xfrm>
            <a:off x="5538960" y="2998800"/>
            <a:ext cx="99036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...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8" name="Rectangle 10"/>
          <p:cNvSpPr/>
          <p:nvPr/>
        </p:nvSpPr>
        <p:spPr>
          <a:xfrm>
            <a:off x="5538960" y="330372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2047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Rectangle 11"/>
          <p:cNvSpPr/>
          <p:nvPr/>
        </p:nvSpPr>
        <p:spPr>
          <a:xfrm>
            <a:off x="5538960" y="1779480"/>
            <a:ext cx="990360" cy="914040"/>
          </a:xfrm>
          <a:prstGeom prst="rect">
            <a:avLst/>
          </a:prstGeom>
          <a:noFill/>
          <a:ln w="28575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30" name="Rectangle 12"/>
          <p:cNvSpPr/>
          <p:nvPr/>
        </p:nvSpPr>
        <p:spPr>
          <a:xfrm>
            <a:off x="5538960" y="2693880"/>
            <a:ext cx="990360" cy="914040"/>
          </a:xfrm>
          <a:prstGeom prst="rect">
            <a:avLst/>
          </a:prstGeom>
          <a:noFill/>
          <a:ln w="28575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31" name="Rectangle 13"/>
          <p:cNvSpPr/>
          <p:nvPr/>
        </p:nvSpPr>
        <p:spPr>
          <a:xfrm>
            <a:off x="5538960" y="3608280"/>
            <a:ext cx="990360" cy="184104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Gap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2" name="Text Box 14"/>
          <p:cNvSpPr/>
          <p:nvPr/>
        </p:nvSpPr>
        <p:spPr>
          <a:xfrm>
            <a:off x="6473880" y="1643400"/>
            <a:ext cx="266400" cy="272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3" name="Rectangle 15"/>
          <p:cNvSpPr/>
          <p:nvPr/>
        </p:nvSpPr>
        <p:spPr>
          <a:xfrm>
            <a:off x="3252960" y="217332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4" name="Rectangle 16"/>
          <p:cNvSpPr/>
          <p:nvPr/>
        </p:nvSpPr>
        <p:spPr>
          <a:xfrm>
            <a:off x="3252960" y="2478240"/>
            <a:ext cx="99036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...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Rectangle 17"/>
          <p:cNvSpPr/>
          <p:nvPr/>
        </p:nvSpPr>
        <p:spPr>
          <a:xfrm>
            <a:off x="3252960" y="278280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 1023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Rectangle 18"/>
          <p:cNvSpPr/>
          <p:nvPr/>
        </p:nvSpPr>
        <p:spPr>
          <a:xfrm>
            <a:off x="3252960" y="2173320"/>
            <a:ext cx="990360" cy="914040"/>
          </a:xfrm>
          <a:prstGeom prst="rect">
            <a:avLst/>
          </a:prstGeom>
          <a:noFill/>
          <a:ln w="28575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37" name="Rectangle 19"/>
          <p:cNvSpPr/>
          <p:nvPr/>
        </p:nvSpPr>
        <p:spPr>
          <a:xfrm>
            <a:off x="3252960" y="354492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8" name="Rectangle 20"/>
          <p:cNvSpPr/>
          <p:nvPr/>
        </p:nvSpPr>
        <p:spPr>
          <a:xfrm>
            <a:off x="3252960" y="3849840"/>
            <a:ext cx="990360" cy="3045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...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Rectangle 21"/>
          <p:cNvSpPr/>
          <p:nvPr/>
        </p:nvSpPr>
        <p:spPr>
          <a:xfrm>
            <a:off x="3252960" y="415440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 1023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Rectangle 22"/>
          <p:cNvSpPr/>
          <p:nvPr/>
        </p:nvSpPr>
        <p:spPr>
          <a:xfrm>
            <a:off x="3252960" y="3544920"/>
            <a:ext cx="990360" cy="914040"/>
          </a:xfrm>
          <a:prstGeom prst="rect">
            <a:avLst/>
          </a:prstGeom>
          <a:noFill/>
          <a:ln w="28575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41" name="Rectangle 23"/>
          <p:cNvSpPr/>
          <p:nvPr/>
        </p:nvSpPr>
        <p:spPr>
          <a:xfrm>
            <a:off x="3252960" y="4840200"/>
            <a:ext cx="990360" cy="60912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1023 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2" name="Rectangle 24"/>
          <p:cNvSpPr/>
          <p:nvPr/>
        </p:nvSpPr>
        <p:spPr>
          <a:xfrm>
            <a:off x="3252960" y="545004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 1023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Rectangle 25"/>
          <p:cNvSpPr/>
          <p:nvPr/>
        </p:nvSpPr>
        <p:spPr>
          <a:xfrm>
            <a:off x="3252960" y="4840200"/>
            <a:ext cx="990360" cy="914040"/>
          </a:xfrm>
          <a:prstGeom prst="rect">
            <a:avLst/>
          </a:prstGeom>
          <a:noFill/>
          <a:ln w="28575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44" name="Rectangle 26"/>
          <p:cNvSpPr/>
          <p:nvPr/>
        </p:nvSpPr>
        <p:spPr>
          <a:xfrm>
            <a:off x="5538960" y="5450040"/>
            <a:ext cx="990360" cy="60912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1023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unallocated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pages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Rectangle 27"/>
          <p:cNvSpPr/>
          <p:nvPr/>
        </p:nvSpPr>
        <p:spPr>
          <a:xfrm>
            <a:off x="5538960" y="6059520"/>
            <a:ext cx="99036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9215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6" name="Rectangle 28"/>
          <p:cNvSpPr/>
          <p:nvPr/>
        </p:nvSpPr>
        <p:spPr>
          <a:xfrm>
            <a:off x="5538960" y="5450040"/>
            <a:ext cx="990360" cy="914040"/>
          </a:xfrm>
          <a:prstGeom prst="rect">
            <a:avLst/>
          </a:prstGeom>
          <a:noFill/>
          <a:ln w="28575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47" name="Text Box 29"/>
          <p:cNvSpPr/>
          <p:nvPr/>
        </p:nvSpPr>
        <p:spPr>
          <a:xfrm>
            <a:off x="5493600" y="1106640"/>
            <a:ext cx="1068840" cy="647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Virtual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8" name="Line 30"/>
          <p:cNvSpPr/>
          <p:nvPr/>
        </p:nvSpPr>
        <p:spPr>
          <a:xfrm flipV="1">
            <a:off x="4243320" y="1790640"/>
            <a:ext cx="1295280" cy="53640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49" name="Line 31"/>
          <p:cNvSpPr/>
          <p:nvPr/>
        </p:nvSpPr>
        <p:spPr>
          <a:xfrm flipV="1">
            <a:off x="4243320" y="2400120"/>
            <a:ext cx="1295280" cy="53640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50" name="Line 32"/>
          <p:cNvSpPr/>
          <p:nvPr/>
        </p:nvSpPr>
        <p:spPr>
          <a:xfrm flipV="1">
            <a:off x="4243320" y="2705040"/>
            <a:ext cx="1295280" cy="99360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51" name="Line 33"/>
          <p:cNvSpPr/>
          <p:nvPr/>
        </p:nvSpPr>
        <p:spPr>
          <a:xfrm flipV="1">
            <a:off x="4243320" y="3314520"/>
            <a:ext cx="1295280" cy="99360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52" name="Line 34"/>
          <p:cNvSpPr/>
          <p:nvPr/>
        </p:nvSpPr>
        <p:spPr>
          <a:xfrm>
            <a:off x="4243320" y="5601960"/>
            <a:ext cx="1218960" cy="45720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53" name="Line 35"/>
          <p:cNvSpPr/>
          <p:nvPr/>
        </p:nvSpPr>
        <p:spPr>
          <a:xfrm flipV="1">
            <a:off x="1957320" y="2171520"/>
            <a:ext cx="1243080" cy="23184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54" name="Line 36"/>
          <p:cNvSpPr/>
          <p:nvPr/>
        </p:nvSpPr>
        <p:spPr>
          <a:xfrm>
            <a:off x="1957320" y="2706480"/>
            <a:ext cx="1295280" cy="83808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55" name="Line 37"/>
          <p:cNvSpPr/>
          <p:nvPr/>
        </p:nvSpPr>
        <p:spPr>
          <a:xfrm>
            <a:off x="1957320" y="4840200"/>
            <a:ext cx="1295280" cy="1440"/>
          </a:xfrm>
          <a:prstGeom prst="line">
            <a:avLst/>
          </a:prstGeom>
          <a:ln w="1260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560" bIns="-4356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56" name="Rectangle 38"/>
          <p:cNvSpPr/>
          <p:nvPr/>
        </p:nvSpPr>
        <p:spPr>
          <a:xfrm>
            <a:off x="838080" y="4992840"/>
            <a:ext cx="1118880" cy="83772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(1K - 9)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null PTEs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Rectangle 39"/>
          <p:cNvSpPr/>
          <p:nvPr/>
        </p:nvSpPr>
        <p:spPr>
          <a:xfrm>
            <a:off x="838080" y="2249640"/>
            <a:ext cx="111888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Rectangle 40"/>
          <p:cNvSpPr/>
          <p:nvPr/>
        </p:nvSpPr>
        <p:spPr>
          <a:xfrm>
            <a:off x="838080" y="2554200"/>
            <a:ext cx="111888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Rectangle 41"/>
          <p:cNvSpPr/>
          <p:nvPr/>
        </p:nvSpPr>
        <p:spPr>
          <a:xfrm>
            <a:off x="838080" y="2859120"/>
            <a:ext cx="111888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 2 (null)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0" name="Rectangle 42"/>
          <p:cNvSpPr/>
          <p:nvPr/>
        </p:nvSpPr>
        <p:spPr>
          <a:xfrm>
            <a:off x="838080" y="3164040"/>
            <a:ext cx="111888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 3 (null)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Rectangle 43"/>
          <p:cNvSpPr/>
          <p:nvPr/>
        </p:nvSpPr>
        <p:spPr>
          <a:xfrm>
            <a:off x="838080" y="3468600"/>
            <a:ext cx="111888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 4 (null)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2" name="Rectangle 44"/>
          <p:cNvSpPr/>
          <p:nvPr/>
        </p:nvSpPr>
        <p:spPr>
          <a:xfrm>
            <a:off x="838080" y="3773520"/>
            <a:ext cx="111888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 5 (null)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Rectangle 45"/>
          <p:cNvSpPr/>
          <p:nvPr/>
        </p:nvSpPr>
        <p:spPr>
          <a:xfrm>
            <a:off x="838080" y="4078440"/>
            <a:ext cx="111888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 6 (null)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4" name="Rectangle 46"/>
          <p:cNvSpPr/>
          <p:nvPr/>
        </p:nvSpPr>
        <p:spPr>
          <a:xfrm>
            <a:off x="838080" y="4383000"/>
            <a:ext cx="1118880" cy="3045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 7 (null)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Rectangle 47"/>
          <p:cNvSpPr/>
          <p:nvPr/>
        </p:nvSpPr>
        <p:spPr>
          <a:xfrm>
            <a:off x="838080" y="4687920"/>
            <a:ext cx="1118880" cy="304560"/>
          </a:xfrm>
          <a:prstGeom prst="rect">
            <a:avLst/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PTE 8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6" name="Rectangle 48"/>
          <p:cNvSpPr/>
          <p:nvPr/>
        </p:nvSpPr>
        <p:spPr>
          <a:xfrm>
            <a:off x="838080" y="2249640"/>
            <a:ext cx="1118880" cy="3580920"/>
          </a:xfrm>
          <a:prstGeom prst="rect">
            <a:avLst/>
          </a:prstGeom>
          <a:noFill/>
          <a:ln w="28575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67" name="AutoShape 49"/>
          <p:cNvSpPr/>
          <p:nvPr/>
        </p:nvSpPr>
        <p:spPr>
          <a:xfrm>
            <a:off x="6665760" y="1792440"/>
            <a:ext cx="228240" cy="175212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68" name="Text Box 50"/>
          <p:cNvSpPr/>
          <p:nvPr/>
        </p:nvSpPr>
        <p:spPr>
          <a:xfrm>
            <a:off x="6823440" y="2405880"/>
            <a:ext cx="2075400" cy="511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400" spc="-1" strike="noStrike">
                <a:solidFill>
                  <a:schemeClr val="dk1"/>
                </a:solidFill>
                <a:latin typeface="Calibri"/>
              </a:rPr>
              <a:t>2K allocated VM pages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400" spc="-1" strike="noStrike">
                <a:solidFill>
                  <a:schemeClr val="dk1"/>
                </a:solidFill>
                <a:latin typeface="Calibri"/>
              </a:rPr>
              <a:t>for code and data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AutoShape 51"/>
          <p:cNvSpPr/>
          <p:nvPr/>
        </p:nvSpPr>
        <p:spPr>
          <a:xfrm>
            <a:off x="6665760" y="3621240"/>
            <a:ext cx="228240" cy="175212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70" name="Text Box 52"/>
          <p:cNvSpPr/>
          <p:nvPr/>
        </p:nvSpPr>
        <p:spPr>
          <a:xfrm>
            <a:off x="6809040" y="4308480"/>
            <a:ext cx="229032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400" spc="-1" strike="noStrike">
                <a:solidFill>
                  <a:schemeClr val="dk1"/>
                </a:solidFill>
                <a:latin typeface="Calibri"/>
              </a:rPr>
              <a:t>6K unallocated VM pages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1" name="AutoShape 53"/>
          <p:cNvSpPr/>
          <p:nvPr/>
        </p:nvSpPr>
        <p:spPr>
          <a:xfrm>
            <a:off x="6589440" y="5450040"/>
            <a:ext cx="304560" cy="60912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72" name="Text Box 54"/>
          <p:cNvSpPr/>
          <p:nvPr/>
        </p:nvSpPr>
        <p:spPr>
          <a:xfrm>
            <a:off x="6803640" y="5589360"/>
            <a:ext cx="221436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400" spc="-1" strike="noStrike">
                <a:solidFill>
                  <a:schemeClr val="dk1"/>
                </a:solidFill>
                <a:latin typeface="Calibri"/>
              </a:rPr>
              <a:t>1023 unallocated  pages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AutoShape 55"/>
          <p:cNvSpPr/>
          <p:nvPr/>
        </p:nvSpPr>
        <p:spPr>
          <a:xfrm>
            <a:off x="6589440" y="6059520"/>
            <a:ext cx="304560" cy="3045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74" name="Text Box 56"/>
          <p:cNvSpPr/>
          <p:nvPr/>
        </p:nvSpPr>
        <p:spPr>
          <a:xfrm>
            <a:off x="6835680" y="6003360"/>
            <a:ext cx="1882080" cy="511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400" spc="-1" strike="noStrike">
                <a:solidFill>
                  <a:schemeClr val="dk1"/>
                </a:solidFill>
                <a:latin typeface="Calibri"/>
              </a:rPr>
              <a:t>1 allocated VM page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400" spc="-1" strike="noStrike">
                <a:solidFill>
                  <a:schemeClr val="dk1"/>
                </a:solidFill>
                <a:latin typeface="Calibri"/>
              </a:rPr>
              <a:t>for the stack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5" name="TextBox 57"/>
          <p:cNvSpPr/>
          <p:nvPr/>
        </p:nvSpPr>
        <p:spPr>
          <a:xfrm>
            <a:off x="179280" y="6324480"/>
            <a:ext cx="450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32 bit addresses, 4KB pages, 4-byte PTEs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title"/>
          </p:nvPr>
        </p:nvSpPr>
        <p:spPr>
          <a:xfrm>
            <a:off x="404640" y="247680"/>
            <a:ext cx="828324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Translating with a k-level Page Table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77" name="Rectangle 50"/>
          <p:cNvSpPr/>
          <p:nvPr/>
        </p:nvSpPr>
        <p:spPr>
          <a:xfrm>
            <a:off x="177840" y="1833480"/>
            <a:ext cx="1523520" cy="718560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Page table </a:t>
            </a:r>
            <a:br>
              <a:rPr sz="1600"/>
            </a:b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base register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(PTBR)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78" name="Straight Connector 4"/>
          <p:cNvCxnSpPr>
            <a:stCxn id="1177" idx="2"/>
          </p:cNvCxnSpPr>
          <p:nvPr/>
        </p:nvCxnSpPr>
        <p:spPr>
          <a:xfrm>
            <a:off x="939600" y="2552040"/>
            <a:ext cx="360" cy="148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179" name="Straight Arrow Connector 8"/>
          <p:cNvCxnSpPr/>
          <p:nvPr/>
        </p:nvCxnSpPr>
        <p:spPr>
          <a:xfrm>
            <a:off x="939600" y="4038480"/>
            <a:ext cx="1194120" cy="97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1180" name="Rectangle 379"/>
          <p:cNvSpPr/>
          <p:nvPr/>
        </p:nvSpPr>
        <p:spPr>
          <a:xfrm>
            <a:off x="1630440" y="2981160"/>
            <a:ext cx="1239480" cy="3045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VPN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Text Box 381"/>
          <p:cNvSpPr/>
          <p:nvPr/>
        </p:nvSpPr>
        <p:spPr>
          <a:xfrm>
            <a:off x="7390800" y="2695680"/>
            <a:ext cx="272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2" name="Text Box 382"/>
          <p:cNvSpPr/>
          <p:nvPr/>
        </p:nvSpPr>
        <p:spPr>
          <a:xfrm>
            <a:off x="6563160" y="2695680"/>
            <a:ext cx="429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p-1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Text Box 384"/>
          <p:cNvSpPr/>
          <p:nvPr/>
        </p:nvSpPr>
        <p:spPr>
          <a:xfrm>
            <a:off x="1527480" y="2657520"/>
            <a:ext cx="429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n-1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4" name="Rectangle 385"/>
          <p:cNvSpPr/>
          <p:nvPr/>
        </p:nvSpPr>
        <p:spPr>
          <a:xfrm>
            <a:off x="6610320" y="2981160"/>
            <a:ext cx="918720" cy="304560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VPO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Rectangle 390"/>
          <p:cNvSpPr/>
          <p:nvPr/>
        </p:nvSpPr>
        <p:spPr>
          <a:xfrm>
            <a:off x="2879640" y="2981160"/>
            <a:ext cx="1239480" cy="3045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VPN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6" name="Rectangle 391"/>
          <p:cNvSpPr/>
          <p:nvPr/>
        </p:nvSpPr>
        <p:spPr>
          <a:xfrm>
            <a:off x="4124160" y="2981160"/>
            <a:ext cx="1239480" cy="3045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" name="Rectangle 392"/>
          <p:cNvSpPr/>
          <p:nvPr/>
        </p:nvSpPr>
        <p:spPr>
          <a:xfrm>
            <a:off x="5364000" y="2981160"/>
            <a:ext cx="1239480" cy="3045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VPN 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8" name="Line 393"/>
          <p:cNvSpPr/>
          <p:nvPr/>
        </p:nvSpPr>
        <p:spPr>
          <a:xfrm>
            <a:off x="1820520" y="3143160"/>
            <a:ext cx="360" cy="1344960"/>
          </a:xfrm>
          <a:prstGeom prst="line">
            <a:avLst/>
          </a:prstGeom>
          <a:ln w="25400">
            <a:solidFill>
              <a:srgbClr val="000000"/>
            </a:solidFill>
            <a:round/>
            <a:headEnd len="sm" type="oval" w="sm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89" name="Rectangle 395"/>
          <p:cNvSpPr/>
          <p:nvPr/>
        </p:nvSpPr>
        <p:spPr>
          <a:xfrm>
            <a:off x="2163600" y="4031280"/>
            <a:ext cx="520200" cy="7743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90" name="Line 396"/>
          <p:cNvSpPr/>
          <p:nvPr/>
        </p:nvSpPr>
        <p:spPr>
          <a:xfrm>
            <a:off x="1820520" y="4488120"/>
            <a:ext cx="34308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91" name="Rectangle 397"/>
          <p:cNvSpPr/>
          <p:nvPr/>
        </p:nvSpPr>
        <p:spPr>
          <a:xfrm>
            <a:off x="2163600" y="4425120"/>
            <a:ext cx="520200" cy="11412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92" name="Line 398"/>
          <p:cNvSpPr/>
          <p:nvPr/>
        </p:nvSpPr>
        <p:spPr>
          <a:xfrm>
            <a:off x="3027240" y="3143160"/>
            <a:ext cx="360" cy="1103760"/>
          </a:xfrm>
          <a:prstGeom prst="line">
            <a:avLst/>
          </a:prstGeom>
          <a:ln w="25400">
            <a:solidFill>
              <a:srgbClr val="000000"/>
            </a:solidFill>
            <a:round/>
            <a:headEnd len="sm" type="oval" w="sm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93" name="Rectangle 399"/>
          <p:cNvSpPr/>
          <p:nvPr/>
        </p:nvSpPr>
        <p:spPr>
          <a:xfrm>
            <a:off x="3370320" y="4031280"/>
            <a:ext cx="520200" cy="7743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94" name="Line 400"/>
          <p:cNvSpPr/>
          <p:nvPr/>
        </p:nvSpPr>
        <p:spPr>
          <a:xfrm>
            <a:off x="3027240" y="4246920"/>
            <a:ext cx="34272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95" name="Rectangle 401"/>
          <p:cNvSpPr/>
          <p:nvPr/>
        </p:nvSpPr>
        <p:spPr>
          <a:xfrm>
            <a:off x="3370320" y="4196520"/>
            <a:ext cx="520200" cy="11412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96" name="Line 402"/>
          <p:cNvSpPr/>
          <p:nvPr/>
        </p:nvSpPr>
        <p:spPr>
          <a:xfrm>
            <a:off x="5541840" y="3143160"/>
            <a:ext cx="360" cy="1484640"/>
          </a:xfrm>
          <a:prstGeom prst="line">
            <a:avLst/>
          </a:prstGeom>
          <a:ln w="25400">
            <a:solidFill>
              <a:srgbClr val="000000"/>
            </a:solidFill>
            <a:round/>
            <a:headEnd len="sm" type="oval" w="sm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97" name="Rectangle 403"/>
          <p:cNvSpPr/>
          <p:nvPr/>
        </p:nvSpPr>
        <p:spPr>
          <a:xfrm>
            <a:off x="5884920" y="4031280"/>
            <a:ext cx="520200" cy="7743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98" name="Line 404"/>
          <p:cNvSpPr/>
          <p:nvPr/>
        </p:nvSpPr>
        <p:spPr>
          <a:xfrm>
            <a:off x="5541840" y="4627800"/>
            <a:ext cx="34272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99" name="Rectangle 405"/>
          <p:cNvSpPr/>
          <p:nvPr/>
        </p:nvSpPr>
        <p:spPr>
          <a:xfrm>
            <a:off x="5884920" y="4539240"/>
            <a:ext cx="520200" cy="15192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PPN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0" name="Text Box 407"/>
          <p:cNvSpPr/>
          <p:nvPr/>
        </p:nvSpPr>
        <p:spPr>
          <a:xfrm>
            <a:off x="7390800" y="5104440"/>
            <a:ext cx="272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Text Box 408"/>
          <p:cNvSpPr/>
          <p:nvPr/>
        </p:nvSpPr>
        <p:spPr>
          <a:xfrm>
            <a:off x="6563160" y="5104440"/>
            <a:ext cx="429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p-1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2" name="Text Box 409"/>
          <p:cNvSpPr/>
          <p:nvPr/>
        </p:nvSpPr>
        <p:spPr>
          <a:xfrm>
            <a:off x="2755080" y="5101200"/>
            <a:ext cx="47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m-1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Rectangle 410"/>
          <p:cNvSpPr/>
          <p:nvPr/>
        </p:nvSpPr>
        <p:spPr>
          <a:xfrm>
            <a:off x="6610320" y="5390280"/>
            <a:ext cx="918720" cy="304560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PPO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4" name="Rectangle 411"/>
          <p:cNvSpPr/>
          <p:nvPr/>
        </p:nvSpPr>
        <p:spPr>
          <a:xfrm>
            <a:off x="2879640" y="5390280"/>
            <a:ext cx="3723840" cy="30456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PPN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5" name="Line 414"/>
          <p:cNvSpPr/>
          <p:nvPr/>
        </p:nvSpPr>
        <p:spPr>
          <a:xfrm>
            <a:off x="2570040" y="4488120"/>
            <a:ext cx="309600" cy="360"/>
          </a:xfrm>
          <a:prstGeom prst="line">
            <a:avLst/>
          </a:prstGeom>
          <a:ln w="25400">
            <a:solidFill>
              <a:srgbClr val="000000"/>
            </a:solidFill>
            <a:round/>
            <a:headEnd len="sm" type="oval" w="sm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06" name="Line 415"/>
          <p:cNvSpPr/>
          <p:nvPr/>
        </p:nvSpPr>
        <p:spPr>
          <a:xfrm flipV="1">
            <a:off x="2874960" y="4034160"/>
            <a:ext cx="360" cy="45720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07" name="Line 416"/>
          <p:cNvSpPr/>
          <p:nvPr/>
        </p:nvSpPr>
        <p:spPr>
          <a:xfrm>
            <a:off x="2879640" y="4030920"/>
            <a:ext cx="49032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08" name="Line 417"/>
          <p:cNvSpPr/>
          <p:nvPr/>
        </p:nvSpPr>
        <p:spPr>
          <a:xfrm>
            <a:off x="3789360" y="4246920"/>
            <a:ext cx="309240" cy="360"/>
          </a:xfrm>
          <a:prstGeom prst="line">
            <a:avLst/>
          </a:prstGeom>
          <a:ln w="25400">
            <a:solidFill>
              <a:srgbClr val="000000"/>
            </a:solidFill>
            <a:round/>
            <a:headEnd len="sm" type="oval" w="sm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09" name="Line 418"/>
          <p:cNvSpPr/>
          <p:nvPr/>
        </p:nvSpPr>
        <p:spPr>
          <a:xfrm flipV="1">
            <a:off x="4090680" y="4030920"/>
            <a:ext cx="5040" cy="21600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10" name="Line 419"/>
          <p:cNvSpPr/>
          <p:nvPr/>
        </p:nvSpPr>
        <p:spPr>
          <a:xfrm>
            <a:off x="4098600" y="4030920"/>
            <a:ext cx="49068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11" name="Text Box 420"/>
          <p:cNvSpPr/>
          <p:nvPr/>
        </p:nvSpPr>
        <p:spPr>
          <a:xfrm>
            <a:off x="3708360" y="2550960"/>
            <a:ext cx="174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VIRTUAL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2" name="Text Box 421"/>
          <p:cNvSpPr/>
          <p:nvPr/>
        </p:nvSpPr>
        <p:spPr>
          <a:xfrm>
            <a:off x="4216680" y="5760000"/>
            <a:ext cx="1869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PHYSICAL ADDRESS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Line 422"/>
          <p:cNvSpPr/>
          <p:nvPr/>
        </p:nvSpPr>
        <p:spPr>
          <a:xfrm>
            <a:off x="7062480" y="3419280"/>
            <a:ext cx="360" cy="197064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14" name="Line 423"/>
          <p:cNvSpPr/>
          <p:nvPr/>
        </p:nvSpPr>
        <p:spPr>
          <a:xfrm>
            <a:off x="6557760" y="4609080"/>
            <a:ext cx="2206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15" name="Line 424"/>
          <p:cNvSpPr/>
          <p:nvPr/>
        </p:nvSpPr>
        <p:spPr>
          <a:xfrm>
            <a:off x="6773760" y="4613760"/>
            <a:ext cx="360" cy="5349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16" name="Line 425"/>
          <p:cNvSpPr/>
          <p:nvPr/>
        </p:nvSpPr>
        <p:spPr>
          <a:xfrm flipH="1">
            <a:off x="4779720" y="5145480"/>
            <a:ext cx="1994040" cy="324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1760" bIns="-4176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17" name="Line 426"/>
          <p:cNvSpPr/>
          <p:nvPr/>
        </p:nvSpPr>
        <p:spPr>
          <a:xfrm>
            <a:off x="4779720" y="5148720"/>
            <a:ext cx="360" cy="24120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18" name="Line 427"/>
          <p:cNvSpPr/>
          <p:nvPr/>
        </p:nvSpPr>
        <p:spPr>
          <a:xfrm>
            <a:off x="5186160" y="4030920"/>
            <a:ext cx="71136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19" name="Text Box 428"/>
          <p:cNvSpPr/>
          <p:nvPr/>
        </p:nvSpPr>
        <p:spPr>
          <a:xfrm>
            <a:off x="4529160" y="3804120"/>
            <a:ext cx="318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0" name="Text Box 429"/>
          <p:cNvSpPr/>
          <p:nvPr/>
        </p:nvSpPr>
        <p:spPr>
          <a:xfrm>
            <a:off x="4897440" y="3804120"/>
            <a:ext cx="318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1" name="Text Box 430"/>
          <p:cNvSpPr/>
          <p:nvPr/>
        </p:nvSpPr>
        <p:spPr>
          <a:xfrm>
            <a:off x="1964160" y="3375000"/>
            <a:ext cx="100260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Level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page table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2" name="Text Box 431"/>
          <p:cNvSpPr/>
          <p:nvPr/>
        </p:nvSpPr>
        <p:spPr>
          <a:xfrm>
            <a:off x="3183480" y="3365640"/>
            <a:ext cx="100260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Level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page table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3" name="Text Box 432"/>
          <p:cNvSpPr/>
          <p:nvPr/>
        </p:nvSpPr>
        <p:spPr>
          <a:xfrm>
            <a:off x="5688360" y="3356280"/>
            <a:ext cx="100260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Level 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Arial Narrow"/>
              </a:rPr>
              <a:t>page table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4" name="AutoShape 433"/>
          <p:cNvSpPr/>
          <p:nvPr/>
        </p:nvSpPr>
        <p:spPr>
          <a:xfrm rot="5400000">
            <a:off x="7014600" y="2905560"/>
            <a:ext cx="112320" cy="91404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25" name="AutoShape 434"/>
          <p:cNvSpPr/>
          <p:nvPr/>
        </p:nvSpPr>
        <p:spPr>
          <a:xfrm>
            <a:off x="6446880" y="4539240"/>
            <a:ext cx="74160" cy="142560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title"/>
          </p:nvPr>
        </p:nvSpPr>
        <p:spPr>
          <a:xfrm>
            <a:off x="447840" y="493560"/>
            <a:ext cx="529236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Summary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27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30700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Programmer’s view of virtual memory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Each process has its own private linear address space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Cannot be corrupted by other processes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System view of virtual memory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Uses memory efficiently by caching virtual memory pages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Efficient only because of locality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Simplifies memory management and programming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Simplifies protection by providing a convenient interpositioning point to check permissions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3"/>
          <p:cNvSpPr/>
          <p:nvPr/>
        </p:nvSpPr>
        <p:spPr>
          <a:xfrm>
            <a:off x="849960" y="2280600"/>
            <a:ext cx="3749400" cy="1149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51000" y="380880"/>
            <a:ext cx="871668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 System Using Virtual Addressing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5760" y="5443560"/>
            <a:ext cx="8307000" cy="126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Used in all modern servers, laptops, and smart phones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One of the great ideas in computer science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Rectangle 3"/>
          <p:cNvSpPr/>
          <p:nvPr/>
        </p:nvSpPr>
        <p:spPr>
          <a:xfrm>
            <a:off x="6324480" y="438624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35" name="Text Box 4"/>
          <p:cNvSpPr/>
          <p:nvPr/>
        </p:nvSpPr>
        <p:spPr>
          <a:xfrm>
            <a:off x="6013080" y="181764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0: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 Box 5"/>
          <p:cNvSpPr/>
          <p:nvPr/>
        </p:nvSpPr>
        <p:spPr>
          <a:xfrm>
            <a:off x="6013080" y="204624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1: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 Box 6"/>
          <p:cNvSpPr/>
          <p:nvPr/>
        </p:nvSpPr>
        <p:spPr>
          <a:xfrm>
            <a:off x="5766840" y="4338720"/>
            <a:ext cx="61020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M-1: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Box 7"/>
          <p:cNvSpPr/>
          <p:nvPr/>
        </p:nvSpPr>
        <p:spPr>
          <a:xfrm>
            <a:off x="5954760" y="1523880"/>
            <a:ext cx="159156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Main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ctangle 10"/>
          <p:cNvSpPr/>
          <p:nvPr/>
        </p:nvSpPr>
        <p:spPr>
          <a:xfrm>
            <a:off x="3429000" y="2619720"/>
            <a:ext cx="1066320" cy="5331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MMU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 Box 15"/>
          <p:cNvSpPr/>
          <p:nvPr/>
        </p:nvSpPr>
        <p:spPr>
          <a:xfrm>
            <a:off x="6014880" y="227484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2: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 Box 16"/>
          <p:cNvSpPr/>
          <p:nvPr/>
        </p:nvSpPr>
        <p:spPr>
          <a:xfrm>
            <a:off x="6013080" y="250344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3: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Rectangle 17"/>
          <p:cNvSpPr/>
          <p:nvPr/>
        </p:nvSpPr>
        <p:spPr>
          <a:xfrm>
            <a:off x="6324480" y="182232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43" name="Rectangle 18"/>
          <p:cNvSpPr/>
          <p:nvPr/>
        </p:nvSpPr>
        <p:spPr>
          <a:xfrm>
            <a:off x="6324480" y="205092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44" name="Rectangle 19"/>
          <p:cNvSpPr/>
          <p:nvPr/>
        </p:nvSpPr>
        <p:spPr>
          <a:xfrm>
            <a:off x="6324480" y="227952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45" name="Rectangle 20"/>
          <p:cNvSpPr/>
          <p:nvPr/>
        </p:nvSpPr>
        <p:spPr>
          <a:xfrm>
            <a:off x="6324480" y="250812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46" name="Rectangle 21"/>
          <p:cNvSpPr/>
          <p:nvPr/>
        </p:nvSpPr>
        <p:spPr>
          <a:xfrm>
            <a:off x="6324480" y="273672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47" name="Rectangle 22"/>
          <p:cNvSpPr/>
          <p:nvPr/>
        </p:nvSpPr>
        <p:spPr>
          <a:xfrm>
            <a:off x="6324480" y="296532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48" name="Text Box 23"/>
          <p:cNvSpPr/>
          <p:nvPr/>
        </p:nvSpPr>
        <p:spPr>
          <a:xfrm>
            <a:off x="6013080" y="273204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4: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Box 24"/>
          <p:cNvSpPr/>
          <p:nvPr/>
        </p:nvSpPr>
        <p:spPr>
          <a:xfrm>
            <a:off x="6013080" y="296064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5: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ctangle 25"/>
          <p:cNvSpPr/>
          <p:nvPr/>
        </p:nvSpPr>
        <p:spPr>
          <a:xfrm>
            <a:off x="6324480" y="319392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51" name="Rectangle 26"/>
          <p:cNvSpPr/>
          <p:nvPr/>
        </p:nvSpPr>
        <p:spPr>
          <a:xfrm>
            <a:off x="6324480" y="3422520"/>
            <a:ext cx="914040" cy="22824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52" name="Text Box 27"/>
          <p:cNvSpPr/>
          <p:nvPr/>
        </p:nvSpPr>
        <p:spPr>
          <a:xfrm>
            <a:off x="6013080" y="318924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6: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Box 28"/>
          <p:cNvSpPr/>
          <p:nvPr/>
        </p:nvSpPr>
        <p:spPr>
          <a:xfrm>
            <a:off x="6014880" y="341784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7: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tangle 29"/>
          <p:cNvSpPr/>
          <p:nvPr/>
        </p:nvSpPr>
        <p:spPr>
          <a:xfrm>
            <a:off x="6324480" y="416232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55" name="Text Box 9"/>
          <p:cNvSpPr/>
          <p:nvPr/>
        </p:nvSpPr>
        <p:spPr>
          <a:xfrm>
            <a:off x="4432680" y="2381400"/>
            <a:ext cx="1645560" cy="511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Physical address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(PA)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AutoShape 31"/>
          <p:cNvSpPr/>
          <p:nvPr/>
        </p:nvSpPr>
        <p:spPr>
          <a:xfrm>
            <a:off x="7315200" y="2736720"/>
            <a:ext cx="75960" cy="91404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57" name="Text Box 32"/>
          <p:cNvSpPr/>
          <p:nvPr/>
        </p:nvSpPr>
        <p:spPr>
          <a:xfrm>
            <a:off x="3927600" y="5002200"/>
            <a:ext cx="110304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Data 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Rectangle 33"/>
          <p:cNvSpPr/>
          <p:nvPr/>
        </p:nvSpPr>
        <p:spPr>
          <a:xfrm>
            <a:off x="6324480" y="3651840"/>
            <a:ext cx="914040" cy="22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59" name="Text Box 34"/>
          <p:cNvSpPr/>
          <p:nvPr/>
        </p:nvSpPr>
        <p:spPr>
          <a:xfrm>
            <a:off x="6013080" y="3652920"/>
            <a:ext cx="352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3300"/>
                </a:solidFill>
                <a:latin typeface="Calibri"/>
              </a:rPr>
              <a:t>8: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Rectangle 35"/>
          <p:cNvSpPr/>
          <p:nvPr/>
        </p:nvSpPr>
        <p:spPr>
          <a:xfrm>
            <a:off x="6400800" y="3886200"/>
            <a:ext cx="914040" cy="228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0200" rIns="70200" tIns="44280" bIns="44280" anchor="ctr" vert="eaVert">
            <a:noAutofit/>
          </a:bodyPr>
          <a:p>
            <a:pPr algn="ctr" rtl="1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39"/>
          <p:cNvCxnSpPr>
            <a:stCxn id="139" idx="3"/>
            <a:endCxn id="148" idx="1"/>
          </p:cNvCxnSpPr>
          <p:nvPr/>
        </p:nvCxnSpPr>
        <p:spPr>
          <a:xfrm flipV="1">
            <a:off x="4495320" y="2883240"/>
            <a:ext cx="1518120" cy="32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162" name="Straight Connector 54"/>
          <p:cNvCxnSpPr/>
          <p:nvPr/>
        </p:nvCxnSpPr>
        <p:spPr>
          <a:xfrm flipV="1">
            <a:off x="7467480" y="3193920"/>
            <a:ext cx="53388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3" name="Straight Connector 58"/>
          <p:cNvCxnSpPr/>
          <p:nvPr/>
        </p:nvCxnSpPr>
        <p:spPr>
          <a:xfrm flipH="1">
            <a:off x="7999200" y="3189960"/>
            <a:ext cx="2160" cy="1840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4" name="Shape 60"/>
          <p:cNvCxnSpPr>
            <a:endCxn id="165" idx="2"/>
          </p:cNvCxnSpPr>
          <p:nvPr/>
        </p:nvCxnSpPr>
        <p:spPr>
          <a:xfrm flipV="1" rot="16200000">
            <a:off x="3823200" y="853920"/>
            <a:ext cx="1876680" cy="6475680"/>
          </a:xfrm>
          <a:prstGeom prst="bentConnector3">
            <a:avLst>
              <a:gd name="adj1" fmla="val 0"/>
            </a:avLst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165" name="Rectangle 10"/>
          <p:cNvSpPr/>
          <p:nvPr/>
        </p:nvSpPr>
        <p:spPr>
          <a:xfrm>
            <a:off x="990720" y="2620440"/>
            <a:ext cx="1066320" cy="533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CPU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6" name="Straight Arrow Connector 37"/>
          <p:cNvCxnSpPr>
            <a:stCxn id="165" idx="3"/>
          </p:cNvCxnSpPr>
          <p:nvPr/>
        </p:nvCxnSpPr>
        <p:spPr>
          <a:xfrm flipV="1">
            <a:off x="2057040" y="2882160"/>
            <a:ext cx="1370520" cy="50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167" name="Text Box 9"/>
          <p:cNvSpPr/>
          <p:nvPr/>
        </p:nvSpPr>
        <p:spPr>
          <a:xfrm>
            <a:off x="1946880" y="2381400"/>
            <a:ext cx="1526760" cy="511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Virtual address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(VA)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44"/>
          <p:cNvSpPr/>
          <p:nvPr/>
        </p:nvSpPr>
        <p:spPr>
          <a:xfrm>
            <a:off x="712080" y="1976760"/>
            <a:ext cx="1158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CPU Chip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41"/>
          <p:cNvSpPr/>
          <p:nvPr/>
        </p:nvSpPr>
        <p:spPr>
          <a:xfrm>
            <a:off x="5108400" y="2815200"/>
            <a:ext cx="3013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ourier New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42"/>
          <p:cNvSpPr/>
          <p:nvPr/>
        </p:nvSpPr>
        <p:spPr>
          <a:xfrm>
            <a:off x="2367000" y="2882520"/>
            <a:ext cx="6670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ourier New"/>
              </a:rPr>
              <a:t>4100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Address Spaces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828972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990000"/>
                </a:solidFill>
                <a:latin typeface="Calibri"/>
              </a:rPr>
              <a:t>Linear address space: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Ordered set of contiguous non-negative integer addresses: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{0, 1, 2, 3 … }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990000"/>
                </a:solidFill>
                <a:latin typeface="Calibri"/>
              </a:rPr>
              <a:t>Virtual address space: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Set of N = 2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virtual addresses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{0, 1, 2, 3, …, N-1}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990000"/>
                </a:solidFill>
                <a:latin typeface="Calibri"/>
              </a:rPr>
              <a:t>Physical address space: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Set of M = 2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physical addresses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{0, 1, 2, 3, …, M-1}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00064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y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ir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l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y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)?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04920" y="1301760"/>
            <a:ext cx="8686440" cy="5479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Uses main memory efficiently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Use DRAM as a cache for parts of a virtual address space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Simplifies memory management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Each process gets the same uniform linear address space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8000"/>
              </a:lnSpc>
              <a:spcBef>
                <a:spcPts val="400"/>
              </a:spcBef>
              <a:buNone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Isolates address spaces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One process can’t interfere with another’s memory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User program cannot access privileged kernel information and code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latin typeface="Calibri"/>
              </a:rPr>
              <a:t>Address spaces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VM as a tool for caching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Calibri"/>
              </a:rPr>
              <a:t>VM as a tool for memory management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Calibri"/>
              </a:rPr>
              <a:t>VM as a tool for memory protection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Calibri"/>
              </a:rPr>
              <a:t>Address translation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VM as a Tool for Caching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2066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Conceptually,</a:t>
            </a:r>
            <a:r>
              <a:rPr b="1" i="1" lang="en-US" sz="2400" spc="-1" strike="noStrike">
                <a:solidFill>
                  <a:srgbClr val="990000"/>
                </a:solidFill>
                <a:latin typeface="Calibri"/>
              </a:rPr>
              <a:t> virtual memory</a:t>
            </a:r>
            <a:r>
              <a:rPr b="1" lang="en-US" sz="2400" spc="-1" strike="noStrike">
                <a:solidFill>
                  <a:srgbClr val="99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is an array of N contiguous bytes stored on disk.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The contents of the array on disk are cached in </a:t>
            </a:r>
            <a:r>
              <a:rPr b="1" i="1" lang="en-US" sz="2400" spc="-1" strike="noStrike">
                <a:solidFill>
                  <a:srgbClr val="990000"/>
                </a:solidFill>
                <a:latin typeface="Calibri"/>
              </a:rPr>
              <a:t>physical memory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(</a:t>
            </a:r>
            <a:r>
              <a:rPr b="1" i="1" lang="en-US" sz="2400" spc="-1" strike="noStrike">
                <a:solidFill>
                  <a:srgbClr val="990000"/>
                </a:solidFill>
                <a:latin typeface="Calibri"/>
              </a:rPr>
              <a:t>DRAM cache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These cache blocks are called 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pages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(size is P = 2</a:t>
            </a:r>
            <a:r>
              <a:rPr b="0" lang="en-GB" sz="2000" spc="-1" strike="noStrike" baseline="30000">
                <a:solidFill>
                  <a:schemeClr val="dk1"/>
                </a:solidFill>
                <a:latin typeface="Calibri"/>
              </a:rPr>
              <a:t>p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bytes)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9" name="Rectangle 3"/>
          <p:cNvSpPr/>
          <p:nvPr/>
        </p:nvSpPr>
        <p:spPr>
          <a:xfrm>
            <a:off x="5145120" y="5302080"/>
            <a:ext cx="9140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80" name="Text Box 4"/>
          <p:cNvSpPr/>
          <p:nvPr/>
        </p:nvSpPr>
        <p:spPr>
          <a:xfrm>
            <a:off x="5991480" y="5281560"/>
            <a:ext cx="910440" cy="27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PP 2</a:t>
            </a:r>
            <a:r>
              <a:rPr b="1" lang="en-GB" sz="1400" spc="-1" strike="noStrike" baseline="30000">
                <a:solidFill>
                  <a:schemeClr val="dk1"/>
                </a:solidFill>
                <a:latin typeface="Calibri"/>
              </a:rPr>
              <a:t>m-p</a:t>
            </a: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-1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 Box 5"/>
          <p:cNvSpPr/>
          <p:nvPr/>
        </p:nvSpPr>
        <p:spPr>
          <a:xfrm>
            <a:off x="4621680" y="3503880"/>
            <a:ext cx="191016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Physical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Rectangle 6"/>
          <p:cNvSpPr/>
          <p:nvPr/>
        </p:nvSpPr>
        <p:spPr>
          <a:xfrm>
            <a:off x="5145120" y="4172040"/>
            <a:ext cx="9140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Calibri"/>
              </a:rPr>
              <a:t>Empty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Rectangle 7"/>
          <p:cNvSpPr/>
          <p:nvPr/>
        </p:nvSpPr>
        <p:spPr>
          <a:xfrm>
            <a:off x="5145120" y="4400640"/>
            <a:ext cx="9140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84" name="Rectangle 8"/>
          <p:cNvSpPr/>
          <p:nvPr/>
        </p:nvSpPr>
        <p:spPr>
          <a:xfrm>
            <a:off x="5145120" y="4629240"/>
            <a:ext cx="9140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Calibri"/>
              </a:rPr>
              <a:t>Empty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Rectangle 9"/>
          <p:cNvSpPr/>
          <p:nvPr/>
        </p:nvSpPr>
        <p:spPr>
          <a:xfrm>
            <a:off x="2329200" y="5508720"/>
            <a:ext cx="91404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Calibri"/>
              </a:rPr>
              <a:t>Uncached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 Box 10"/>
          <p:cNvSpPr/>
          <p:nvPr/>
        </p:nvSpPr>
        <p:spPr>
          <a:xfrm>
            <a:off x="1815120" y="3916440"/>
            <a:ext cx="555120" cy="27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 Box 11"/>
          <p:cNvSpPr/>
          <p:nvPr/>
        </p:nvSpPr>
        <p:spPr>
          <a:xfrm>
            <a:off x="1815120" y="4145040"/>
            <a:ext cx="555120" cy="27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 Box 12"/>
          <p:cNvSpPr/>
          <p:nvPr/>
        </p:nvSpPr>
        <p:spPr>
          <a:xfrm>
            <a:off x="1497600" y="5505480"/>
            <a:ext cx="879480" cy="27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VP 2</a:t>
            </a:r>
            <a:r>
              <a:rPr b="1" lang="en-GB" sz="1400" spc="-1" strike="noStrike" baseline="30000">
                <a:solidFill>
                  <a:schemeClr val="dk1"/>
                </a:solidFill>
                <a:latin typeface="Calibri"/>
              </a:rPr>
              <a:t>n-p</a:t>
            </a: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-1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 Box 13"/>
          <p:cNvSpPr/>
          <p:nvPr/>
        </p:nvSpPr>
        <p:spPr>
          <a:xfrm>
            <a:off x="1894680" y="3503880"/>
            <a:ext cx="17744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88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Virtual memory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ctangle 14"/>
          <p:cNvSpPr/>
          <p:nvPr/>
        </p:nvSpPr>
        <p:spPr>
          <a:xfrm>
            <a:off x="2329200" y="3926880"/>
            <a:ext cx="9140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Calibri"/>
              </a:rPr>
              <a:t>Unallocated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Rectangle 15"/>
          <p:cNvSpPr/>
          <p:nvPr/>
        </p:nvSpPr>
        <p:spPr>
          <a:xfrm>
            <a:off x="2329200" y="4155480"/>
            <a:ext cx="9140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Calibri"/>
              </a:rPr>
              <a:t>Cached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ctangle 16"/>
          <p:cNvSpPr/>
          <p:nvPr/>
        </p:nvSpPr>
        <p:spPr>
          <a:xfrm>
            <a:off x="2329200" y="4384080"/>
            <a:ext cx="91404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Calibri"/>
              </a:rPr>
              <a:t>Uncached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tangle 17"/>
          <p:cNvSpPr/>
          <p:nvPr/>
        </p:nvSpPr>
        <p:spPr>
          <a:xfrm>
            <a:off x="2329200" y="4610160"/>
            <a:ext cx="9140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Calibri"/>
              </a:rPr>
              <a:t>Unallocated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18"/>
          <p:cNvSpPr/>
          <p:nvPr/>
        </p:nvSpPr>
        <p:spPr>
          <a:xfrm>
            <a:off x="2329200" y="4835520"/>
            <a:ext cx="9140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Calibri"/>
              </a:rPr>
              <a:t>Cached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Rectangle 19"/>
          <p:cNvSpPr/>
          <p:nvPr/>
        </p:nvSpPr>
        <p:spPr>
          <a:xfrm>
            <a:off x="2329200" y="5064120"/>
            <a:ext cx="914040" cy="228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Calibri"/>
              </a:rPr>
              <a:t>Uncached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 Box 20"/>
          <p:cNvSpPr/>
          <p:nvPr/>
        </p:nvSpPr>
        <p:spPr>
          <a:xfrm>
            <a:off x="5998320" y="4143240"/>
            <a:ext cx="55152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PP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 Box 21"/>
          <p:cNvSpPr/>
          <p:nvPr/>
        </p:nvSpPr>
        <p:spPr>
          <a:xfrm>
            <a:off x="5998320" y="4371840"/>
            <a:ext cx="551520" cy="30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400" spc="-1" strike="noStrike">
                <a:solidFill>
                  <a:schemeClr val="dk1"/>
                </a:solidFill>
                <a:latin typeface="Calibri"/>
              </a:rPr>
              <a:t>PP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Line 22"/>
          <p:cNvSpPr/>
          <p:nvPr/>
        </p:nvSpPr>
        <p:spPr>
          <a:xfrm>
            <a:off x="3243240" y="4263840"/>
            <a:ext cx="1905120" cy="260280"/>
          </a:xfrm>
          <a:prstGeom prst="line">
            <a:avLst/>
          </a:prstGeom>
          <a:ln w="126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99" name="Rectangle 23"/>
          <p:cNvSpPr/>
          <p:nvPr/>
        </p:nvSpPr>
        <p:spPr>
          <a:xfrm>
            <a:off x="5145120" y="5073480"/>
            <a:ext cx="914040" cy="2282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Calibri"/>
              </a:rPr>
              <a:t>Empty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Line 24"/>
          <p:cNvSpPr/>
          <p:nvPr/>
        </p:nvSpPr>
        <p:spPr>
          <a:xfrm>
            <a:off x="3243240" y="4981320"/>
            <a:ext cx="1905120" cy="457200"/>
          </a:xfrm>
          <a:prstGeom prst="line">
            <a:avLst/>
          </a:prstGeom>
          <a:ln w="126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01" name="Rectangle 25"/>
          <p:cNvSpPr/>
          <p:nvPr/>
        </p:nvSpPr>
        <p:spPr>
          <a:xfrm>
            <a:off x="2329200" y="5286240"/>
            <a:ext cx="9140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chemeClr val="dk1"/>
                </a:solidFill>
                <a:latin typeface="Calibri"/>
              </a:rPr>
              <a:t>Cached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tangle 26"/>
          <p:cNvSpPr/>
          <p:nvPr/>
        </p:nvSpPr>
        <p:spPr>
          <a:xfrm>
            <a:off x="5145120" y="4857840"/>
            <a:ext cx="914040" cy="22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03" name="Line 27"/>
          <p:cNvSpPr/>
          <p:nvPr/>
        </p:nvSpPr>
        <p:spPr>
          <a:xfrm flipV="1">
            <a:off x="3243240" y="4979880"/>
            <a:ext cx="1905120" cy="384120"/>
          </a:xfrm>
          <a:prstGeom prst="line">
            <a:avLst/>
          </a:prstGeom>
          <a:ln w="126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04" name="Text Box 28"/>
          <p:cNvSpPr/>
          <p:nvPr/>
        </p:nvSpPr>
        <p:spPr>
          <a:xfrm>
            <a:off x="3189960" y="3810600"/>
            <a:ext cx="252720" cy="242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0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 Box 29"/>
          <p:cNvSpPr/>
          <p:nvPr/>
        </p:nvSpPr>
        <p:spPr>
          <a:xfrm>
            <a:off x="3191040" y="5608080"/>
            <a:ext cx="394560" cy="242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000" spc="-1" strike="noStrike">
                <a:solidFill>
                  <a:schemeClr val="dk1"/>
                </a:solidFill>
                <a:latin typeface="Calibri"/>
              </a:rPr>
              <a:t>N-1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 Box 30"/>
          <p:cNvSpPr/>
          <p:nvPr/>
        </p:nvSpPr>
        <p:spPr>
          <a:xfrm>
            <a:off x="4792680" y="5415840"/>
            <a:ext cx="411120" cy="242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000" spc="-1" strike="noStrike">
                <a:solidFill>
                  <a:schemeClr val="dk1"/>
                </a:solidFill>
                <a:latin typeface="Calibri"/>
              </a:rPr>
              <a:t>M-1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 Box 31"/>
          <p:cNvSpPr/>
          <p:nvPr/>
        </p:nvSpPr>
        <p:spPr>
          <a:xfrm>
            <a:off x="4948560" y="4056480"/>
            <a:ext cx="252720" cy="242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0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 Box 32"/>
          <p:cNvSpPr/>
          <p:nvPr/>
        </p:nvSpPr>
        <p:spPr>
          <a:xfrm>
            <a:off x="1748520" y="5902920"/>
            <a:ext cx="2124360" cy="57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Virtual pages (VPs)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stored on disk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 Box 33"/>
          <p:cNvSpPr/>
          <p:nvPr/>
        </p:nvSpPr>
        <p:spPr>
          <a:xfrm>
            <a:off x="4516920" y="5902920"/>
            <a:ext cx="2255400" cy="57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Physical pages (PPs)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cached in DRAM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78280" y="468720"/>
            <a:ext cx="8281800" cy="78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DRA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M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Cach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Orga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nizat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ion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290520" y="1347840"/>
            <a:ext cx="8548200" cy="5357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DRAM cache organization driven by the enormous miss penalty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DRAM is about </a:t>
            </a:r>
            <a:r>
              <a:rPr b="1" i="1" lang="en-GB" sz="2000" spc="-1" strike="noStrike">
                <a:solidFill>
                  <a:srgbClr val="c00000"/>
                </a:solidFill>
                <a:latin typeface="Calibri"/>
              </a:rPr>
              <a:t>10x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slower than SRAM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Disk is about </a:t>
            </a:r>
            <a:r>
              <a:rPr b="1" i="1" lang="en-GB" sz="2000" spc="-1" strike="noStrike">
                <a:solidFill>
                  <a:srgbClr val="c00000"/>
                </a:solidFill>
                <a:latin typeface="Calibri"/>
              </a:rPr>
              <a:t>10,000x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slower than DRAM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Consequences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Large page (block) size: typically 4 KB, sometimes 4 MB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Fully associative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Any VP can be placed in any PP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Requires a “large” mapping function – different from cache memories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Highly sophisticated, expensive replacement algorithms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Too complicated and open-ended to be implemented in hardware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Write-back rather than write-through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18321</TotalTime>
  <Application>LibreOffice/24.2.6.2$Linux_X86_64 LibreOffice_project/420$Build-2</Application>
  <AppVersion>15.0000</AppVersion>
  <Words>2858</Words>
  <Paragraphs>925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2011-01-05T23:17:11Z</dcterms:created>
  <dc:creator>Markus Pueschel</dc:creator>
  <dc:description>Redesign of slides created by Randal E. Bryant and David R. O'Hallaron</dc:description>
  <dc:language>en-US</dc:language>
  <cp:lastModifiedBy/>
  <cp:lastPrinted>1999-09-20T15:19:18Z</cp:lastPrinted>
  <dcterms:modified xsi:type="dcterms:W3CDTF">2024-11-06T14:26:04Z</dcterms:modified>
  <cp:revision>568</cp:revision>
  <dc:subject/>
  <dc:title>Introduction to Computer Systems 15-213/18-243, spring 2009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32</vt:i4>
  </property>
  <property fmtid="{D5CDD505-2E9C-101B-9397-08002B2CF9AE}" pid="3" name="PresentationFormat">
    <vt:lpwstr>On-screen Show (4:3)</vt:lpwstr>
  </property>
  <property fmtid="{D5CDD505-2E9C-101B-9397-08002B2CF9AE}" pid="4" name="Slides">
    <vt:i4>39</vt:i4>
  </property>
</Properties>
</file>