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7.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slides/_rels/slide45.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57.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54.xml.rels" ContentType="application/vnd.openxmlformats-package.relationships+xml"/>
  <Override PartName="/ppt/slides/_rels/slide17.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46.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64.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harts/chart1.xml" ContentType="application/vnd.openxmlformats-officedocument.drawingml.chart+xml"/>
  <Override PartName="/ppt/notesSlides/notesSlide43.xml" ContentType="application/vnd.openxmlformats-officedocument.presentationml.notesSlide+xml"/>
  <Override PartName="/ppt/notesSlides/notesSlide30.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2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1.xml" ContentType="application/vnd.openxmlformats-officedocument.presentationml.notesSlide+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57.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3.xml.rels" ContentType="application/vnd.openxmlformats-package.relationships+xml"/>
  <Override PartName="/ppt/notesSlides/_rels/notesSlide55.xml.rels" ContentType="application/vnd.openxmlformats-package.relationships+xml"/>
  <Override PartName="/ppt/notesSlides/_rels/notesSlide2.xml.rels" ContentType="application/vnd.openxmlformats-package.relationships+xml"/>
  <Override PartName="/ppt/notesSlides/_rels/notesSlide54.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50.xml.rels" ContentType="application/vnd.openxmlformats-package.relationships+xml"/>
  <Override PartName="/ppt/notesSlides/_rels/notesSlide26.xml.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1.xml.rels" ContentType="application/vnd.openxmlformats-package.relationships+xml"/>
  <Override PartName="/ppt/notesSlides/_rels/notesSlide44.xml.rels" ContentType="application/vnd.openxmlformats-package.relationships+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notesSlides/notesSlide21.xml" ContentType="application/vnd.openxmlformats-officedocument.presentationml.notesSlide+xml"/>
  <Override PartName="/ppt/notesSlides/notesSlide5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Lst>
  <p:sldSz cx="9144000" cy="6858000"/>
  <p:notesSz cx="7302500" cy="95869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slide" Target="slides/slide52.xml"/><Relationship Id="rId69" Type="http://schemas.openxmlformats.org/officeDocument/2006/relationships/slide" Target="slides/slide53.xml"/><Relationship Id="rId70" Type="http://schemas.openxmlformats.org/officeDocument/2006/relationships/slide" Target="slides/slide54.xml"/><Relationship Id="rId71" Type="http://schemas.openxmlformats.org/officeDocument/2006/relationships/slide" Target="slides/slide55.xml"/><Relationship Id="rId72" Type="http://schemas.openxmlformats.org/officeDocument/2006/relationships/slide" Target="slides/slide56.xml"/><Relationship Id="rId73" Type="http://schemas.openxmlformats.org/officeDocument/2006/relationships/slide" Target="slides/slide57.xml"/><Relationship Id="rId74" Type="http://schemas.openxmlformats.org/officeDocument/2006/relationships/slide" Target="slides/slide58.xml"/><Relationship Id="rId75" Type="http://schemas.openxmlformats.org/officeDocument/2006/relationships/slide" Target="slides/slide59.xml"/><Relationship Id="rId76" Type="http://schemas.openxmlformats.org/officeDocument/2006/relationships/slide" Target="slides/slide60.xml"/><Relationship Id="rId77" Type="http://schemas.openxmlformats.org/officeDocument/2006/relationships/slide" Target="slides/slide61.xml"/><Relationship Id="rId78" Type="http://schemas.openxmlformats.org/officeDocument/2006/relationships/slide" Target="slides/slide62.xml"/><Relationship Id="rId79" Type="http://schemas.openxmlformats.org/officeDocument/2006/relationships/slide" Target="slides/slide63.xml"/><Relationship Id="rId80" Type="http://schemas.openxmlformats.org/officeDocument/2006/relationships/slide" Target="slides/slide64.xml"/><Relationship Id="rId81" Type="http://schemas.openxmlformats.org/officeDocument/2006/relationships/slide" Target="slides/slide65.xml"/><Relationship Id="rId82" Type="http://schemas.openxmlformats.org/officeDocument/2006/relationships/slide" Target="slides/slide66.xml"/><Relationship Id="rId83"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188809096349491"/>
          <c:y val="0.0601446516939475"/>
          <c:w val="0.51179789689664"/>
          <c:h val="0.807156452226875"/>
        </c:manualLayout>
      </c:layout>
      <c:lineChart>
        <c:grouping val="standard"/>
        <c:varyColors val="0"/>
        <c:ser>
          <c:idx val="0"/>
          <c:order val="0"/>
          <c:tx>
            <c:strRef>
              <c:f>label 0</c:f>
              <c:strCache>
                <c:ptCount val="1"/>
                <c:pt idx="0">
                  <c:v>Disk seek time</c:v>
                </c:pt>
              </c:strCache>
            </c:strRef>
          </c:tx>
          <c:spPr>
            <a:solidFill>
              <a:srgbClr val="000000"/>
            </a:solidFill>
            <a:ln w="12600">
              <a:solidFill>
                <a:srgbClr val="000000"/>
              </a:solidFill>
              <a:round/>
            </a:ln>
          </c:spPr>
          <c:marker>
            <c:symbol val="diamond"/>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0</c:f>
              <c:numCache>
                <c:formatCode>General</c:formatCode>
                <c:ptCount val="8"/>
                <c:pt idx="0">
                  <c:v>75000000</c:v>
                </c:pt>
                <c:pt idx="1">
                  <c:v>28000000</c:v>
                </c:pt>
                <c:pt idx="2">
                  <c:v>10000000</c:v>
                </c:pt>
                <c:pt idx="3">
                  <c:v>8000000</c:v>
                </c:pt>
                <c:pt idx="4">
                  <c:v>6000000</c:v>
                </c:pt>
                <c:pt idx="5">
                  <c:v>5000000</c:v>
                </c:pt>
                <c:pt idx="6">
                  <c:v>3000000</c:v>
                </c:pt>
                <c:pt idx="7">
                  <c:v>3000000</c:v>
                </c:pt>
              </c:numCache>
            </c:numRef>
          </c:val>
          <c:smooth val="0"/>
        </c:ser>
        <c:ser>
          <c:idx val="1"/>
          <c:order val="1"/>
          <c:tx>
            <c:strRef>
              <c:f>label 1</c:f>
              <c:strCache>
                <c:ptCount val="1"/>
                <c:pt idx="0">
                  <c:v>SSD access time</c:v>
                </c:pt>
              </c:strCache>
            </c:strRef>
          </c:tx>
          <c:spPr>
            <a:solidFill>
              <a:srgbClr val="000000"/>
            </a:solidFill>
            <a:ln w="12600">
              <a:solidFill>
                <a:srgbClr val="000000"/>
              </a:solidFill>
              <a:round/>
            </a:ln>
          </c:spPr>
          <c:marker>
            <c:symbol val="triang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1</c:f>
              <c:numCache>
                <c:formatCode>General</c:formatCode>
                <c:ptCount val="8"/>
                <c:pt idx="7">
                  <c:v>50000</c:v>
                </c:pt>
              </c:numCache>
            </c:numRef>
          </c:val>
          <c:smooth val="0"/>
        </c:ser>
        <c:ser>
          <c:idx val="2"/>
          <c:order val="2"/>
          <c:tx>
            <c:strRef>
              <c:f>label 2</c:f>
              <c:strCache>
                <c:ptCount val="1"/>
                <c:pt idx="0">
                  <c:v>DRAM access time</c:v>
                </c:pt>
              </c:strCache>
            </c:strRef>
          </c:tx>
          <c:spPr>
            <a:solidFill>
              <a:srgbClr val="000000"/>
            </a:solidFill>
            <a:ln w="12600">
              <a:solidFill>
                <a:srgbClr val="000000"/>
              </a:solidFill>
              <a:round/>
            </a:ln>
          </c:spPr>
          <c:marker>
            <c:symbol val="squar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2</c:f>
              <c:numCache>
                <c:formatCode>General</c:formatCode>
                <c:ptCount val="8"/>
                <c:pt idx="0">
                  <c:v>200</c:v>
                </c:pt>
                <c:pt idx="1">
                  <c:v>100</c:v>
                </c:pt>
                <c:pt idx="2">
                  <c:v>70</c:v>
                </c:pt>
                <c:pt idx="3">
                  <c:v>60</c:v>
                </c:pt>
                <c:pt idx="4">
                  <c:v>55</c:v>
                </c:pt>
                <c:pt idx="5">
                  <c:v>50</c:v>
                </c:pt>
                <c:pt idx="6">
                  <c:v>40</c:v>
                </c:pt>
                <c:pt idx="7">
                  <c:v>20</c:v>
                </c:pt>
              </c:numCache>
            </c:numRef>
          </c:val>
          <c:smooth val="0"/>
        </c:ser>
        <c:ser>
          <c:idx val="3"/>
          <c:order val="3"/>
          <c:tx>
            <c:strRef>
              <c:f>label 3</c:f>
              <c:strCache>
                <c:ptCount val="1"/>
                <c:pt idx="0">
                  <c:v>SRAM access time</c:v>
                </c:pt>
              </c:strCache>
            </c:strRef>
          </c:tx>
          <c:spPr>
            <a:solidFill>
              <a:srgbClr val="000000"/>
            </a:solidFill>
            <a:ln w="12600">
              <a:solidFill>
                <a:srgbClr val="000000"/>
              </a:solidFill>
              <a:round/>
            </a:ln>
          </c:spPr>
          <c:marker>
            <c:symbol val="circ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3</c:f>
              <c:numCache>
                <c:formatCode>General</c:formatCode>
                <c:ptCount val="8"/>
                <c:pt idx="0">
                  <c:v>150</c:v>
                </c:pt>
                <c:pt idx="1">
                  <c:v>35</c:v>
                </c:pt>
                <c:pt idx="2">
                  <c:v>15</c:v>
                </c:pt>
                <c:pt idx="3">
                  <c:v>3</c:v>
                </c:pt>
                <c:pt idx="4">
                  <c:v>2.5</c:v>
                </c:pt>
                <c:pt idx="5">
                  <c:v>2</c:v>
                </c:pt>
                <c:pt idx="6">
                  <c:v>1.5</c:v>
                </c:pt>
                <c:pt idx="7">
                  <c:v>1.3</c:v>
                </c:pt>
              </c:numCache>
            </c:numRef>
          </c:val>
          <c:smooth val="0"/>
        </c:ser>
        <c:ser>
          <c:idx val="4"/>
          <c:order val="4"/>
          <c:tx>
            <c:strRef>
              <c:f>label 4</c:f>
              <c:strCache>
                <c:ptCount val="1"/>
                <c:pt idx="0">
                  <c:v>CPU cycle time</c:v>
                </c:pt>
              </c:strCache>
            </c:strRef>
          </c:tx>
          <c:spPr>
            <a:solidFill>
              <a:srgbClr val="000000"/>
            </a:solidFill>
            <a:ln w="12600">
              <a:solidFill>
                <a:srgbClr val="000000"/>
              </a:solidFill>
              <a:round/>
            </a:ln>
          </c:spPr>
          <c:marker>
            <c:symbol val="squar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4</c:f>
              <c:numCache>
                <c:formatCode>General</c:formatCode>
                <c:ptCount val="8"/>
                <c:pt idx="0">
                  <c:v>166</c:v>
                </c:pt>
                <c:pt idx="1">
                  <c:v>50</c:v>
                </c:pt>
                <c:pt idx="2">
                  <c:v>6</c:v>
                </c:pt>
                <c:pt idx="3">
                  <c:v>1.6</c:v>
                </c:pt>
                <c:pt idx="4">
                  <c:v>0.3</c:v>
                </c:pt>
                <c:pt idx="5">
                  <c:v>0.5</c:v>
                </c:pt>
                <c:pt idx="6">
                  <c:v>0.4</c:v>
                </c:pt>
                <c:pt idx="7">
                  <c:v>0.33</c:v>
                </c:pt>
              </c:numCache>
            </c:numRef>
          </c:val>
          <c:smooth val="0"/>
        </c:ser>
        <c:ser>
          <c:idx val="5"/>
          <c:order val="5"/>
          <c:tx>
            <c:strRef>
              <c:f>label 5</c:f>
              <c:strCache>
                <c:ptCount val="1"/>
                <c:pt idx="0">
                  <c:v>Effective CPU cycle time</c:v>
                </c:pt>
              </c:strCache>
            </c:strRef>
          </c:tx>
          <c:spPr>
            <a:solidFill>
              <a:srgbClr val="000000"/>
            </a:solidFill>
            <a:ln w="12600">
              <a:solidFill>
                <a:srgbClr val="000000"/>
              </a:solidFill>
              <a:round/>
            </a:ln>
          </c:spPr>
          <c:marker>
            <c:symbol val="circle"/>
            <c:size val="8"/>
            <c:spPr>
              <a:solidFill>
                <a:srgbClr val="000000"/>
              </a:solidFill>
            </c:spPr>
          </c:marker>
          <c:dLbls>
            <c:txPr>
              <a:bodyPr wrap="square"/>
              <a:lstStyle/>
              <a:p>
                <a:pPr>
                  <a:defRPr b="0" sz="1200" spc="-1" strike="noStrike">
                    <a:solidFill>
                      <a:srgbClr val="000000"/>
                    </a:solidFill>
                    <a:latin typeface="Arial"/>
                  </a:defRPr>
                </a:pPr>
              </a:p>
            </c:txPr>
            <c:dLblPos val="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8"/>
                <c:pt idx="0">
                  <c:v>1985</c:v>
                </c:pt>
                <c:pt idx="1">
                  <c:v>1990</c:v>
                </c:pt>
                <c:pt idx="2">
                  <c:v>1995</c:v>
                </c:pt>
                <c:pt idx="3">
                  <c:v>2000</c:v>
                </c:pt>
                <c:pt idx="4">
                  <c:v>2003</c:v>
                </c:pt>
                <c:pt idx="5">
                  <c:v>2005</c:v>
                </c:pt>
                <c:pt idx="6">
                  <c:v>2010</c:v>
                </c:pt>
                <c:pt idx="7">
                  <c:v>2015</c:v>
                </c:pt>
              </c:strCache>
            </c:strRef>
          </c:cat>
          <c:val>
            <c:numRef>
              <c:f>5</c:f>
              <c:numCache>
                <c:formatCode>General</c:formatCode>
                <c:ptCount val="8"/>
                <c:pt idx="4">
                  <c:v>0.3</c:v>
                </c:pt>
                <c:pt idx="5">
                  <c:v>0.25</c:v>
                </c:pt>
                <c:pt idx="6">
                  <c:v>0.1</c:v>
                </c:pt>
                <c:pt idx="7">
                  <c:v>0.08</c:v>
                </c:pt>
              </c:numCache>
            </c:numRef>
          </c:val>
          <c:smooth val="0"/>
        </c:ser>
        <c:hiLowLines>
          <c:spPr>
            <a:ln w="0">
              <a:noFill/>
            </a:ln>
          </c:spPr>
        </c:hiLowLines>
        <c:marker val="1"/>
        <c:axId val="70366792"/>
        <c:axId val="9308497"/>
      </c:lineChart>
      <c:catAx>
        <c:axId val="70366792"/>
        <c:scaling>
          <c:orientation val="minMax"/>
        </c:scaling>
        <c:delete val="0"/>
        <c:axPos val="b"/>
        <c:title>
          <c:tx>
            <c:rich>
              <a:bodyPr rot="0"/>
              <a:lstStyle/>
              <a:p>
                <a:pPr>
                  <a:defRPr b="1" lang="en-US" sz="1200" spc="-1" strike="noStrike">
                    <a:solidFill>
                      <a:srgbClr val="000000"/>
                    </a:solidFill>
                    <a:latin typeface="Arial"/>
                  </a:defRPr>
                </a:pPr>
                <a:r>
                  <a:rPr b="1" lang="en-US" sz="1200" spc="-1" strike="noStrike">
                    <a:solidFill>
                      <a:srgbClr val="000000"/>
                    </a:solidFill>
                    <a:latin typeface="Arial"/>
                  </a:rPr>
                  <a:t>Year</a:t>
                </a:r>
              </a:p>
            </c:rich>
          </c:tx>
          <c:overlay val="0"/>
          <c:spPr>
            <a:noFill/>
            <a:ln w="0">
              <a:noFill/>
            </a:ln>
          </c:spPr>
        </c:title>
        <c:numFmt formatCode="General" sourceLinked="0"/>
        <c:majorTickMark val="out"/>
        <c:minorTickMark val="none"/>
        <c:tickLblPos val="low"/>
        <c:spPr>
          <a:ln w="9360">
            <a:solidFill>
              <a:srgbClr val="878787"/>
            </a:solidFill>
            <a:round/>
          </a:ln>
        </c:spPr>
        <c:txPr>
          <a:bodyPr/>
          <a:lstStyle/>
          <a:p>
            <a:pPr>
              <a:defRPr b="0" sz="1200" spc="-1" strike="noStrike">
                <a:solidFill>
                  <a:srgbClr val="000000"/>
                </a:solidFill>
                <a:latin typeface="Arial"/>
              </a:defRPr>
            </a:pPr>
          </a:p>
        </c:txPr>
        <c:crossAx val="9308497"/>
        <c:crossesAt val="0"/>
        <c:auto val="1"/>
        <c:lblAlgn val="ctr"/>
        <c:lblOffset val="100"/>
        <c:noMultiLvlLbl val="0"/>
      </c:catAx>
      <c:valAx>
        <c:axId val="9308497"/>
        <c:scaling>
          <c:logBase val="10"/>
          <c:orientation val="minMax"/>
          <c:min val="0.01"/>
        </c:scaling>
        <c:delete val="0"/>
        <c:axPos val="l"/>
        <c:majorGridlines>
          <c:spPr>
            <a:ln w="9360">
              <a:solidFill>
                <a:srgbClr val="878787"/>
              </a:solidFill>
              <a:round/>
            </a:ln>
          </c:spPr>
        </c:majorGridlines>
        <c:title>
          <c:tx>
            <c:rich>
              <a:bodyPr rot="-5400000"/>
              <a:lstStyle/>
              <a:p>
                <a:pPr>
                  <a:defRPr b="1" lang="en-US" sz="1200" spc="-1" strike="noStrike">
                    <a:solidFill>
                      <a:srgbClr val="000000"/>
                    </a:solidFill>
                    <a:latin typeface="Arial"/>
                  </a:defRPr>
                </a:pPr>
                <a:r>
                  <a:rPr b="1" lang="en-US" sz="1200" spc="-1" strike="noStrike">
                    <a:solidFill>
                      <a:srgbClr val="000000"/>
                    </a:solidFill>
                    <a:latin typeface="Arial"/>
                  </a:rPr>
                  <a:t>Time (ns)</a:t>
                </a:r>
              </a:p>
            </c:rich>
          </c:tx>
          <c:overlay val="0"/>
          <c:spPr>
            <a:noFill/>
            <a:ln w="0">
              <a:noFill/>
            </a:ln>
          </c:spPr>
        </c:title>
        <c:numFmt formatCode="#,##0.0" sourceLinked="0"/>
        <c:majorTickMark val="out"/>
        <c:minorTickMark val="none"/>
        <c:tickLblPos val="nextTo"/>
        <c:spPr>
          <a:ln w="9360">
            <a:solidFill>
              <a:srgbClr val="878787"/>
            </a:solidFill>
            <a:round/>
          </a:ln>
        </c:spPr>
        <c:txPr>
          <a:bodyPr/>
          <a:lstStyle/>
          <a:p>
            <a:pPr>
              <a:defRPr b="0" sz="1200" spc="-1" strike="noStrike">
                <a:solidFill>
                  <a:srgbClr val="000000"/>
                </a:solidFill>
                <a:latin typeface="Arial"/>
              </a:defRPr>
            </a:pPr>
          </a:p>
        </c:txPr>
        <c:crossAx val="70366792"/>
        <c:crosses val="autoZero"/>
        <c:crossBetween val="between"/>
        <c:minorUnit val="9"/>
      </c:valAx>
      <c:spPr>
        <a:noFill/>
        <a:ln w="0">
          <a:noFill/>
        </a:ln>
      </c:spPr>
    </c:plotArea>
    <c:legend>
      <c:legendPos val="r"/>
      <c:overlay val="0"/>
      <c:spPr>
        <a:noFill/>
        <a:ln w="0">
          <a:solidFill>
            <a:srgbClr val="000000"/>
          </a:solidFill>
        </a:ln>
      </c:spPr>
      <c:txPr>
        <a:bodyPr/>
        <a:lstStyle/>
        <a:p>
          <a:pPr>
            <a:defRPr b="0" sz="1200" spc="-1" strike="noStrike">
              <a:solidFill>
                <a:srgbClr val="000000"/>
              </a:solidFill>
              <a:latin typeface="Arial"/>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400" spc="-1" strike="noStrike">
                <a:solidFill>
                  <a:schemeClr val="dk1"/>
                </a:solidFill>
                <a:latin typeface="Arial Narrow"/>
              </a:rPr>
              <a:t>Click to move the slide</a:t>
            </a:r>
            <a:endParaRPr b="0" lang="en-US" sz="2400" spc="-1" strike="noStrike">
              <a:solidFill>
                <a:schemeClr val="dk1"/>
              </a:solidFill>
              <a:latin typeface="Arial Narrow"/>
            </a:endParaRPr>
          </a:p>
        </p:txBody>
      </p:sp>
      <p:sp>
        <p:nvSpPr>
          <p:cNvPr id="8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4"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6"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A3FAEB7-AE0A-476B-8A1A-44C2A65D78A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7" name="PlaceHolder 1"/>
          <p:cNvSpPr>
            <a:spLocks noGrp="1"/>
          </p:cNvSpPr>
          <p:nvPr>
            <p:ph type="sldImg"/>
          </p:nvPr>
        </p:nvSpPr>
        <p:spPr>
          <a:xfrm>
            <a:off x="1219320" y="685800"/>
            <a:ext cx="4876560" cy="3657240"/>
          </a:xfrm>
          <a:prstGeom prst="rect">
            <a:avLst/>
          </a:prstGeom>
          <a:ln w="0">
            <a:noFill/>
          </a:ln>
        </p:spPr>
      </p:sp>
      <p:sp>
        <p:nvSpPr>
          <p:cNvPr id="1608"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Autofit/>
          </a:bodyPr>
          <a:p>
            <a:pPr marL="216000" indent="-216000">
              <a:buNone/>
            </a:pPr>
            <a:endParaRPr b="0" lang="en-US" sz="1800" spc="-1" strike="noStrike">
              <a:solidFill>
                <a:srgbClr val="000000"/>
              </a:solidFill>
              <a:latin typeface="Arial"/>
            </a:endParaRPr>
          </a:p>
        </p:txBody>
      </p:sp>
      <p:sp>
        <p:nvSpPr>
          <p:cNvPr id="1609" name="PlaceHolder 3"/>
          <p:cNvSpPr>
            <a:spLocks noGrp="1"/>
          </p:cNvSpPr>
          <p:nvPr>
            <p:ph type="sldNum" idx="4"/>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B863D05-BCCA-46A5-A79C-56A7BC345BDC}" type="slidenum">
              <a:rPr b="0" lang="en-US" sz="1200" spc="-1" strike="noStrike">
                <a:solidFill>
                  <a:srgbClr val="000000"/>
                </a:solidFill>
                <a:latin typeface="Times New Roman"/>
              </a:rPr>
              <a:t>64</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0" name="PlaceHolder 1"/>
          <p:cNvSpPr>
            <a:spLocks noGrp="1"/>
          </p:cNvSpPr>
          <p:nvPr>
            <p:ph type="sldImg"/>
          </p:nvPr>
        </p:nvSpPr>
        <p:spPr>
          <a:xfrm>
            <a:off x="1219320" y="685800"/>
            <a:ext cx="4876560" cy="3657240"/>
          </a:xfrm>
          <a:prstGeom prst="rect">
            <a:avLst/>
          </a:prstGeom>
          <a:ln w="0">
            <a:noFill/>
          </a:ln>
        </p:spPr>
      </p:sp>
      <p:sp>
        <p:nvSpPr>
          <p:cNvPr id="1611"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12" name="PlaceHolder 3"/>
          <p:cNvSpPr>
            <a:spLocks noGrp="1"/>
          </p:cNvSpPr>
          <p:nvPr>
            <p:ph type="sldNum" idx="5"/>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A2E8673F-0AEA-4E51-B8FD-72895D5E5461}" type="slidenum">
              <a:rPr b="0" lang="en-US" sz="1200" spc="-1" strike="noStrike">
                <a:solidFill>
                  <a:schemeClr val="dk1"/>
                </a:solidFill>
                <a:latin typeface="Times New Roman"/>
                <a:ea typeface="+mn-ea"/>
              </a:rPr>
              <a:t>2</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3" name="PlaceHolder 1"/>
          <p:cNvSpPr>
            <a:spLocks noGrp="1"/>
          </p:cNvSpPr>
          <p:nvPr>
            <p:ph type="sldImg"/>
          </p:nvPr>
        </p:nvSpPr>
        <p:spPr>
          <a:xfrm>
            <a:off x="1230480" y="711360"/>
            <a:ext cx="4833720" cy="3623760"/>
          </a:xfrm>
          <a:prstGeom prst="rect">
            <a:avLst/>
          </a:prstGeom>
          <a:ln w="0">
            <a:noFill/>
          </a:ln>
        </p:spPr>
      </p:sp>
      <p:sp>
        <p:nvSpPr>
          <p:cNvPr id="1614"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PlaceHolder 1"/>
          <p:cNvSpPr>
            <a:spLocks noGrp="1"/>
          </p:cNvSpPr>
          <p:nvPr>
            <p:ph type="sldImg"/>
          </p:nvPr>
        </p:nvSpPr>
        <p:spPr>
          <a:xfrm>
            <a:off x="1230480" y="711360"/>
            <a:ext cx="4833720" cy="3623760"/>
          </a:xfrm>
          <a:prstGeom prst="rect">
            <a:avLst/>
          </a:prstGeom>
          <a:ln w="0">
            <a:noFill/>
          </a:ln>
        </p:spPr>
      </p:sp>
      <p:sp>
        <p:nvSpPr>
          <p:cNvPr id="1616"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7" name="PlaceHolder 1"/>
          <p:cNvSpPr>
            <a:spLocks noGrp="1"/>
          </p:cNvSpPr>
          <p:nvPr>
            <p:ph type="sldImg"/>
          </p:nvPr>
        </p:nvSpPr>
        <p:spPr>
          <a:xfrm>
            <a:off x="1230480" y="711360"/>
            <a:ext cx="4833720" cy="3623760"/>
          </a:xfrm>
          <a:prstGeom prst="rect">
            <a:avLst/>
          </a:prstGeom>
          <a:ln w="0">
            <a:noFill/>
          </a:ln>
        </p:spPr>
      </p:sp>
      <p:sp>
        <p:nvSpPr>
          <p:cNvPr id="1618"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PlaceHolder 1"/>
          <p:cNvSpPr>
            <a:spLocks noGrp="1"/>
          </p:cNvSpPr>
          <p:nvPr>
            <p:ph type="sldImg"/>
          </p:nvPr>
        </p:nvSpPr>
        <p:spPr>
          <a:xfrm>
            <a:off x="1230480" y="711360"/>
            <a:ext cx="4833720" cy="3623760"/>
          </a:xfrm>
          <a:prstGeom prst="rect">
            <a:avLst/>
          </a:prstGeom>
          <a:ln w="0">
            <a:noFill/>
          </a:ln>
        </p:spPr>
      </p:sp>
      <p:sp>
        <p:nvSpPr>
          <p:cNvPr id="1620"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1" name="PlaceHolder 1"/>
          <p:cNvSpPr>
            <a:spLocks noGrp="1"/>
          </p:cNvSpPr>
          <p:nvPr>
            <p:ph type="sldImg"/>
          </p:nvPr>
        </p:nvSpPr>
        <p:spPr>
          <a:xfrm>
            <a:off x="1230480" y="711360"/>
            <a:ext cx="4833720" cy="3623760"/>
          </a:xfrm>
          <a:prstGeom prst="rect">
            <a:avLst/>
          </a:prstGeom>
          <a:ln w="0">
            <a:noFill/>
          </a:ln>
        </p:spPr>
      </p:sp>
      <p:sp>
        <p:nvSpPr>
          <p:cNvPr id="1622"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PlaceHolder 1"/>
          <p:cNvSpPr>
            <a:spLocks noGrp="1"/>
          </p:cNvSpPr>
          <p:nvPr>
            <p:ph type="sldImg"/>
          </p:nvPr>
        </p:nvSpPr>
        <p:spPr>
          <a:xfrm>
            <a:off x="1230480" y="711360"/>
            <a:ext cx="4833720" cy="3623760"/>
          </a:xfrm>
          <a:prstGeom prst="rect">
            <a:avLst/>
          </a:prstGeom>
          <a:ln w="0">
            <a:noFill/>
          </a:ln>
        </p:spPr>
      </p:sp>
      <p:sp>
        <p:nvSpPr>
          <p:cNvPr id="1624"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5" name="PlaceHolder 1"/>
          <p:cNvSpPr>
            <a:spLocks noGrp="1"/>
          </p:cNvSpPr>
          <p:nvPr>
            <p:ph type="sldImg"/>
          </p:nvPr>
        </p:nvSpPr>
        <p:spPr>
          <a:xfrm>
            <a:off x="1230480" y="711360"/>
            <a:ext cx="4833720" cy="3623760"/>
          </a:xfrm>
          <a:prstGeom prst="rect">
            <a:avLst/>
          </a:prstGeom>
          <a:ln w="0">
            <a:noFill/>
          </a:ln>
        </p:spPr>
      </p:sp>
      <p:sp>
        <p:nvSpPr>
          <p:cNvPr id="1626"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7" name="PlaceHolder 1"/>
          <p:cNvSpPr>
            <a:spLocks noGrp="1"/>
          </p:cNvSpPr>
          <p:nvPr>
            <p:ph type="sldImg"/>
          </p:nvPr>
        </p:nvSpPr>
        <p:spPr>
          <a:xfrm>
            <a:off x="1230480" y="711360"/>
            <a:ext cx="4833720" cy="3623760"/>
          </a:xfrm>
          <a:prstGeom prst="rect">
            <a:avLst/>
          </a:prstGeom>
          <a:ln w="0">
            <a:noFill/>
          </a:ln>
        </p:spPr>
      </p:sp>
      <p:sp>
        <p:nvSpPr>
          <p:cNvPr id="1628"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9" name="PlaceHolder 1"/>
          <p:cNvSpPr>
            <a:spLocks noGrp="1"/>
          </p:cNvSpPr>
          <p:nvPr>
            <p:ph type="sldImg"/>
          </p:nvPr>
        </p:nvSpPr>
        <p:spPr>
          <a:xfrm>
            <a:off x="1230480" y="711360"/>
            <a:ext cx="4833720" cy="3623760"/>
          </a:xfrm>
          <a:prstGeom prst="rect">
            <a:avLst/>
          </a:prstGeom>
          <a:ln w="0">
            <a:noFill/>
          </a:ln>
        </p:spPr>
      </p:sp>
      <p:sp>
        <p:nvSpPr>
          <p:cNvPr id="1630"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1" name="PlaceHolder 1"/>
          <p:cNvSpPr>
            <a:spLocks noGrp="1"/>
          </p:cNvSpPr>
          <p:nvPr>
            <p:ph type="sldImg"/>
          </p:nvPr>
        </p:nvSpPr>
        <p:spPr>
          <a:xfrm>
            <a:off x="1230480" y="711360"/>
            <a:ext cx="4833720" cy="3623760"/>
          </a:xfrm>
          <a:prstGeom prst="rect">
            <a:avLst/>
          </a:prstGeom>
          <a:ln w="0">
            <a:noFill/>
          </a:ln>
        </p:spPr>
      </p:sp>
      <p:sp>
        <p:nvSpPr>
          <p:cNvPr id="1632" name="PlaceHolder 2"/>
          <p:cNvSpPr>
            <a:spLocks noGrp="1"/>
          </p:cNvSpPr>
          <p:nvPr>
            <p:ph type="body"/>
          </p:nvPr>
        </p:nvSpPr>
        <p:spPr>
          <a:xfrm>
            <a:off x="951120" y="4572000"/>
            <a:ext cx="5386320" cy="4330800"/>
          </a:xfrm>
          <a:prstGeom prst="rect">
            <a:avLst/>
          </a:prstGeom>
          <a:noFill/>
          <a:ln w="9360">
            <a:noFill/>
          </a:ln>
        </p:spPr>
        <p:txBody>
          <a:bodyPr numCol="1" spcCol="0" lIns="95040" rIns="95040" tIns="47520" bIns="47520" anchor="t">
            <a:noAutofit/>
          </a:bodyPr>
          <a:p>
            <a:pPr marL="216000" indent="0">
              <a:lnSpc>
                <a:spcPct val="100000"/>
              </a:lnSpc>
              <a:buNone/>
            </a:pPr>
            <a:r>
              <a:rPr b="0" lang="en-US" sz="2000" spc="-1" strike="noStrike">
                <a:solidFill>
                  <a:srgbClr val="000000"/>
                </a:solidFill>
                <a:latin typeface="Arial"/>
              </a:rPr>
              <a:t>Goal:</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Show the inefficeincy of current disk requests.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Conveyed Ideas: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Rotational latency is wasted time that can be used to service tasks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Background Information: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Slide Background: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	</a:t>
            </a:r>
            <a:r>
              <a:rPr b="0" lang="en-US" sz="2000" spc="-1" strike="noStrike">
                <a:solidFill>
                  <a:srgbClr val="000000"/>
                </a:solidFill>
                <a:latin typeface="Arial"/>
              </a:rPr>
              <a:t>None.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Kill text and arrows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3" name="PlaceHolder 1"/>
          <p:cNvSpPr>
            <a:spLocks noGrp="1"/>
          </p:cNvSpPr>
          <p:nvPr>
            <p:ph type="sldImg"/>
          </p:nvPr>
        </p:nvSpPr>
        <p:spPr>
          <a:xfrm>
            <a:off x="1219320" y="685800"/>
            <a:ext cx="4876560" cy="3657240"/>
          </a:xfrm>
          <a:prstGeom prst="rect">
            <a:avLst/>
          </a:prstGeom>
          <a:ln w="0">
            <a:noFill/>
          </a:ln>
        </p:spPr>
      </p:sp>
      <p:sp>
        <p:nvSpPr>
          <p:cNvPr id="1634"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35" name="PlaceHolder 3"/>
          <p:cNvSpPr>
            <a:spLocks noGrp="1"/>
          </p:cNvSpPr>
          <p:nvPr>
            <p:ph type="sldNum" idx="6"/>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D39586A5-A6A8-44B9-8571-47BDDDB1200B}"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6" name="PlaceHolder 1"/>
          <p:cNvSpPr>
            <a:spLocks noGrp="1"/>
          </p:cNvSpPr>
          <p:nvPr>
            <p:ph type="sldImg"/>
          </p:nvPr>
        </p:nvSpPr>
        <p:spPr>
          <a:xfrm>
            <a:off x="1219320" y="685800"/>
            <a:ext cx="4876560" cy="3657240"/>
          </a:xfrm>
          <a:prstGeom prst="rect">
            <a:avLst/>
          </a:prstGeom>
          <a:ln w="0">
            <a:noFill/>
          </a:ln>
        </p:spPr>
      </p:sp>
      <p:sp>
        <p:nvSpPr>
          <p:cNvPr id="1637"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38" name="PlaceHolder 3"/>
          <p:cNvSpPr>
            <a:spLocks noGrp="1"/>
          </p:cNvSpPr>
          <p:nvPr>
            <p:ph type="sldNum" idx="7"/>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1D415778-C8CB-449E-B28D-6AE915312603}"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9" name="PlaceHolder 1"/>
          <p:cNvSpPr>
            <a:spLocks noGrp="1"/>
          </p:cNvSpPr>
          <p:nvPr>
            <p:ph type="sldImg"/>
          </p:nvPr>
        </p:nvSpPr>
        <p:spPr>
          <a:xfrm>
            <a:off x="1219320" y="685800"/>
            <a:ext cx="4876560" cy="3657240"/>
          </a:xfrm>
          <a:prstGeom prst="rect">
            <a:avLst/>
          </a:prstGeom>
          <a:ln w="0">
            <a:noFill/>
          </a:ln>
        </p:spPr>
      </p:sp>
      <p:sp>
        <p:nvSpPr>
          <p:cNvPr id="1640"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1" name="PlaceHolder 3"/>
          <p:cNvSpPr>
            <a:spLocks noGrp="1"/>
          </p:cNvSpPr>
          <p:nvPr>
            <p:ph type="sldNum" idx="8"/>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5256E358-2ED2-4A0B-BE81-95414258B152}"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Text Box 1"/>
          <p:cNvSpPr/>
          <p:nvPr/>
        </p:nvSpPr>
        <p:spPr>
          <a:xfrm>
            <a:off x="1234080" y="726120"/>
            <a:ext cx="4835520" cy="3580200"/>
          </a:xfrm>
          <a:prstGeom prst="rect">
            <a:avLst/>
          </a:prstGeom>
          <a:solidFill>
            <a:srgbClr val="ffffff"/>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a typeface="+mn-ea"/>
            </a:endParaRPr>
          </a:p>
        </p:txBody>
      </p:sp>
      <p:sp>
        <p:nvSpPr>
          <p:cNvPr id="1643" name="PlaceHolder 1"/>
          <p:cNvSpPr>
            <a:spLocks noGrp="1"/>
          </p:cNvSpPr>
          <p:nvPr>
            <p:ph type="body"/>
          </p:nvPr>
        </p:nvSpPr>
        <p:spPr>
          <a:xfrm>
            <a:off x="974520" y="4554360"/>
            <a:ext cx="5354640" cy="4314600"/>
          </a:xfrm>
          <a:prstGeom prst="rect">
            <a:avLst/>
          </a:prstGeom>
          <a:noFill/>
          <a:ln w="9360">
            <a:noFill/>
          </a:ln>
        </p:spPr>
        <p:txBody>
          <a:bodyPr numCol="1" spcCol="0" lIns="95040" rIns="95040" tIns="47520" bIns="47520" anchor="ctr">
            <a:noAutofit/>
          </a:bodyPr>
          <a:p>
            <a:pPr marL="216000" indent="-216000">
              <a:buNone/>
            </a:pPr>
            <a:endParaRPr b="0" lang="en-US" sz="1800" spc="-1" strike="noStrike">
              <a:solidFill>
                <a:srgbClr val="000000"/>
              </a:solidFill>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4" name="PlaceHolder 1"/>
          <p:cNvSpPr>
            <a:spLocks noGrp="1"/>
          </p:cNvSpPr>
          <p:nvPr>
            <p:ph type="sldImg"/>
          </p:nvPr>
        </p:nvSpPr>
        <p:spPr>
          <a:xfrm>
            <a:off x="1219320" y="685800"/>
            <a:ext cx="4876560" cy="3657240"/>
          </a:xfrm>
          <a:prstGeom prst="rect">
            <a:avLst/>
          </a:prstGeom>
          <a:ln w="0">
            <a:noFill/>
          </a:ln>
        </p:spPr>
      </p:sp>
      <p:sp>
        <p:nvSpPr>
          <p:cNvPr id="1645"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6" name="PlaceHolder 3"/>
          <p:cNvSpPr>
            <a:spLocks noGrp="1"/>
          </p:cNvSpPr>
          <p:nvPr>
            <p:ph type="sldNum" idx="9"/>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33D68174-E8E1-4111-943C-7CD9C83C0D6F}"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7" name="PlaceHolder 1"/>
          <p:cNvSpPr>
            <a:spLocks noGrp="1"/>
          </p:cNvSpPr>
          <p:nvPr>
            <p:ph type="sldImg"/>
          </p:nvPr>
        </p:nvSpPr>
        <p:spPr>
          <a:xfrm>
            <a:off x="1219320" y="685800"/>
            <a:ext cx="4876560" cy="3657240"/>
          </a:xfrm>
          <a:prstGeom prst="rect">
            <a:avLst/>
          </a:prstGeom>
          <a:ln w="0">
            <a:noFill/>
          </a:ln>
        </p:spPr>
      </p:sp>
      <p:sp>
        <p:nvSpPr>
          <p:cNvPr id="1648"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49" name="PlaceHolder 3"/>
          <p:cNvSpPr>
            <a:spLocks noGrp="1"/>
          </p:cNvSpPr>
          <p:nvPr>
            <p:ph type="sldNum" idx="10"/>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C040794C-84D2-474E-990D-F518395AD4FE}"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PlaceHolder 1"/>
          <p:cNvSpPr>
            <a:spLocks noGrp="1"/>
          </p:cNvSpPr>
          <p:nvPr>
            <p:ph type="sldImg"/>
          </p:nvPr>
        </p:nvSpPr>
        <p:spPr>
          <a:xfrm>
            <a:off x="1219320" y="685800"/>
            <a:ext cx="4876560" cy="3657240"/>
          </a:xfrm>
          <a:prstGeom prst="rect">
            <a:avLst/>
          </a:prstGeom>
          <a:ln w="0">
            <a:noFill/>
          </a:ln>
        </p:spPr>
      </p:sp>
      <p:sp>
        <p:nvSpPr>
          <p:cNvPr id="1651" name="PlaceHolder 2"/>
          <p:cNvSpPr>
            <a:spLocks noGrp="1"/>
          </p:cNvSpPr>
          <p:nvPr>
            <p:ph type="body"/>
          </p:nvPr>
        </p:nvSpPr>
        <p:spPr>
          <a:xfrm>
            <a:off x="990720" y="4572000"/>
            <a:ext cx="5333760" cy="4266720"/>
          </a:xfrm>
          <a:prstGeom prst="rect">
            <a:avLst/>
          </a:prstGeom>
          <a:noFill/>
          <a:ln w="9360">
            <a:noFill/>
          </a:ln>
        </p:spPr>
        <p:txBody>
          <a:bodyPr numCol="1" spcCol="0" lIns="91440" rIns="91440" tIns="45720" bIns="45720" anchor="t">
            <a:normAutofit/>
          </a:bodyPr>
          <a:p>
            <a:pPr marL="216000" indent="-216000">
              <a:buNone/>
            </a:pPr>
            <a:endParaRPr b="0" lang="en-US" sz="1800" spc="-1" strike="noStrike">
              <a:solidFill>
                <a:srgbClr val="000000"/>
              </a:solidFill>
              <a:latin typeface="Arial"/>
            </a:endParaRPr>
          </a:p>
        </p:txBody>
      </p:sp>
      <p:sp>
        <p:nvSpPr>
          <p:cNvPr id="1652" name="PlaceHolder 3"/>
          <p:cNvSpPr>
            <a:spLocks noGrp="1"/>
          </p:cNvSpPr>
          <p:nvPr>
            <p:ph type="sldNum" idx="11"/>
          </p:nvPr>
        </p:nvSpPr>
        <p:spPr>
          <a:xfrm>
            <a:off x="4114800" y="9144000"/>
            <a:ext cx="3200040" cy="456840"/>
          </a:xfrm>
          <a:prstGeom prst="rect">
            <a:avLst/>
          </a:prstGeom>
          <a:noFill/>
          <a:ln w="9360">
            <a:noFill/>
          </a:ln>
        </p:spPr>
        <p:txBody>
          <a:bodyPr numCol="1" spcCol="0" lIns="91440" rIns="91440" tIns="45720" bIns="45720" anchor="b">
            <a:noAutofit/>
          </a:bodyPr>
          <a:lstStyle>
            <a:lvl1pPr indent="0" algn="r">
              <a:lnSpc>
                <a:spcPct val="100000"/>
              </a:lnSpc>
              <a:buNone/>
              <a:defRPr b="0" lang="en-US" sz="1200" spc="-1" strike="noStrike">
                <a:solidFill>
                  <a:schemeClr val="dk1"/>
                </a:solidFill>
                <a:latin typeface="Times New Roman"/>
                <a:ea typeface="+mn-ea"/>
              </a:defRPr>
            </a:lvl1pPr>
          </a:lstStyle>
          <a:p>
            <a:pPr indent="0" algn="r">
              <a:lnSpc>
                <a:spcPct val="100000"/>
              </a:lnSpc>
              <a:buNone/>
            </a:pPr>
            <a:fld id="{353C1232-ABFF-47FF-9F16-40FB63350A12}" type="slidenum">
              <a:rPr b="0" lang="en-US" sz="1200" spc="-1" strike="noStrike">
                <a:solidFill>
                  <a:schemeClr val="dk1"/>
                </a:solidFill>
                <a:latin typeface="Times New Roman"/>
                <a:ea typeface="+mn-ea"/>
              </a:rPr>
              <a:t>&lt;number&gt;</a:t>
            </a:fld>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3" name="Text Box 1"/>
          <p:cNvSpPr/>
          <p:nvPr/>
        </p:nvSpPr>
        <p:spPr>
          <a:xfrm>
            <a:off x="1234080" y="726120"/>
            <a:ext cx="4835520" cy="3580200"/>
          </a:xfrm>
          <a:prstGeom prst="rect">
            <a:avLst/>
          </a:prstGeom>
          <a:solidFill>
            <a:srgbClr val="ffffff"/>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a typeface="+mn-ea"/>
            </a:endParaRPr>
          </a:p>
        </p:txBody>
      </p:sp>
      <p:sp>
        <p:nvSpPr>
          <p:cNvPr id="1654" name="PlaceHolder 1"/>
          <p:cNvSpPr>
            <a:spLocks noGrp="1"/>
          </p:cNvSpPr>
          <p:nvPr>
            <p:ph type="body"/>
          </p:nvPr>
        </p:nvSpPr>
        <p:spPr>
          <a:xfrm>
            <a:off x="974520" y="4554360"/>
            <a:ext cx="5354640" cy="4314600"/>
          </a:xfrm>
          <a:prstGeom prst="rect">
            <a:avLst/>
          </a:prstGeom>
          <a:noFill/>
          <a:ln w="9360">
            <a:noFill/>
          </a:ln>
        </p:spPr>
        <p:txBody>
          <a:bodyPr numCol="1" spcCol="0" lIns="95040" rIns="95040" tIns="47520" bIns="47520" anchor="ctr">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6" name="PlaceHolder 2"/>
          <p:cNvSpPr>
            <a:spLocks noGrp="1"/>
          </p:cNvSpPr>
          <p:nvPr>
            <p:ph type="subTitle"/>
          </p:nvPr>
        </p:nvSpPr>
        <p:spPr>
          <a:xfrm>
            <a:off x="396720" y="1362240"/>
            <a:ext cx="7895880" cy="4971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79"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80"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22" name="PlaceHolder 2"/>
          <p:cNvSpPr>
            <a:spLocks noGrp="1"/>
          </p:cNvSpPr>
          <p:nvPr>
            <p:ph/>
          </p:nvPr>
        </p:nvSpPr>
        <p:spPr>
          <a:xfrm>
            <a:off x="39672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23" name="PlaceHolder 3"/>
          <p:cNvSpPr>
            <a:spLocks noGrp="1"/>
          </p:cNvSpPr>
          <p:nvPr>
            <p:ph/>
          </p:nvPr>
        </p:nvSpPr>
        <p:spPr>
          <a:xfrm>
            <a:off x="4442760" y="1362240"/>
            <a:ext cx="3853080" cy="237132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24" name="PlaceHolder 4"/>
          <p:cNvSpPr>
            <a:spLocks noGrp="1"/>
          </p:cNvSpPr>
          <p:nvPr>
            <p:ph/>
          </p:nvPr>
        </p:nvSpPr>
        <p:spPr>
          <a:xfrm>
            <a:off x="4442760" y="3959280"/>
            <a:ext cx="3853080" cy="237132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Obj" preserve="1">
  <p:cSld name="Title, Tex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31"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32" name="PlaceHolder 3"/>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38" name="PlaceHolder 2"/>
          <p:cNvSpPr>
            <a:spLocks noGrp="1"/>
          </p:cNvSpPr>
          <p:nvPr>
            <p:ph/>
          </p:nvPr>
        </p:nvSpPr>
        <p:spPr>
          <a:xfrm>
            <a:off x="396720" y="1362240"/>
            <a:ext cx="78958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57120" y="435600"/>
            <a:ext cx="7591680" cy="76176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Arial Narrow"/>
            </a:endParaRPr>
          </a:p>
        </p:txBody>
      </p:sp>
      <p:sp>
        <p:nvSpPr>
          <p:cNvPr id="49" name="PlaceHolder 2"/>
          <p:cNvSpPr>
            <a:spLocks noGrp="1"/>
          </p:cNvSpPr>
          <p:nvPr>
            <p:ph/>
          </p:nvPr>
        </p:nvSpPr>
        <p:spPr>
          <a:xfrm>
            <a:off x="39672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
        <p:nvSpPr>
          <p:cNvPr id="50" name="PlaceHolder 3"/>
          <p:cNvSpPr>
            <a:spLocks noGrp="1"/>
          </p:cNvSpPr>
          <p:nvPr>
            <p:ph/>
          </p:nvPr>
        </p:nvSpPr>
        <p:spPr>
          <a:xfrm>
            <a:off x="4442760" y="1362240"/>
            <a:ext cx="3853080" cy="4971600"/>
          </a:xfrm>
          <a:prstGeom prst="rect">
            <a:avLst/>
          </a:prstGeom>
          <a:noFill/>
          <a:ln w="0">
            <a:noFill/>
          </a:ln>
        </p:spPr>
        <p:txBody>
          <a:bodyPr lIns="0" rIns="0" tIns="0" bIns="0" anchor="t">
            <a:normAutofit/>
          </a:bodyPr>
          <a:p>
            <a:pPr indent="0">
              <a:spcBef>
                <a:spcPts val="1417"/>
              </a:spcBef>
              <a:buNone/>
            </a:pPr>
            <a:endParaRPr b="1" lang="en-US" sz="2400" spc="-1" strike="noStrike">
              <a:solidFill>
                <a:schemeClr val="dk1"/>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FB2D9953-C162-4504-9586-4802A223AC67}"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2" name="TextBox 8"/>
          <p:cNvSpPr/>
          <p:nvPr/>
        </p:nvSpPr>
        <p:spPr>
          <a:xfrm>
            <a:off x="0" y="6629400"/>
            <a:ext cx="530784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000" spc="-1" strike="noStrike">
                <a:solidFill>
                  <a:schemeClr val="dk1"/>
                </a:solidFill>
                <a:latin typeface="Calibri"/>
              </a:rPr>
              <a:t>Adapted from Bryant and O’Hallaron, Computer Systems: A Programmer’s Perspective, Third Edition</a:t>
            </a:r>
            <a:endParaRPr b="0" lang="en-US" sz="1000" spc="-1" strike="noStrike">
              <a:solidFill>
                <a:srgbClr val="000000"/>
              </a:solidFill>
              <a:latin typeface="Arial"/>
            </a:endParaRPr>
          </a:p>
        </p:txBody>
      </p:sp>
      <p:sp>
        <p:nvSpPr>
          <p:cNvPr id="3" name="PlaceHolder 1"/>
          <p:cNvSpPr>
            <a:spLocks noGrp="1"/>
          </p:cNvSpPr>
          <p:nvPr>
            <p:ph type="title"/>
          </p:nvPr>
        </p:nvSpPr>
        <p:spPr>
          <a:xfrm>
            <a:off x="685800" y="1707840"/>
            <a:ext cx="7772040" cy="146952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400" spc="-1" strike="noStrike">
                <a:solidFill>
                  <a:schemeClr val="dk1"/>
                </a:solidFill>
                <a:latin typeface="Calibri"/>
              </a:rPr>
              <a:t>Click to edit the outline text format</a:t>
            </a:r>
            <a:endParaRPr b="1"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59"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550A15FD-43DC-4B01-AA14-ADEE3E8F3BB4}"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60"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6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1" lang="en-US" sz="2400" spc="-1" strike="noStrike">
                <a:solidFill>
                  <a:schemeClr val="dk1"/>
                </a:solidFill>
                <a:latin typeface="Calibri"/>
              </a:rPr>
              <a:t>Click to edit the outline text format</a:t>
            </a:r>
            <a:endParaRPr b="1"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6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8A5B8108-ADC9-4D17-80E7-93A3D35FACE3}"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6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CE8E35BA-28ED-4309-9BC0-54FFF163DD66}"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67" name="PlaceHolder 1"/>
          <p:cNvSpPr>
            <a:spLocks noGrp="1"/>
          </p:cNvSpPr>
          <p:nvPr>
            <p:ph type="title"/>
          </p:nvPr>
        </p:nvSpPr>
        <p:spPr>
          <a:xfrm>
            <a:off x="457200" y="272880"/>
            <a:ext cx="3007800" cy="1161720"/>
          </a:xfrm>
          <a:prstGeom prst="rect">
            <a:avLst/>
          </a:prstGeom>
          <a:noFill/>
          <a:ln w="9360">
            <a:noFill/>
          </a:ln>
        </p:spPr>
        <p:txBody>
          <a:bodyPr numCol="1" spcCol="0" lIns="91440" rIns="91440" tIns="45720" bIns="45720" anchor="b">
            <a:noAutofit/>
          </a:bodyPr>
          <a:p>
            <a:pPr marL="119160" indent="-119160">
              <a:lnSpc>
                <a:spcPct val="100000"/>
              </a:lnSpc>
              <a:buNone/>
              <a:tabLst>
                <a:tab algn="l" pos="0"/>
              </a:tabLst>
            </a:pPr>
            <a:r>
              <a:rPr b="1" lang="en-US" sz="2000" spc="-1" strike="noStrike">
                <a:solidFill>
                  <a:schemeClr val="dk1"/>
                </a:solidFill>
                <a:latin typeface="Calibri"/>
              </a:rPr>
              <a:t>Click to edit Master title style</a:t>
            </a:r>
            <a:endParaRPr b="0" lang="en-US" sz="2000" spc="-1" strike="noStrike">
              <a:solidFill>
                <a:schemeClr val="dk1"/>
              </a:solidFill>
              <a:latin typeface="Arial Narrow"/>
            </a:endParaRPr>
          </a:p>
        </p:txBody>
      </p:sp>
      <p:sp>
        <p:nvSpPr>
          <p:cNvPr id="68" name="PlaceHolder 2"/>
          <p:cNvSpPr>
            <a:spLocks noGrp="1"/>
          </p:cNvSpPr>
          <p:nvPr>
            <p:ph type="body"/>
          </p:nvPr>
        </p:nvSpPr>
        <p:spPr>
          <a:xfrm>
            <a:off x="3575160" y="272880"/>
            <a:ext cx="5111280" cy="585288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990000"/>
              </a:buClr>
              <a:buSzPct val="60000"/>
              <a:buFont typeface="Wingdings 2" charset="2"/>
              <a:buChar char=""/>
            </a:pPr>
            <a:r>
              <a:rPr b="1" lang="en-US" sz="3200" spc="-1" strike="noStrike">
                <a:solidFill>
                  <a:schemeClr val="dk1"/>
                </a:solidFill>
                <a:latin typeface="Calibri"/>
              </a:rPr>
              <a:t>Click to edit Master text styles</a:t>
            </a:r>
            <a:endParaRPr b="1" lang="en-US" sz="3200" spc="-1" strike="noStrike">
              <a:solidFill>
                <a:schemeClr val="dk1"/>
              </a:solidFill>
              <a:latin typeface="Calibri"/>
            </a:endParaRPr>
          </a:p>
          <a:p>
            <a:pPr lvl="1" marL="743040" indent="-285840">
              <a:lnSpc>
                <a:spcPct val="100000"/>
              </a:lnSpc>
              <a:spcBef>
                <a:spcPts val="561"/>
              </a:spcBef>
              <a:buClr>
                <a:srgbClr val="990000"/>
              </a:buClr>
              <a:buSzPct val="110000"/>
              <a:buFont typeface="Wingdings" charset="2"/>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a:lnSpc>
                <a:spcPct val="100000"/>
              </a:lnSpc>
              <a:spcBef>
                <a:spcPts val="479"/>
              </a:spcBef>
              <a:buClr>
                <a:srgbClr val="000000"/>
              </a:buClr>
              <a:buSzPct val="80000"/>
              <a:buFont typeface="Wingdings" charset="2"/>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69" name="PlaceHolder 3"/>
          <p:cNvSpPr>
            <a:spLocks noGrp="1"/>
          </p:cNvSpPr>
          <p:nvPr>
            <p:ph type="body"/>
          </p:nvPr>
        </p:nvSpPr>
        <p:spPr>
          <a:xfrm>
            <a:off x="457200" y="1434960"/>
            <a:ext cx="3007800" cy="46908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1" lang="en-US" sz="1400" spc="-1" strike="noStrike">
                <a:solidFill>
                  <a:schemeClr val="dk1"/>
                </a:solidFill>
                <a:latin typeface="Calibri"/>
              </a:rPr>
              <a:t>Click to edit Master text styles</a:t>
            </a:r>
            <a:endParaRPr b="1"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71"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1BB4F9A1-AA34-4A47-AC4B-2A8FA26C94E1}"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72" name="PlaceHolder 1"/>
          <p:cNvSpPr>
            <a:spLocks noGrp="1"/>
          </p:cNvSpPr>
          <p:nvPr>
            <p:ph type="title"/>
          </p:nvPr>
        </p:nvSpPr>
        <p:spPr>
          <a:xfrm>
            <a:off x="1792440" y="4800600"/>
            <a:ext cx="5486040" cy="566280"/>
          </a:xfrm>
          <a:prstGeom prst="rect">
            <a:avLst/>
          </a:prstGeom>
          <a:noFill/>
          <a:ln w="9360">
            <a:noFill/>
          </a:ln>
        </p:spPr>
        <p:txBody>
          <a:bodyPr numCol="1" spcCol="0" lIns="91440" rIns="91440" tIns="45720" bIns="45720" anchor="b">
            <a:noAutofit/>
          </a:bodyPr>
          <a:p>
            <a:pPr marL="119160" indent="-119160">
              <a:lnSpc>
                <a:spcPct val="100000"/>
              </a:lnSpc>
              <a:buNone/>
              <a:tabLst>
                <a:tab algn="l" pos="0"/>
              </a:tabLst>
            </a:pPr>
            <a:r>
              <a:rPr b="1" lang="en-US" sz="2000" spc="-1" strike="noStrike">
                <a:solidFill>
                  <a:schemeClr val="dk1"/>
                </a:solidFill>
                <a:latin typeface="Calibri"/>
              </a:rPr>
              <a:t>Click to edit Master title style</a:t>
            </a:r>
            <a:endParaRPr b="0" lang="en-US" sz="2000" spc="-1" strike="noStrike">
              <a:solidFill>
                <a:schemeClr val="dk1"/>
              </a:solidFill>
              <a:latin typeface="Arial Narrow"/>
            </a:endParaRPr>
          </a:p>
        </p:txBody>
      </p:sp>
      <p:sp>
        <p:nvSpPr>
          <p:cNvPr id="73"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indent="0">
              <a:lnSpc>
                <a:spcPct val="100000"/>
              </a:lnSpc>
              <a:buNone/>
              <a:tabLst>
                <a:tab algn="l" pos="0"/>
              </a:tabLst>
            </a:pPr>
            <a:r>
              <a:rPr b="1" lang="en-US" sz="3200" spc="-1" strike="noStrike">
                <a:solidFill>
                  <a:schemeClr val="dk1"/>
                </a:solidFill>
                <a:latin typeface="Calibri"/>
              </a:rPr>
              <a:t>Click icon to add picture</a:t>
            </a:r>
            <a:endParaRPr b="1" lang="en-US" sz="3200" spc="-1" strike="noStrike">
              <a:solidFill>
                <a:schemeClr val="dk1"/>
              </a:solidFill>
              <a:latin typeface="Calibri"/>
            </a:endParaRPr>
          </a:p>
        </p:txBody>
      </p:sp>
      <p:sp>
        <p:nvSpPr>
          <p:cNvPr id="74" name="PlaceHolder 3"/>
          <p:cNvSpPr>
            <a:spLocks noGrp="1"/>
          </p:cNvSpPr>
          <p:nvPr>
            <p:ph type="body"/>
          </p:nvPr>
        </p:nvSpPr>
        <p:spPr>
          <a:xfrm>
            <a:off x="1792440" y="5367240"/>
            <a:ext cx="5486040" cy="804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1" lang="en-US" sz="1400" spc="-1" strike="noStrike">
                <a:solidFill>
                  <a:schemeClr val="dk1"/>
                </a:solidFill>
                <a:latin typeface="Calibri"/>
              </a:rPr>
              <a:t>Click to edit Master text styles</a:t>
            </a:r>
            <a:endParaRPr b="1"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Text Box 3"/>
          <p:cNvSpPr/>
          <p:nvPr/>
        </p:nvSpPr>
        <p:spPr>
          <a:xfrm>
            <a:off x="-17640" y="6346440"/>
            <a:ext cx="1368360" cy="392760"/>
          </a:xfrm>
          <a:prstGeom prst="rect">
            <a:avLst/>
          </a:prstGeom>
          <a:noFill/>
          <a:ln w="9525">
            <a:noFill/>
          </a:ln>
        </p:spPr>
        <p:style>
          <a:lnRef idx="0"/>
          <a:fillRef idx="0"/>
          <a:effectRef idx="0"/>
          <a:fontRef idx="minor"/>
        </p:style>
        <p:txBody>
          <a:bodyPr wrap="none" lIns="45720" rIns="45720" tIns="45000" bIns="45000" anchor="ctr">
            <a:spAutoFit/>
          </a:bodyPr>
          <a:p>
            <a:pPr algn="ctr" defTabSz="457200">
              <a:lnSpc>
                <a:spcPct val="83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9524742-4B5C-41C6-ACB4-672AC3016E56}" type="slidenum">
              <a:rPr b="0" lang="en-GB" sz="2400" spc="-1" strike="noStrike">
                <a:solidFill>
                  <a:srgbClr val="000066"/>
                </a:solidFill>
                <a:latin typeface="Times New Roman"/>
              </a:rPr>
              <a:t>&lt;number&gt;</a:t>
            </a:fld>
            <a:endParaRPr b="0" lang="en-US" sz="2400" spc="-1" strike="noStrike">
              <a:solidFill>
                <a:srgbClr val="000000"/>
              </a:solidFill>
              <a:latin typeface="Arial"/>
            </a:endParaRPr>
          </a:p>
        </p:txBody>
      </p:sp>
      <p:sp>
        <p:nvSpPr>
          <p:cNvPr id="76" name="Rectangle 4"/>
          <p:cNvSpPr/>
          <p:nvPr/>
        </p:nvSpPr>
        <p:spPr>
          <a:xfrm>
            <a:off x="7558920" y="6393600"/>
            <a:ext cx="1090800" cy="277200"/>
          </a:xfrm>
          <a:prstGeom prst="rect">
            <a:avLst/>
          </a:prstGeom>
          <a:noFill/>
          <a:ln w="9525">
            <a:noFill/>
          </a:ln>
        </p:spPr>
        <p:style>
          <a:lnRef idx="0"/>
          <a:fillRef idx="0"/>
          <a:effectRef idx="0"/>
          <a:fontRef idx="minor"/>
        </p:style>
        <p:txBody>
          <a:bodyPr wrap="none" lIns="45720" rIns="45720" tIns="45000" bIns="45000" anchor="ctr">
            <a:spAutoFit/>
          </a:bodyPr>
          <a:p>
            <a:pPr algn="ctr" defTabSz="457200">
              <a:lnSpc>
                <a:spcPct val="8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400" spc="-1" strike="noStrike">
                <a:solidFill>
                  <a:srgbClr val="660033"/>
                </a:solidFill>
                <a:latin typeface="Arial"/>
              </a:rPr>
              <a:t>15-213, F’08</a:t>
            </a:r>
            <a:endParaRPr b="0" lang="en-US" sz="1400" spc="-1" strike="noStrike">
              <a:solidFill>
                <a:srgbClr val="000000"/>
              </a:solidFill>
              <a:latin typeface="Arial"/>
            </a:endParaRPr>
          </a:p>
        </p:txBody>
      </p:sp>
      <p:sp>
        <p:nvSpPr>
          <p:cNvPr id="77" name="PlaceHolder 1"/>
          <p:cNvSpPr>
            <a:spLocks noGrp="1"/>
          </p:cNvSpPr>
          <p:nvPr>
            <p:ph type="title"/>
          </p:nvPr>
        </p:nvSpPr>
        <p:spPr>
          <a:xfrm>
            <a:off x="404640" y="247680"/>
            <a:ext cx="8714880" cy="780840"/>
          </a:xfrm>
          <a:prstGeom prst="rect">
            <a:avLst/>
          </a:prstGeom>
          <a:noFill/>
          <a:ln w="9360">
            <a:noFill/>
          </a:ln>
        </p:spPr>
        <p:txBody>
          <a:bodyPr numCol="1" spcCol="0" lIns="0" rIns="0" tIns="0" bIns="0" anchor="ctr">
            <a:noAutofit/>
          </a:bodyPr>
          <a:p>
            <a:pPr indent="0" defTabSz="457200">
              <a:lnSpc>
                <a:spcPct val="85000"/>
              </a:lnSpc>
              <a:buNone/>
            </a:pPr>
            <a:r>
              <a:rPr b="1" lang="en-US" sz="3800" spc="-1" strike="noStrike">
                <a:solidFill>
                  <a:srgbClr val="660033"/>
                </a:solidFill>
                <a:latin typeface="Arial"/>
                <a:ea typeface="ＭＳ Ｐゴシック"/>
              </a:rPr>
              <a:t>Click to edit Master title style</a:t>
            </a:r>
            <a:endParaRPr b="0" lang="en-US" sz="3800" spc="-1" strike="noStrike">
              <a:solidFill>
                <a:schemeClr val="dk1"/>
              </a:solidFill>
              <a:latin typeface="Arial Narrow"/>
            </a:endParaRPr>
          </a:p>
        </p:txBody>
      </p:sp>
      <p:sp>
        <p:nvSpPr>
          <p:cNvPr id="78" name="PlaceHolder 2"/>
          <p:cNvSpPr>
            <a:spLocks noGrp="1"/>
          </p:cNvSpPr>
          <p:nvPr>
            <p:ph type="body"/>
          </p:nvPr>
        </p:nvSpPr>
        <p:spPr>
          <a:xfrm>
            <a:off x="290520" y="1220760"/>
            <a:ext cx="8305560" cy="5222520"/>
          </a:xfrm>
          <a:prstGeom prst="rect">
            <a:avLst/>
          </a:prstGeom>
          <a:noFill/>
          <a:ln w="9360">
            <a:noFill/>
          </a:ln>
        </p:spPr>
        <p:txBody>
          <a:bodyPr numCol="1" spcCol="0" lIns="90360" rIns="90360" tIns="44280" bIns="44280" anchor="t">
            <a:noAutofit/>
          </a:bodyPr>
          <a:p>
            <a:pPr marL="384120" indent="-384120" defTabSz="457200">
              <a:lnSpc>
                <a:spcPct val="93000"/>
              </a:lnSpc>
              <a:spcBef>
                <a:spcPts val="1500"/>
              </a:spcBef>
              <a:buClr>
                <a:srgbClr val="660033"/>
              </a:buClr>
              <a:buSzPct val="45000"/>
              <a:buFont typeface="Wingdings" charset="2"/>
              <a:buChar char=""/>
            </a:pPr>
            <a:r>
              <a:rPr b="1" lang="en-US" sz="2400" spc="-1" strike="noStrike">
                <a:solidFill>
                  <a:srgbClr val="003300"/>
                </a:solidFill>
                <a:latin typeface="Arial"/>
                <a:ea typeface="ＭＳ Ｐゴシック"/>
              </a:rPr>
              <a:t>Click to edit Master text styles</a:t>
            </a:r>
            <a:endParaRPr b="1" lang="en-US" sz="2400" spc="-1" strike="noStrike">
              <a:solidFill>
                <a:srgbClr val="003300"/>
              </a:solidFill>
              <a:latin typeface="Arial"/>
            </a:endParaRPr>
          </a:p>
          <a:p>
            <a:pPr lvl="1" marL="743040" indent="-246240" defTabSz="457200">
              <a:lnSpc>
                <a:spcPct val="98000"/>
              </a:lnSpc>
              <a:spcBef>
                <a:spcPts val="624"/>
              </a:spcBef>
              <a:buClr>
                <a:srgbClr val="660033"/>
              </a:buClr>
              <a:buSzPct val="45000"/>
              <a:buFont typeface="Wingdings" charset="2"/>
              <a:buChar char=""/>
            </a:pPr>
            <a:r>
              <a:rPr b="1" lang="en-US" sz="2000" spc="-1" strike="noStrike">
                <a:solidFill>
                  <a:srgbClr val="000066"/>
                </a:solidFill>
                <a:latin typeface="Arial"/>
                <a:ea typeface="ＭＳ Ｐゴシック"/>
              </a:rPr>
              <a:t>Second level</a:t>
            </a:r>
            <a:endParaRPr b="1" lang="en-US" sz="2000" spc="-1" strike="noStrike">
              <a:solidFill>
                <a:srgbClr val="000099"/>
              </a:solidFill>
              <a:latin typeface="Arial"/>
            </a:endParaRPr>
          </a:p>
          <a:p>
            <a:pPr lvl="2" marL="1144440" indent="-236520" defTabSz="457200">
              <a:lnSpc>
                <a:spcPct val="104000"/>
              </a:lnSpc>
              <a:spcBef>
                <a:spcPts val="224"/>
              </a:spcBef>
              <a:buClr>
                <a:srgbClr val="005400"/>
              </a:buClr>
              <a:buSzPct val="45000"/>
              <a:buFont typeface="Wingdings" charset="2"/>
              <a:buChar char=""/>
            </a:pPr>
            <a:r>
              <a:rPr b="1" lang="en-US" sz="1800" spc="-1" strike="noStrike">
                <a:solidFill>
                  <a:srgbClr val="000099"/>
                </a:solidFill>
                <a:latin typeface="Arial"/>
                <a:ea typeface="ＭＳ Ｐゴシック"/>
              </a:rPr>
              <a:t>Third level</a:t>
            </a:r>
            <a:endParaRPr b="1" lang="en-US" sz="1800" spc="-1" strike="noStrike">
              <a:solidFill>
                <a:srgbClr val="000066"/>
              </a:solidFill>
              <a:latin typeface="Arial"/>
            </a:endParaRPr>
          </a:p>
          <a:p>
            <a:pPr lvl="3" marL="1600200" indent="-228600" defTabSz="457200">
              <a:lnSpc>
                <a:spcPct val="98000"/>
              </a:lnSpc>
              <a:spcBef>
                <a:spcPts val="451"/>
              </a:spcBef>
              <a:buClr>
                <a:srgbClr val="000066"/>
              </a:buClr>
              <a:buSzPct val="45000"/>
              <a:buFont typeface="Wingdings" charset="2"/>
              <a:buChar char=""/>
            </a:pPr>
            <a:r>
              <a:rPr b="1" lang="en-US" sz="1800" spc="-1" strike="noStrike">
                <a:solidFill>
                  <a:srgbClr val="000066"/>
                </a:solidFill>
                <a:latin typeface="Arial"/>
                <a:ea typeface="ＭＳ Ｐゴシック"/>
              </a:rPr>
              <a:t>Fourth level</a:t>
            </a:r>
            <a:endParaRPr b="0" lang="en-US" sz="1800" spc="-1" strike="noStrike">
              <a:solidFill>
                <a:srgbClr val="000066"/>
              </a:solidFill>
              <a:latin typeface="Times New Roman"/>
            </a:endParaRPr>
          </a:p>
          <a:p>
            <a:pPr lvl="4" marL="2449440" indent="-228600" defTabSz="457200">
              <a:lnSpc>
                <a:spcPct val="93000"/>
              </a:lnSpc>
              <a:spcBef>
                <a:spcPts val="499"/>
              </a:spcBef>
              <a:buClr>
                <a:srgbClr val="000066"/>
              </a:buClr>
              <a:buSzPct val="45000"/>
              <a:buFont typeface="Wingdings" charset="2"/>
              <a:buChar char=""/>
            </a:pPr>
            <a:r>
              <a:rPr b="0" lang="en-US" sz="2000" spc="-1" strike="noStrike">
                <a:solidFill>
                  <a:srgbClr val="000066"/>
                </a:solidFill>
                <a:latin typeface="Times New Roman"/>
                <a:ea typeface="ＭＳ Ｐゴシック"/>
              </a:rPr>
              <a:t>Fifth level</a:t>
            </a:r>
            <a:endParaRPr b="0" lang="en-US" sz="2000" spc="-1" strike="noStrike">
              <a:solidFill>
                <a:srgbClr val="000066"/>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8"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87FF1740-F083-4E77-9377-0D3AA39B769D}"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9" name="PlaceHolder 1"/>
          <p:cNvSpPr>
            <a:spLocks noGrp="1"/>
          </p:cNvSpPr>
          <p:nvPr>
            <p:ph type="title"/>
          </p:nvPr>
        </p:nvSpPr>
        <p:spPr>
          <a:xfrm>
            <a:off x="374040" y="3711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10" name="PlaceHolder 2"/>
          <p:cNvSpPr>
            <a:spLocks noGrp="1"/>
          </p:cNvSpPr>
          <p:nvPr>
            <p:ph type="body"/>
          </p:nvPr>
        </p:nvSpPr>
        <p:spPr>
          <a:xfrm>
            <a:off x="396720" y="1362240"/>
            <a:ext cx="7895880" cy="4971600"/>
          </a:xfrm>
          <a:prstGeom prst="rect">
            <a:avLst/>
          </a:prstGeom>
          <a:noFill/>
          <a:ln w="9360">
            <a:noFill/>
          </a:ln>
        </p:spPr>
        <p:txBody>
          <a:bodyPr numCol="1" spcCol="0" lIns="91440" rIns="91440" tIns="45720" bIns="45720" anchor="t" vert="eaVe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2"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6486A636-DC17-4918-AEBE-FEE04992ACB8}"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13" name="PlaceHolder 1"/>
          <p:cNvSpPr>
            <a:spLocks noGrp="1"/>
          </p:cNvSpPr>
          <p:nvPr>
            <p:ph type="title"/>
          </p:nvPr>
        </p:nvSpPr>
        <p:spPr>
          <a:xfrm>
            <a:off x="6958080" y="228600"/>
            <a:ext cx="2185560" cy="6105240"/>
          </a:xfrm>
          <a:prstGeom prst="rect">
            <a:avLst/>
          </a:prstGeom>
          <a:noFill/>
          <a:ln w="9360">
            <a:noFill/>
          </a:ln>
        </p:spPr>
        <p:txBody>
          <a:bodyPr numCol="1" spcCol="0" lIns="91440" rIns="91440" tIns="45720" bIns="45720" anchor="ctr" vert="eaVert">
            <a:noAutofit/>
          </a:bodyPr>
          <a:p>
            <a:pPr marL="119160" indent="-119160">
              <a:lnSpc>
                <a:spcPct val="100000"/>
              </a:lnSpc>
              <a:buNone/>
              <a:tabLst>
                <a:tab algn="l" pos="0"/>
              </a:tabLst>
            </a:pPr>
            <a:r>
              <a:rPr b="1" lang="en-US" sz="3600" spc="-1" strike="noStrike">
                <a:solidFill>
                  <a:schemeClr val="dk1"/>
                </a:solidFill>
                <a:latin typeface="Calibri"/>
              </a:rPr>
              <a:t>C</a:t>
            </a:r>
            <a:r>
              <a:rPr b="1" lang="en-US" sz="3600" spc="-1" strike="noStrike">
                <a:solidFill>
                  <a:schemeClr val="dk1"/>
                </a:solidFill>
                <a:latin typeface="Calibri"/>
              </a:rPr>
              <a:t>l</a:t>
            </a:r>
            <a:r>
              <a:rPr b="1" lang="en-US" sz="3600" spc="-1" strike="noStrike">
                <a:solidFill>
                  <a:schemeClr val="dk1"/>
                </a:solidFill>
                <a:latin typeface="Calibri"/>
              </a:rPr>
              <a:t>i</a:t>
            </a:r>
            <a:r>
              <a:rPr b="1" lang="en-US" sz="3600" spc="-1" strike="noStrike">
                <a:solidFill>
                  <a:schemeClr val="dk1"/>
                </a:solidFill>
                <a:latin typeface="Calibri"/>
              </a:rPr>
              <a:t>c</a:t>
            </a:r>
            <a:r>
              <a:rPr b="1" lang="en-US" sz="3600" spc="-1" strike="noStrike">
                <a:solidFill>
                  <a:schemeClr val="dk1"/>
                </a:solidFill>
                <a:latin typeface="Calibri"/>
              </a:rPr>
              <a:t>k</a:t>
            </a:r>
            <a:r>
              <a:rPr b="1" lang="en-US" sz="3600" spc="-1" strike="noStrike">
                <a:solidFill>
                  <a:schemeClr val="dk1"/>
                </a:solidFill>
                <a:latin typeface="Calibri"/>
              </a:rPr>
              <a:t> </a:t>
            </a:r>
            <a:r>
              <a:rPr b="1" lang="en-US" sz="3600" spc="-1" strike="noStrike">
                <a:solidFill>
                  <a:schemeClr val="dk1"/>
                </a:solidFill>
                <a:latin typeface="Calibri"/>
              </a:rPr>
              <a:t>t</a:t>
            </a:r>
            <a:r>
              <a:rPr b="1" lang="en-US" sz="3600" spc="-1" strike="noStrike">
                <a:solidFill>
                  <a:schemeClr val="dk1"/>
                </a:solidFill>
                <a:latin typeface="Calibri"/>
              </a:rPr>
              <a:t>o</a:t>
            </a:r>
            <a:r>
              <a:rPr b="1" lang="en-US" sz="3600" spc="-1" strike="noStrike">
                <a:solidFill>
                  <a:schemeClr val="dk1"/>
                </a:solidFill>
                <a:latin typeface="Calibri"/>
              </a:rPr>
              <a:t> </a:t>
            </a:r>
            <a:r>
              <a:rPr b="1" lang="en-US" sz="3600" spc="-1" strike="noStrike">
                <a:solidFill>
                  <a:schemeClr val="dk1"/>
                </a:solidFill>
                <a:latin typeface="Calibri"/>
              </a:rPr>
              <a:t>e</a:t>
            </a:r>
            <a:r>
              <a:rPr b="1" lang="en-US" sz="3600" spc="-1" strike="noStrike">
                <a:solidFill>
                  <a:schemeClr val="dk1"/>
                </a:solidFill>
                <a:latin typeface="Calibri"/>
              </a:rPr>
              <a:t>d</a:t>
            </a:r>
            <a:r>
              <a:rPr b="1" lang="en-US" sz="3600" spc="-1" strike="noStrike">
                <a:solidFill>
                  <a:schemeClr val="dk1"/>
                </a:solidFill>
                <a:latin typeface="Calibri"/>
              </a:rPr>
              <a:t>i</a:t>
            </a:r>
            <a:r>
              <a:rPr b="1" lang="en-US" sz="3600" spc="-1" strike="noStrike">
                <a:solidFill>
                  <a:schemeClr val="dk1"/>
                </a:solidFill>
                <a:latin typeface="Calibri"/>
              </a:rPr>
              <a:t>t</a:t>
            </a:r>
            <a:r>
              <a:rPr b="1" lang="en-US" sz="3600" spc="-1" strike="noStrike">
                <a:solidFill>
                  <a:schemeClr val="dk1"/>
                </a:solidFill>
                <a:latin typeface="Calibri"/>
              </a:rPr>
              <a:t> </a:t>
            </a:r>
            <a:r>
              <a:rPr b="1" lang="en-US" sz="3600" spc="-1" strike="noStrike">
                <a:solidFill>
                  <a:schemeClr val="dk1"/>
                </a:solidFill>
                <a:latin typeface="Calibri"/>
              </a:rPr>
              <a:t>M</a:t>
            </a:r>
            <a:r>
              <a:rPr b="1" lang="en-US" sz="3600" spc="-1" strike="noStrike">
                <a:solidFill>
                  <a:schemeClr val="dk1"/>
                </a:solidFill>
                <a:latin typeface="Calibri"/>
              </a:rPr>
              <a:t>a</a:t>
            </a:r>
            <a:r>
              <a:rPr b="1" lang="en-US" sz="3600" spc="-1" strike="noStrike">
                <a:solidFill>
                  <a:schemeClr val="dk1"/>
                </a:solidFill>
                <a:latin typeface="Calibri"/>
              </a:rPr>
              <a:t>s</a:t>
            </a:r>
            <a:r>
              <a:rPr b="1" lang="en-US" sz="3600" spc="-1" strike="noStrike">
                <a:solidFill>
                  <a:schemeClr val="dk1"/>
                </a:solidFill>
                <a:latin typeface="Calibri"/>
              </a:rPr>
              <a:t>t</a:t>
            </a:r>
            <a:r>
              <a:rPr b="1" lang="en-US" sz="3600" spc="-1" strike="noStrike">
                <a:solidFill>
                  <a:schemeClr val="dk1"/>
                </a:solidFill>
                <a:latin typeface="Calibri"/>
              </a:rPr>
              <a:t>e</a:t>
            </a:r>
            <a:r>
              <a:rPr b="1" lang="en-US" sz="3600" spc="-1" strike="noStrike">
                <a:solidFill>
                  <a:schemeClr val="dk1"/>
                </a:solidFill>
                <a:latin typeface="Calibri"/>
              </a:rPr>
              <a:t>r</a:t>
            </a:r>
            <a:r>
              <a:rPr b="1" lang="en-US" sz="3600" spc="-1" strike="noStrike">
                <a:solidFill>
                  <a:schemeClr val="dk1"/>
                </a:solidFill>
                <a:latin typeface="Calibri"/>
              </a:rPr>
              <a:t> </a:t>
            </a:r>
            <a:r>
              <a:rPr b="1" lang="en-US" sz="3600" spc="-1" strike="noStrike">
                <a:solidFill>
                  <a:schemeClr val="dk1"/>
                </a:solidFill>
                <a:latin typeface="Calibri"/>
              </a:rPr>
              <a:t>t</a:t>
            </a:r>
            <a:r>
              <a:rPr b="1" lang="en-US" sz="3600" spc="-1" strike="noStrike">
                <a:solidFill>
                  <a:schemeClr val="dk1"/>
                </a:solidFill>
                <a:latin typeface="Calibri"/>
              </a:rPr>
              <a:t>i</a:t>
            </a:r>
            <a:r>
              <a:rPr b="1" lang="en-US" sz="3600" spc="-1" strike="noStrike">
                <a:solidFill>
                  <a:schemeClr val="dk1"/>
                </a:solidFill>
                <a:latin typeface="Calibri"/>
              </a:rPr>
              <a:t>t</a:t>
            </a:r>
            <a:r>
              <a:rPr b="1" lang="en-US" sz="3600" spc="-1" strike="noStrike">
                <a:solidFill>
                  <a:schemeClr val="dk1"/>
                </a:solidFill>
                <a:latin typeface="Calibri"/>
              </a:rPr>
              <a:t>l</a:t>
            </a:r>
            <a:r>
              <a:rPr b="1" lang="en-US" sz="3600" spc="-1" strike="noStrike">
                <a:solidFill>
                  <a:schemeClr val="dk1"/>
                </a:solidFill>
                <a:latin typeface="Calibri"/>
              </a:rPr>
              <a:t>e</a:t>
            </a:r>
            <a:r>
              <a:rPr b="1" lang="en-US" sz="3600" spc="-1" strike="noStrike">
                <a:solidFill>
                  <a:schemeClr val="dk1"/>
                </a:solidFill>
                <a:latin typeface="Calibri"/>
              </a:rPr>
              <a:t> </a:t>
            </a:r>
            <a:r>
              <a:rPr b="1" lang="en-US" sz="3600" spc="-1" strike="noStrike">
                <a:solidFill>
                  <a:schemeClr val="dk1"/>
                </a:solidFill>
                <a:latin typeface="Calibri"/>
              </a:rPr>
              <a:t>s</a:t>
            </a:r>
            <a:r>
              <a:rPr b="1" lang="en-US" sz="3600" spc="-1" strike="noStrike">
                <a:solidFill>
                  <a:schemeClr val="dk1"/>
                </a:solidFill>
                <a:latin typeface="Calibri"/>
              </a:rPr>
              <a:t>t</a:t>
            </a:r>
            <a:r>
              <a:rPr b="1" lang="en-US" sz="3600" spc="-1" strike="noStrike">
                <a:solidFill>
                  <a:schemeClr val="dk1"/>
                </a:solidFill>
                <a:latin typeface="Calibri"/>
              </a:rPr>
              <a:t>y</a:t>
            </a:r>
            <a:r>
              <a:rPr b="1" lang="en-US" sz="3600" spc="-1" strike="noStrike">
                <a:solidFill>
                  <a:schemeClr val="dk1"/>
                </a:solidFill>
                <a:latin typeface="Calibri"/>
              </a:rPr>
              <a:t>l</a:t>
            </a:r>
            <a:r>
              <a:rPr b="1" lang="en-US" sz="3600" spc="-1" strike="noStrike">
                <a:solidFill>
                  <a:schemeClr val="dk1"/>
                </a:solidFill>
                <a:latin typeface="Calibri"/>
              </a:rPr>
              <a:t>e</a:t>
            </a:r>
            <a:endParaRPr b="0" lang="en-US" sz="3600" spc="-1" strike="noStrike">
              <a:solidFill>
                <a:schemeClr val="dk1"/>
              </a:solidFill>
              <a:latin typeface="Arial Narrow"/>
            </a:endParaRPr>
          </a:p>
        </p:txBody>
      </p:sp>
      <p:sp>
        <p:nvSpPr>
          <p:cNvPr id="14" name="PlaceHolder 2"/>
          <p:cNvSpPr>
            <a:spLocks noGrp="1"/>
          </p:cNvSpPr>
          <p:nvPr>
            <p:ph type="body"/>
          </p:nvPr>
        </p:nvSpPr>
        <p:spPr>
          <a:xfrm>
            <a:off x="396720" y="228600"/>
            <a:ext cx="6408360" cy="6105240"/>
          </a:xfrm>
          <a:prstGeom prst="rect">
            <a:avLst/>
          </a:prstGeom>
          <a:noFill/>
          <a:ln w="9360">
            <a:noFill/>
          </a:ln>
        </p:spPr>
        <p:txBody>
          <a:bodyPr numCol="1" spcCol="0" lIns="91440" rIns="91440" tIns="45720" bIns="45720" anchor="t" vert="eaVe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1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8AAE5A79-29A1-43E0-B976-2CC49E5582A8}"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17" name="PlaceHolder 1"/>
          <p:cNvSpPr>
            <a:spLocks noGrp="1"/>
          </p:cNvSpPr>
          <p:nvPr>
            <p:ph type="title"/>
          </p:nvPr>
        </p:nvSpPr>
        <p:spPr>
          <a:xfrm>
            <a:off x="396720" y="228600"/>
            <a:ext cx="874692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18"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body"/>
          </p:nvPr>
        </p:nvSpPr>
        <p:spPr>
          <a:xfrm>
            <a:off x="4662360" y="1362240"/>
            <a:ext cx="3871440" cy="240948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20" name="PlaceHolder 4"/>
          <p:cNvSpPr>
            <a:spLocks noGrp="1"/>
          </p:cNvSpPr>
          <p:nvPr>
            <p:ph type="body"/>
          </p:nvPr>
        </p:nvSpPr>
        <p:spPr>
          <a:xfrm>
            <a:off x="4662360" y="3924360"/>
            <a:ext cx="3871440" cy="240948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26"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402DB2D8-44B0-4654-99D3-5332DD814CE3}"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27" name="PlaceHolder 1"/>
          <p:cNvSpPr>
            <a:spLocks noGrp="1"/>
          </p:cNvSpPr>
          <p:nvPr>
            <p:ph type="title"/>
          </p:nvPr>
        </p:nvSpPr>
        <p:spPr>
          <a:xfrm>
            <a:off x="396720" y="228600"/>
            <a:ext cx="874692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28"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29" name="PlaceHolder 3"/>
          <p:cNvSpPr>
            <a:spLocks noGrp="1"/>
          </p:cNvSpPr>
          <p:nvPr>
            <p:ph type="body"/>
          </p:nvPr>
        </p:nvSpPr>
        <p:spPr>
          <a:xfrm>
            <a:off x="466236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3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C4A0DED6-13A5-40D9-9936-86B2E800CCD6}"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3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36" name="PlaceHolder 2"/>
          <p:cNvSpPr>
            <a:spLocks noGrp="1"/>
          </p:cNvSpPr>
          <p:nvPr>
            <p:ph type="body"/>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400"/>
              </a:spcBef>
              <a:buClr>
                <a:srgbClr val="000000"/>
              </a:buClr>
              <a:buFont typeface="Symbol" charset="2"/>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a:lnSpc>
                <a:spcPct val="100000"/>
              </a:lnSpc>
              <a:spcBef>
                <a:spcPts val="400"/>
              </a:spcBef>
              <a:buClr>
                <a:srgbClr val="000000"/>
              </a:buClr>
              <a:buFont typeface="OpenSymbo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40"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A80C1C41-8A7B-4D08-A238-925CFBAF27C5}"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41" name="PlaceHolder 1"/>
          <p:cNvSpPr>
            <a:spLocks noGrp="1"/>
          </p:cNvSpPr>
          <p:nvPr>
            <p:ph type="title"/>
          </p:nvPr>
        </p:nvSpPr>
        <p:spPr>
          <a:xfrm>
            <a:off x="722160" y="4406760"/>
            <a:ext cx="7772040" cy="1361880"/>
          </a:xfrm>
          <a:prstGeom prst="rect">
            <a:avLst/>
          </a:prstGeom>
          <a:noFill/>
          <a:ln w="9360">
            <a:noFill/>
          </a:ln>
        </p:spPr>
        <p:txBody>
          <a:bodyPr numCol="1" spcCol="0" lIns="91440" rIns="91440" tIns="45720" bIns="45720" anchor="t">
            <a:noAutofit/>
          </a:bodyPr>
          <a:p>
            <a:pPr marL="119160" indent="-119160">
              <a:lnSpc>
                <a:spcPct val="100000"/>
              </a:lnSpc>
              <a:buNone/>
              <a:tabLst>
                <a:tab algn="l" pos="0"/>
              </a:tabLst>
            </a:pPr>
            <a:r>
              <a:rPr b="1" lang="en-US" sz="4000" spc="-1" strike="noStrike" cap="all">
                <a:solidFill>
                  <a:schemeClr val="dk1"/>
                </a:solidFill>
                <a:latin typeface="Calibri"/>
              </a:rPr>
              <a:t>Click to edit Master title style</a:t>
            </a:r>
            <a:endParaRPr b="0" lang="en-US" sz="4000" spc="-1" strike="noStrike">
              <a:solidFill>
                <a:schemeClr val="dk1"/>
              </a:solidFill>
              <a:latin typeface="Arial Narrow"/>
            </a:endParaRPr>
          </a:p>
        </p:txBody>
      </p:sp>
      <p:sp>
        <p:nvSpPr>
          <p:cNvPr id="42" name="PlaceHolder 2"/>
          <p:cNvSpPr>
            <a:spLocks noGrp="1"/>
          </p:cNvSpPr>
          <p:nvPr>
            <p:ph type="body"/>
          </p:nvPr>
        </p:nvSpPr>
        <p:spPr>
          <a:xfrm>
            <a:off x="722160" y="2906640"/>
            <a:ext cx="7772040" cy="149976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1" lang="en-US" sz="2000" spc="-1" strike="noStrike">
                <a:solidFill>
                  <a:schemeClr val="dk1"/>
                </a:solidFill>
                <a:latin typeface="Calibri"/>
              </a:rPr>
              <a:t>Click to edit Master text styles</a:t>
            </a:r>
            <a:endParaRPr b="1"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44"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5C3DB168-209E-4DB1-81BA-53CF08BF0E99}"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45" name="PlaceHolder 1"/>
          <p:cNvSpPr>
            <a:spLocks noGrp="1"/>
          </p:cNvSpPr>
          <p:nvPr>
            <p:ph type="title"/>
          </p:nvPr>
        </p:nvSpPr>
        <p:spPr>
          <a:xfrm>
            <a:off x="374040" y="3711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46" name="PlaceHolder 2"/>
          <p:cNvSpPr>
            <a:spLocks noGrp="1"/>
          </p:cNvSpPr>
          <p:nvPr>
            <p:ph type="body"/>
          </p:nvPr>
        </p:nvSpPr>
        <p:spPr>
          <a:xfrm>
            <a:off x="63828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990000"/>
              </a:buClr>
              <a:buSzPct val="60000"/>
              <a:buFont typeface="Wingdings 2" charset="2"/>
              <a:buChar char=""/>
            </a:pPr>
            <a:r>
              <a:rPr b="1" lang="en-US" sz="2800" spc="-1" strike="noStrike">
                <a:solidFill>
                  <a:schemeClr val="dk1"/>
                </a:solidFill>
                <a:latin typeface="Calibri"/>
              </a:rPr>
              <a:t>Click to edit Master text styles</a:t>
            </a:r>
            <a:endParaRPr b="1" lang="en-US" sz="2800" spc="-1" strike="noStrike">
              <a:solidFill>
                <a:schemeClr val="dk1"/>
              </a:solidFill>
              <a:latin typeface="Calibri"/>
            </a:endParaRPr>
          </a:p>
          <a:p>
            <a:pPr lvl="1" marL="743040" indent="-285840">
              <a:lnSpc>
                <a:spcPct val="100000"/>
              </a:lnSpc>
              <a:spcBef>
                <a:spcPts val="479"/>
              </a:spcBef>
              <a:buClr>
                <a:srgbClr val="990000"/>
              </a:buClr>
              <a:buSzPct val="110000"/>
              <a:buFont typeface="Wingdings" charset="2"/>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360"/>
              </a:spcBef>
              <a:buClr>
                <a:srgbClr val="000000"/>
              </a:buClr>
              <a:buFont typeface="Symbol" charset="2"/>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a:lnSpc>
                <a:spcPct val="100000"/>
              </a:lnSpc>
              <a:spcBef>
                <a:spcPts val="360"/>
              </a:spcBef>
              <a:buClr>
                <a:srgbClr val="000000"/>
              </a:buClr>
              <a:buFont typeface="OpenSymbo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7" name="PlaceHolder 3"/>
          <p:cNvSpPr>
            <a:spLocks noGrp="1"/>
          </p:cNvSpPr>
          <p:nvPr>
            <p:ph type="body"/>
          </p:nvPr>
        </p:nvSpPr>
        <p:spPr>
          <a:xfrm>
            <a:off x="4662360" y="1362240"/>
            <a:ext cx="3871440" cy="497160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990000"/>
              </a:buClr>
              <a:buSzPct val="60000"/>
              <a:buFont typeface="Wingdings 2" charset="2"/>
              <a:buChar char=""/>
            </a:pPr>
            <a:r>
              <a:rPr b="1" lang="en-US" sz="2800" spc="-1" strike="noStrike">
                <a:solidFill>
                  <a:schemeClr val="dk1"/>
                </a:solidFill>
                <a:latin typeface="Calibri"/>
              </a:rPr>
              <a:t>Click to edit Master text styles</a:t>
            </a:r>
            <a:endParaRPr b="1" lang="en-US" sz="2800" spc="-1" strike="noStrike">
              <a:solidFill>
                <a:schemeClr val="dk1"/>
              </a:solidFill>
              <a:latin typeface="Calibri"/>
            </a:endParaRPr>
          </a:p>
          <a:p>
            <a:pPr lvl="1" marL="743040" indent="-285840">
              <a:lnSpc>
                <a:spcPct val="100000"/>
              </a:lnSpc>
              <a:spcBef>
                <a:spcPts val="479"/>
              </a:spcBef>
              <a:buClr>
                <a:srgbClr val="990000"/>
              </a:buClr>
              <a:buSzPct val="110000"/>
              <a:buFont typeface="Wingdings" charset="2"/>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a:lnSpc>
                <a:spcPct val="100000"/>
              </a:lnSpc>
              <a:spcBef>
                <a:spcPts val="360"/>
              </a:spcBef>
              <a:buClr>
                <a:srgbClr val="000000"/>
              </a:buClr>
              <a:buFont typeface="Symbol" charset="2"/>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a:lnSpc>
                <a:spcPct val="100000"/>
              </a:lnSpc>
              <a:spcBef>
                <a:spcPts val="360"/>
              </a:spcBef>
              <a:buClr>
                <a:srgbClr val="000000"/>
              </a:buClr>
              <a:buFont typeface="OpenSymbo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Text Box 5"/>
          <p:cNvSpPr/>
          <p:nvPr/>
        </p:nvSpPr>
        <p:spPr>
          <a:xfrm>
            <a:off x="7897680" y="-27000"/>
            <a:ext cx="1309320" cy="2725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1" lang="en-US" sz="1200" spc="-1" strike="noStrike">
                <a:solidFill>
                  <a:schemeClr val="lt1"/>
                </a:solidFill>
                <a:latin typeface="Times New Roman"/>
              </a:rPr>
              <a:t>Carnegie Mellon</a:t>
            </a:r>
            <a:endParaRPr b="0" lang="en-US" sz="1200" spc="-1" strike="noStrike">
              <a:solidFill>
                <a:srgbClr val="000000"/>
              </a:solidFill>
              <a:latin typeface="Arial"/>
            </a:endParaRPr>
          </a:p>
        </p:txBody>
      </p:sp>
      <p:sp>
        <p:nvSpPr>
          <p:cNvPr id="52" name="Rectangle 5"/>
          <p:cNvSpPr/>
          <p:nvPr/>
        </p:nvSpPr>
        <p:spPr>
          <a:xfrm>
            <a:off x="8645400" y="6611760"/>
            <a:ext cx="684000" cy="242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fld id="{9B060DCC-D758-4F13-A90D-84CB5296606D}" type="slidenum">
              <a:rPr b="1" lang="en-US" sz="1000" spc="-1" strike="noStrike">
                <a:solidFill>
                  <a:srgbClr val="000000"/>
                </a:solidFill>
                <a:latin typeface="Arial Narrow"/>
                <a:ea typeface="ＭＳ Ｐゴシック"/>
              </a:rPr>
              <a:t>&lt;number&gt;</a:t>
            </a:fld>
            <a:endParaRPr b="0" lang="en-US" sz="1000" spc="-1" strike="noStrike">
              <a:solidFill>
                <a:srgbClr val="000000"/>
              </a:solidFill>
              <a:latin typeface="Arial"/>
            </a:endParaRPr>
          </a:p>
        </p:txBody>
      </p:sp>
      <p:sp>
        <p:nvSpPr>
          <p:cNvPr id="5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Click to edit Master title style</a:t>
            </a:r>
            <a:endParaRPr b="0" lang="en-US" sz="3600" spc="-1" strike="noStrike">
              <a:solidFill>
                <a:schemeClr val="dk1"/>
              </a:solidFill>
              <a:latin typeface="Arial Narrow"/>
            </a:endParaRPr>
          </a:p>
        </p:txBody>
      </p:sp>
      <p:sp>
        <p:nvSpPr>
          <p:cNvPr id="54" name="PlaceHolder 2"/>
          <p:cNvSpPr>
            <a:spLocks noGrp="1"/>
          </p:cNvSpPr>
          <p:nvPr>
            <p:ph type="body"/>
          </p:nvPr>
        </p:nvSpPr>
        <p:spPr>
          <a:xfrm>
            <a:off x="457200" y="1535040"/>
            <a:ext cx="403992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p:txBody>
      </p:sp>
      <p:sp>
        <p:nvSpPr>
          <p:cNvPr id="55" name="PlaceHolder 3"/>
          <p:cNvSpPr>
            <a:spLocks noGrp="1"/>
          </p:cNvSpPr>
          <p:nvPr>
            <p:ph type="body"/>
          </p:nvPr>
        </p:nvSpPr>
        <p:spPr>
          <a:xfrm>
            <a:off x="457200" y="2174760"/>
            <a:ext cx="403992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360"/>
              </a:spcBef>
              <a:buClr>
                <a:srgbClr val="000000"/>
              </a:buClr>
              <a:buSzPct val="80000"/>
              <a:buFont typeface="Wingdings" charset="2"/>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a:lnSpc>
                <a:spcPct val="100000"/>
              </a:lnSpc>
              <a:spcBef>
                <a:spcPts val="320"/>
              </a:spcBef>
              <a:buClr>
                <a:srgbClr val="000000"/>
              </a:buClr>
              <a:buFont typeface="Symbol" charset="2"/>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a:lnSpc>
                <a:spcPct val="100000"/>
              </a:lnSpc>
              <a:spcBef>
                <a:spcPts val="320"/>
              </a:spcBef>
              <a:buClr>
                <a:srgbClr val="000000"/>
              </a:buClr>
              <a:buFont typeface="OpenSymbo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56" name="PlaceHolder 4"/>
          <p:cNvSpPr>
            <a:spLocks noGrp="1"/>
          </p:cNvSpPr>
          <p:nvPr>
            <p:ph type="body"/>
          </p:nvPr>
        </p:nvSpPr>
        <p:spPr>
          <a:xfrm>
            <a:off x="4645080" y="1535040"/>
            <a:ext cx="404136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p:txBody>
      </p:sp>
      <p:sp>
        <p:nvSpPr>
          <p:cNvPr id="57" name="PlaceHolder 5"/>
          <p:cNvSpPr>
            <a:spLocks noGrp="1"/>
          </p:cNvSpPr>
          <p:nvPr>
            <p:ph type="body"/>
          </p:nvPr>
        </p:nvSpPr>
        <p:spPr>
          <a:xfrm>
            <a:off x="4645080" y="2174760"/>
            <a:ext cx="404136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Click to edit Master text styles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a:lnSpc>
                <a:spcPct val="100000"/>
              </a:lnSpc>
              <a:spcBef>
                <a:spcPts val="360"/>
              </a:spcBef>
              <a:buClr>
                <a:srgbClr val="000000"/>
              </a:buClr>
              <a:buSzPct val="80000"/>
              <a:buFont typeface="Wingdings" charset="2"/>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a:lnSpc>
                <a:spcPct val="100000"/>
              </a:lnSpc>
              <a:spcBef>
                <a:spcPts val="320"/>
              </a:spcBef>
              <a:buClr>
                <a:srgbClr val="000000"/>
              </a:buClr>
              <a:buFont typeface="Symbol" charset="2"/>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a:lnSpc>
                <a:spcPct val="100000"/>
              </a:lnSpc>
              <a:spcBef>
                <a:spcPts val="320"/>
              </a:spcBef>
              <a:buClr>
                <a:srgbClr val="000000"/>
              </a:buClr>
              <a:buFont typeface="OpenSymbo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85800" y="1631880"/>
            <a:ext cx="7772040" cy="1644120"/>
          </a:xfrm>
          <a:prstGeom prst="rect">
            <a:avLst/>
          </a:prstGeom>
          <a:noFill/>
          <a:ln w="9360">
            <a:noFill/>
          </a:ln>
        </p:spPr>
        <p:txBody>
          <a:bodyPr numCol="1" spcCol="0" lIns="91440" rIns="91440" tIns="45720" bIns="45720" anchor="ctr">
            <a:noAutofit/>
          </a:bodyPr>
          <a:p>
            <a:pPr indent="0">
              <a:lnSpc>
                <a:spcPct val="100000"/>
              </a:lnSpc>
              <a:buNone/>
              <a:tabLst>
                <a:tab algn="l" pos="0"/>
              </a:tabLst>
            </a:pPr>
            <a:r>
              <a:rPr b="1" lang="en-US" sz="3600" spc="-1" strike="noStrike">
                <a:solidFill>
                  <a:schemeClr val="dk1"/>
                </a:solidFill>
                <a:latin typeface="Calibri"/>
              </a:rPr>
              <a:t>The </a:t>
            </a:r>
            <a:r>
              <a:rPr b="1" lang="en-US" sz="3600" spc="-1" strike="noStrike">
                <a:solidFill>
                  <a:schemeClr val="dk1"/>
                </a:solidFill>
                <a:latin typeface="Calibri"/>
              </a:rPr>
              <a:t>Memory </a:t>
            </a:r>
            <a:r>
              <a:rPr b="1" lang="en-US" sz="3600" spc="-1" strike="noStrike">
                <a:solidFill>
                  <a:schemeClr val="dk1"/>
                </a:solidFill>
                <a:latin typeface="Calibri"/>
              </a:rPr>
              <a:t>Hierarchy</a:t>
            </a:r>
            <a:br>
              <a:rPr sz="3600"/>
            </a:br>
            <a:br>
              <a:rPr sz="3600"/>
            </a:br>
            <a:endParaRPr b="0" lang="en-US" sz="3600" spc="-1" strike="noStrike">
              <a:solidFill>
                <a:schemeClr val="dk1"/>
              </a:solidFill>
              <a:latin typeface="Arial Narrow"/>
            </a:endParaRPr>
          </a:p>
        </p:txBody>
      </p:sp>
      <p:sp>
        <p:nvSpPr>
          <p:cNvPr id="88" name="PlaceHolder 2"/>
          <p:cNvSpPr>
            <a:spLocks noGrp="1"/>
          </p:cNvSpPr>
          <p:nvPr>
            <p:ph type="subTitle"/>
          </p:nvPr>
        </p:nvSpPr>
        <p:spPr>
          <a:xfrm>
            <a:off x="685800" y="3886200"/>
            <a:ext cx="7678440" cy="1752120"/>
          </a:xfrm>
          <a:prstGeom prst="rect">
            <a:avLst/>
          </a:prstGeom>
          <a:noFill/>
          <a:ln w="9360">
            <a:noFill/>
          </a:ln>
        </p:spPr>
        <p:txBody>
          <a:bodyPr numCol="1" spcCol="0" lIns="91440" rIns="91440" tIns="45720" bIns="45720" anchor="t">
            <a:noAutofit/>
          </a:bodyPr>
          <a:p>
            <a:pPr indent="0">
              <a:lnSpc>
                <a:spcPct val="100000"/>
              </a:lnSpc>
              <a:spcBef>
                <a:spcPts val="400"/>
              </a:spcBef>
              <a:buNone/>
              <a:tabLst>
                <a:tab algn="l" pos="0"/>
              </a:tabLst>
            </a:pPr>
            <a:r>
              <a:rPr b="1" lang="en-US" sz="2000" spc="-1" strike="noStrike">
                <a:solidFill>
                  <a:schemeClr val="dk1"/>
                </a:solidFill>
                <a:latin typeface="Calibri"/>
              </a:rPr>
              <a:t>Instructor:</a:t>
            </a:r>
            <a:r>
              <a:rPr b="0" lang="en-US" sz="2000" spc="-1" strike="noStrike">
                <a:solidFill>
                  <a:schemeClr val="dk1"/>
                </a:solidFill>
                <a:latin typeface="Calibri"/>
              </a:rPr>
              <a:t> </a:t>
            </a:r>
            <a:endParaRPr b="0" lang="en-US" sz="2000" spc="-1" strike="noStrike">
              <a:solidFill>
                <a:srgbClr val="000000"/>
              </a:solidFill>
              <a:latin typeface="Arial"/>
            </a:endParaRPr>
          </a:p>
          <a:p>
            <a:pPr indent="0">
              <a:lnSpc>
                <a:spcPct val="100000"/>
              </a:lnSpc>
              <a:spcBef>
                <a:spcPts val="400"/>
              </a:spcBef>
              <a:buNone/>
              <a:tabLst>
                <a:tab algn="l" pos="0"/>
              </a:tabLst>
            </a:pPr>
            <a:r>
              <a:rPr b="0" lang="en-US" sz="2000" spc="-1" strike="noStrike">
                <a:solidFill>
                  <a:schemeClr val="dk1"/>
                </a:solidFill>
                <a:latin typeface="Calibri"/>
              </a:rPr>
              <a:t>Susmit </a:t>
            </a:r>
            <a:r>
              <a:rPr b="0" lang="en-US" sz="2000" spc="-1" strike="noStrike">
                <a:solidFill>
                  <a:schemeClr val="dk1"/>
                </a:solidFill>
                <a:latin typeface="Calibri"/>
              </a:rPr>
              <a:t>Shannigrahi</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(1)</a:t>
            </a:r>
            <a:endParaRPr b="0" lang="en-US" sz="3600" spc="-1" strike="noStrike">
              <a:solidFill>
                <a:schemeClr val="dk1"/>
              </a:solidFill>
              <a:latin typeface="Arial Narrow"/>
            </a:endParaRPr>
          </a:p>
        </p:txBody>
      </p:sp>
      <p:sp>
        <p:nvSpPr>
          <p:cNvPr id="20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CPU places address A on bus. Main memory reads it and waits for the corresponding data word to arrive.</a:t>
            </a:r>
            <a:endParaRPr b="1" lang="en-US" sz="2400" spc="-1" strike="noStrike">
              <a:solidFill>
                <a:schemeClr val="dk1"/>
              </a:solidFill>
              <a:latin typeface="Calibri"/>
            </a:endParaRPr>
          </a:p>
        </p:txBody>
      </p:sp>
      <p:sp>
        <p:nvSpPr>
          <p:cNvPr id="201" name="AutoShape 4"/>
          <p:cNvSpPr/>
          <p:nvPr/>
        </p:nvSpPr>
        <p:spPr>
          <a:xfrm>
            <a:off x="524844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02" name="Rectangle 5"/>
          <p:cNvSpPr/>
          <p:nvPr/>
        </p:nvSpPr>
        <p:spPr>
          <a:xfrm>
            <a:off x="433404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03" name="AutoShape 6"/>
          <p:cNvSpPr/>
          <p:nvPr/>
        </p:nvSpPr>
        <p:spPr>
          <a:xfrm>
            <a:off x="287640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4" name="Rectangle 7"/>
          <p:cNvSpPr/>
          <p:nvPr/>
        </p:nvSpPr>
        <p:spPr>
          <a:xfrm>
            <a:off x="189216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5" name="Rectangle 8"/>
          <p:cNvSpPr/>
          <p:nvPr/>
        </p:nvSpPr>
        <p:spPr>
          <a:xfrm>
            <a:off x="189216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6" name="Rectangle 9"/>
          <p:cNvSpPr/>
          <p:nvPr/>
        </p:nvSpPr>
        <p:spPr>
          <a:xfrm>
            <a:off x="189216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7" name="Rectangle 10"/>
          <p:cNvSpPr/>
          <p:nvPr/>
        </p:nvSpPr>
        <p:spPr>
          <a:xfrm>
            <a:off x="189216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08" name="Rectangle 11"/>
          <p:cNvSpPr/>
          <p:nvPr/>
        </p:nvSpPr>
        <p:spPr>
          <a:xfrm>
            <a:off x="189216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09" name="AutoShape 12"/>
          <p:cNvSpPr/>
          <p:nvPr/>
        </p:nvSpPr>
        <p:spPr>
          <a:xfrm>
            <a:off x="266544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0" name="AutoShape 13"/>
          <p:cNvSpPr/>
          <p:nvPr/>
        </p:nvSpPr>
        <p:spPr>
          <a:xfrm flipH="1">
            <a:off x="257652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1" name="Rectangle 14"/>
          <p:cNvSpPr/>
          <p:nvPr/>
        </p:nvSpPr>
        <p:spPr>
          <a:xfrm>
            <a:off x="311004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12" name="Text Box 15"/>
          <p:cNvSpPr/>
          <p:nvPr/>
        </p:nvSpPr>
        <p:spPr>
          <a:xfrm>
            <a:off x="168480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13" name="AutoShape 16"/>
          <p:cNvSpPr/>
          <p:nvPr/>
        </p:nvSpPr>
        <p:spPr>
          <a:xfrm>
            <a:off x="196704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14" name="Line 17"/>
          <p:cNvSpPr/>
          <p:nvPr/>
        </p:nvSpPr>
        <p:spPr>
          <a:xfrm>
            <a:off x="2804760" y="4190760"/>
            <a:ext cx="39625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215" name="Rectangle 18"/>
          <p:cNvSpPr/>
          <p:nvPr/>
        </p:nvSpPr>
        <p:spPr>
          <a:xfrm>
            <a:off x="97632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216" name="Text Box 19"/>
          <p:cNvSpPr/>
          <p:nvPr/>
        </p:nvSpPr>
        <p:spPr>
          <a:xfrm>
            <a:off x="5779800" y="38116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17" name="Rectangle 20"/>
          <p:cNvSpPr/>
          <p:nvPr/>
        </p:nvSpPr>
        <p:spPr>
          <a:xfrm>
            <a:off x="677232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18" name="Rectangle 21"/>
          <p:cNvSpPr/>
          <p:nvPr/>
        </p:nvSpPr>
        <p:spPr>
          <a:xfrm>
            <a:off x="676764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000" spc="-1" strike="noStrike">
              <a:solidFill>
                <a:schemeClr val="dk1"/>
              </a:solidFill>
              <a:latin typeface="Arial Narrow"/>
            </a:endParaRPr>
          </a:p>
        </p:txBody>
      </p:sp>
      <p:sp>
        <p:nvSpPr>
          <p:cNvPr id="219" name="Text Box 22"/>
          <p:cNvSpPr/>
          <p:nvPr/>
        </p:nvSpPr>
        <p:spPr>
          <a:xfrm>
            <a:off x="6650640" y="347400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20" name="Text Box 23"/>
          <p:cNvSpPr/>
          <p:nvPr/>
        </p:nvSpPr>
        <p:spPr>
          <a:xfrm>
            <a:off x="7689960" y="36734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21" name="Text Box 24"/>
          <p:cNvSpPr/>
          <p:nvPr/>
        </p:nvSpPr>
        <p:spPr>
          <a:xfrm>
            <a:off x="7677000" y="41767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22" name="Text Box 25"/>
          <p:cNvSpPr/>
          <p:nvPr/>
        </p:nvSpPr>
        <p:spPr>
          <a:xfrm>
            <a:off x="125496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23" name="Text Box 26"/>
          <p:cNvSpPr/>
          <p:nvPr/>
        </p:nvSpPr>
        <p:spPr>
          <a:xfrm>
            <a:off x="431316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24" name="Text Box 27"/>
          <p:cNvSpPr/>
          <p:nvPr/>
        </p:nvSpPr>
        <p:spPr>
          <a:xfrm>
            <a:off x="4667760" y="24382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(2)</a:t>
            </a:r>
            <a:endParaRPr b="0" lang="en-US" sz="3600" spc="-1" strike="noStrike">
              <a:solidFill>
                <a:schemeClr val="dk1"/>
              </a:solidFill>
              <a:latin typeface="Arial Narrow"/>
            </a:endParaRPr>
          </a:p>
        </p:txBody>
      </p:sp>
      <p:sp>
        <p:nvSpPr>
          <p:cNvPr id="226"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CPU places data word y on the bus.</a:t>
            </a:r>
            <a:endParaRPr b="1" lang="en-US" sz="2400" spc="-1" strike="noStrike">
              <a:solidFill>
                <a:schemeClr val="dk1"/>
              </a:solidFill>
              <a:latin typeface="Calibri"/>
            </a:endParaRPr>
          </a:p>
        </p:txBody>
      </p:sp>
      <p:sp>
        <p:nvSpPr>
          <p:cNvPr id="227" name="Rectangle 4"/>
          <p:cNvSpPr/>
          <p:nvPr/>
        </p:nvSpPr>
        <p:spPr>
          <a:xfrm>
            <a:off x="676764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28" name="AutoShape 5"/>
          <p:cNvSpPr/>
          <p:nvPr/>
        </p:nvSpPr>
        <p:spPr>
          <a:xfrm>
            <a:off x="524340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29" name="Rectangle 6"/>
          <p:cNvSpPr/>
          <p:nvPr/>
        </p:nvSpPr>
        <p:spPr>
          <a:xfrm>
            <a:off x="432900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30" name="AutoShape 7"/>
          <p:cNvSpPr/>
          <p:nvPr/>
        </p:nvSpPr>
        <p:spPr>
          <a:xfrm>
            <a:off x="287172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1" name="Rectangle 8"/>
          <p:cNvSpPr/>
          <p:nvPr/>
        </p:nvSpPr>
        <p:spPr>
          <a:xfrm>
            <a:off x="188748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2" name="Rectangle 9"/>
          <p:cNvSpPr/>
          <p:nvPr/>
        </p:nvSpPr>
        <p:spPr>
          <a:xfrm>
            <a:off x="188748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3" name="Rectangle 10"/>
          <p:cNvSpPr/>
          <p:nvPr/>
        </p:nvSpPr>
        <p:spPr>
          <a:xfrm>
            <a:off x="188748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4" name="Rectangle 11"/>
          <p:cNvSpPr/>
          <p:nvPr/>
        </p:nvSpPr>
        <p:spPr>
          <a:xfrm>
            <a:off x="188748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35" name="Rectangle 12"/>
          <p:cNvSpPr/>
          <p:nvPr/>
        </p:nvSpPr>
        <p:spPr>
          <a:xfrm>
            <a:off x="188748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6" name="AutoShape 13"/>
          <p:cNvSpPr/>
          <p:nvPr/>
        </p:nvSpPr>
        <p:spPr>
          <a:xfrm>
            <a:off x="266076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7" name="AutoShape 14"/>
          <p:cNvSpPr/>
          <p:nvPr/>
        </p:nvSpPr>
        <p:spPr>
          <a:xfrm flipH="1">
            <a:off x="257184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38" name="Rectangle 15"/>
          <p:cNvSpPr/>
          <p:nvPr/>
        </p:nvSpPr>
        <p:spPr>
          <a:xfrm>
            <a:off x="310500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39" name="Text Box 16"/>
          <p:cNvSpPr/>
          <p:nvPr/>
        </p:nvSpPr>
        <p:spPr>
          <a:xfrm>
            <a:off x="168012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40" name="AutoShape 17"/>
          <p:cNvSpPr/>
          <p:nvPr/>
        </p:nvSpPr>
        <p:spPr>
          <a:xfrm>
            <a:off x="196200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41" name="Rectangle 18"/>
          <p:cNvSpPr/>
          <p:nvPr/>
        </p:nvSpPr>
        <p:spPr>
          <a:xfrm>
            <a:off x="97164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242" name="Text Box 19"/>
          <p:cNvSpPr/>
          <p:nvPr/>
        </p:nvSpPr>
        <p:spPr>
          <a:xfrm>
            <a:off x="5793480" y="3826440"/>
            <a:ext cx="261720" cy="3027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i="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43" name="Line 20"/>
          <p:cNvSpPr/>
          <p:nvPr/>
        </p:nvSpPr>
        <p:spPr>
          <a:xfrm>
            <a:off x="2266920" y="3276360"/>
            <a:ext cx="360" cy="91440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44" name="Line 21"/>
          <p:cNvSpPr/>
          <p:nvPr/>
        </p:nvSpPr>
        <p:spPr>
          <a:xfrm>
            <a:off x="2266920" y="4190760"/>
            <a:ext cx="449568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245" name="Rectangle 22"/>
          <p:cNvSpPr/>
          <p:nvPr/>
        </p:nvSpPr>
        <p:spPr>
          <a:xfrm>
            <a:off x="6762600" y="426708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46" name="Text Box 23"/>
          <p:cNvSpPr/>
          <p:nvPr/>
        </p:nvSpPr>
        <p:spPr>
          <a:xfrm>
            <a:off x="6585120" y="347400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47" name="Text Box 24"/>
          <p:cNvSpPr/>
          <p:nvPr/>
        </p:nvSpPr>
        <p:spPr>
          <a:xfrm>
            <a:off x="7685280" y="3689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48" name="Text Box 25"/>
          <p:cNvSpPr/>
          <p:nvPr/>
        </p:nvSpPr>
        <p:spPr>
          <a:xfrm>
            <a:off x="7672320" y="419256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49" name="Text Box 26"/>
          <p:cNvSpPr/>
          <p:nvPr/>
        </p:nvSpPr>
        <p:spPr>
          <a:xfrm>
            <a:off x="1250280" y="301788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50" name="Text Box 27"/>
          <p:cNvSpPr/>
          <p:nvPr/>
        </p:nvSpPr>
        <p:spPr>
          <a:xfrm>
            <a:off x="4308480" y="371952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51" name="Text Box 28"/>
          <p:cNvSpPr/>
          <p:nvPr/>
        </p:nvSpPr>
        <p:spPr>
          <a:xfrm>
            <a:off x="4672440" y="24382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Write Transaction (3)</a:t>
            </a:r>
            <a:endParaRPr b="0" lang="en-US" sz="3600" spc="-1" strike="noStrike">
              <a:solidFill>
                <a:schemeClr val="dk1"/>
              </a:solidFill>
              <a:latin typeface="Arial Narrow"/>
            </a:endParaRPr>
          </a:p>
        </p:txBody>
      </p:sp>
      <p:sp>
        <p:nvSpPr>
          <p:cNvPr id="25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Main memory reads data word y from the bus and stores it at address A.</a:t>
            </a:r>
            <a:endParaRPr b="1" lang="en-US" sz="2400" spc="-1" strike="noStrike">
              <a:solidFill>
                <a:schemeClr val="dk1"/>
              </a:solidFill>
              <a:latin typeface="Calibri"/>
            </a:endParaRPr>
          </a:p>
        </p:txBody>
      </p:sp>
      <p:sp>
        <p:nvSpPr>
          <p:cNvPr id="254" name="Rectangle 4"/>
          <p:cNvSpPr/>
          <p:nvPr/>
        </p:nvSpPr>
        <p:spPr>
          <a:xfrm>
            <a:off x="6772320" y="38070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5" name="AutoShape 5"/>
          <p:cNvSpPr/>
          <p:nvPr/>
        </p:nvSpPr>
        <p:spPr>
          <a:xfrm>
            <a:off x="5248440" y="395928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6" name="Rectangle 6"/>
          <p:cNvSpPr/>
          <p:nvPr/>
        </p:nvSpPr>
        <p:spPr>
          <a:xfrm>
            <a:off x="4334040" y="399096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257" name="AutoShape 7"/>
          <p:cNvSpPr/>
          <p:nvPr/>
        </p:nvSpPr>
        <p:spPr>
          <a:xfrm>
            <a:off x="2876400" y="395928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58" name="Rectangle 8"/>
          <p:cNvSpPr/>
          <p:nvPr/>
        </p:nvSpPr>
        <p:spPr>
          <a:xfrm>
            <a:off x="1892160" y="2664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59" name="Rectangle 9"/>
          <p:cNvSpPr/>
          <p:nvPr/>
        </p:nvSpPr>
        <p:spPr>
          <a:xfrm>
            <a:off x="1892160" y="2816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0" name="Rectangle 10"/>
          <p:cNvSpPr/>
          <p:nvPr/>
        </p:nvSpPr>
        <p:spPr>
          <a:xfrm>
            <a:off x="1892160" y="296856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1" name="Rectangle 11"/>
          <p:cNvSpPr/>
          <p:nvPr/>
        </p:nvSpPr>
        <p:spPr>
          <a:xfrm>
            <a:off x="1892160" y="31212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y</a:t>
            </a:r>
            <a:endParaRPr b="0" lang="en-US" sz="1400" spc="-1" strike="noStrike">
              <a:solidFill>
                <a:srgbClr val="000000"/>
              </a:solidFill>
              <a:latin typeface="Arial"/>
            </a:endParaRPr>
          </a:p>
        </p:txBody>
      </p:sp>
      <p:sp>
        <p:nvSpPr>
          <p:cNvPr id="262" name="Rectangle 12"/>
          <p:cNvSpPr/>
          <p:nvPr/>
        </p:nvSpPr>
        <p:spPr>
          <a:xfrm>
            <a:off x="1892160" y="32734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3" name="AutoShape 13"/>
          <p:cNvSpPr/>
          <p:nvPr/>
        </p:nvSpPr>
        <p:spPr>
          <a:xfrm>
            <a:off x="2665440" y="26640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4" name="AutoShape 14"/>
          <p:cNvSpPr/>
          <p:nvPr/>
        </p:nvSpPr>
        <p:spPr>
          <a:xfrm flipH="1">
            <a:off x="2576520" y="3044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5" name="Rectangle 15"/>
          <p:cNvSpPr/>
          <p:nvPr/>
        </p:nvSpPr>
        <p:spPr>
          <a:xfrm>
            <a:off x="3110040" y="251136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266" name="Text Box 16"/>
          <p:cNvSpPr/>
          <p:nvPr/>
        </p:nvSpPr>
        <p:spPr>
          <a:xfrm>
            <a:off x="1617120" y="23446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267" name="AutoShape 17"/>
          <p:cNvSpPr/>
          <p:nvPr/>
        </p:nvSpPr>
        <p:spPr>
          <a:xfrm>
            <a:off x="1967040" y="35020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68" name="Rectangle 18"/>
          <p:cNvSpPr/>
          <p:nvPr/>
        </p:nvSpPr>
        <p:spPr>
          <a:xfrm>
            <a:off x="976320" y="399096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rgbClr val="000000"/>
                </a:solidFill>
                <a:latin typeface="Arial Narrow"/>
              </a:rPr>
              <a:t>Bus interface</a:t>
            </a:r>
            <a:endParaRPr b="0" lang="en-US" sz="1600" spc="-1" strike="noStrike">
              <a:solidFill>
                <a:srgbClr val="000000"/>
              </a:solidFill>
              <a:latin typeface="Arial"/>
            </a:endParaRPr>
          </a:p>
        </p:txBody>
      </p:sp>
      <p:sp>
        <p:nvSpPr>
          <p:cNvPr id="269" name="Rectangle 19"/>
          <p:cNvSpPr/>
          <p:nvPr/>
        </p:nvSpPr>
        <p:spPr>
          <a:xfrm>
            <a:off x="6767640" y="426420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rgbClr val="000000"/>
                </a:solidFill>
                <a:latin typeface="Arial Narrow"/>
              </a:rPr>
              <a:t>y</a:t>
            </a:r>
            <a:endParaRPr b="0" lang="en-US" sz="1400" spc="-1" strike="noStrike">
              <a:solidFill>
                <a:srgbClr val="000000"/>
              </a:solidFill>
              <a:latin typeface="Arial"/>
            </a:endParaRPr>
          </a:p>
        </p:txBody>
      </p:sp>
      <p:sp>
        <p:nvSpPr>
          <p:cNvPr id="270" name="Text Box 20"/>
          <p:cNvSpPr/>
          <p:nvPr/>
        </p:nvSpPr>
        <p:spPr>
          <a:xfrm>
            <a:off x="6645960" y="3411360"/>
            <a:ext cx="1266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271" name="Text Box 21"/>
          <p:cNvSpPr/>
          <p:nvPr/>
        </p:nvSpPr>
        <p:spPr>
          <a:xfrm>
            <a:off x="7689960" y="36702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272" name="Text Box 22"/>
          <p:cNvSpPr/>
          <p:nvPr/>
        </p:nvSpPr>
        <p:spPr>
          <a:xfrm>
            <a:off x="7677000" y="41734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273" name="Text Box 23"/>
          <p:cNvSpPr/>
          <p:nvPr/>
        </p:nvSpPr>
        <p:spPr>
          <a:xfrm>
            <a:off x="1244880" y="301680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274" name="Text Box 24"/>
          <p:cNvSpPr/>
          <p:nvPr/>
        </p:nvSpPr>
        <p:spPr>
          <a:xfrm>
            <a:off x="4313160" y="370044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275" name="Text Box 25"/>
          <p:cNvSpPr/>
          <p:nvPr/>
        </p:nvSpPr>
        <p:spPr>
          <a:xfrm>
            <a:off x="4658040" y="2467080"/>
            <a:ext cx="297900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Store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%rax, A</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Picture 2" descr="disk"/>
          <p:cNvPicPr/>
          <p:nvPr/>
        </p:nvPicPr>
        <p:blipFill>
          <a:blip r:embed="rId1"/>
          <a:srcRect l="11427" t="11632" r="0" b="8238"/>
          <a:stretch/>
        </p:blipFill>
        <p:spPr>
          <a:xfrm>
            <a:off x="1828800" y="1219320"/>
            <a:ext cx="6495840" cy="4723920"/>
          </a:xfrm>
          <a:prstGeom prst="rect">
            <a:avLst/>
          </a:prstGeom>
          <a:ln w="0">
            <a:noFill/>
          </a:ln>
        </p:spPr>
      </p:pic>
      <p:sp>
        <p:nvSpPr>
          <p:cNvPr id="277"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What’s Inside A Disk Drive?</a:t>
            </a:r>
            <a:endParaRPr b="0" lang="en-US" sz="3600" spc="-1" strike="noStrike">
              <a:solidFill>
                <a:schemeClr val="dk1"/>
              </a:solidFill>
              <a:latin typeface="Arial Narrow"/>
            </a:endParaRPr>
          </a:p>
        </p:txBody>
      </p:sp>
      <p:sp>
        <p:nvSpPr>
          <p:cNvPr id="278" name="Text Box 4"/>
          <p:cNvSpPr/>
          <p:nvPr/>
        </p:nvSpPr>
        <p:spPr>
          <a:xfrm>
            <a:off x="3695760" y="1219320"/>
            <a:ext cx="127980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Spindle</a:t>
            </a:r>
            <a:endParaRPr b="0" lang="en-US" sz="2400" spc="-1" strike="noStrike">
              <a:solidFill>
                <a:srgbClr val="000000"/>
              </a:solidFill>
              <a:latin typeface="Arial"/>
            </a:endParaRPr>
          </a:p>
        </p:txBody>
      </p:sp>
      <p:sp>
        <p:nvSpPr>
          <p:cNvPr id="279" name="Line 5"/>
          <p:cNvSpPr/>
          <p:nvPr/>
        </p:nvSpPr>
        <p:spPr>
          <a:xfrm>
            <a:off x="2590560" y="1752480"/>
            <a:ext cx="1828800" cy="160020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0" name="Text Box 6"/>
          <p:cNvSpPr/>
          <p:nvPr/>
        </p:nvSpPr>
        <p:spPr>
          <a:xfrm>
            <a:off x="2262960" y="1371600"/>
            <a:ext cx="78912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Arm</a:t>
            </a:r>
            <a:endParaRPr b="0" lang="en-US" sz="2400" spc="-1" strike="noStrike">
              <a:solidFill>
                <a:srgbClr val="000000"/>
              </a:solidFill>
              <a:latin typeface="Arial"/>
            </a:endParaRPr>
          </a:p>
        </p:txBody>
      </p:sp>
      <p:sp>
        <p:nvSpPr>
          <p:cNvPr id="281" name="Line 7"/>
          <p:cNvSpPr/>
          <p:nvPr/>
        </p:nvSpPr>
        <p:spPr>
          <a:xfrm>
            <a:off x="1600200" y="2819160"/>
            <a:ext cx="2209680" cy="60984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2" name="Text Box 8"/>
          <p:cNvSpPr/>
          <p:nvPr/>
        </p:nvSpPr>
        <p:spPr>
          <a:xfrm>
            <a:off x="857520" y="2362320"/>
            <a:ext cx="143244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Actuator</a:t>
            </a:r>
            <a:endParaRPr b="0" lang="en-US" sz="2400" spc="-1" strike="noStrike">
              <a:solidFill>
                <a:srgbClr val="000000"/>
              </a:solidFill>
              <a:latin typeface="Arial"/>
            </a:endParaRPr>
          </a:p>
        </p:txBody>
      </p:sp>
      <p:sp>
        <p:nvSpPr>
          <p:cNvPr id="283" name="Line 9"/>
          <p:cNvSpPr/>
          <p:nvPr/>
        </p:nvSpPr>
        <p:spPr>
          <a:xfrm flipH="1">
            <a:off x="6629400" y="1981080"/>
            <a:ext cx="914400" cy="60948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4" name="Text Box 10"/>
          <p:cNvSpPr/>
          <p:nvPr/>
        </p:nvSpPr>
        <p:spPr>
          <a:xfrm>
            <a:off x="7274880" y="1523880"/>
            <a:ext cx="1298160" cy="45540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Platters</a:t>
            </a:r>
            <a:endParaRPr b="0" lang="en-US" sz="2400" spc="-1" strike="noStrike">
              <a:solidFill>
                <a:srgbClr val="000000"/>
              </a:solidFill>
              <a:latin typeface="Arial"/>
            </a:endParaRPr>
          </a:p>
        </p:txBody>
      </p:sp>
      <p:sp>
        <p:nvSpPr>
          <p:cNvPr id="285" name="Line 11"/>
          <p:cNvSpPr/>
          <p:nvPr/>
        </p:nvSpPr>
        <p:spPr>
          <a:xfrm flipV="1">
            <a:off x="2286000" y="4572000"/>
            <a:ext cx="228600" cy="60948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6" name="AutoShape 12"/>
          <p:cNvSpPr/>
          <p:nvPr/>
        </p:nvSpPr>
        <p:spPr>
          <a:xfrm flipH="1">
            <a:off x="5638680" y="4724280"/>
            <a:ext cx="1200240" cy="609120"/>
          </a:xfrm>
          <a:prstGeom prst="curvedUpArrow">
            <a:avLst>
              <a:gd name="adj1" fmla="val 57500"/>
              <a:gd name="adj2" fmla="val 98466"/>
              <a:gd name="adj3" fmla="val 33333"/>
            </a:avLst>
          </a:prstGeom>
          <a:solidFill>
            <a:srgbClr val="ccff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87" name="Text Box 13"/>
          <p:cNvSpPr/>
          <p:nvPr/>
        </p:nvSpPr>
        <p:spPr>
          <a:xfrm>
            <a:off x="6850080" y="4192560"/>
            <a:ext cx="2197440" cy="155268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Arial"/>
              </a:rPr>
              <a:t>Electronics</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(including a </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processor </a:t>
            </a:r>
            <a:endParaRPr b="0" lang="en-US" sz="2400" spc="-1" strike="noStrike">
              <a:solidFill>
                <a:srgbClr val="000000"/>
              </a:solidFill>
              <a:latin typeface="Arial"/>
            </a:endParaRPr>
          </a:p>
          <a:p>
            <a:pPr>
              <a:lnSpc>
                <a:spcPct val="100000"/>
              </a:lnSpc>
            </a:pPr>
            <a:r>
              <a:rPr b="1" lang="en-US" sz="2400" spc="-1" strike="noStrike">
                <a:solidFill>
                  <a:schemeClr val="dk1"/>
                </a:solidFill>
                <a:latin typeface="Arial"/>
              </a:rPr>
              <a:t>and memory!)</a:t>
            </a:r>
            <a:endParaRPr b="0" lang="en-US" sz="2400" spc="-1" strike="noStrike">
              <a:solidFill>
                <a:srgbClr val="000000"/>
              </a:solidFill>
              <a:latin typeface="Arial"/>
            </a:endParaRPr>
          </a:p>
        </p:txBody>
      </p:sp>
      <p:sp>
        <p:nvSpPr>
          <p:cNvPr id="288" name="Line 14"/>
          <p:cNvSpPr/>
          <p:nvPr/>
        </p:nvSpPr>
        <p:spPr>
          <a:xfrm>
            <a:off x="4419360" y="1676160"/>
            <a:ext cx="1219320" cy="1067040"/>
          </a:xfrm>
          <a:prstGeom prst="line">
            <a:avLst/>
          </a:prstGeom>
          <a:ln w="38100">
            <a:solidFill>
              <a:srgbClr val="00cc99"/>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289" name="Text Box 15"/>
          <p:cNvSpPr/>
          <p:nvPr/>
        </p:nvSpPr>
        <p:spPr>
          <a:xfrm>
            <a:off x="1459800" y="5181480"/>
            <a:ext cx="1651680" cy="821160"/>
          </a:xfrm>
          <a:prstGeom prst="rect">
            <a:avLst/>
          </a:prstGeom>
          <a:noFill/>
          <a:ln w="12700">
            <a:noFill/>
          </a:ln>
        </p:spPr>
        <p:style>
          <a:lnRef idx="0"/>
          <a:fillRef idx="0"/>
          <a:effectRef idx="0"/>
          <a:fontRef idx="minor"/>
        </p:style>
        <p:txBody>
          <a:bodyPr wrap="none" lIns="90000" rIns="90000" tIns="45000" bIns="45000" anchor="t">
            <a:spAutoFit/>
          </a:bodyPr>
          <a:p>
            <a:pPr algn="ctr">
              <a:lnSpc>
                <a:spcPct val="100000"/>
              </a:lnSpc>
            </a:pPr>
            <a:r>
              <a:rPr b="1" lang="en-US" sz="2400" spc="-1" strike="noStrike">
                <a:solidFill>
                  <a:schemeClr val="dk1"/>
                </a:solidFill>
                <a:latin typeface="Arial"/>
              </a:rPr>
              <a:t>SCSI</a:t>
            </a:r>
            <a:endParaRPr b="0" lang="en-US" sz="2400" spc="-1" strike="noStrike">
              <a:solidFill>
                <a:srgbClr val="000000"/>
              </a:solidFill>
              <a:latin typeface="Arial"/>
            </a:endParaRPr>
          </a:p>
          <a:p>
            <a:pPr algn="ctr">
              <a:lnSpc>
                <a:spcPct val="100000"/>
              </a:lnSpc>
            </a:pPr>
            <a:r>
              <a:rPr b="1" lang="en-US" sz="2400" spc="-1" strike="noStrike">
                <a:solidFill>
                  <a:schemeClr val="dk1"/>
                </a:solidFill>
                <a:latin typeface="Arial"/>
              </a:rPr>
              <a:t>connector</a:t>
            </a:r>
            <a:endParaRPr b="0" lang="en-US" sz="2400" spc="-1" strike="noStrike">
              <a:solidFill>
                <a:srgbClr val="000000"/>
              </a:solidFill>
              <a:latin typeface="Arial"/>
            </a:endParaRPr>
          </a:p>
        </p:txBody>
      </p:sp>
      <p:sp>
        <p:nvSpPr>
          <p:cNvPr id="290" name="Text Box 16"/>
          <p:cNvSpPr/>
          <p:nvPr/>
        </p:nvSpPr>
        <p:spPr>
          <a:xfrm>
            <a:off x="5451480" y="6216480"/>
            <a:ext cx="3255120" cy="333360"/>
          </a:xfrm>
          <a:prstGeom prst="rect">
            <a:avLst/>
          </a:prstGeom>
          <a:noFill/>
          <a:ln w="12700">
            <a:noFill/>
          </a:ln>
        </p:spPr>
        <p:style>
          <a:lnRef idx="0"/>
          <a:fillRef idx="0"/>
          <a:effectRef idx="0"/>
          <a:fontRef idx="minor"/>
        </p:style>
        <p:txBody>
          <a:bodyPr wrap="none" lIns="90000" rIns="90000" tIns="45000" bIns="45000" anchor="t">
            <a:spAutoFit/>
          </a:bodyPr>
          <a:p>
            <a:pPr>
              <a:lnSpc>
                <a:spcPct val="100000"/>
              </a:lnSpc>
            </a:pPr>
            <a:r>
              <a:rPr b="1" i="1" lang="en-US" sz="1600" spc="-1" strike="noStrike">
                <a:solidFill>
                  <a:schemeClr val="dk1"/>
                </a:solidFill>
                <a:latin typeface="Arial Narrow"/>
              </a:rPr>
              <a:t>Image courtesy of Seagate Technology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Geometry</a:t>
            </a:r>
            <a:endParaRPr b="0" lang="en-US" sz="3600" spc="-1" strike="noStrike">
              <a:solidFill>
                <a:schemeClr val="dk1"/>
              </a:solidFill>
              <a:latin typeface="Arial Narrow"/>
            </a:endParaRPr>
          </a:p>
        </p:txBody>
      </p:sp>
      <p:sp>
        <p:nvSpPr>
          <p:cNvPr id="292" name="PlaceHolder 2"/>
          <p:cNvSpPr>
            <a:spLocks noGrp="1"/>
          </p:cNvSpPr>
          <p:nvPr>
            <p:ph/>
          </p:nvPr>
        </p:nvSpPr>
        <p:spPr>
          <a:xfrm>
            <a:off x="396720" y="137160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Disks consist of </a:t>
            </a:r>
            <a:r>
              <a:rPr b="1" lang="en-US" sz="2400" spc="-1" strike="noStrike">
                <a:solidFill>
                  <a:srgbClr val="ff0000"/>
                </a:solidFill>
                <a:latin typeface="Calibri"/>
              </a:rPr>
              <a:t>platters</a:t>
            </a:r>
            <a:r>
              <a:rPr b="1" lang="en-US" sz="2400" spc="-1" strike="noStrike">
                <a:solidFill>
                  <a:schemeClr val="dk1"/>
                </a:solidFill>
                <a:latin typeface="Calibri"/>
              </a:rPr>
              <a:t>, each with two </a:t>
            </a:r>
            <a:r>
              <a:rPr b="1" lang="en-US" sz="2400" spc="-1" strike="noStrike">
                <a:solidFill>
                  <a:srgbClr val="ff0000"/>
                </a:solidFill>
                <a:latin typeface="Calibri"/>
              </a:rPr>
              <a:t>surfaces</a:t>
            </a:r>
            <a:r>
              <a:rPr b="1" lang="en-US" sz="2400" spc="-1" strike="noStrike">
                <a:solidFill>
                  <a:schemeClr val="dk1"/>
                </a:solidFill>
                <a:latin typeface="Calibri"/>
              </a:rPr>
              <a:t>.</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Each surface consists of concentric rings called </a:t>
            </a:r>
            <a:r>
              <a:rPr b="1" lang="en-US" sz="2400" spc="-1" strike="noStrike">
                <a:solidFill>
                  <a:srgbClr val="ff0000"/>
                </a:solidFill>
                <a:latin typeface="Calibri"/>
              </a:rPr>
              <a:t>tracks</a:t>
            </a:r>
            <a:r>
              <a:rPr b="1" lang="en-US" sz="2400" spc="-1" strike="noStrike">
                <a:solidFill>
                  <a:schemeClr val="dk1"/>
                </a:solidFill>
                <a:latin typeface="Calibri"/>
              </a:rPr>
              <a:t>.</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Each track consists of </a:t>
            </a:r>
            <a:r>
              <a:rPr b="1" lang="en-US" sz="2400" spc="-1" strike="noStrike">
                <a:solidFill>
                  <a:srgbClr val="ff0000"/>
                </a:solidFill>
                <a:latin typeface="Calibri"/>
              </a:rPr>
              <a:t>sectors</a:t>
            </a:r>
            <a:r>
              <a:rPr b="1" lang="en-US" sz="2400" spc="-1" strike="noStrike">
                <a:solidFill>
                  <a:schemeClr val="dk1"/>
                </a:solidFill>
                <a:latin typeface="Calibri"/>
              </a:rPr>
              <a:t> separated by </a:t>
            </a:r>
            <a:r>
              <a:rPr b="1" lang="en-US" sz="2400" spc="-1" strike="noStrike">
                <a:solidFill>
                  <a:srgbClr val="ff0000"/>
                </a:solidFill>
                <a:latin typeface="Calibri"/>
              </a:rPr>
              <a:t>gaps</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293" name="Oval 4"/>
          <p:cNvSpPr/>
          <p:nvPr/>
        </p:nvSpPr>
        <p:spPr>
          <a:xfrm>
            <a:off x="2036880" y="3941640"/>
            <a:ext cx="1850760" cy="18126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4" name="Oval 5"/>
          <p:cNvSpPr/>
          <p:nvPr/>
        </p:nvSpPr>
        <p:spPr>
          <a:xfrm>
            <a:off x="1066680" y="2992320"/>
            <a:ext cx="3790440" cy="37126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5" name="Oval 6"/>
          <p:cNvSpPr/>
          <p:nvPr/>
        </p:nvSpPr>
        <p:spPr>
          <a:xfrm>
            <a:off x="1257480" y="3178080"/>
            <a:ext cx="3409560" cy="333972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6" name="Oval 7"/>
          <p:cNvSpPr/>
          <p:nvPr/>
        </p:nvSpPr>
        <p:spPr>
          <a:xfrm>
            <a:off x="1447920" y="3363840"/>
            <a:ext cx="3030120" cy="2968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7" name="Oval 8"/>
          <p:cNvSpPr/>
          <p:nvPr/>
        </p:nvSpPr>
        <p:spPr>
          <a:xfrm>
            <a:off x="1638360" y="3551400"/>
            <a:ext cx="2649240" cy="25952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8" name="Oval 9"/>
          <p:cNvSpPr/>
          <p:nvPr/>
        </p:nvSpPr>
        <p:spPr>
          <a:xfrm>
            <a:off x="1827360" y="3736800"/>
            <a:ext cx="2269800" cy="22222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299" name="Oval 10"/>
          <p:cNvSpPr/>
          <p:nvPr/>
        </p:nvSpPr>
        <p:spPr>
          <a:xfrm>
            <a:off x="2208240" y="4110120"/>
            <a:ext cx="1507680" cy="14774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00" name="Oval 11"/>
          <p:cNvSpPr/>
          <p:nvPr/>
        </p:nvSpPr>
        <p:spPr>
          <a:xfrm>
            <a:off x="2408400" y="427500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301" name="Text Box 12"/>
          <p:cNvSpPr/>
          <p:nvPr/>
        </p:nvSpPr>
        <p:spPr>
          <a:xfrm>
            <a:off x="2537280" y="3319560"/>
            <a:ext cx="796680" cy="333360"/>
          </a:xfrm>
          <a:prstGeom prst="rect">
            <a:avLst/>
          </a:prstGeom>
          <a:solidFill>
            <a:schemeClr val="bg1"/>
          </a:solid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chemeClr val="dk1"/>
                </a:solidFill>
                <a:latin typeface="Arial Narrow"/>
              </a:rPr>
              <a:t>Surface</a:t>
            </a:r>
            <a:endParaRPr b="0" lang="en-US" sz="1600" spc="-1" strike="noStrike">
              <a:solidFill>
                <a:srgbClr val="000000"/>
              </a:solidFill>
              <a:latin typeface="Arial"/>
            </a:endParaRPr>
          </a:p>
        </p:txBody>
      </p:sp>
      <p:sp>
        <p:nvSpPr>
          <p:cNvPr id="302" name="Line 13"/>
          <p:cNvSpPr/>
          <p:nvPr/>
        </p:nvSpPr>
        <p:spPr>
          <a:xfrm>
            <a:off x="1163520" y="3400200"/>
            <a:ext cx="990360" cy="6764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3" name="Line 14"/>
          <p:cNvSpPr/>
          <p:nvPr/>
        </p:nvSpPr>
        <p:spPr>
          <a:xfrm>
            <a:off x="1436400" y="3400200"/>
            <a:ext cx="673200" cy="4446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4" name="Text Box 15"/>
          <p:cNvSpPr/>
          <p:nvPr/>
        </p:nvSpPr>
        <p:spPr>
          <a:xfrm>
            <a:off x="801360" y="3112920"/>
            <a:ext cx="702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Tracks</a:t>
            </a:r>
            <a:endParaRPr b="0" lang="en-US" sz="1600" spc="-1" strike="noStrike">
              <a:solidFill>
                <a:srgbClr val="000000"/>
              </a:solidFill>
              <a:latin typeface="Arial"/>
            </a:endParaRPr>
          </a:p>
        </p:txBody>
      </p:sp>
      <p:sp>
        <p:nvSpPr>
          <p:cNvPr id="305" name="Oval 16"/>
          <p:cNvSpPr/>
          <p:nvPr/>
        </p:nvSpPr>
        <p:spPr>
          <a:xfrm>
            <a:off x="5675400" y="3970440"/>
            <a:ext cx="1850760" cy="1812600"/>
          </a:xfrm>
          <a:prstGeom prst="ellipse">
            <a:avLst/>
          </a:prstGeom>
          <a:noFill/>
          <a:ln w="5715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06" name="Text Box 17"/>
          <p:cNvSpPr/>
          <p:nvPr/>
        </p:nvSpPr>
        <p:spPr>
          <a:xfrm>
            <a:off x="6247800" y="3548160"/>
            <a:ext cx="750960" cy="33336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chemeClr val="dk1"/>
                </a:solidFill>
                <a:latin typeface="Arial Narrow"/>
              </a:rPr>
              <a:t>Track </a:t>
            </a:r>
            <a:r>
              <a:rPr b="1" i="1" lang="en-US" sz="1600" spc="-1" strike="noStrike">
                <a:solidFill>
                  <a:schemeClr val="dk1"/>
                </a:solidFill>
                <a:latin typeface="Arial Narrow"/>
              </a:rPr>
              <a:t>k</a:t>
            </a:r>
            <a:endParaRPr b="0" lang="en-US" sz="1600" spc="-1" strike="noStrike">
              <a:solidFill>
                <a:srgbClr val="000000"/>
              </a:solidFill>
              <a:latin typeface="Arial"/>
            </a:endParaRPr>
          </a:p>
        </p:txBody>
      </p:sp>
      <p:grpSp>
        <p:nvGrpSpPr>
          <p:cNvPr id="307" name="Group 18"/>
          <p:cNvGrpSpPr/>
          <p:nvPr/>
        </p:nvGrpSpPr>
        <p:grpSpPr>
          <a:xfrm>
            <a:off x="6611760" y="3914640"/>
            <a:ext cx="1066680" cy="990720"/>
            <a:chOff x="6611760" y="3914640"/>
            <a:chExt cx="1066680" cy="990720"/>
          </a:xfrm>
        </p:grpSpPr>
        <p:sp>
          <p:nvSpPr>
            <p:cNvPr id="308" name="Line 19"/>
            <p:cNvSpPr/>
            <p:nvPr/>
          </p:nvSpPr>
          <p:spPr>
            <a:xfrm flipV="1">
              <a:off x="6611760" y="3914640"/>
              <a:ext cx="360" cy="9907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09" name="Line 20"/>
            <p:cNvSpPr/>
            <p:nvPr/>
          </p:nvSpPr>
          <p:spPr>
            <a:xfrm flipV="1">
              <a:off x="6611760" y="3962160"/>
              <a:ext cx="533520" cy="90504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0" name="Line 21"/>
            <p:cNvSpPr/>
            <p:nvPr/>
          </p:nvSpPr>
          <p:spPr>
            <a:xfrm>
              <a:off x="661176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11" name="Line 22"/>
            <p:cNvSpPr/>
            <p:nvPr/>
          </p:nvSpPr>
          <p:spPr>
            <a:xfrm flipV="1">
              <a:off x="6611760" y="4343400"/>
              <a:ext cx="914400" cy="5331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12" name="Group 23"/>
          <p:cNvGrpSpPr/>
          <p:nvPr/>
        </p:nvGrpSpPr>
        <p:grpSpPr>
          <a:xfrm>
            <a:off x="6611760" y="4848120"/>
            <a:ext cx="1066680" cy="990360"/>
            <a:chOff x="6611760" y="4848120"/>
            <a:chExt cx="1066680" cy="990360"/>
          </a:xfrm>
        </p:grpSpPr>
        <p:sp>
          <p:nvSpPr>
            <p:cNvPr id="313" name="Line 24"/>
            <p:cNvSpPr/>
            <p:nvPr/>
          </p:nvSpPr>
          <p:spPr>
            <a:xfrm>
              <a:off x="6611760" y="4848120"/>
              <a:ext cx="360" cy="9903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4" name="Line 25"/>
            <p:cNvSpPr/>
            <p:nvPr/>
          </p:nvSpPr>
          <p:spPr>
            <a:xfrm>
              <a:off x="6611760" y="4886280"/>
              <a:ext cx="533520" cy="90468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5" name="Line 26"/>
            <p:cNvSpPr/>
            <p:nvPr/>
          </p:nvSpPr>
          <p:spPr>
            <a:xfrm>
              <a:off x="661176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16" name="Line 27"/>
            <p:cNvSpPr/>
            <p:nvPr/>
          </p:nvSpPr>
          <p:spPr>
            <a:xfrm>
              <a:off x="6611760" y="4876560"/>
              <a:ext cx="914400" cy="5335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17" name="Group 28"/>
          <p:cNvGrpSpPr/>
          <p:nvPr/>
        </p:nvGrpSpPr>
        <p:grpSpPr>
          <a:xfrm>
            <a:off x="5545080" y="4848120"/>
            <a:ext cx="1067040" cy="990360"/>
            <a:chOff x="5545080" y="4848120"/>
            <a:chExt cx="1067040" cy="990360"/>
          </a:xfrm>
        </p:grpSpPr>
        <p:sp>
          <p:nvSpPr>
            <p:cNvPr id="318" name="Line 29"/>
            <p:cNvSpPr/>
            <p:nvPr/>
          </p:nvSpPr>
          <p:spPr>
            <a:xfrm>
              <a:off x="6611760" y="4848120"/>
              <a:ext cx="360" cy="9903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19" name="Line 30"/>
            <p:cNvSpPr/>
            <p:nvPr/>
          </p:nvSpPr>
          <p:spPr>
            <a:xfrm flipH="1">
              <a:off x="6078240" y="4886280"/>
              <a:ext cx="533520" cy="90468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0" name="Line 31"/>
            <p:cNvSpPr/>
            <p:nvPr/>
          </p:nvSpPr>
          <p:spPr>
            <a:xfrm flipH="1">
              <a:off x="554508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21" name="Line 32"/>
            <p:cNvSpPr/>
            <p:nvPr/>
          </p:nvSpPr>
          <p:spPr>
            <a:xfrm flipH="1">
              <a:off x="5697360" y="4876560"/>
              <a:ext cx="914400" cy="5335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nvGrpSpPr>
          <p:cNvPr id="322" name="Group 33"/>
          <p:cNvGrpSpPr/>
          <p:nvPr/>
        </p:nvGrpSpPr>
        <p:grpSpPr>
          <a:xfrm>
            <a:off x="5545080" y="3914640"/>
            <a:ext cx="1067040" cy="990720"/>
            <a:chOff x="5545080" y="3914640"/>
            <a:chExt cx="1067040" cy="990720"/>
          </a:xfrm>
        </p:grpSpPr>
        <p:sp>
          <p:nvSpPr>
            <p:cNvPr id="323" name="Line 34"/>
            <p:cNvSpPr/>
            <p:nvPr/>
          </p:nvSpPr>
          <p:spPr>
            <a:xfrm flipV="1">
              <a:off x="6611760" y="3914640"/>
              <a:ext cx="360" cy="99072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4" name="Line 35"/>
            <p:cNvSpPr/>
            <p:nvPr/>
          </p:nvSpPr>
          <p:spPr>
            <a:xfrm flipH="1" flipV="1">
              <a:off x="6078240" y="3962160"/>
              <a:ext cx="533520" cy="90504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5" name="Line 36"/>
            <p:cNvSpPr/>
            <p:nvPr/>
          </p:nvSpPr>
          <p:spPr>
            <a:xfrm flipH="1">
              <a:off x="5545080" y="4876560"/>
              <a:ext cx="1066680" cy="360"/>
            </a:xfrm>
            <a:prstGeom prst="line">
              <a:avLst/>
            </a:prstGeom>
            <a:ln w="76200">
              <a:solidFill>
                <a:srgbClr val="ff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326" name="Line 37"/>
            <p:cNvSpPr/>
            <p:nvPr/>
          </p:nvSpPr>
          <p:spPr>
            <a:xfrm flipH="1" flipV="1">
              <a:off x="5697360" y="4343400"/>
              <a:ext cx="914400" cy="533160"/>
            </a:xfrm>
            <a:prstGeom prst="line">
              <a:avLst/>
            </a:prstGeom>
            <a:ln w="76200">
              <a:solidFill>
                <a:srgbClr val="ff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sp>
        <p:nvSpPr>
          <p:cNvPr id="327" name="Text Box 38"/>
          <p:cNvSpPr/>
          <p:nvPr/>
        </p:nvSpPr>
        <p:spPr>
          <a:xfrm>
            <a:off x="6154200" y="6249960"/>
            <a:ext cx="792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Sectors</a:t>
            </a:r>
            <a:endParaRPr b="0" lang="en-US" sz="1600" spc="-1" strike="noStrike">
              <a:solidFill>
                <a:srgbClr val="000000"/>
              </a:solidFill>
              <a:latin typeface="Arial"/>
            </a:endParaRPr>
          </a:p>
        </p:txBody>
      </p:sp>
      <p:sp>
        <p:nvSpPr>
          <p:cNvPr id="328" name="Line 39"/>
          <p:cNvSpPr/>
          <p:nvPr/>
        </p:nvSpPr>
        <p:spPr>
          <a:xfrm flipV="1">
            <a:off x="6383160" y="579096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29" name="Line 40"/>
          <p:cNvSpPr/>
          <p:nvPr/>
        </p:nvSpPr>
        <p:spPr>
          <a:xfrm flipV="1">
            <a:off x="6840360" y="579096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0" name="AutoShape 41"/>
          <p:cNvSpPr/>
          <p:nvPr/>
        </p:nvSpPr>
        <p:spPr>
          <a:xfrm>
            <a:off x="4097160" y="4724280"/>
            <a:ext cx="1523520" cy="304560"/>
          </a:xfrm>
          <a:prstGeom prst="rightArrow">
            <a:avLst>
              <a:gd name="adj1" fmla="val 50000"/>
              <a:gd name="adj2" fmla="val 125000"/>
            </a:avLst>
          </a:prstGeom>
          <a:solidFill>
            <a:srgbClr val="ffffff"/>
          </a:solidFill>
          <a:ln w="12700">
            <a:solidFill>
              <a:srgbClr val="000000"/>
            </a:solidFill>
            <a:miter/>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31" name="Text Box 42"/>
          <p:cNvSpPr/>
          <p:nvPr/>
        </p:nvSpPr>
        <p:spPr>
          <a:xfrm>
            <a:off x="7289280" y="3554280"/>
            <a:ext cx="600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Gaps</a:t>
            </a:r>
            <a:endParaRPr b="0" lang="en-US" sz="1600" spc="-1" strike="noStrike">
              <a:solidFill>
                <a:srgbClr val="000000"/>
              </a:solidFill>
              <a:latin typeface="Arial"/>
            </a:endParaRPr>
          </a:p>
        </p:txBody>
      </p:sp>
      <p:sp>
        <p:nvSpPr>
          <p:cNvPr id="332" name="Line 43"/>
          <p:cNvSpPr/>
          <p:nvPr/>
        </p:nvSpPr>
        <p:spPr>
          <a:xfrm flipH="1">
            <a:off x="7097400" y="3857400"/>
            <a:ext cx="247680" cy="2192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3" name="Line 44"/>
          <p:cNvSpPr/>
          <p:nvPr/>
        </p:nvSpPr>
        <p:spPr>
          <a:xfrm flipV="1">
            <a:off x="7421400" y="3904920"/>
            <a:ext cx="190440" cy="51444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Geometry (Muliple-Platter View)</a:t>
            </a:r>
            <a:endParaRPr b="0" lang="en-US" sz="3600" spc="-1" strike="noStrike">
              <a:solidFill>
                <a:schemeClr val="dk1"/>
              </a:solidFill>
              <a:latin typeface="Arial Narrow"/>
            </a:endParaRPr>
          </a:p>
        </p:txBody>
      </p:sp>
      <p:sp>
        <p:nvSpPr>
          <p:cNvPr id="33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 </a:t>
            </a:r>
            <a:r>
              <a:rPr b="1" lang="en-US" sz="2400" spc="-1" strike="noStrike">
                <a:solidFill>
                  <a:schemeClr val="dk1"/>
                </a:solidFill>
                <a:latin typeface="Calibri"/>
              </a:rPr>
              <a:t>Aligned tracks form a cylinder.</a:t>
            </a:r>
            <a:endParaRPr b="1" lang="en-US" sz="2400" spc="-1" strike="noStrike">
              <a:solidFill>
                <a:schemeClr val="dk1"/>
              </a:solidFill>
              <a:latin typeface="Calibri"/>
            </a:endParaRPr>
          </a:p>
        </p:txBody>
      </p:sp>
      <p:sp>
        <p:nvSpPr>
          <p:cNvPr id="336" name="Line 4"/>
          <p:cNvSpPr/>
          <p:nvPr/>
        </p:nvSpPr>
        <p:spPr>
          <a:xfrm flipV="1">
            <a:off x="2914560" y="350172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7" name="Line 5"/>
          <p:cNvSpPr/>
          <p:nvPr/>
        </p:nvSpPr>
        <p:spPr>
          <a:xfrm flipV="1">
            <a:off x="2914560" y="40860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38" name="AutoShape 6"/>
          <p:cNvSpPr/>
          <p:nvPr/>
        </p:nvSpPr>
        <p:spPr>
          <a:xfrm>
            <a:off x="4146480" y="40356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39" name="Oval 7"/>
          <p:cNvSpPr/>
          <p:nvPr/>
        </p:nvSpPr>
        <p:spPr>
          <a:xfrm>
            <a:off x="3117960" y="384480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40" name="Line 8"/>
          <p:cNvSpPr/>
          <p:nvPr/>
        </p:nvSpPr>
        <p:spPr>
          <a:xfrm flipV="1">
            <a:off x="2914560" y="29304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41" name="Text Box 9"/>
          <p:cNvSpPr/>
          <p:nvPr/>
        </p:nvSpPr>
        <p:spPr>
          <a:xfrm>
            <a:off x="1869840" y="253188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0</a:t>
            </a:r>
            <a:endParaRPr b="0" lang="en-US" sz="1600" spc="-1" strike="noStrike">
              <a:solidFill>
                <a:srgbClr val="000000"/>
              </a:solidFill>
              <a:latin typeface="Arial"/>
            </a:endParaRPr>
          </a:p>
        </p:txBody>
      </p:sp>
      <p:sp>
        <p:nvSpPr>
          <p:cNvPr id="342" name="Text Box 10"/>
          <p:cNvSpPr/>
          <p:nvPr/>
        </p:nvSpPr>
        <p:spPr>
          <a:xfrm>
            <a:off x="1869840" y="287820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1</a:t>
            </a:r>
            <a:endParaRPr b="0" lang="en-US" sz="1600" spc="-1" strike="noStrike">
              <a:solidFill>
                <a:srgbClr val="000000"/>
              </a:solidFill>
              <a:latin typeface="Arial"/>
            </a:endParaRPr>
          </a:p>
        </p:txBody>
      </p:sp>
      <p:sp>
        <p:nvSpPr>
          <p:cNvPr id="343" name="Text Box 11"/>
          <p:cNvSpPr/>
          <p:nvPr/>
        </p:nvSpPr>
        <p:spPr>
          <a:xfrm>
            <a:off x="1869840" y="310356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2</a:t>
            </a:r>
            <a:endParaRPr b="0" lang="en-US" sz="1600" spc="-1" strike="noStrike">
              <a:solidFill>
                <a:srgbClr val="000000"/>
              </a:solidFill>
              <a:latin typeface="Arial"/>
            </a:endParaRPr>
          </a:p>
        </p:txBody>
      </p:sp>
      <p:sp>
        <p:nvSpPr>
          <p:cNvPr id="344" name="Text Box 12"/>
          <p:cNvSpPr/>
          <p:nvPr/>
        </p:nvSpPr>
        <p:spPr>
          <a:xfrm>
            <a:off x="1869840" y="344952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3</a:t>
            </a:r>
            <a:endParaRPr b="0" lang="en-US" sz="1600" spc="-1" strike="noStrike">
              <a:solidFill>
                <a:srgbClr val="000000"/>
              </a:solidFill>
              <a:latin typeface="Arial"/>
            </a:endParaRPr>
          </a:p>
        </p:txBody>
      </p:sp>
      <p:sp>
        <p:nvSpPr>
          <p:cNvPr id="345" name="Text Box 13"/>
          <p:cNvSpPr/>
          <p:nvPr/>
        </p:nvSpPr>
        <p:spPr>
          <a:xfrm>
            <a:off x="1869840" y="368784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4</a:t>
            </a:r>
            <a:endParaRPr b="0" lang="en-US" sz="1600" spc="-1" strike="noStrike">
              <a:solidFill>
                <a:srgbClr val="000000"/>
              </a:solidFill>
              <a:latin typeface="Arial"/>
            </a:endParaRPr>
          </a:p>
        </p:txBody>
      </p:sp>
      <p:sp>
        <p:nvSpPr>
          <p:cNvPr id="346" name="Text Box 14"/>
          <p:cNvSpPr/>
          <p:nvPr/>
        </p:nvSpPr>
        <p:spPr>
          <a:xfrm>
            <a:off x="1869840" y="4033800"/>
            <a:ext cx="935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Surface 5</a:t>
            </a:r>
            <a:endParaRPr b="0" lang="en-US" sz="1600" spc="-1" strike="noStrike">
              <a:solidFill>
                <a:srgbClr val="000000"/>
              </a:solidFill>
              <a:latin typeface="Arial"/>
            </a:endParaRPr>
          </a:p>
        </p:txBody>
      </p:sp>
      <p:sp>
        <p:nvSpPr>
          <p:cNvPr id="347" name="Line 15"/>
          <p:cNvSpPr/>
          <p:nvPr/>
        </p:nvSpPr>
        <p:spPr>
          <a:xfrm>
            <a:off x="2914560" y="384480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48" name="Oval 16"/>
          <p:cNvSpPr/>
          <p:nvPr/>
        </p:nvSpPr>
        <p:spPr>
          <a:xfrm>
            <a:off x="3765600" y="399744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49" name="AutoShape 17"/>
          <p:cNvSpPr/>
          <p:nvPr/>
        </p:nvSpPr>
        <p:spPr>
          <a:xfrm>
            <a:off x="4146480" y="346392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0" name="Oval 18"/>
          <p:cNvSpPr/>
          <p:nvPr/>
        </p:nvSpPr>
        <p:spPr>
          <a:xfrm>
            <a:off x="3143160" y="323532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1" name="Oval 19"/>
          <p:cNvSpPr/>
          <p:nvPr/>
        </p:nvSpPr>
        <p:spPr>
          <a:xfrm>
            <a:off x="3753000" y="342576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2" name="AutoShape 20"/>
          <p:cNvSpPr/>
          <p:nvPr/>
        </p:nvSpPr>
        <p:spPr>
          <a:xfrm>
            <a:off x="4146480" y="28926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3" name="Oval 21"/>
          <p:cNvSpPr/>
          <p:nvPr/>
        </p:nvSpPr>
        <p:spPr>
          <a:xfrm>
            <a:off x="3105000" y="268920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4" name="Oval 22"/>
          <p:cNvSpPr/>
          <p:nvPr/>
        </p:nvSpPr>
        <p:spPr>
          <a:xfrm>
            <a:off x="3753000" y="2816280"/>
            <a:ext cx="1193400" cy="164880"/>
          </a:xfrm>
          <a:prstGeom prst="ellipse">
            <a:avLst/>
          </a:prstGeom>
          <a:no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5" name="AutoShape 23"/>
          <p:cNvSpPr/>
          <p:nvPr/>
        </p:nvSpPr>
        <p:spPr>
          <a:xfrm>
            <a:off x="4146480" y="229536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356" name="Line 24"/>
          <p:cNvSpPr/>
          <p:nvPr/>
        </p:nvSpPr>
        <p:spPr>
          <a:xfrm>
            <a:off x="2914560" y="2689200"/>
            <a:ext cx="520560" cy="1267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7" name="Line 25"/>
          <p:cNvSpPr/>
          <p:nvPr/>
        </p:nvSpPr>
        <p:spPr>
          <a:xfrm>
            <a:off x="2914560" y="3260520"/>
            <a:ext cx="520560" cy="12708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8" name="Line 26"/>
          <p:cNvSpPr/>
          <p:nvPr/>
        </p:nvSpPr>
        <p:spPr>
          <a:xfrm>
            <a:off x="3765240" y="2892240"/>
            <a:ext cx="360" cy="1193760"/>
          </a:xfrm>
          <a:prstGeom prst="line">
            <a:avLst/>
          </a:prstGeom>
          <a:ln cap="rnd" w="12700">
            <a:solidFill>
              <a:srgbClr val="000000"/>
            </a:solidFill>
            <a:prstDash val="sysDot"/>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59" name="Line 27"/>
          <p:cNvSpPr/>
          <p:nvPr/>
        </p:nvSpPr>
        <p:spPr>
          <a:xfrm>
            <a:off x="4946400" y="2904840"/>
            <a:ext cx="360" cy="1193760"/>
          </a:xfrm>
          <a:prstGeom prst="line">
            <a:avLst/>
          </a:prstGeom>
          <a:ln cap="rnd" w="12700">
            <a:solidFill>
              <a:srgbClr val="000000"/>
            </a:solidFill>
            <a:prstDash val="sysDot"/>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60" name="Text Box 28"/>
          <p:cNvSpPr/>
          <p:nvPr/>
        </p:nvSpPr>
        <p:spPr>
          <a:xfrm>
            <a:off x="4407840" y="1900080"/>
            <a:ext cx="11610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a:rPr>
              <a:t>Cylinder </a:t>
            </a:r>
            <a:r>
              <a:rPr b="1" i="1" lang="en-US" sz="1600" spc="-1" strike="noStrike">
                <a:solidFill>
                  <a:schemeClr val="dk1"/>
                </a:solidFill>
                <a:latin typeface="Arial"/>
              </a:rPr>
              <a:t>k</a:t>
            </a:r>
            <a:endParaRPr b="0" lang="en-US" sz="1600" spc="-1" strike="noStrike">
              <a:solidFill>
                <a:srgbClr val="000000"/>
              </a:solidFill>
              <a:latin typeface="Arial"/>
            </a:endParaRPr>
          </a:p>
        </p:txBody>
      </p:sp>
      <p:sp>
        <p:nvSpPr>
          <p:cNvPr id="361" name="Line 29"/>
          <p:cNvSpPr/>
          <p:nvPr/>
        </p:nvSpPr>
        <p:spPr>
          <a:xfrm flipH="1">
            <a:off x="4768560" y="2295360"/>
            <a:ext cx="177840" cy="520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362" name="Text Box 30"/>
          <p:cNvSpPr/>
          <p:nvPr/>
        </p:nvSpPr>
        <p:spPr>
          <a:xfrm>
            <a:off x="3909600" y="4618080"/>
            <a:ext cx="7830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363" name="Text Box 31"/>
          <p:cNvSpPr/>
          <p:nvPr/>
        </p:nvSpPr>
        <p:spPr>
          <a:xfrm>
            <a:off x="5535000" y="272556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0</a:t>
            </a:r>
            <a:endParaRPr b="0" lang="en-US" sz="1600" spc="-1" strike="noStrike">
              <a:solidFill>
                <a:srgbClr val="000000"/>
              </a:solidFill>
              <a:latin typeface="Arial"/>
            </a:endParaRPr>
          </a:p>
        </p:txBody>
      </p:sp>
      <p:sp>
        <p:nvSpPr>
          <p:cNvPr id="364" name="Text Box 32"/>
          <p:cNvSpPr/>
          <p:nvPr/>
        </p:nvSpPr>
        <p:spPr>
          <a:xfrm>
            <a:off x="5535000" y="328464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1</a:t>
            </a:r>
            <a:endParaRPr b="0" lang="en-US" sz="1600" spc="-1" strike="noStrike">
              <a:solidFill>
                <a:srgbClr val="000000"/>
              </a:solidFill>
              <a:latin typeface="Arial"/>
            </a:endParaRPr>
          </a:p>
        </p:txBody>
      </p:sp>
      <p:sp>
        <p:nvSpPr>
          <p:cNvPr id="365" name="Text Box 33"/>
          <p:cNvSpPr/>
          <p:nvPr/>
        </p:nvSpPr>
        <p:spPr>
          <a:xfrm>
            <a:off x="5535000" y="3894120"/>
            <a:ext cx="836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Platter 2</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57120" y="4572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Capacity</a:t>
            </a:r>
            <a:endParaRPr b="0" lang="en-US" sz="3600" spc="-1" strike="noStrike">
              <a:solidFill>
                <a:schemeClr val="dk1"/>
              </a:solidFill>
              <a:latin typeface="Arial Narrow"/>
            </a:endParaRPr>
          </a:p>
        </p:txBody>
      </p:sp>
      <p:sp>
        <p:nvSpPr>
          <p:cNvPr id="367"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Capacity</a:t>
            </a:r>
            <a:r>
              <a:rPr b="1" lang="en-US" sz="2400" spc="-1" strike="noStrike">
                <a:solidFill>
                  <a:schemeClr val="dk1"/>
                </a:solidFill>
                <a:latin typeface="Calibri"/>
              </a:rPr>
              <a:t>: maximum number of bits that can be stored.</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Vendors express capacity in units of gigabytes (GB),  where</a:t>
            </a:r>
            <a:br>
              <a:rPr sz="2000"/>
            </a:br>
            <a:r>
              <a:rPr b="0" lang="en-US" sz="2000" spc="-1" strike="noStrike">
                <a:solidFill>
                  <a:schemeClr val="dk1"/>
                </a:solidFill>
                <a:latin typeface="Calibri"/>
              </a:rPr>
              <a:t>1 GB = 10</a:t>
            </a:r>
            <a:r>
              <a:rPr b="0" lang="en-US" sz="2000" spc="-1" strike="noStrike" baseline="30000">
                <a:solidFill>
                  <a:schemeClr val="dk1"/>
                </a:solidFill>
                <a:latin typeface="Calibri"/>
              </a:rPr>
              <a:t>9</a:t>
            </a:r>
            <a:r>
              <a:rPr b="0" lang="en-US" sz="2000" spc="-1" strike="noStrike">
                <a:solidFill>
                  <a:schemeClr val="dk1"/>
                </a:solidFill>
                <a:latin typeface="Calibri"/>
              </a:rPr>
              <a:t> Bytes.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Capacity is determined by these technology factors: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Recording density</a:t>
            </a:r>
            <a:r>
              <a:rPr b="0" lang="en-US" sz="2000" spc="-1" strike="noStrike">
                <a:solidFill>
                  <a:schemeClr val="dk1"/>
                </a:solidFill>
                <a:latin typeface="Calibri"/>
              </a:rPr>
              <a:t> (bits/in): number of bits that can be squeezed into a 1 inch segment of a track.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Track density </a:t>
            </a:r>
            <a:r>
              <a:rPr b="0" lang="en-US" sz="2000" spc="-1" strike="noStrike">
                <a:solidFill>
                  <a:schemeClr val="dk1"/>
                </a:solidFill>
                <a:latin typeface="Calibri"/>
              </a:rPr>
              <a:t>(tracks/in): number of tracks that can be squeezed into a 1 inch radial segment.</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Areal density </a:t>
            </a:r>
            <a:r>
              <a:rPr b="0" lang="en-US" sz="2000" spc="-1" strike="noStrike">
                <a:solidFill>
                  <a:schemeClr val="dk1"/>
                </a:solidFill>
                <a:latin typeface="Calibri"/>
              </a:rPr>
              <a:t>(bits/in2): product of recording and track density.</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Recording zones</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369" name="PlaceHolder 2"/>
          <p:cNvSpPr>
            <a:spLocks noGrp="1"/>
          </p:cNvSpPr>
          <p:nvPr>
            <p:ph/>
          </p:nvPr>
        </p:nvSpPr>
        <p:spPr>
          <a:xfrm>
            <a:off x="396720" y="1362240"/>
            <a:ext cx="4416120" cy="5063760"/>
          </a:xfrm>
          <a:prstGeom prst="rect">
            <a:avLst/>
          </a:prstGeom>
          <a:noFill/>
          <a:ln w="9360">
            <a:noFill/>
          </a:ln>
        </p:spPr>
        <p:txBody>
          <a:bodyPr numCol="1" spcCol="0" lIns="91440" rIns="91440" tIns="45720" bIns="45720" anchor="t">
            <a:norm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Modern disks partition tracks into disjoint subsets called </a:t>
            </a:r>
            <a:r>
              <a:rPr b="1" lang="en-US" sz="2400" spc="-1" strike="noStrike">
                <a:solidFill>
                  <a:srgbClr val="ff0000"/>
                </a:solidFill>
                <a:latin typeface="Calibri"/>
              </a:rPr>
              <a:t>recording zones</a:t>
            </a:r>
            <a:r>
              <a:rPr b="1" lang="en-US" sz="2400" spc="-1" strike="noStrike">
                <a:solidFill>
                  <a:schemeClr val="dk1"/>
                </a:solidFill>
                <a:latin typeface="Calibri"/>
              </a:rPr>
              <a:t>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Each track in a zone has the same number of sectors, determined by the circumference of innermost track.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Each zone has a different number of sectors/track, outer zones have more sectors/track than inner zones.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So we use </a:t>
            </a:r>
            <a:r>
              <a:rPr b="1" lang="en-US" sz="2000" spc="-1" strike="noStrike">
                <a:solidFill>
                  <a:srgbClr val="ff0000"/>
                </a:solidFill>
                <a:latin typeface="Calibri"/>
              </a:rPr>
              <a:t>average</a:t>
            </a:r>
            <a:r>
              <a:rPr b="0" lang="en-US" sz="2000" spc="-1" strike="noStrike">
                <a:solidFill>
                  <a:schemeClr val="dk1"/>
                </a:solidFill>
                <a:latin typeface="Calibri"/>
              </a:rPr>
              <a:t> number of sectors/track when computing capacity. </a:t>
            </a:r>
            <a:r>
              <a:rPr b="0" lang="en-US" sz="2000" spc="-1" strike="noStrike">
                <a:solidFill>
                  <a:schemeClr val="dk1"/>
                </a:solidFill>
                <a:latin typeface="Calibri"/>
              </a:rPr>
              <a:t>	</a:t>
            </a:r>
            <a:r>
              <a:rPr b="0" lang="en-US" sz="2000" spc="-1" strike="noStrike">
                <a:solidFill>
                  <a:schemeClr val="dk1"/>
                </a:solidFill>
                <a:latin typeface="Calibri"/>
              </a:rPr>
              <a:t>	</a:t>
            </a:r>
            <a:endParaRPr b="0" lang="en-US" sz="2000" spc="-1" strike="noStrike">
              <a:solidFill>
                <a:schemeClr val="dk1"/>
              </a:solidFill>
              <a:latin typeface="Calibri"/>
            </a:endParaRPr>
          </a:p>
          <a:p>
            <a:pPr indent="0">
              <a:lnSpc>
                <a:spcPct val="100000"/>
              </a:lnSpc>
              <a:spcBef>
                <a:spcPts val="479"/>
              </a:spcBef>
              <a:buNone/>
              <a:tabLst>
                <a:tab algn="l" pos="0"/>
              </a:tabLst>
            </a:pPr>
            <a:endParaRPr b="1" lang="en-US" sz="2400" spc="-1" strike="noStrike">
              <a:solidFill>
                <a:schemeClr val="dk1"/>
              </a:solidFill>
              <a:latin typeface="Calibri"/>
            </a:endParaRPr>
          </a:p>
        </p:txBody>
      </p:sp>
      <p:grpSp>
        <p:nvGrpSpPr>
          <p:cNvPr id="370" name="Group 99"/>
          <p:cNvGrpSpPr/>
          <p:nvPr/>
        </p:nvGrpSpPr>
        <p:grpSpPr>
          <a:xfrm>
            <a:off x="5074920" y="2094120"/>
            <a:ext cx="3217680" cy="3151800"/>
            <a:chOff x="5074920" y="2094120"/>
            <a:chExt cx="3217680" cy="3151800"/>
          </a:xfrm>
        </p:grpSpPr>
        <p:sp>
          <p:nvSpPr>
            <p:cNvPr id="371" name="Oval 8"/>
            <p:cNvSpPr/>
            <p:nvPr/>
          </p:nvSpPr>
          <p:spPr>
            <a:xfrm>
              <a:off x="5434560" y="2446200"/>
              <a:ext cx="2500200" cy="2449080"/>
            </a:xfrm>
            <a:prstGeom prst="ellipse">
              <a:avLst/>
            </a:prstGeom>
            <a:solidFill>
              <a:schemeClr val="bg1">
                <a:lumMod val="85000"/>
              </a:schemeClr>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2" name="Oval 4"/>
            <p:cNvSpPr/>
            <p:nvPr/>
          </p:nvSpPr>
          <p:spPr>
            <a:xfrm>
              <a:off x="5810760" y="2814840"/>
              <a:ext cx="1746360" cy="171072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3" name="Oval 6"/>
            <p:cNvSpPr/>
            <p:nvPr/>
          </p:nvSpPr>
          <p:spPr>
            <a:xfrm>
              <a:off x="5074920" y="2094120"/>
              <a:ext cx="3217680" cy="31518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374" name="Oval 11"/>
            <p:cNvSpPr/>
            <p:nvPr/>
          </p:nvSpPr>
          <p:spPr>
            <a:xfrm>
              <a:off x="6161040" y="3129480"/>
              <a:ext cx="1064880" cy="104220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cxnSp>
          <p:nvCxnSpPr>
            <p:cNvPr id="375" name="Straight Connector 21"/>
            <p:cNvCxnSpPr>
              <a:stCxn id="372" idx="0"/>
              <a:endCxn id="374" idx="0"/>
            </p:cNvCxnSpPr>
            <p:nvPr/>
          </p:nvCxnSpPr>
          <p:spPr>
            <a:xfrm>
              <a:off x="6684120" y="2814840"/>
              <a:ext cx="9720" cy="315000"/>
            </a:xfrm>
            <a:prstGeom prst="straightConnector1">
              <a:avLst/>
            </a:prstGeom>
            <a:ln w="25400">
              <a:solidFill>
                <a:srgbClr val="000000"/>
              </a:solidFill>
              <a:round/>
            </a:ln>
          </p:spPr>
        </p:cxnSp>
        <p:cxnSp>
          <p:nvCxnSpPr>
            <p:cNvPr id="376" name="Straight Connector 23"/>
            <p:cNvCxnSpPr>
              <a:stCxn id="372" idx="7"/>
              <a:endCxn id="374" idx="7"/>
            </p:cNvCxnSpPr>
            <p:nvPr/>
          </p:nvCxnSpPr>
          <p:spPr>
            <a:xfrm flipH="1">
              <a:off x="7070040" y="3065400"/>
              <a:ext cx="231840" cy="217080"/>
            </a:xfrm>
            <a:prstGeom prst="straightConnector1">
              <a:avLst/>
            </a:prstGeom>
            <a:ln w="25400">
              <a:solidFill>
                <a:srgbClr val="000000"/>
              </a:solidFill>
              <a:round/>
            </a:ln>
          </p:spPr>
        </p:cxnSp>
        <p:cxnSp>
          <p:nvCxnSpPr>
            <p:cNvPr id="377" name="Straight Connector 25"/>
            <p:cNvCxnSpPr>
              <a:stCxn id="372" idx="6"/>
              <a:endCxn id="374" idx="6"/>
            </p:cNvCxnSpPr>
            <p:nvPr/>
          </p:nvCxnSpPr>
          <p:spPr>
            <a:xfrm flipH="1" flipV="1">
              <a:off x="7225920" y="3650760"/>
              <a:ext cx="331560" cy="19800"/>
            </a:xfrm>
            <a:prstGeom prst="straightConnector1">
              <a:avLst/>
            </a:prstGeom>
            <a:ln w="25400">
              <a:solidFill>
                <a:srgbClr val="000000"/>
              </a:solidFill>
              <a:round/>
            </a:ln>
          </p:spPr>
        </p:cxnSp>
        <p:cxnSp>
          <p:nvCxnSpPr>
            <p:cNvPr id="378" name="Straight Connector 27"/>
            <p:cNvCxnSpPr>
              <a:stCxn id="372" idx="5"/>
              <a:endCxn id="374" idx="5"/>
            </p:cNvCxnSpPr>
            <p:nvPr/>
          </p:nvCxnSpPr>
          <p:spPr>
            <a:xfrm flipH="1" flipV="1">
              <a:off x="7070040" y="4019040"/>
              <a:ext cx="231840" cy="256320"/>
            </a:xfrm>
            <a:prstGeom prst="straightConnector1">
              <a:avLst/>
            </a:prstGeom>
            <a:ln w="25400">
              <a:solidFill>
                <a:srgbClr val="000000"/>
              </a:solidFill>
              <a:round/>
            </a:ln>
          </p:spPr>
        </p:cxnSp>
        <p:cxnSp>
          <p:nvCxnSpPr>
            <p:cNvPr id="379" name="Straight Connector 29"/>
            <p:cNvCxnSpPr>
              <a:stCxn id="372" idx="4"/>
              <a:endCxn id="374" idx="4"/>
            </p:cNvCxnSpPr>
            <p:nvPr/>
          </p:nvCxnSpPr>
          <p:spPr>
            <a:xfrm flipV="1">
              <a:off x="6684120" y="4171680"/>
              <a:ext cx="9720" cy="354240"/>
            </a:xfrm>
            <a:prstGeom prst="straightConnector1">
              <a:avLst/>
            </a:prstGeom>
            <a:ln w="25400">
              <a:solidFill>
                <a:srgbClr val="000000"/>
              </a:solidFill>
              <a:round/>
            </a:ln>
          </p:spPr>
        </p:cxnSp>
        <p:cxnSp>
          <p:nvCxnSpPr>
            <p:cNvPr id="380" name="Straight Connector 31"/>
            <p:cNvCxnSpPr>
              <a:stCxn id="374" idx="3"/>
              <a:endCxn id="372" idx="3"/>
            </p:cNvCxnSpPr>
            <p:nvPr/>
          </p:nvCxnSpPr>
          <p:spPr>
            <a:xfrm flipH="1">
              <a:off x="6066360" y="4019040"/>
              <a:ext cx="250920" cy="256320"/>
            </a:xfrm>
            <a:prstGeom prst="straightConnector1">
              <a:avLst/>
            </a:prstGeom>
            <a:ln w="25400">
              <a:solidFill>
                <a:srgbClr val="000000"/>
              </a:solidFill>
              <a:round/>
            </a:ln>
          </p:spPr>
        </p:cxnSp>
        <p:cxnSp>
          <p:nvCxnSpPr>
            <p:cNvPr id="381" name="Straight Connector 33"/>
            <p:cNvCxnSpPr>
              <a:stCxn id="374" idx="2"/>
              <a:endCxn id="372" idx="2"/>
            </p:cNvCxnSpPr>
            <p:nvPr/>
          </p:nvCxnSpPr>
          <p:spPr>
            <a:xfrm flipH="1">
              <a:off x="5810760" y="3650760"/>
              <a:ext cx="350640" cy="19800"/>
            </a:xfrm>
            <a:prstGeom prst="straightConnector1">
              <a:avLst/>
            </a:prstGeom>
            <a:ln w="25400">
              <a:solidFill>
                <a:srgbClr val="000000"/>
              </a:solidFill>
              <a:round/>
            </a:ln>
          </p:spPr>
        </p:cxnSp>
        <p:cxnSp>
          <p:nvCxnSpPr>
            <p:cNvPr id="382" name="Straight Connector 36"/>
            <p:cNvCxnSpPr>
              <a:stCxn id="372" idx="1"/>
              <a:endCxn id="374" idx="1"/>
            </p:cNvCxnSpPr>
            <p:nvPr/>
          </p:nvCxnSpPr>
          <p:spPr>
            <a:xfrm>
              <a:off x="6066360" y="3065400"/>
              <a:ext cx="250920" cy="217080"/>
            </a:xfrm>
            <a:prstGeom prst="straightConnector1">
              <a:avLst/>
            </a:prstGeom>
            <a:ln w="25400">
              <a:solidFill>
                <a:srgbClr val="000000"/>
              </a:solidFill>
              <a:round/>
            </a:ln>
          </p:spPr>
        </p:cxnSp>
        <p:sp>
          <p:nvSpPr>
            <p:cNvPr id="383" name="TextBox 37"/>
            <p:cNvSpPr/>
            <p:nvPr/>
          </p:nvSpPr>
          <p:spPr>
            <a:xfrm>
              <a:off x="6370920" y="2492640"/>
              <a:ext cx="461160" cy="256320"/>
            </a:xfrm>
            <a:prstGeom prst="rect">
              <a:avLst/>
            </a:prstGeom>
            <a:noFill/>
            <a:ln w="0">
              <a:noFill/>
            </a:ln>
          </p:spPr>
          <p:style>
            <a:lnRef idx="0"/>
            <a:fillRef idx="0"/>
            <a:effectRef idx="0"/>
            <a:fontRef idx="minor"/>
          </p:style>
          <p:txBody>
            <a:bodyPr wrap="none" lIns="45000" rIns="45000" tIns="90000" bIns="90000" anchor="t" vert="vert270">
              <a:noAutofit/>
            </a:bodyPr>
            <a:p>
              <a:pPr>
                <a:lnSpc>
                  <a:spcPct val="100000"/>
                </a:lnSpc>
              </a:pPr>
              <a:r>
                <a:rPr b="1" lang="en-US" sz="1800" spc="-1" strike="noStrike">
                  <a:solidFill>
                    <a:schemeClr val="dk1"/>
                  </a:solidFill>
                  <a:latin typeface="Calibri"/>
                </a:rPr>
                <a:t>…</a:t>
              </a:r>
              <a:endParaRPr b="0" lang="en-US" sz="1800" spc="-1" strike="noStrike">
                <a:solidFill>
                  <a:srgbClr val="000000"/>
                </a:solidFill>
                <a:latin typeface="Arial"/>
              </a:endParaRPr>
            </a:p>
          </p:txBody>
        </p:sp>
        <p:cxnSp>
          <p:nvCxnSpPr>
            <p:cNvPr id="384" name="Straight Connector 39"/>
            <p:cNvCxnSpPr>
              <a:stCxn id="373" idx="0"/>
              <a:endCxn id="371" idx="0"/>
            </p:cNvCxnSpPr>
            <p:nvPr/>
          </p:nvCxnSpPr>
          <p:spPr>
            <a:xfrm>
              <a:off x="6683760" y="2094120"/>
              <a:ext cx="1440" cy="352440"/>
            </a:xfrm>
            <a:prstGeom prst="straightConnector1">
              <a:avLst/>
            </a:prstGeom>
            <a:ln w="25400">
              <a:solidFill>
                <a:srgbClr val="000000"/>
              </a:solidFill>
              <a:round/>
            </a:ln>
          </p:spPr>
        </p:cxnSp>
        <p:cxnSp>
          <p:nvCxnSpPr>
            <p:cNvPr id="385" name="Straight Connector 40"/>
            <p:cNvCxnSpPr>
              <a:stCxn id="373" idx="6"/>
              <a:endCxn id="371" idx="6"/>
            </p:cNvCxnSpPr>
            <p:nvPr/>
          </p:nvCxnSpPr>
          <p:spPr>
            <a:xfrm flipH="1">
              <a:off x="7934760" y="3670200"/>
              <a:ext cx="358200" cy="1080"/>
            </a:xfrm>
            <a:prstGeom prst="straightConnector1">
              <a:avLst/>
            </a:prstGeom>
            <a:ln w="25400">
              <a:solidFill>
                <a:srgbClr val="000000"/>
              </a:solidFill>
              <a:round/>
            </a:ln>
          </p:spPr>
        </p:cxnSp>
        <p:cxnSp>
          <p:nvCxnSpPr>
            <p:cNvPr id="386" name="Straight Connector 44"/>
            <p:cNvCxnSpPr>
              <a:stCxn id="373" idx="7"/>
              <a:endCxn id="371" idx="7"/>
            </p:cNvCxnSpPr>
            <p:nvPr/>
          </p:nvCxnSpPr>
          <p:spPr>
            <a:xfrm flipH="1">
              <a:off x="7568640" y="2555640"/>
              <a:ext cx="253080" cy="249480"/>
            </a:xfrm>
            <a:prstGeom prst="straightConnector1">
              <a:avLst/>
            </a:prstGeom>
            <a:ln w="25400">
              <a:solidFill>
                <a:srgbClr val="000000"/>
              </a:solidFill>
              <a:round/>
            </a:ln>
          </p:spPr>
        </p:cxnSp>
        <p:cxnSp>
          <p:nvCxnSpPr>
            <p:cNvPr id="387" name="Straight Connector 47"/>
            <p:cNvCxnSpPr>
              <a:stCxn id="373" idx="5"/>
              <a:endCxn id="371" idx="5"/>
            </p:cNvCxnSpPr>
            <p:nvPr/>
          </p:nvCxnSpPr>
          <p:spPr>
            <a:xfrm flipH="1" flipV="1">
              <a:off x="7568640" y="4536720"/>
              <a:ext cx="253080" cy="248040"/>
            </a:xfrm>
            <a:prstGeom prst="straightConnector1">
              <a:avLst/>
            </a:prstGeom>
            <a:ln w="25400">
              <a:solidFill>
                <a:srgbClr val="000000"/>
              </a:solidFill>
              <a:round/>
            </a:ln>
          </p:spPr>
        </p:cxnSp>
        <p:cxnSp>
          <p:nvCxnSpPr>
            <p:cNvPr id="388" name="Straight Connector 51"/>
            <p:cNvCxnSpPr>
              <a:stCxn id="373" idx="4"/>
              <a:endCxn id="371" idx="4"/>
            </p:cNvCxnSpPr>
            <p:nvPr/>
          </p:nvCxnSpPr>
          <p:spPr>
            <a:xfrm flipV="1">
              <a:off x="6683760" y="4895280"/>
              <a:ext cx="1440" cy="351000"/>
            </a:xfrm>
            <a:prstGeom prst="straightConnector1">
              <a:avLst/>
            </a:prstGeom>
            <a:ln w="25400">
              <a:solidFill>
                <a:srgbClr val="000000"/>
              </a:solidFill>
              <a:round/>
            </a:ln>
          </p:spPr>
        </p:cxnSp>
        <p:cxnSp>
          <p:nvCxnSpPr>
            <p:cNvPr id="389" name="Straight Connector 54"/>
            <p:cNvCxnSpPr>
              <a:stCxn id="371" idx="3"/>
              <a:endCxn id="373" idx="3"/>
            </p:cNvCxnSpPr>
            <p:nvPr/>
          </p:nvCxnSpPr>
          <p:spPr>
            <a:xfrm flipH="1">
              <a:off x="5546160" y="4536720"/>
              <a:ext cx="254880" cy="248040"/>
            </a:xfrm>
            <a:prstGeom prst="straightConnector1">
              <a:avLst/>
            </a:prstGeom>
            <a:ln w="25400">
              <a:solidFill>
                <a:srgbClr val="000000"/>
              </a:solidFill>
              <a:round/>
            </a:ln>
          </p:spPr>
        </p:cxnSp>
        <p:cxnSp>
          <p:nvCxnSpPr>
            <p:cNvPr id="390" name="Straight Connector 57"/>
            <p:cNvCxnSpPr>
              <a:stCxn id="371" idx="2"/>
              <a:endCxn id="373" idx="2"/>
            </p:cNvCxnSpPr>
            <p:nvPr/>
          </p:nvCxnSpPr>
          <p:spPr>
            <a:xfrm flipH="1" flipV="1">
              <a:off x="5074920" y="3670200"/>
              <a:ext cx="360000" cy="1080"/>
            </a:xfrm>
            <a:prstGeom prst="straightConnector1">
              <a:avLst/>
            </a:prstGeom>
            <a:ln w="25400">
              <a:solidFill>
                <a:srgbClr val="000000"/>
              </a:solidFill>
              <a:round/>
            </a:ln>
          </p:spPr>
        </p:cxnSp>
        <p:cxnSp>
          <p:nvCxnSpPr>
            <p:cNvPr id="391" name="Straight Connector 60"/>
            <p:cNvCxnSpPr>
              <a:stCxn id="373" idx="1"/>
              <a:endCxn id="371" idx="1"/>
            </p:cNvCxnSpPr>
            <p:nvPr/>
          </p:nvCxnSpPr>
          <p:spPr>
            <a:xfrm>
              <a:off x="5546160" y="2555640"/>
              <a:ext cx="254880" cy="249480"/>
            </a:xfrm>
            <a:prstGeom prst="straightConnector1">
              <a:avLst/>
            </a:prstGeom>
            <a:ln w="25400">
              <a:solidFill>
                <a:srgbClr val="000000"/>
              </a:solidFill>
              <a:round/>
            </a:ln>
          </p:spPr>
        </p:cxnSp>
        <p:cxnSp>
          <p:nvCxnSpPr>
            <p:cNvPr id="392" name="Straight Connector 66"/>
            <p:cNvCxnSpPr/>
            <p:nvPr/>
          </p:nvCxnSpPr>
          <p:spPr>
            <a:xfrm flipH="1">
              <a:off x="7149600" y="2198160"/>
              <a:ext cx="152280" cy="357840"/>
            </a:xfrm>
            <a:prstGeom prst="straightConnector1">
              <a:avLst/>
            </a:prstGeom>
            <a:ln w="25400">
              <a:solidFill>
                <a:srgbClr val="000000"/>
              </a:solidFill>
              <a:round/>
            </a:ln>
          </p:spPr>
        </p:cxnSp>
        <p:cxnSp>
          <p:nvCxnSpPr>
            <p:cNvPr id="393" name="Straight Connector 79"/>
            <p:cNvCxnSpPr/>
            <p:nvPr/>
          </p:nvCxnSpPr>
          <p:spPr>
            <a:xfrm flipV="1">
              <a:off x="7821720" y="3065040"/>
              <a:ext cx="335880" cy="141120"/>
            </a:xfrm>
            <a:prstGeom prst="straightConnector1">
              <a:avLst/>
            </a:prstGeom>
            <a:ln w="25400">
              <a:solidFill>
                <a:srgbClr val="000000"/>
              </a:solidFill>
              <a:round/>
            </a:ln>
          </p:spPr>
        </p:cxnSp>
        <p:cxnSp>
          <p:nvCxnSpPr>
            <p:cNvPr id="394" name="Straight Connector 81"/>
            <p:cNvCxnSpPr/>
            <p:nvPr/>
          </p:nvCxnSpPr>
          <p:spPr>
            <a:xfrm>
              <a:off x="7821720" y="4111560"/>
              <a:ext cx="335880" cy="163800"/>
            </a:xfrm>
            <a:prstGeom prst="straightConnector1">
              <a:avLst/>
            </a:prstGeom>
            <a:ln w="25400">
              <a:solidFill>
                <a:srgbClr val="000000"/>
              </a:solidFill>
              <a:round/>
            </a:ln>
          </p:spPr>
        </p:cxnSp>
        <p:cxnSp>
          <p:nvCxnSpPr>
            <p:cNvPr id="395" name="Straight Connector 83"/>
            <p:cNvCxnSpPr/>
            <p:nvPr/>
          </p:nvCxnSpPr>
          <p:spPr>
            <a:xfrm>
              <a:off x="7226280" y="4784760"/>
              <a:ext cx="152280" cy="292320"/>
            </a:xfrm>
            <a:prstGeom prst="straightConnector1">
              <a:avLst/>
            </a:prstGeom>
            <a:ln w="25400">
              <a:solidFill>
                <a:srgbClr val="000000"/>
              </a:solidFill>
              <a:round/>
            </a:ln>
          </p:spPr>
        </p:cxnSp>
        <p:cxnSp>
          <p:nvCxnSpPr>
            <p:cNvPr id="396" name="Straight Connector 89"/>
            <p:cNvCxnSpPr/>
            <p:nvPr/>
          </p:nvCxnSpPr>
          <p:spPr>
            <a:xfrm flipH="1">
              <a:off x="6040800" y="4809960"/>
              <a:ext cx="177840" cy="292680"/>
            </a:xfrm>
            <a:prstGeom prst="straightConnector1">
              <a:avLst/>
            </a:prstGeom>
            <a:ln w="25400">
              <a:solidFill>
                <a:srgbClr val="000000"/>
              </a:solidFill>
              <a:round/>
            </a:ln>
          </p:spPr>
        </p:cxnSp>
        <p:cxnSp>
          <p:nvCxnSpPr>
            <p:cNvPr id="397" name="Straight Connector 94"/>
            <p:cNvCxnSpPr/>
            <p:nvPr/>
          </p:nvCxnSpPr>
          <p:spPr>
            <a:xfrm flipV="1">
              <a:off x="5185440" y="4172040"/>
              <a:ext cx="361080" cy="103320"/>
            </a:xfrm>
            <a:prstGeom prst="straightConnector1">
              <a:avLst/>
            </a:prstGeom>
            <a:ln w="25400">
              <a:solidFill>
                <a:srgbClr val="000000"/>
              </a:solidFill>
              <a:round/>
            </a:ln>
          </p:spPr>
        </p:cxnSp>
        <p:cxnSp>
          <p:nvCxnSpPr>
            <p:cNvPr id="398" name="Straight Connector 96"/>
            <p:cNvCxnSpPr/>
            <p:nvPr/>
          </p:nvCxnSpPr>
          <p:spPr>
            <a:xfrm>
              <a:off x="5185440" y="3065040"/>
              <a:ext cx="361080" cy="141120"/>
            </a:xfrm>
            <a:prstGeom prst="straightConnector1">
              <a:avLst/>
            </a:prstGeom>
            <a:ln w="25400">
              <a:solidFill>
                <a:srgbClr val="000000"/>
              </a:solidFill>
              <a:round/>
            </a:ln>
          </p:spPr>
        </p:cxnSp>
        <p:cxnSp>
          <p:nvCxnSpPr>
            <p:cNvPr id="399" name="Straight Connector 98"/>
            <p:cNvCxnSpPr/>
            <p:nvPr/>
          </p:nvCxnSpPr>
          <p:spPr>
            <a:xfrm>
              <a:off x="6040800" y="2198160"/>
              <a:ext cx="177840" cy="294840"/>
            </a:xfrm>
            <a:prstGeom prst="straightConnector1">
              <a:avLst/>
            </a:prstGeom>
            <a:ln w="25400">
              <a:solidFill>
                <a:srgbClr val="000000"/>
              </a:solidFill>
              <a:round/>
            </a:ln>
          </p:spPr>
        </p:cxn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 </a:t>
            </a:r>
            <a:r>
              <a:rPr b="1" lang="en-US" sz="3600" spc="-1" strike="noStrike">
                <a:solidFill>
                  <a:schemeClr val="dk1"/>
                </a:solidFill>
                <a:latin typeface="Calibri"/>
              </a:rPr>
              <a:t>Computing Disk Capacity</a:t>
            </a:r>
            <a:endParaRPr b="0" lang="en-US" sz="3600" spc="-1" strike="noStrike">
              <a:solidFill>
                <a:schemeClr val="dk1"/>
              </a:solidFill>
              <a:latin typeface="Arial Narrow"/>
            </a:endParaRPr>
          </a:p>
        </p:txBody>
      </p:sp>
      <p:sp>
        <p:nvSpPr>
          <p:cNvPr id="401"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Capacity =  (# bytes/sector) x (avg. # sectors/track) x</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tracks/surface) x (# surfaces/platter) x</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platters/disk)</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Example:</a:t>
            </a:r>
            <a:endParaRPr b="1" lang="en-US" sz="20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512 bytes/sector</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300 sectors/track (on average)</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20,000 tracks/surface</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2 surfaces/platter</a:t>
            </a:r>
            <a:endParaRPr b="0" lang="en-US" sz="1800" spc="-1" strike="noStrike">
              <a:solidFill>
                <a:schemeClr val="dk1"/>
              </a:solidFill>
              <a:latin typeface="Calibri"/>
            </a:endParaRPr>
          </a:p>
          <a:p>
            <a:pPr lvl="1" marL="743040" indent="-285840">
              <a:lnSpc>
                <a:spcPct val="100000"/>
              </a:lnSpc>
              <a:spcBef>
                <a:spcPts val="360"/>
              </a:spcBef>
              <a:buClr>
                <a:srgbClr val="990000"/>
              </a:buClr>
              <a:buSzPct val="110000"/>
              <a:buFont typeface="Wingdings" charset="2"/>
              <a:buChar char=""/>
              <a:tabLst>
                <a:tab algn="l" pos="0"/>
              </a:tabLst>
            </a:pPr>
            <a:r>
              <a:rPr b="0" lang="en-US" sz="1800" spc="-1" strike="noStrike">
                <a:solidFill>
                  <a:schemeClr val="dk1"/>
                </a:solidFill>
                <a:latin typeface="Calibri"/>
              </a:rPr>
              <a:t>5 platters/disk</a:t>
            </a:r>
            <a:endParaRPr b="0" lang="en-US" sz="1800" spc="-1" strike="noStrike">
              <a:solidFill>
                <a:schemeClr val="dk1"/>
              </a:solidFill>
              <a:latin typeface="Calibri"/>
            </a:endParaRPr>
          </a:p>
          <a:p>
            <a:pPr indent="0">
              <a:lnSpc>
                <a:spcPct val="100000"/>
              </a:lnSpc>
              <a:spcBef>
                <a:spcPts val="360"/>
              </a:spcBef>
              <a:buNone/>
              <a:tabLst>
                <a:tab algn="l" pos="0"/>
              </a:tabLst>
            </a:pPr>
            <a:endParaRPr b="1" lang="en-US" sz="18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Capacity = 512 x 300 x 20000 x 2 x 5</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 30,720,000,000</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1"/>
                </a:solidFill>
                <a:latin typeface="Calibri"/>
              </a:rPr>
              <a:t>                </a:t>
            </a:r>
            <a:r>
              <a:rPr b="1" lang="en-US" sz="2000" spc="-1" strike="noStrike">
                <a:solidFill>
                  <a:schemeClr val="dk1"/>
                </a:solidFill>
                <a:latin typeface="Calibri"/>
              </a:rPr>
              <a:t>= 30.72 GB </a:t>
            </a:r>
            <a:endParaRPr b="1" lang="en-US" sz="2000" spc="-1" strike="noStrike">
              <a:solidFill>
                <a:schemeClr val="dk1"/>
              </a:solidFill>
              <a:latin typeface="Calibri"/>
            </a:endParaRPr>
          </a:p>
          <a:p>
            <a:pPr indent="0">
              <a:lnSpc>
                <a:spcPct val="100000"/>
              </a:lnSpc>
              <a:spcBef>
                <a:spcPts val="360"/>
              </a:spcBef>
              <a:buNone/>
              <a:tabLst>
                <a:tab algn="l" pos="0"/>
              </a:tabLst>
            </a:pPr>
            <a:endParaRPr b="1"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Operation (Single-Platter View)</a:t>
            </a:r>
            <a:endParaRPr b="0" lang="en-US" sz="3600" spc="-1" strike="noStrike">
              <a:solidFill>
                <a:schemeClr val="dk1"/>
              </a:solidFill>
              <a:latin typeface="Arial Narrow"/>
            </a:endParaRPr>
          </a:p>
        </p:txBody>
      </p:sp>
      <p:sp>
        <p:nvSpPr>
          <p:cNvPr id="403" name="Oval 4"/>
          <p:cNvSpPr/>
          <p:nvPr/>
        </p:nvSpPr>
        <p:spPr>
          <a:xfrm>
            <a:off x="2962440" y="2722680"/>
            <a:ext cx="1850760" cy="181260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4" name="Oval 6"/>
          <p:cNvSpPr/>
          <p:nvPr/>
        </p:nvSpPr>
        <p:spPr>
          <a:xfrm>
            <a:off x="1992240" y="1773360"/>
            <a:ext cx="3790440" cy="371268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5" name="Oval 7"/>
          <p:cNvSpPr/>
          <p:nvPr/>
        </p:nvSpPr>
        <p:spPr>
          <a:xfrm>
            <a:off x="2182680" y="1959120"/>
            <a:ext cx="3409560" cy="333972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6" name="Oval 8"/>
          <p:cNvSpPr/>
          <p:nvPr/>
        </p:nvSpPr>
        <p:spPr>
          <a:xfrm>
            <a:off x="2373480" y="2144880"/>
            <a:ext cx="3030120" cy="2968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7" name="Oval 9"/>
          <p:cNvSpPr/>
          <p:nvPr/>
        </p:nvSpPr>
        <p:spPr>
          <a:xfrm>
            <a:off x="2563920" y="2332080"/>
            <a:ext cx="2649240" cy="25952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8" name="Oval 10"/>
          <p:cNvSpPr/>
          <p:nvPr/>
        </p:nvSpPr>
        <p:spPr>
          <a:xfrm>
            <a:off x="2752560" y="2517840"/>
            <a:ext cx="2269800" cy="222228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09" name="Oval 11"/>
          <p:cNvSpPr/>
          <p:nvPr/>
        </p:nvSpPr>
        <p:spPr>
          <a:xfrm>
            <a:off x="3133800" y="2890800"/>
            <a:ext cx="1507680" cy="147744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10" name="Arc 13"/>
          <p:cNvSpPr/>
          <p:nvPr/>
        </p:nvSpPr>
        <p:spPr>
          <a:xfrm rot="19720200">
            <a:off x="1814400" y="2114280"/>
            <a:ext cx="1231560" cy="507600"/>
          </a:xfrm>
          <a:custGeom>
            <a:avLst/>
            <a:gdLst>
              <a:gd name="textAreaLeft" fmla="*/ 0 w 1231560"/>
              <a:gd name="textAreaRight" fmla="*/ 1231920 w 1231560"/>
              <a:gd name="textAreaTop" fmla="*/ 0 h 507600"/>
              <a:gd name="textAreaBottom" fmla="*/ 507960 h 507600"/>
            </a:gdLst>
            <a:ahLst/>
            <a:rect l="textAreaLeft" t="textAreaTop" r="textAreaRight" b="textAreaBottom"/>
            <a:pathLst>
              <a:path fill="none" w="19775" h="21600">
                <a:moveTo>
                  <a:pt x="0" y="12910"/>
                </a:moveTo>
                <a:cubicBezTo>
                  <a:pt x="3443" y="5073"/>
                  <a:pt x="11190" y="9"/>
                  <a:pt x="19750" y="0"/>
                </a:cubicBezTo>
              </a:path>
              <a:path stroke="0" w="19775" h="21600">
                <a:moveTo>
                  <a:pt x="0" y="12910"/>
                </a:moveTo>
                <a:cubicBezTo>
                  <a:pt x="3443" y="5073"/>
                  <a:pt x="11190" y="9"/>
                  <a:pt x="19750" y="0"/>
                </a:cubicBezTo>
                <a:lnTo>
                  <a:pt x="19775" y="21600"/>
                </a:lnTo>
                <a:close/>
              </a:path>
            </a:pathLst>
          </a:custGeom>
          <a:noFill/>
          <a:ln w="28575">
            <a:solidFill>
              <a:srgbClr val="00ffff"/>
            </a:solidFill>
            <a:prstDash val="dash"/>
            <a:round/>
            <a:tailEnd len="med" type="triangle" w="me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411" name="Rectangle 14"/>
          <p:cNvSpPr/>
          <p:nvPr/>
        </p:nvSpPr>
        <p:spPr>
          <a:xfrm>
            <a:off x="457200" y="1647720"/>
            <a:ext cx="1734840" cy="819360"/>
          </a:xfrm>
          <a:prstGeom prst="rect">
            <a:avLst/>
          </a:prstGeom>
          <a:noFill/>
          <a:ln w="12700">
            <a:noFill/>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The disk surface </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spins at a fixed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rotational rate</a:t>
            </a:r>
            <a:endParaRPr b="0" lang="en-US" sz="1600" spc="-1" strike="noStrike">
              <a:solidFill>
                <a:srgbClr val="000000"/>
              </a:solidFill>
              <a:latin typeface="Arial"/>
            </a:endParaRPr>
          </a:p>
        </p:txBody>
      </p:sp>
      <p:sp>
        <p:nvSpPr>
          <p:cNvPr id="412" name="Oval 3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grpSp>
        <p:nvGrpSpPr>
          <p:cNvPr id="413" name="Group 98"/>
          <p:cNvGrpSpPr/>
          <p:nvPr/>
        </p:nvGrpSpPr>
        <p:grpSpPr>
          <a:xfrm>
            <a:off x="4043160" y="1787400"/>
            <a:ext cx="4490640" cy="3626280"/>
            <a:chOff x="4043160" y="1787400"/>
            <a:chExt cx="4490640" cy="3626280"/>
          </a:xfrm>
        </p:grpSpPr>
        <p:grpSp>
          <p:nvGrpSpPr>
            <p:cNvPr id="414" name="Group 67"/>
            <p:cNvGrpSpPr/>
            <p:nvPr/>
          </p:nvGrpSpPr>
          <p:grpSpPr>
            <a:xfrm>
              <a:off x="4043160" y="4202280"/>
              <a:ext cx="4490640" cy="1211400"/>
              <a:chOff x="4043160" y="4202280"/>
              <a:chExt cx="4490640" cy="1211400"/>
            </a:xfrm>
          </p:grpSpPr>
          <p:sp>
            <p:nvSpPr>
              <p:cNvPr id="415" name="Rectangle 5"/>
              <p:cNvSpPr/>
              <p:nvPr/>
            </p:nvSpPr>
            <p:spPr>
              <a:xfrm>
                <a:off x="5587920" y="4594320"/>
                <a:ext cx="2945880" cy="819360"/>
              </a:xfrm>
              <a:prstGeom prst="rect">
                <a:avLst/>
              </a:prstGeom>
              <a:noFill/>
              <a:ln w="12700">
                <a:noFill/>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By moving radially, the arm can position the read/write head over any track.</a:t>
                </a:r>
                <a:endParaRPr b="0" lang="en-US" sz="1600" spc="-1" strike="noStrike">
                  <a:solidFill>
                    <a:srgbClr val="000000"/>
                  </a:solidFill>
                  <a:latin typeface="Arial"/>
                </a:endParaRPr>
              </a:p>
            </p:txBody>
          </p:sp>
          <p:sp>
            <p:nvSpPr>
              <p:cNvPr id="416" name="Arc 16"/>
              <p:cNvSpPr/>
              <p:nvPr/>
            </p:nvSpPr>
            <p:spPr>
              <a:xfrm flipV="1" rot="2822400">
                <a:off x="3957120" y="4574520"/>
                <a:ext cx="1131480" cy="258120"/>
              </a:xfrm>
              <a:custGeom>
                <a:avLst/>
                <a:gdLst>
                  <a:gd name="textAreaLeft" fmla="*/ 0 w 1131480"/>
                  <a:gd name="textAreaRight" fmla="*/ 1131840 w 1131480"/>
                  <a:gd name="textAreaTop" fmla="*/ -360 h 258120"/>
                  <a:gd name="textAreaBottom" fmla="*/ 258120 h 258120"/>
                </a:gdLst>
                <a:ahLst/>
                <a:rect l="textAreaLeft" t="textAreaTop" r="textAreaRight" b="textAreaBottom"/>
                <a:pathLst>
                  <a:path fill="none" w="37393" h="21600">
                    <a:moveTo>
                      <a:pt x="-1" y="10886"/>
                    </a:moveTo>
                    <a:cubicBezTo>
                      <a:pt x="3845" y="4154"/>
                      <a:pt x="11003" y="-1"/>
                      <a:pt x="18756" y="-1"/>
                    </a:cubicBezTo>
                    <a:cubicBezTo>
                      <a:pt x="26423" y="-1"/>
                      <a:pt x="33516" y="4065"/>
                      <a:pt x="37392" y="10681"/>
                    </a:cubicBezTo>
                  </a:path>
                  <a:path stroke="0" w="37393" h="2160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len="med" type="triangle" w="med"/>
                <a:tailEnd len="med" type="triangle" w="me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grpSp>
        <p:sp>
          <p:nvSpPr>
            <p:cNvPr id="417" name="Rectangle 15"/>
            <p:cNvSpPr/>
            <p:nvPr/>
          </p:nvSpPr>
          <p:spPr>
            <a:xfrm>
              <a:off x="5936760" y="1787400"/>
              <a:ext cx="2099160" cy="130680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600" spc="-1" strike="noStrike">
                  <a:solidFill>
                    <a:schemeClr val="dk1"/>
                  </a:solidFill>
                  <a:latin typeface="Arial Narrow"/>
                </a:rPr>
                <a:t>The read/write </a:t>
              </a:r>
              <a:r>
                <a:rPr b="1" i="1" lang="en-US" sz="1600" spc="-1" strike="noStrike">
                  <a:solidFill>
                    <a:schemeClr val="dk1"/>
                  </a:solidFill>
                  <a:latin typeface="Arial Narrow"/>
                </a:rPr>
                <a:t>head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is attached to the end</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of the </a:t>
              </a:r>
              <a:r>
                <a:rPr b="1" i="1" lang="en-US" sz="1600" spc="-1" strike="noStrike">
                  <a:solidFill>
                    <a:schemeClr val="dk1"/>
                  </a:solidFill>
                  <a:latin typeface="Arial Narrow"/>
                </a:rPr>
                <a:t>arm</a:t>
              </a:r>
              <a:r>
                <a:rPr b="1" lang="en-US" sz="1600" spc="-1" strike="noStrike">
                  <a:solidFill>
                    <a:schemeClr val="dk1"/>
                  </a:solidFill>
                  <a:latin typeface="Arial Narrow"/>
                </a:rPr>
                <a:t> and flies over</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 </a:t>
              </a:r>
              <a:r>
                <a:rPr b="1" lang="en-US" sz="1600" spc="-1" strike="noStrike">
                  <a:solidFill>
                    <a:schemeClr val="dk1"/>
                  </a:solidFill>
                  <a:latin typeface="Arial Narrow"/>
                </a:rPr>
                <a:t>the disk surface on</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a thin cushion of air.</a:t>
              </a:r>
              <a:endParaRPr b="0" lang="en-US" sz="1600" spc="-1" strike="noStrike">
                <a:solidFill>
                  <a:srgbClr val="000000"/>
                </a:solidFill>
                <a:latin typeface="Arial"/>
              </a:endParaRPr>
            </a:p>
          </p:txBody>
        </p:sp>
      </p:grpSp>
      <p:grpSp>
        <p:nvGrpSpPr>
          <p:cNvPr id="418" name="Group 46"/>
          <p:cNvGrpSpPr/>
          <p:nvPr/>
        </p:nvGrpSpPr>
        <p:grpSpPr>
          <a:xfrm>
            <a:off x="4530600" y="3150360"/>
            <a:ext cx="1680120" cy="1651680"/>
            <a:chOff x="4530600" y="3150360"/>
            <a:chExt cx="1680120" cy="1651680"/>
          </a:xfrm>
        </p:grpSpPr>
        <p:grpSp>
          <p:nvGrpSpPr>
            <p:cNvPr id="419" name="Group 23"/>
            <p:cNvGrpSpPr/>
            <p:nvPr/>
          </p:nvGrpSpPr>
          <p:grpSpPr>
            <a:xfrm>
              <a:off x="4530600" y="3150360"/>
              <a:ext cx="1680120" cy="1651680"/>
              <a:chOff x="4530600" y="3150360"/>
              <a:chExt cx="1680120" cy="1651680"/>
            </a:xfrm>
          </p:grpSpPr>
          <p:sp>
            <p:nvSpPr>
              <p:cNvPr id="420" name="Oval 24"/>
              <p:cNvSpPr/>
              <p:nvPr/>
            </p:nvSpPr>
            <p:spPr>
              <a:xfrm rot="18940200">
                <a:off x="4572360" y="455724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21" name="Rectangle 25"/>
              <p:cNvSpPr/>
              <p:nvPr/>
            </p:nvSpPr>
            <p:spPr>
              <a:xfrm rot="18940200">
                <a:off x="4430520" y="384696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22" name="Oval 26"/>
            <p:cNvSpPr/>
            <p:nvPr/>
          </p:nvSpPr>
          <p:spPr>
            <a:xfrm>
              <a:off x="6126120" y="320976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23" name="Group 47"/>
          <p:cNvGrpSpPr/>
          <p:nvPr/>
        </p:nvGrpSpPr>
        <p:grpSpPr>
          <a:xfrm>
            <a:off x="4888080" y="3121920"/>
            <a:ext cx="1298880" cy="1948680"/>
            <a:chOff x="4888080" y="3121920"/>
            <a:chExt cx="1298880" cy="1948680"/>
          </a:xfrm>
        </p:grpSpPr>
        <p:grpSp>
          <p:nvGrpSpPr>
            <p:cNvPr id="424" name="Group 48"/>
            <p:cNvGrpSpPr/>
            <p:nvPr/>
          </p:nvGrpSpPr>
          <p:grpSpPr>
            <a:xfrm>
              <a:off x="4888080" y="3121920"/>
              <a:ext cx="1298880" cy="1948680"/>
              <a:chOff x="4888080" y="3121920"/>
              <a:chExt cx="1298880" cy="1948680"/>
            </a:xfrm>
          </p:grpSpPr>
          <p:sp>
            <p:nvSpPr>
              <p:cNvPr id="425" name="Oval 49"/>
              <p:cNvSpPr/>
              <p:nvPr/>
            </p:nvSpPr>
            <p:spPr>
              <a:xfrm rot="18130800">
                <a:off x="4926240" y="48294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26" name="Rectangle 50"/>
              <p:cNvSpPr/>
              <p:nvPr/>
            </p:nvSpPr>
            <p:spPr>
              <a:xfrm rot="18130800">
                <a:off x="4585320" y="395964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27" name="Oval 51"/>
            <p:cNvSpPr/>
            <p:nvPr/>
          </p:nvSpPr>
          <p:spPr>
            <a:xfrm rot="20790600">
              <a:off x="6105600" y="31784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28" name="Group 62"/>
          <p:cNvGrpSpPr/>
          <p:nvPr/>
        </p:nvGrpSpPr>
        <p:grpSpPr>
          <a:xfrm>
            <a:off x="4218120" y="3113280"/>
            <a:ext cx="1995840" cy="1212120"/>
            <a:chOff x="4218120" y="3113280"/>
            <a:chExt cx="1995840" cy="1212120"/>
          </a:xfrm>
        </p:grpSpPr>
        <p:grpSp>
          <p:nvGrpSpPr>
            <p:cNvPr id="429" name="Group 63"/>
            <p:cNvGrpSpPr/>
            <p:nvPr/>
          </p:nvGrpSpPr>
          <p:grpSpPr>
            <a:xfrm>
              <a:off x="4218120" y="3113280"/>
              <a:ext cx="1995840" cy="1212120"/>
              <a:chOff x="4218120" y="3113280"/>
              <a:chExt cx="1995840" cy="1212120"/>
            </a:xfrm>
          </p:grpSpPr>
          <p:sp>
            <p:nvSpPr>
              <p:cNvPr id="430" name="Oval 64"/>
              <p:cNvSpPr/>
              <p:nvPr/>
            </p:nvSpPr>
            <p:spPr>
              <a:xfrm rot="19845600">
                <a:off x="425448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31" name="Rectangle 65"/>
              <p:cNvSpPr/>
              <p:nvPr/>
            </p:nvSpPr>
            <p:spPr>
              <a:xfrm rot="19845600">
                <a:off x="428436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32" name="Oval 66"/>
            <p:cNvSpPr/>
            <p:nvPr/>
          </p:nvSpPr>
          <p:spPr>
            <a:xfrm rot="905400">
              <a:off x="613008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sp>
        <p:nvSpPr>
          <p:cNvPr id="433" name="Oval 29"/>
          <p:cNvSpPr/>
          <p:nvPr/>
        </p:nvSpPr>
        <p:spPr>
          <a:xfrm rot="5400000">
            <a:off x="330336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4" name="Oval 30"/>
          <p:cNvSpPr/>
          <p:nvPr/>
        </p:nvSpPr>
        <p:spPr>
          <a:xfrm rot="10800000">
            <a:off x="3303360" y="309924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5" name="Oval 31"/>
          <p:cNvSpPr/>
          <p:nvPr/>
        </p:nvSpPr>
        <p:spPr>
          <a:xfrm rot="16200000">
            <a:off x="3302640" y="309924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36" name="Oval 1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grpSp>
        <p:nvGrpSpPr>
          <p:cNvPr id="437" name="Group 68"/>
          <p:cNvGrpSpPr/>
          <p:nvPr/>
        </p:nvGrpSpPr>
        <p:grpSpPr>
          <a:xfrm>
            <a:off x="4208760" y="3113280"/>
            <a:ext cx="1995480" cy="1212120"/>
            <a:chOff x="4208760" y="3113280"/>
            <a:chExt cx="1995480" cy="1212120"/>
          </a:xfrm>
        </p:grpSpPr>
        <p:grpSp>
          <p:nvGrpSpPr>
            <p:cNvPr id="438" name="Group 69"/>
            <p:cNvGrpSpPr/>
            <p:nvPr/>
          </p:nvGrpSpPr>
          <p:grpSpPr>
            <a:xfrm>
              <a:off x="4208760" y="3113280"/>
              <a:ext cx="1995480" cy="1212120"/>
              <a:chOff x="4208760" y="3113280"/>
              <a:chExt cx="1995480" cy="1212120"/>
            </a:xfrm>
          </p:grpSpPr>
          <p:sp>
            <p:nvSpPr>
              <p:cNvPr id="439" name="Oval 70"/>
              <p:cNvSpPr/>
              <p:nvPr/>
            </p:nvSpPr>
            <p:spPr>
              <a:xfrm rot="19845600">
                <a:off x="424512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40" name="Rectangle 71"/>
              <p:cNvSpPr/>
              <p:nvPr/>
            </p:nvSpPr>
            <p:spPr>
              <a:xfrm rot="19845600">
                <a:off x="427464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41" name="Oval 72"/>
            <p:cNvSpPr/>
            <p:nvPr/>
          </p:nvSpPr>
          <p:spPr>
            <a:xfrm rot="905400">
              <a:off x="612036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42" name="Group 73"/>
          <p:cNvGrpSpPr/>
          <p:nvPr/>
        </p:nvGrpSpPr>
        <p:grpSpPr>
          <a:xfrm>
            <a:off x="4208760" y="3113280"/>
            <a:ext cx="1995480" cy="1212120"/>
            <a:chOff x="4208760" y="3113280"/>
            <a:chExt cx="1995480" cy="1212120"/>
          </a:xfrm>
        </p:grpSpPr>
        <p:grpSp>
          <p:nvGrpSpPr>
            <p:cNvPr id="443" name="Group 74"/>
            <p:cNvGrpSpPr/>
            <p:nvPr/>
          </p:nvGrpSpPr>
          <p:grpSpPr>
            <a:xfrm>
              <a:off x="4208760" y="3113280"/>
              <a:ext cx="1995480" cy="1212120"/>
              <a:chOff x="4208760" y="3113280"/>
              <a:chExt cx="1995480" cy="1212120"/>
            </a:xfrm>
          </p:grpSpPr>
          <p:sp>
            <p:nvSpPr>
              <p:cNvPr id="444" name="Oval 75"/>
              <p:cNvSpPr/>
              <p:nvPr/>
            </p:nvSpPr>
            <p:spPr>
              <a:xfrm rot="19845600">
                <a:off x="4245120" y="408600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45" name="Rectangle 76"/>
              <p:cNvSpPr/>
              <p:nvPr/>
            </p:nvSpPr>
            <p:spPr>
              <a:xfrm rot="19845600">
                <a:off x="4274640" y="36036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46" name="Oval 77"/>
            <p:cNvSpPr/>
            <p:nvPr/>
          </p:nvSpPr>
          <p:spPr>
            <a:xfrm rot="905400">
              <a:off x="6120360" y="317088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47" name="Group 83"/>
          <p:cNvGrpSpPr/>
          <p:nvPr/>
        </p:nvGrpSpPr>
        <p:grpSpPr>
          <a:xfrm>
            <a:off x="4889520" y="3120480"/>
            <a:ext cx="1298880" cy="1948680"/>
            <a:chOff x="4889520" y="3120480"/>
            <a:chExt cx="1298880" cy="1948680"/>
          </a:xfrm>
        </p:grpSpPr>
        <p:grpSp>
          <p:nvGrpSpPr>
            <p:cNvPr id="448" name="Group 84"/>
            <p:cNvGrpSpPr/>
            <p:nvPr/>
          </p:nvGrpSpPr>
          <p:grpSpPr>
            <a:xfrm>
              <a:off x="4889520" y="3120480"/>
              <a:ext cx="1298880" cy="1948680"/>
              <a:chOff x="4889520" y="3120480"/>
              <a:chExt cx="1298880" cy="1948680"/>
            </a:xfrm>
          </p:grpSpPr>
          <p:sp>
            <p:nvSpPr>
              <p:cNvPr id="449" name="Oval 85"/>
              <p:cNvSpPr/>
              <p:nvPr/>
            </p:nvSpPr>
            <p:spPr>
              <a:xfrm rot="18130800">
                <a:off x="492768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50" name="Rectangle 86"/>
              <p:cNvSpPr/>
              <p:nvPr/>
            </p:nvSpPr>
            <p:spPr>
              <a:xfrm rot="18130800">
                <a:off x="458676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51" name="Oval 87"/>
            <p:cNvSpPr/>
            <p:nvPr/>
          </p:nvSpPr>
          <p:spPr>
            <a:xfrm rot="20790600">
              <a:off x="610704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52" name="Group 88"/>
          <p:cNvGrpSpPr/>
          <p:nvPr/>
        </p:nvGrpSpPr>
        <p:grpSpPr>
          <a:xfrm>
            <a:off x="4888080" y="3120480"/>
            <a:ext cx="1298880" cy="1948680"/>
            <a:chOff x="4888080" y="3120480"/>
            <a:chExt cx="1298880" cy="1948680"/>
          </a:xfrm>
        </p:grpSpPr>
        <p:grpSp>
          <p:nvGrpSpPr>
            <p:cNvPr id="453" name="Group 89"/>
            <p:cNvGrpSpPr/>
            <p:nvPr/>
          </p:nvGrpSpPr>
          <p:grpSpPr>
            <a:xfrm>
              <a:off x="4888080" y="3120480"/>
              <a:ext cx="1298880" cy="1948680"/>
              <a:chOff x="4888080" y="3120480"/>
              <a:chExt cx="1298880" cy="1948680"/>
            </a:xfrm>
          </p:grpSpPr>
          <p:sp>
            <p:nvSpPr>
              <p:cNvPr id="454" name="Oval 90"/>
              <p:cNvSpPr/>
              <p:nvPr/>
            </p:nvSpPr>
            <p:spPr>
              <a:xfrm rot="18130800">
                <a:off x="492624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55" name="Rectangle 91"/>
              <p:cNvSpPr/>
              <p:nvPr/>
            </p:nvSpPr>
            <p:spPr>
              <a:xfrm rot="18130800">
                <a:off x="458532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56" name="Oval 92"/>
            <p:cNvSpPr/>
            <p:nvPr/>
          </p:nvSpPr>
          <p:spPr>
            <a:xfrm rot="20790600">
              <a:off x="610560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grpSp>
        <p:nvGrpSpPr>
          <p:cNvPr id="457" name="Group 93"/>
          <p:cNvGrpSpPr/>
          <p:nvPr/>
        </p:nvGrpSpPr>
        <p:grpSpPr>
          <a:xfrm>
            <a:off x="4888080" y="3120480"/>
            <a:ext cx="1298880" cy="1948680"/>
            <a:chOff x="4888080" y="3120480"/>
            <a:chExt cx="1298880" cy="1948680"/>
          </a:xfrm>
        </p:grpSpPr>
        <p:grpSp>
          <p:nvGrpSpPr>
            <p:cNvPr id="458" name="Group 94"/>
            <p:cNvGrpSpPr/>
            <p:nvPr/>
          </p:nvGrpSpPr>
          <p:grpSpPr>
            <a:xfrm>
              <a:off x="4888080" y="3120480"/>
              <a:ext cx="1298880" cy="1948680"/>
              <a:chOff x="4888080" y="3120480"/>
              <a:chExt cx="1298880" cy="1948680"/>
            </a:xfrm>
          </p:grpSpPr>
          <p:sp>
            <p:nvSpPr>
              <p:cNvPr id="459" name="Oval 95"/>
              <p:cNvSpPr/>
              <p:nvPr/>
            </p:nvSpPr>
            <p:spPr>
              <a:xfrm rot="18130800">
                <a:off x="4926240" y="4827960"/>
                <a:ext cx="202680" cy="202680"/>
              </a:xfrm>
              <a:prstGeom prst="ellipse">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60" name="Rectangle 96"/>
              <p:cNvSpPr/>
              <p:nvPr/>
            </p:nvSpPr>
            <p:spPr>
              <a:xfrm rot="18130800">
                <a:off x="4585320" y="3958200"/>
                <a:ext cx="2034720" cy="9972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461" name="Oval 97"/>
            <p:cNvSpPr/>
            <p:nvPr/>
          </p:nvSpPr>
          <p:spPr>
            <a:xfrm rot="20790600">
              <a:off x="6105600" y="3176640"/>
              <a:ext cx="36000" cy="36000"/>
            </a:xfrm>
            <a:prstGeom prst="ellipse">
              <a:avLst/>
            </a:prstGeom>
            <a:solidFill>
              <a:schemeClr val="tx1"/>
            </a:solidFill>
            <a:ln w="25400">
              <a:solidFill>
                <a:srgbClr val="000000"/>
              </a:solidFill>
              <a:round/>
            </a:ln>
          </p:spPr>
          <p:style>
            <a:lnRef idx="0"/>
            <a:fillRef idx="0"/>
            <a:effectRef idx="0"/>
            <a:fontRef idx="minor"/>
          </p:style>
          <p:txBody>
            <a:bodyPr wrap="none" lIns="90000" rIns="90000" tIns="-19080" bIns="-19080" anchor="ctr">
              <a:spAutoFit/>
            </a:bodyPr>
            <a:p>
              <a:pPr>
                <a:lnSpc>
                  <a:spcPct val="100000"/>
                </a:lnSpc>
              </a:pPr>
              <a:endParaRPr b="1" lang="en-US" sz="2400" spc="-1" strike="noStrike">
                <a:solidFill>
                  <a:schemeClr val="dk1"/>
                </a:solidFill>
                <a:latin typeface="Arial Narrow"/>
              </a:endParaRPr>
            </a:p>
          </p:txBody>
        </p:sp>
      </p:grpSp>
      <p:sp>
        <p:nvSpPr>
          <p:cNvPr id="462" name="Oval 32"/>
          <p:cNvSpPr/>
          <p:nvPr/>
        </p:nvSpPr>
        <p:spPr>
          <a:xfrm>
            <a:off x="3302640" y="3098880"/>
            <a:ext cx="1128240" cy="1104480"/>
          </a:xfrm>
          <a:prstGeom prst="ellipse">
            <a:avLst/>
          </a:prstGeom>
          <a:solidFill>
            <a:srgbClr val="00ffff"/>
          </a:solidFill>
          <a:ln w="38100">
            <a:solidFill>
              <a:srgbClr val="000000"/>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462"/>
                                        </p:tgtEl>
                                        <p:attrNameLst>
                                          <p:attrName>style.visibility</p:attrName>
                                        </p:attrNameLst>
                                      </p:cBhvr>
                                      <p:to>
                                        <p:strVal val="visible"/>
                                      </p:to>
                                    </p:set>
                                    <p:set>
                                      <p:cBhvr>
                                        <p:cTn id="11" dur="1" fill="hold"/>
                                        <p:tgtEl>
                                          <p:spTgt spid="46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
                                  <p:stCondLst>
                                    <p:cond delay="0"/>
                                  </p:stCondLst>
                                  <p:childTnLst>
                                    <p:set>
                                      <p:cBhvr>
                                        <p:cTn id="15" dur="1" fill="hold">
                                          <p:stCondLst>
                                            <p:cond delay="499"/>
                                          </p:stCondLst>
                                        </p:cTn>
                                        <p:tgtEl>
                                          <p:spTgt spid="433"/>
                                        </p:tgtEl>
                                        <p:attrNameLst>
                                          <p:attrName>style.visibility</p:attrName>
                                        </p:attrNameLst>
                                      </p:cBhvr>
                                      <p:to>
                                        <p:strVal val="visible"/>
                                      </p:to>
                                    </p:set>
                                    <p:set>
                                      <p:cBhvr>
                                        <p:cTn id="16" dur="1" fill="hold"/>
                                        <p:tgtEl>
                                          <p:spTgt spid="4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499"/>
                                          </p:stCondLst>
                                        </p:cTn>
                                        <p:tgtEl>
                                          <p:spTgt spid="434"/>
                                        </p:tgtEl>
                                        <p:attrNameLst>
                                          <p:attrName>style.visibility</p:attrName>
                                        </p:attrNameLst>
                                      </p:cBhvr>
                                      <p:to>
                                        <p:strVal val="visible"/>
                                      </p:to>
                                    </p:set>
                                    <p:set>
                                      <p:cBhvr>
                                        <p:cTn id="21" dur="1" fill="hold"/>
                                        <p:tgtEl>
                                          <p:spTgt spid="4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
                                  <p:stCondLst>
                                    <p:cond delay="0"/>
                                  </p:stCondLst>
                                  <p:childTnLst>
                                    <p:set>
                                      <p:cBhvr>
                                        <p:cTn id="25" dur="1" fill="hold">
                                          <p:stCondLst>
                                            <p:cond delay="499"/>
                                          </p:stCondLst>
                                        </p:cTn>
                                        <p:tgtEl>
                                          <p:spTgt spid="435"/>
                                        </p:tgtEl>
                                        <p:attrNameLst>
                                          <p:attrName>style.visibility</p:attrName>
                                        </p:attrNameLst>
                                      </p:cBhvr>
                                      <p:to>
                                        <p:strVal val="visible"/>
                                      </p:to>
                                    </p:set>
                                    <p:set>
                                      <p:cBhvr>
                                        <p:cTn id="26" dur="1" fill="hold"/>
                                        <p:tgtEl>
                                          <p:spTgt spid="4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499"/>
                                          </p:stCondLst>
                                        </p:cTn>
                                        <p:tgtEl>
                                          <p:spTgt spid="4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499"/>
                                          </p:stCondLst>
                                        </p:cTn>
                                        <p:tgtEl>
                                          <p:spTgt spid="4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499"/>
                                          </p:stCondLst>
                                        </p:cTn>
                                        <p:tgtEl>
                                          <p:spTgt spid="418"/>
                                        </p:tgtEl>
                                        <p:attrNameLst>
                                          <p:attrName>style.visibility</p:attrName>
                                        </p:attrNameLst>
                                      </p:cBhvr>
                                      <p:to>
                                        <p:strVal val="visible"/>
                                      </p:to>
                                    </p:set>
                                    <p:set>
                                      <p:cBhvr>
                                        <p:cTn id="39" dur="1" fill="hold"/>
                                        <p:tgtEl>
                                          <p:spTgt spid="41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499"/>
                                          </p:stCondLst>
                                        </p:cTn>
                                        <p:tgtEl>
                                          <p:spTgt spid="423"/>
                                        </p:tgtEl>
                                        <p:attrNameLst>
                                          <p:attrName>style.visibility</p:attrName>
                                        </p:attrNameLst>
                                      </p:cBhvr>
                                      <p:to>
                                        <p:strVal val="visible"/>
                                      </p:to>
                                    </p:set>
                                    <p:set>
                                      <p:cBhvr>
                                        <p:cTn id="44" dur="1" fill="hold"/>
                                        <p:tgtEl>
                                          <p:spTgt spid="4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499"/>
                                          </p:stCondLst>
                                        </p:cTn>
                                        <p:tgtEl>
                                          <p:spTgt spid="428"/>
                                        </p:tgtEl>
                                        <p:attrNameLst>
                                          <p:attrName>style.visibility</p:attrName>
                                        </p:attrNameLst>
                                      </p:cBhvr>
                                      <p:to>
                                        <p:strVal val="visible"/>
                                      </p:to>
                                    </p:set>
                                    <p:set>
                                      <p:cBhvr>
                                        <p:cTn id="49" dur="1" fill="hold"/>
                                        <p:tgtEl>
                                          <p:spTgt spid="42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
                                  <p:stCondLst>
                                    <p:cond delay="0"/>
                                  </p:stCondLst>
                                  <p:childTnLst>
                                    <p:set>
                                      <p:cBhvr>
                                        <p:cTn id="53" dur="1" fill="hold">
                                          <p:stCondLst>
                                            <p:cond delay="499"/>
                                          </p:stCondLst>
                                        </p:cTn>
                                        <p:tgtEl>
                                          <p:spTgt spid="452"/>
                                        </p:tgtEl>
                                        <p:attrNameLst>
                                          <p:attrName>style.visibility</p:attrName>
                                        </p:attrNameLst>
                                      </p:cBhvr>
                                      <p:to>
                                        <p:strVal val="visible"/>
                                      </p:to>
                                    </p:set>
                                    <p:set>
                                      <p:cBhvr>
                                        <p:cTn id="54" dur="1" fill="hold"/>
                                        <p:tgtEl>
                                          <p:spTgt spid="45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499"/>
                                          </p:stCondLst>
                                        </p:cTn>
                                        <p:tgtEl>
                                          <p:spTgt spid="437"/>
                                        </p:tgtEl>
                                        <p:attrNameLst>
                                          <p:attrName>style.visibility</p:attrName>
                                        </p:attrNameLst>
                                      </p:cBhvr>
                                      <p:to>
                                        <p:strVal val="visible"/>
                                      </p:to>
                                    </p:set>
                                    <p:set>
                                      <p:cBhvr>
                                        <p:cTn id="59" dur="1" fill="hold"/>
                                        <p:tgtEl>
                                          <p:spTgt spid="43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499"/>
                                          </p:stCondLst>
                                        </p:cTn>
                                        <p:tgtEl>
                                          <p:spTgt spid="457"/>
                                        </p:tgtEl>
                                        <p:attrNameLst>
                                          <p:attrName>style.visibility</p:attrName>
                                        </p:attrNameLst>
                                      </p:cBhvr>
                                      <p:to>
                                        <p:strVal val="visible"/>
                                      </p:to>
                                    </p:set>
                                    <p:set>
                                      <p:cBhvr>
                                        <p:cTn id="64" dur="1" fill="hold"/>
                                        <p:tgtEl>
                                          <p:spTgt spid="45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499"/>
                                          </p:stCondLst>
                                        </p:cTn>
                                        <p:tgtEl>
                                          <p:spTgt spid="442"/>
                                        </p:tgtEl>
                                        <p:attrNameLst>
                                          <p:attrName>style.visibility</p:attrName>
                                        </p:attrNameLst>
                                      </p:cBhvr>
                                      <p:to>
                                        <p:strVal val="visible"/>
                                      </p:to>
                                    </p:set>
                                    <p:set>
                                      <p:cBhvr>
                                        <p:cTn id="69" dur="1" fill="hold"/>
                                        <p:tgtEl>
                                          <p:spTgt spid="44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
                                  <p:stCondLst>
                                    <p:cond delay="0"/>
                                  </p:stCondLst>
                                  <p:childTnLst>
                                    <p:set>
                                      <p:cBhvr>
                                        <p:cTn id="73" dur="1" fill="hold">
                                          <p:stCondLst>
                                            <p:cond delay="499"/>
                                          </p:stCondLst>
                                        </p:cTn>
                                        <p:tgtEl>
                                          <p:spTgt spid="447"/>
                                        </p:tgtEl>
                                        <p:attrNameLst>
                                          <p:attrName>style.visibility</p:attrName>
                                        </p:attrNameLst>
                                      </p:cBhvr>
                                      <p:to>
                                        <p:strVal val="visible"/>
                                      </p:to>
                                    </p:set>
                                    <p:set>
                                      <p:cBhvr>
                                        <p:cTn id="74" dur="1" fill="hold"/>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9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Storage technologies and </a:t>
            </a:r>
            <a:r>
              <a:rPr b="1" lang="en-US" sz="2400" spc="-1" strike="noStrike">
                <a:solidFill>
                  <a:schemeClr val="dk1"/>
                </a:solidFill>
                <a:latin typeface="Calibri"/>
              </a:rPr>
              <a:t>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2">
                    <a:lumMod val="60000"/>
                    <a:lumOff val="40000"/>
                  </a:schemeClr>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2">
                    <a:lumMod val="60000"/>
                    <a:lumOff val="40000"/>
                  </a:schemeClr>
                </a:solidFill>
                <a:latin typeface="Calibri"/>
              </a:rPr>
              <a:t>Caching in the memory </a:t>
            </a:r>
            <a:r>
              <a:rPr b="1" lang="en-US" sz="2400" spc="-1" strike="noStrike">
                <a:solidFill>
                  <a:schemeClr val="lt2">
                    <a:lumMod val="60000"/>
                    <a:lumOff val="40000"/>
                  </a:schemeClr>
                </a:solidFill>
                <a:latin typeface="Calibri"/>
              </a:rPr>
              <a:t>hierarchy</a:t>
            </a:r>
            <a:endParaRPr b="1" lang="en-US" sz="2400" spc="-1" strike="noStrike">
              <a:solidFill>
                <a:schemeClr val="dk1"/>
              </a:solidFill>
              <a:latin typeface="Calibri"/>
            </a:endParaRPr>
          </a:p>
        </p:txBody>
      </p:sp>
      <p:sp>
        <p:nvSpPr>
          <p:cNvPr id="91" name="TextBox 3"/>
          <p:cNvSpPr/>
          <p:nvPr/>
        </p:nvSpPr>
        <p:spPr>
          <a:xfrm>
            <a:off x="2851560" y="5657400"/>
            <a:ext cx="184320" cy="36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1"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Operation (Multi-Platter View)</a:t>
            </a:r>
            <a:endParaRPr b="0" lang="en-US" sz="3600" spc="-1" strike="noStrike">
              <a:solidFill>
                <a:schemeClr val="dk1"/>
              </a:solidFill>
              <a:latin typeface="Arial Narrow"/>
            </a:endParaRPr>
          </a:p>
        </p:txBody>
      </p:sp>
      <p:sp>
        <p:nvSpPr>
          <p:cNvPr id="464" name="Line 4"/>
          <p:cNvSpPr/>
          <p:nvPr/>
        </p:nvSpPr>
        <p:spPr>
          <a:xfrm flipH="1">
            <a:off x="5217840" y="27208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5" name="Oval 5"/>
          <p:cNvSpPr/>
          <p:nvPr/>
        </p:nvSpPr>
        <p:spPr>
          <a:xfrm>
            <a:off x="5078520" y="268272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66" name="Line 6"/>
          <p:cNvSpPr/>
          <p:nvPr/>
        </p:nvSpPr>
        <p:spPr>
          <a:xfrm flipH="1">
            <a:off x="5221080" y="327960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7" name="Oval 7"/>
          <p:cNvSpPr/>
          <p:nvPr/>
        </p:nvSpPr>
        <p:spPr>
          <a:xfrm>
            <a:off x="5081760" y="324180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68" name="Line 8"/>
          <p:cNvSpPr/>
          <p:nvPr/>
        </p:nvSpPr>
        <p:spPr>
          <a:xfrm flipH="1">
            <a:off x="5217840" y="38890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69" name="Oval 9"/>
          <p:cNvSpPr/>
          <p:nvPr/>
        </p:nvSpPr>
        <p:spPr>
          <a:xfrm>
            <a:off x="5078520" y="385128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70" name="AutoShape 10"/>
          <p:cNvSpPr/>
          <p:nvPr/>
        </p:nvSpPr>
        <p:spPr>
          <a:xfrm>
            <a:off x="4103640" y="37368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1" name="Oval 11"/>
          <p:cNvSpPr/>
          <p:nvPr/>
        </p:nvSpPr>
        <p:spPr>
          <a:xfrm>
            <a:off x="3075120" y="354636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2" name="Line 12"/>
          <p:cNvSpPr/>
          <p:nvPr/>
        </p:nvSpPr>
        <p:spPr>
          <a:xfrm>
            <a:off x="5675040" y="2479320"/>
            <a:ext cx="3240" cy="1409760"/>
          </a:xfrm>
          <a:prstGeom prst="line">
            <a:avLst/>
          </a:prstGeom>
          <a:ln w="38100">
            <a:solidFill>
              <a:srgbClr val="000000"/>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473" name="Line 13"/>
          <p:cNvSpPr/>
          <p:nvPr/>
        </p:nvSpPr>
        <p:spPr>
          <a:xfrm flipH="1">
            <a:off x="5217840" y="366048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74" name="Oval 14"/>
          <p:cNvSpPr/>
          <p:nvPr/>
        </p:nvSpPr>
        <p:spPr>
          <a:xfrm>
            <a:off x="5078520" y="362268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75" name="Line 15"/>
          <p:cNvSpPr/>
          <p:nvPr/>
        </p:nvSpPr>
        <p:spPr>
          <a:xfrm>
            <a:off x="5678280" y="3165120"/>
            <a:ext cx="63972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76" name="AutoShape 16"/>
          <p:cNvSpPr/>
          <p:nvPr/>
        </p:nvSpPr>
        <p:spPr>
          <a:xfrm>
            <a:off x="4103640" y="316548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7" name="Oval 17"/>
          <p:cNvSpPr/>
          <p:nvPr/>
        </p:nvSpPr>
        <p:spPr>
          <a:xfrm>
            <a:off x="3100320" y="293688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8" name="AutoShape 18"/>
          <p:cNvSpPr/>
          <p:nvPr/>
        </p:nvSpPr>
        <p:spPr>
          <a:xfrm>
            <a:off x="4103640" y="259380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79" name="Oval 19"/>
          <p:cNvSpPr/>
          <p:nvPr/>
        </p:nvSpPr>
        <p:spPr>
          <a:xfrm>
            <a:off x="3062160" y="2390760"/>
            <a:ext cx="2387160" cy="431280"/>
          </a:xfrm>
          <a:prstGeom prst="ellipse">
            <a:avLst/>
          </a:prstGeom>
          <a:solidFill>
            <a:schemeClr val="bg1"/>
          </a:solidFill>
          <a:ln w="12700">
            <a:solidFill>
              <a:srgbClr val="000000"/>
            </a:solidFill>
            <a:round/>
          </a:ln>
        </p:spPr>
        <p:style>
          <a:lnRef idx="0"/>
          <a:fillRef idx="0"/>
          <a:effectRef idx="0"/>
          <a:fontRef idx="minor"/>
        </p:style>
        <p:txBody>
          <a:bodyPr wrap="none"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80" name="AutoShape 20"/>
          <p:cNvSpPr/>
          <p:nvPr/>
        </p:nvSpPr>
        <p:spPr>
          <a:xfrm>
            <a:off x="4103640" y="1996920"/>
            <a:ext cx="380520" cy="634680"/>
          </a:xfrm>
          <a:prstGeom prst="can">
            <a:avLst>
              <a:gd name="adj" fmla="val 14244"/>
            </a:avLst>
          </a:prstGeom>
          <a:solidFill>
            <a:srgbClr val="00ffff"/>
          </a:solidFill>
          <a:ln w="12700">
            <a:solidFill>
              <a:srgbClr val="000000"/>
            </a:solidFill>
            <a:round/>
          </a:ln>
        </p:spPr>
        <p:style>
          <a:lnRef idx="0"/>
          <a:fillRef idx="0"/>
          <a:effectRef idx="0"/>
          <a:fontRef idx="minor"/>
        </p:style>
        <p:txBody>
          <a:bodyPr lIns="90000" rIns="90000" tIns="45000" bIns="45000" anchor="ctr">
            <a:spAutoFit/>
          </a:bodyPr>
          <a:p>
            <a:pPr>
              <a:lnSpc>
                <a:spcPct val="100000"/>
              </a:lnSpc>
            </a:pPr>
            <a:endParaRPr b="1" lang="en-US" sz="2400" spc="-1" strike="noStrike">
              <a:solidFill>
                <a:schemeClr val="dk1"/>
              </a:solidFill>
              <a:latin typeface="Arial Narrow"/>
            </a:endParaRPr>
          </a:p>
        </p:txBody>
      </p:sp>
      <p:sp>
        <p:nvSpPr>
          <p:cNvPr id="481" name="Line 21"/>
          <p:cNvSpPr/>
          <p:nvPr/>
        </p:nvSpPr>
        <p:spPr>
          <a:xfrm flipH="1">
            <a:off x="5217840" y="247932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82" name="Oval 22"/>
          <p:cNvSpPr/>
          <p:nvPr/>
        </p:nvSpPr>
        <p:spPr>
          <a:xfrm>
            <a:off x="5065560" y="244152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83" name="Line 23"/>
          <p:cNvSpPr/>
          <p:nvPr/>
        </p:nvSpPr>
        <p:spPr>
          <a:xfrm flipH="1">
            <a:off x="5217840" y="3038400"/>
            <a:ext cx="457200" cy="360"/>
          </a:xfrm>
          <a:prstGeom prst="line">
            <a:avLst/>
          </a:prstGeom>
          <a:ln w="381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484" name="Oval 24"/>
          <p:cNvSpPr/>
          <p:nvPr/>
        </p:nvSpPr>
        <p:spPr>
          <a:xfrm>
            <a:off x="5078520" y="3000240"/>
            <a:ext cx="304560" cy="75960"/>
          </a:xfrm>
          <a:prstGeom prst="ellipse">
            <a:avLst/>
          </a:prstGeom>
          <a:solidFill>
            <a:srgbClr val="00ffff"/>
          </a:solidFill>
          <a:ln w="12700">
            <a:solidFill>
              <a:srgbClr val="000000"/>
            </a:solidFill>
            <a:round/>
          </a:ln>
        </p:spPr>
        <p:style>
          <a:lnRef idx="0"/>
          <a:fillRef idx="0"/>
          <a:effectRef idx="0"/>
          <a:fontRef idx="minor"/>
        </p:style>
        <p:txBody>
          <a:bodyPr wrap="none" lIns="90000" rIns="90000" tIns="8640" bIns="8640" anchor="ctr">
            <a:spAutoFit/>
          </a:bodyPr>
          <a:p>
            <a:pPr>
              <a:lnSpc>
                <a:spcPct val="100000"/>
              </a:lnSpc>
            </a:pPr>
            <a:endParaRPr b="1" lang="en-US" sz="2400" spc="-1" strike="noStrike">
              <a:solidFill>
                <a:schemeClr val="dk1"/>
              </a:solidFill>
              <a:latin typeface="Arial Narrow"/>
            </a:endParaRPr>
          </a:p>
        </p:txBody>
      </p:sp>
      <p:sp>
        <p:nvSpPr>
          <p:cNvPr id="485" name="Text Box 25"/>
          <p:cNvSpPr/>
          <p:nvPr/>
        </p:nvSpPr>
        <p:spPr>
          <a:xfrm>
            <a:off x="5775840" y="2830320"/>
            <a:ext cx="513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Arm</a:t>
            </a:r>
            <a:endParaRPr b="0" lang="en-US" sz="1600" spc="-1" strike="noStrike">
              <a:solidFill>
                <a:srgbClr val="000000"/>
              </a:solidFill>
              <a:latin typeface="Arial"/>
            </a:endParaRPr>
          </a:p>
        </p:txBody>
      </p:sp>
      <p:sp>
        <p:nvSpPr>
          <p:cNvPr id="486" name="Text Box 26"/>
          <p:cNvSpPr/>
          <p:nvPr/>
        </p:nvSpPr>
        <p:spPr>
          <a:xfrm>
            <a:off x="4581360" y="1327680"/>
            <a:ext cx="2199960" cy="82044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Read/write heads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move in unison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from cylinder to cylinder</a:t>
            </a:r>
            <a:endParaRPr b="0" lang="en-US" sz="1600" spc="-1" strike="noStrike">
              <a:solidFill>
                <a:srgbClr val="000000"/>
              </a:solidFill>
              <a:latin typeface="Arial"/>
            </a:endParaRPr>
          </a:p>
        </p:txBody>
      </p:sp>
      <p:sp>
        <p:nvSpPr>
          <p:cNvPr id="487" name="Line 27"/>
          <p:cNvSpPr/>
          <p:nvPr/>
        </p:nvSpPr>
        <p:spPr>
          <a:xfrm flipH="1">
            <a:off x="5360760" y="2165040"/>
            <a:ext cx="317520" cy="2257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488" name="Text Box 28"/>
          <p:cNvSpPr/>
          <p:nvPr/>
        </p:nvSpPr>
        <p:spPr>
          <a:xfrm>
            <a:off x="4467600" y="4037040"/>
            <a:ext cx="7830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Spindle</a:t>
            </a:r>
            <a:endParaRPr b="0" lang="en-US" sz="1600" spc="-1" strike="noStrike">
              <a:solidFill>
                <a:srgbClr val="000000"/>
              </a:solidFill>
              <a:latin typeface="Arial"/>
            </a:endParaRPr>
          </a:p>
        </p:txBody>
      </p:sp>
      <p:sp>
        <p:nvSpPr>
          <p:cNvPr id="489" name="Line 29"/>
          <p:cNvSpPr/>
          <p:nvPr/>
        </p:nvSpPr>
        <p:spPr>
          <a:xfrm flipH="1">
            <a:off x="5284440" y="2165040"/>
            <a:ext cx="390600" cy="844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Oval 2"/>
          <p:cNvSpPr/>
          <p:nvPr/>
        </p:nvSpPr>
        <p:spPr>
          <a:xfrm>
            <a:off x="738360" y="2090880"/>
            <a:ext cx="1715760" cy="171432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491" name="Group 3"/>
          <p:cNvGrpSpPr/>
          <p:nvPr/>
        </p:nvGrpSpPr>
        <p:grpSpPr>
          <a:xfrm>
            <a:off x="735480" y="2090520"/>
            <a:ext cx="7798680" cy="1714680"/>
            <a:chOff x="735480" y="2090520"/>
            <a:chExt cx="7798680" cy="1714680"/>
          </a:xfrm>
        </p:grpSpPr>
        <p:grpSp>
          <p:nvGrpSpPr>
            <p:cNvPr id="492" name="Group 4"/>
            <p:cNvGrpSpPr/>
            <p:nvPr/>
          </p:nvGrpSpPr>
          <p:grpSpPr>
            <a:xfrm>
              <a:off x="735480" y="2090520"/>
              <a:ext cx="1716120" cy="1714680"/>
              <a:chOff x="735480" y="2090520"/>
              <a:chExt cx="1716120" cy="1714680"/>
            </a:xfrm>
          </p:grpSpPr>
          <p:sp>
            <p:nvSpPr>
              <p:cNvPr id="493" name="Line 5"/>
              <p:cNvSpPr/>
              <p:nvPr/>
            </p:nvSpPr>
            <p:spPr>
              <a:xfrm>
                <a:off x="1596960" y="2090520"/>
                <a:ext cx="360" cy="17146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4" name="Line 6"/>
              <p:cNvSpPr/>
              <p:nvPr/>
            </p:nvSpPr>
            <p:spPr>
              <a:xfrm flipH="1">
                <a:off x="1171080" y="220860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5" name="Line 7"/>
              <p:cNvSpPr/>
              <p:nvPr/>
            </p:nvSpPr>
            <p:spPr>
              <a:xfrm flipH="1">
                <a:off x="850680" y="2525760"/>
                <a:ext cx="148608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6" name="Line 8"/>
              <p:cNvSpPr/>
              <p:nvPr/>
            </p:nvSpPr>
            <p:spPr>
              <a:xfrm flipH="1">
                <a:off x="735480" y="2932560"/>
                <a:ext cx="171612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497" name="Line 9"/>
              <p:cNvSpPr/>
              <p:nvPr/>
            </p:nvSpPr>
            <p:spPr>
              <a:xfrm flipH="1" flipV="1">
                <a:off x="861840" y="2492640"/>
                <a:ext cx="1486080" cy="8578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498" name="Line 10"/>
              <p:cNvSpPr/>
              <p:nvPr/>
            </p:nvSpPr>
            <p:spPr>
              <a:xfrm flipH="1" flipV="1">
                <a:off x="1185840" y="2213280"/>
                <a:ext cx="857160" cy="14850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grpSp>
        <p:sp>
          <p:nvSpPr>
            <p:cNvPr id="499" name="Rectangle 11"/>
            <p:cNvSpPr/>
            <p:nvPr/>
          </p:nvSpPr>
          <p:spPr>
            <a:xfrm>
              <a:off x="2819520" y="2362320"/>
              <a:ext cx="571464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Tracks divided into sectors</a:t>
              </a:r>
              <a:endParaRPr b="0" lang="en-US" sz="2800" spc="-1" strike="noStrike">
                <a:solidFill>
                  <a:srgbClr val="000000"/>
                </a:solidFill>
                <a:latin typeface="Arial"/>
              </a:endParaRPr>
            </a:p>
          </p:txBody>
        </p:sp>
      </p:grpSp>
      <p:sp>
        <p:nvSpPr>
          <p:cNvPr id="500" name="PlaceHolder 1"/>
          <p:cNvSpPr>
            <a:spLocks noGrp="1"/>
          </p:cNvSpPr>
          <p:nvPr>
            <p:ph type="title"/>
          </p:nvPr>
        </p:nvSpPr>
        <p:spPr>
          <a:xfrm>
            <a:off x="357120" y="380880"/>
            <a:ext cx="8481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Structure - top view of single platter</a:t>
            </a:r>
            <a:endParaRPr b="0" lang="en-US" sz="3600" spc="-1" strike="noStrike">
              <a:solidFill>
                <a:schemeClr val="dk1"/>
              </a:solidFill>
              <a:latin typeface="Arial Narrow"/>
            </a:endParaRPr>
          </a:p>
        </p:txBody>
      </p:sp>
      <p:grpSp>
        <p:nvGrpSpPr>
          <p:cNvPr id="501" name="Group 13"/>
          <p:cNvGrpSpPr/>
          <p:nvPr/>
        </p:nvGrpSpPr>
        <p:grpSpPr>
          <a:xfrm>
            <a:off x="928800" y="1523880"/>
            <a:ext cx="7300440" cy="2117520"/>
            <a:chOff x="928800" y="1523880"/>
            <a:chExt cx="7300440" cy="2117520"/>
          </a:xfrm>
        </p:grpSpPr>
        <p:grpSp>
          <p:nvGrpSpPr>
            <p:cNvPr id="502" name="Group 14"/>
            <p:cNvGrpSpPr/>
            <p:nvPr/>
          </p:nvGrpSpPr>
          <p:grpSpPr>
            <a:xfrm>
              <a:off x="928800" y="2270160"/>
              <a:ext cx="1372680" cy="1371240"/>
              <a:chOff x="928800" y="2270160"/>
              <a:chExt cx="1372680" cy="1371240"/>
            </a:xfrm>
          </p:grpSpPr>
          <p:sp>
            <p:nvSpPr>
              <p:cNvPr id="503" name="Oval 15"/>
              <p:cNvSpPr/>
              <p:nvPr/>
            </p:nvSpPr>
            <p:spPr>
              <a:xfrm>
                <a:off x="1428840" y="2801880"/>
                <a:ext cx="34236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4" name="Oval 16"/>
              <p:cNvSpPr/>
              <p:nvPr/>
            </p:nvSpPr>
            <p:spPr>
              <a:xfrm>
                <a:off x="928800" y="2270160"/>
                <a:ext cx="1372680" cy="137124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5" name="Oval 17"/>
              <p:cNvSpPr/>
              <p:nvPr/>
            </p:nvSpPr>
            <p:spPr>
              <a:xfrm>
                <a:off x="1100160" y="2441520"/>
                <a:ext cx="1029960" cy="102852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06" name="Oval 18"/>
              <p:cNvSpPr/>
              <p:nvPr/>
            </p:nvSpPr>
            <p:spPr>
              <a:xfrm>
                <a:off x="1257480" y="2630520"/>
                <a:ext cx="685440" cy="685440"/>
              </a:xfrm>
              <a:prstGeom prst="ellipse">
                <a:avLst/>
              </a:prstGeom>
              <a:no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07" name="Rectangle 19"/>
            <p:cNvSpPr/>
            <p:nvPr/>
          </p:nvSpPr>
          <p:spPr>
            <a:xfrm>
              <a:off x="2819520" y="15238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Surface organized into tracks</a:t>
              </a:r>
              <a:endParaRPr b="0" lang="en-US" sz="28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499"/>
                                          </p:stCondLst>
                                        </p:cTn>
                                        <p:tgtEl>
                                          <p:spTgt spid="50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499"/>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a:t>
            </a:r>
            <a:endParaRPr b="0" lang="en-US" sz="3600" spc="-1" strike="noStrike">
              <a:solidFill>
                <a:schemeClr val="dk1"/>
              </a:solidFill>
              <a:latin typeface="Arial Narrow"/>
            </a:endParaRPr>
          </a:p>
        </p:txBody>
      </p:sp>
      <p:grpSp>
        <p:nvGrpSpPr>
          <p:cNvPr id="509" name="Group 3"/>
          <p:cNvGrpSpPr/>
          <p:nvPr/>
        </p:nvGrpSpPr>
        <p:grpSpPr>
          <a:xfrm>
            <a:off x="734760" y="2090520"/>
            <a:ext cx="1720080" cy="1715400"/>
            <a:chOff x="734760" y="2090520"/>
            <a:chExt cx="1720080" cy="1715400"/>
          </a:xfrm>
        </p:grpSpPr>
        <p:sp>
          <p:nvSpPr>
            <p:cNvPr id="510" name="Oval 4"/>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1" name="Oval 5"/>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2" name="Oval 6"/>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3" name="Oval 7"/>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14" name="Line 8"/>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5" name="Line 9"/>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6" name="Line 10"/>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7" name="Line 11"/>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18" name="Line 12"/>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19" name="Line 13"/>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20" name="Oval 14"/>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21" name="AutoShape 15"/>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2" name="Rectangle 16"/>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Head in position above a track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a:t>
            </a:r>
            <a:endParaRPr b="0" lang="en-US" sz="3600" spc="-1" strike="noStrike">
              <a:solidFill>
                <a:schemeClr val="dk1"/>
              </a:solidFill>
              <a:latin typeface="Arial Narrow"/>
            </a:endParaRPr>
          </a:p>
        </p:txBody>
      </p:sp>
      <p:grpSp>
        <p:nvGrpSpPr>
          <p:cNvPr id="524" name="Group 3"/>
          <p:cNvGrpSpPr/>
          <p:nvPr/>
        </p:nvGrpSpPr>
        <p:grpSpPr>
          <a:xfrm>
            <a:off x="734760" y="2090520"/>
            <a:ext cx="1720080" cy="1715400"/>
            <a:chOff x="734760" y="2090520"/>
            <a:chExt cx="1720080" cy="1715400"/>
          </a:xfrm>
        </p:grpSpPr>
        <p:sp>
          <p:nvSpPr>
            <p:cNvPr id="525" name="Oval 4"/>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6" name="Oval 5"/>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7" name="Oval 6"/>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8" name="Oval 7"/>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29" name="Line 8"/>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0" name="Line 9"/>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1" name="Line 10"/>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2" name="Line 11"/>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33" name="Line 12"/>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4" name="Line 13"/>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35" name="Oval 14"/>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36" name="AutoShape 15"/>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37" name="AutoShape 1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38" name="Rectangle 17"/>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Rotation is counter-clockwise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grpSp>
        <p:nvGrpSpPr>
          <p:cNvPr id="540" name="Group 3"/>
          <p:cNvGrpSpPr/>
          <p:nvPr/>
        </p:nvGrpSpPr>
        <p:grpSpPr>
          <a:xfrm>
            <a:off x="734760" y="1962000"/>
            <a:ext cx="1720080" cy="1843920"/>
            <a:chOff x="734760" y="1962000"/>
            <a:chExt cx="1720080" cy="1843920"/>
          </a:xfrm>
        </p:grpSpPr>
        <p:grpSp>
          <p:nvGrpSpPr>
            <p:cNvPr id="541" name="Group 4"/>
            <p:cNvGrpSpPr/>
            <p:nvPr/>
          </p:nvGrpSpPr>
          <p:grpSpPr>
            <a:xfrm>
              <a:off x="734760" y="2090520"/>
              <a:ext cx="1720080" cy="1715400"/>
              <a:chOff x="734760" y="2090520"/>
              <a:chExt cx="1720080" cy="1715400"/>
            </a:xfrm>
          </p:grpSpPr>
          <p:grpSp>
            <p:nvGrpSpPr>
              <p:cNvPr id="542" name="Group 5"/>
              <p:cNvGrpSpPr/>
              <p:nvPr/>
            </p:nvGrpSpPr>
            <p:grpSpPr>
              <a:xfrm>
                <a:off x="734760" y="2090520"/>
                <a:ext cx="1720080" cy="1715400"/>
                <a:chOff x="734760" y="2090520"/>
                <a:chExt cx="1720080" cy="1715400"/>
              </a:xfrm>
            </p:grpSpPr>
            <p:sp>
              <p:nvSpPr>
                <p:cNvPr id="543" name="Oval 6"/>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4" name="Oval 7"/>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5" name="Oval 8"/>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6" name="Oval 9"/>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47" name="Line 10"/>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48" name="Line 11"/>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49" name="Line 12"/>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0" name="Line 13"/>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51" name="Line 14"/>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2" name="Line 15"/>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53" name="Oval 16"/>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54" name="Freeform 17"/>
              <p:cNvSpPr/>
              <p:nvPr/>
            </p:nvSpPr>
            <p:spPr>
              <a:xfrm rot="1766400">
                <a:off x="1558800" y="2422080"/>
                <a:ext cx="255240" cy="242640"/>
              </a:xfrm>
              <a:custGeom>
                <a:avLst/>
                <a:gdLst>
                  <a:gd name="textAreaLeft" fmla="*/ 0 w 255240"/>
                  <a:gd name="textAreaRight" fmla="*/ 255600 w 255240"/>
                  <a:gd name="textAreaTop" fmla="*/ 0 h 242640"/>
                  <a:gd name="textAreaBottom" fmla="*/ 243000 h 24264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555" name="AutoShape 18"/>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56" name="AutoShape 19"/>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57" name="Rectangle 20"/>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About to read blue sector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sp>
        <p:nvSpPr>
          <p:cNvPr id="559"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grpSp>
        <p:nvGrpSpPr>
          <p:cNvPr id="560" name="Group 4"/>
          <p:cNvGrpSpPr/>
          <p:nvPr/>
        </p:nvGrpSpPr>
        <p:grpSpPr>
          <a:xfrm>
            <a:off x="734760" y="2090520"/>
            <a:ext cx="1720080" cy="1715400"/>
            <a:chOff x="734760" y="2090520"/>
            <a:chExt cx="1720080" cy="1715400"/>
          </a:xfrm>
        </p:grpSpPr>
        <p:sp>
          <p:nvSpPr>
            <p:cNvPr id="561" name="Oval 5"/>
            <p:cNvSpPr/>
            <p:nvPr/>
          </p:nvSpPr>
          <p:spPr>
            <a:xfrm>
              <a:off x="738720" y="209088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2" name="Oval 6"/>
            <p:cNvSpPr/>
            <p:nvPr/>
          </p:nvSpPr>
          <p:spPr>
            <a:xfrm>
              <a:off x="928080" y="2269440"/>
              <a:ext cx="1372680" cy="1371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3" name="Oval 7"/>
            <p:cNvSpPr/>
            <p:nvPr/>
          </p:nvSpPr>
          <p:spPr>
            <a:xfrm>
              <a:off x="1099800" y="244080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4" name="Oval 8"/>
            <p:cNvSpPr/>
            <p:nvPr/>
          </p:nvSpPr>
          <p:spPr>
            <a:xfrm>
              <a:off x="1257120" y="263016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65" name="Line 9"/>
            <p:cNvSpPr/>
            <p:nvPr/>
          </p:nvSpPr>
          <p:spPr>
            <a:xfrm>
              <a:off x="1596600" y="209052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6" name="Line 10"/>
            <p:cNvSpPr/>
            <p:nvPr/>
          </p:nvSpPr>
          <p:spPr>
            <a:xfrm flipH="1">
              <a:off x="1171440" y="2208960"/>
              <a:ext cx="857520" cy="14857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7" name="Line 11"/>
            <p:cNvSpPr/>
            <p:nvPr/>
          </p:nvSpPr>
          <p:spPr>
            <a:xfrm flipH="1">
              <a:off x="849960" y="252612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68" name="Line 12"/>
            <p:cNvSpPr/>
            <p:nvPr/>
          </p:nvSpPr>
          <p:spPr>
            <a:xfrm flipH="1">
              <a:off x="734760" y="29340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69" name="Line 13"/>
            <p:cNvSpPr/>
            <p:nvPr/>
          </p:nvSpPr>
          <p:spPr>
            <a:xfrm flipH="1" flipV="1">
              <a:off x="860400" y="2494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70" name="Line 14"/>
            <p:cNvSpPr/>
            <p:nvPr/>
          </p:nvSpPr>
          <p:spPr>
            <a:xfrm flipH="1" flipV="1">
              <a:off x="1185840" y="221256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71" name="Oval 15"/>
            <p:cNvSpPr/>
            <p:nvPr/>
          </p:nvSpPr>
          <p:spPr>
            <a:xfrm>
              <a:off x="1428840" y="280188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72" name="Freeform 16"/>
          <p:cNvSpPr/>
          <p:nvPr/>
        </p:nvSpPr>
        <p:spPr>
          <a:xfrm>
            <a:off x="1359000" y="2438280"/>
            <a:ext cx="242640" cy="229680"/>
          </a:xfrm>
          <a:custGeom>
            <a:avLst/>
            <a:gdLst>
              <a:gd name="textAreaLeft" fmla="*/ 0 w 242640"/>
              <a:gd name="textAreaRight" fmla="*/ 243000 w 24264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573" name="AutoShape 17"/>
          <p:cNvSpPr/>
          <p:nvPr/>
        </p:nvSpPr>
        <p:spPr>
          <a:xfrm>
            <a:off x="1460520" y="1962000"/>
            <a:ext cx="290160" cy="555120"/>
          </a:xfrm>
          <a:prstGeom prst="downArrow">
            <a:avLst>
              <a:gd name="adj1" fmla="val 50000"/>
              <a:gd name="adj2" fmla="val 47814"/>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74" name="AutoShape 18"/>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75" name="Rectangle 19"/>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After reading blue sector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t>
            </a:r>
            <a:r>
              <a:rPr b="1" lang="en-US" sz="3600" spc="-1" strike="noStrike">
                <a:solidFill>
                  <a:schemeClr val="dk1"/>
                </a:solidFill>
                <a:latin typeface="Calibri"/>
              </a:rPr>
              <a:t>Access </a:t>
            </a:r>
            <a:r>
              <a:rPr b="1" lang="en-US" sz="3600" spc="-1" strike="noStrike">
                <a:solidFill>
                  <a:schemeClr val="dk1"/>
                </a:solidFill>
                <a:latin typeface="Calibri"/>
              </a:rPr>
              <a:t>– Read</a:t>
            </a:r>
            <a:endParaRPr b="0" lang="en-US" sz="3600" spc="-1" strike="noStrike">
              <a:solidFill>
                <a:schemeClr val="dk1"/>
              </a:solidFill>
              <a:latin typeface="Arial Narrow"/>
            </a:endParaRPr>
          </a:p>
        </p:txBody>
      </p:sp>
      <p:sp>
        <p:nvSpPr>
          <p:cNvPr id="577"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grpSp>
        <p:nvGrpSpPr>
          <p:cNvPr id="578" name="Group 4"/>
          <p:cNvGrpSpPr/>
          <p:nvPr/>
        </p:nvGrpSpPr>
        <p:grpSpPr>
          <a:xfrm>
            <a:off x="734760" y="1962000"/>
            <a:ext cx="1720080" cy="1944360"/>
            <a:chOff x="734760" y="1962000"/>
            <a:chExt cx="1720080" cy="1944360"/>
          </a:xfrm>
        </p:grpSpPr>
        <p:grpSp>
          <p:nvGrpSpPr>
            <p:cNvPr id="579" name="Group 5"/>
            <p:cNvGrpSpPr/>
            <p:nvPr/>
          </p:nvGrpSpPr>
          <p:grpSpPr>
            <a:xfrm>
              <a:off x="734760" y="2090880"/>
              <a:ext cx="1720080" cy="1815480"/>
              <a:chOff x="734760" y="2090880"/>
              <a:chExt cx="1720080" cy="1815480"/>
            </a:xfrm>
          </p:grpSpPr>
          <p:grpSp>
            <p:nvGrpSpPr>
              <p:cNvPr id="580" name="Group 6"/>
              <p:cNvGrpSpPr/>
              <p:nvPr/>
            </p:nvGrpSpPr>
            <p:grpSpPr>
              <a:xfrm>
                <a:off x="734760" y="2090880"/>
                <a:ext cx="1720080" cy="1715400"/>
                <a:chOff x="734760" y="2090880"/>
                <a:chExt cx="1720080" cy="1715400"/>
              </a:xfrm>
            </p:grpSpPr>
            <p:sp>
              <p:nvSpPr>
                <p:cNvPr id="581" name="Oval 7"/>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2" name="Oval 8"/>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3" name="Oval 9"/>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4" name="Oval 10"/>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85" name="Line 11"/>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6" name="Line 12"/>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7" name="Line 13"/>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88" name="Line 14"/>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589" name="Line 15"/>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90" name="Line 16"/>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591" name="Oval 17"/>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92" name="Freeform 18"/>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593" name="Freeform 19"/>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594" name="AutoShape 20"/>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595" name="AutoShape 21"/>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596" name="Rectangle 22"/>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Red request scheduled next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Seek</a:t>
            </a:r>
            <a:endParaRPr b="0" lang="en-US" sz="3600" spc="-1" strike="noStrike">
              <a:solidFill>
                <a:schemeClr val="dk1"/>
              </a:solidFill>
              <a:latin typeface="Arial Narrow"/>
            </a:endParaRPr>
          </a:p>
        </p:txBody>
      </p:sp>
      <p:sp>
        <p:nvSpPr>
          <p:cNvPr id="598"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599"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grpSp>
        <p:nvGrpSpPr>
          <p:cNvPr id="600" name="Group 5"/>
          <p:cNvGrpSpPr/>
          <p:nvPr/>
        </p:nvGrpSpPr>
        <p:grpSpPr>
          <a:xfrm>
            <a:off x="734760" y="1962000"/>
            <a:ext cx="1720080" cy="1944360"/>
            <a:chOff x="734760" y="1962000"/>
            <a:chExt cx="1720080" cy="1944360"/>
          </a:xfrm>
        </p:grpSpPr>
        <p:grpSp>
          <p:nvGrpSpPr>
            <p:cNvPr id="601" name="Group 6"/>
            <p:cNvGrpSpPr/>
            <p:nvPr/>
          </p:nvGrpSpPr>
          <p:grpSpPr>
            <a:xfrm>
              <a:off x="734760" y="2090880"/>
              <a:ext cx="1720080" cy="1815480"/>
              <a:chOff x="734760" y="2090880"/>
              <a:chExt cx="1720080" cy="1815480"/>
            </a:xfrm>
          </p:grpSpPr>
          <p:grpSp>
            <p:nvGrpSpPr>
              <p:cNvPr id="602" name="Group 7"/>
              <p:cNvGrpSpPr/>
              <p:nvPr/>
            </p:nvGrpSpPr>
            <p:grpSpPr>
              <a:xfrm>
                <a:off x="734760" y="2090880"/>
                <a:ext cx="1720080" cy="1715400"/>
                <a:chOff x="734760" y="2090880"/>
                <a:chExt cx="1720080" cy="1715400"/>
              </a:xfrm>
            </p:grpSpPr>
            <p:sp>
              <p:nvSpPr>
                <p:cNvPr id="603" name="Oval 8"/>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4" name="Oval 9"/>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5" name="Oval 10"/>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6" name="Oval 11"/>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07" name="Line 12"/>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08" name="Line 13"/>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09" name="Line 14"/>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0" name="Line 15"/>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11" name="Line 16"/>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2" name="Line 17"/>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13" name="Oval 18"/>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14" name="Freeform 19"/>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15" name="Freeform 20"/>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16" name="AutoShape 21"/>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17" name="Group 22"/>
          <p:cNvGrpSpPr/>
          <p:nvPr/>
        </p:nvGrpSpPr>
        <p:grpSpPr>
          <a:xfrm>
            <a:off x="2784240" y="1600200"/>
            <a:ext cx="1720080" cy="2210400"/>
            <a:chOff x="2784240" y="1600200"/>
            <a:chExt cx="1720080" cy="2210400"/>
          </a:xfrm>
        </p:grpSpPr>
        <p:grpSp>
          <p:nvGrpSpPr>
            <p:cNvPr id="618" name="Group 23"/>
            <p:cNvGrpSpPr/>
            <p:nvPr/>
          </p:nvGrpSpPr>
          <p:grpSpPr>
            <a:xfrm>
              <a:off x="2784240" y="2093400"/>
              <a:ext cx="1720080" cy="1717200"/>
              <a:chOff x="2784240" y="2093400"/>
              <a:chExt cx="1720080" cy="1717200"/>
            </a:xfrm>
          </p:grpSpPr>
          <p:grpSp>
            <p:nvGrpSpPr>
              <p:cNvPr id="619" name="Group 24"/>
              <p:cNvGrpSpPr/>
              <p:nvPr/>
            </p:nvGrpSpPr>
            <p:grpSpPr>
              <a:xfrm>
                <a:off x="2784240" y="2093400"/>
                <a:ext cx="1720080" cy="1717200"/>
                <a:chOff x="2784240" y="2093400"/>
                <a:chExt cx="1720080" cy="1717200"/>
              </a:xfrm>
            </p:grpSpPr>
            <p:sp>
              <p:nvSpPr>
                <p:cNvPr id="620" name="Oval 25"/>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1" name="Oval 26"/>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2" name="Oval 27"/>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3" name="Oval 28"/>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24" name="Line 29"/>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5" name="Line 30"/>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6" name="Line 31"/>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7" name="Line 32"/>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28" name="Line 33"/>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29" name="Line 34"/>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30" name="Oval 35"/>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31" name="Freeform 36"/>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32" name="Freeform 37"/>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33" name="AutoShape 38"/>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34" name="AutoShape 39"/>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35" name="Rectangle 40"/>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Seek to red’s track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Rotational Latency</a:t>
            </a:r>
            <a:endParaRPr b="0" lang="en-US" sz="3600" spc="-1" strike="noStrike">
              <a:solidFill>
                <a:schemeClr val="dk1"/>
              </a:solidFill>
              <a:latin typeface="Arial Narrow"/>
            </a:endParaRPr>
          </a:p>
        </p:txBody>
      </p:sp>
      <p:sp>
        <p:nvSpPr>
          <p:cNvPr id="637"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638"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639"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grpSp>
        <p:nvGrpSpPr>
          <p:cNvPr id="640" name="Group 6"/>
          <p:cNvGrpSpPr/>
          <p:nvPr/>
        </p:nvGrpSpPr>
        <p:grpSpPr>
          <a:xfrm>
            <a:off x="734760" y="1962000"/>
            <a:ext cx="1720080" cy="1944360"/>
            <a:chOff x="734760" y="1962000"/>
            <a:chExt cx="1720080" cy="1944360"/>
          </a:xfrm>
        </p:grpSpPr>
        <p:grpSp>
          <p:nvGrpSpPr>
            <p:cNvPr id="641" name="Group 7"/>
            <p:cNvGrpSpPr/>
            <p:nvPr/>
          </p:nvGrpSpPr>
          <p:grpSpPr>
            <a:xfrm>
              <a:off x="734760" y="2090880"/>
              <a:ext cx="1720080" cy="1815480"/>
              <a:chOff x="734760" y="2090880"/>
              <a:chExt cx="1720080" cy="1815480"/>
            </a:xfrm>
          </p:grpSpPr>
          <p:grpSp>
            <p:nvGrpSpPr>
              <p:cNvPr id="642" name="Group 8"/>
              <p:cNvGrpSpPr/>
              <p:nvPr/>
            </p:nvGrpSpPr>
            <p:grpSpPr>
              <a:xfrm>
                <a:off x="734760" y="2090880"/>
                <a:ext cx="1720080" cy="1715400"/>
                <a:chOff x="734760" y="2090880"/>
                <a:chExt cx="1720080" cy="1715400"/>
              </a:xfrm>
            </p:grpSpPr>
            <p:sp>
              <p:nvSpPr>
                <p:cNvPr id="643" name="Oval 9"/>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4" name="Oval 10"/>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5" name="Oval 11"/>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6" name="Oval 12"/>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47" name="Line 13"/>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48" name="Line 14"/>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49" name="Line 15"/>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0" name="Line 16"/>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51" name="Line 17"/>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2" name="Line 18"/>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53" name="Oval 19"/>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54" name="Freeform 20"/>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55" name="Freeform 21"/>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56" name="AutoShape 22"/>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57" name="Group 23"/>
          <p:cNvGrpSpPr/>
          <p:nvPr/>
        </p:nvGrpSpPr>
        <p:grpSpPr>
          <a:xfrm>
            <a:off x="2784240" y="1600200"/>
            <a:ext cx="1720080" cy="2210400"/>
            <a:chOff x="2784240" y="1600200"/>
            <a:chExt cx="1720080" cy="2210400"/>
          </a:xfrm>
        </p:grpSpPr>
        <p:grpSp>
          <p:nvGrpSpPr>
            <p:cNvPr id="658" name="Group 24"/>
            <p:cNvGrpSpPr/>
            <p:nvPr/>
          </p:nvGrpSpPr>
          <p:grpSpPr>
            <a:xfrm>
              <a:off x="2784240" y="2093400"/>
              <a:ext cx="1720080" cy="1717200"/>
              <a:chOff x="2784240" y="2093400"/>
              <a:chExt cx="1720080" cy="1717200"/>
            </a:xfrm>
          </p:grpSpPr>
          <p:grpSp>
            <p:nvGrpSpPr>
              <p:cNvPr id="659" name="Group 25"/>
              <p:cNvGrpSpPr/>
              <p:nvPr/>
            </p:nvGrpSpPr>
            <p:grpSpPr>
              <a:xfrm>
                <a:off x="2784240" y="2093400"/>
                <a:ext cx="1720080" cy="1717200"/>
                <a:chOff x="2784240" y="2093400"/>
                <a:chExt cx="1720080" cy="1717200"/>
              </a:xfrm>
            </p:grpSpPr>
            <p:sp>
              <p:nvSpPr>
                <p:cNvPr id="660" name="Oval 26"/>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1" name="Oval 27"/>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2" name="Oval 28"/>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3" name="Oval 29"/>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64" name="Line 30"/>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5" name="Line 31"/>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6" name="Line 32"/>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7" name="Line 33"/>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68" name="Line 34"/>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69" name="Line 35"/>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70" name="Oval 36"/>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71" name="Freeform 37"/>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72" name="Freeform 38"/>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73" name="AutoShape 39"/>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674" name="Group 40"/>
          <p:cNvGrpSpPr/>
          <p:nvPr/>
        </p:nvGrpSpPr>
        <p:grpSpPr>
          <a:xfrm>
            <a:off x="4833720" y="1625760"/>
            <a:ext cx="1720080" cy="2184840"/>
            <a:chOff x="4833720" y="1625760"/>
            <a:chExt cx="1720080" cy="2184840"/>
          </a:xfrm>
        </p:grpSpPr>
        <p:grpSp>
          <p:nvGrpSpPr>
            <p:cNvPr id="675" name="Group 41"/>
            <p:cNvGrpSpPr/>
            <p:nvPr/>
          </p:nvGrpSpPr>
          <p:grpSpPr>
            <a:xfrm>
              <a:off x="4833720" y="2089080"/>
              <a:ext cx="1720080" cy="1721520"/>
              <a:chOff x="4833720" y="2089080"/>
              <a:chExt cx="1720080" cy="1721520"/>
            </a:xfrm>
          </p:grpSpPr>
          <p:grpSp>
            <p:nvGrpSpPr>
              <p:cNvPr id="676" name="Group 42"/>
              <p:cNvGrpSpPr/>
              <p:nvPr/>
            </p:nvGrpSpPr>
            <p:grpSpPr>
              <a:xfrm>
                <a:off x="4833720" y="2093400"/>
                <a:ext cx="1720080" cy="1717200"/>
                <a:chOff x="4833720" y="2093400"/>
                <a:chExt cx="1720080" cy="1717200"/>
              </a:xfrm>
            </p:grpSpPr>
            <p:sp>
              <p:nvSpPr>
                <p:cNvPr id="677" name="Oval 43"/>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78" name="Oval 44"/>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79" name="Oval 45"/>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80" name="Oval 46"/>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81" name="Line 47"/>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2" name="Line 48"/>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3" name="Line 49"/>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4" name="Line 50"/>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685" name="Line 51"/>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6" name="Line 52"/>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687" name="Oval 53"/>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88" name="Freeform 54"/>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89" name="Freeform 55"/>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690" name="Freeform 56"/>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691" name="AutoShape 57"/>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692" name="AutoShape 58"/>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693" name="Rectangle 59"/>
          <p:cNvSpPr/>
          <p:nvPr/>
        </p:nvSpPr>
        <p:spPr>
          <a:xfrm>
            <a:off x="1981080" y="4495680"/>
            <a:ext cx="640044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Wait for red sector to rotate around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Read</a:t>
            </a:r>
            <a:endParaRPr b="0" lang="en-US" sz="3600" spc="-1" strike="noStrike">
              <a:solidFill>
                <a:schemeClr val="dk1"/>
              </a:solidFill>
              <a:latin typeface="Arial Narrow"/>
            </a:endParaRPr>
          </a:p>
        </p:txBody>
      </p:sp>
      <p:sp>
        <p:nvSpPr>
          <p:cNvPr id="695"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696"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697"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sp>
        <p:nvSpPr>
          <p:cNvPr id="698" name="Text Box 6"/>
          <p:cNvSpPr/>
          <p:nvPr/>
        </p:nvSpPr>
        <p:spPr>
          <a:xfrm>
            <a:off x="67057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ff0000"/>
                </a:solidFill>
                <a:latin typeface="Arial Narrow"/>
              </a:rPr>
              <a:t>RED</a:t>
            </a:r>
            <a:r>
              <a:rPr b="1" lang="en-US" sz="2000" spc="-1" strike="noStrike">
                <a:solidFill>
                  <a:schemeClr val="dk1"/>
                </a:solidFill>
                <a:latin typeface="Arial Narrow"/>
              </a:rPr>
              <a:t> read</a:t>
            </a:r>
            <a:endParaRPr b="0" lang="en-US" sz="2000" spc="-1" strike="noStrike">
              <a:solidFill>
                <a:srgbClr val="000000"/>
              </a:solidFill>
              <a:latin typeface="Arial"/>
            </a:endParaRPr>
          </a:p>
        </p:txBody>
      </p:sp>
      <p:grpSp>
        <p:nvGrpSpPr>
          <p:cNvPr id="699" name="Group 7"/>
          <p:cNvGrpSpPr/>
          <p:nvPr/>
        </p:nvGrpSpPr>
        <p:grpSpPr>
          <a:xfrm>
            <a:off x="734760" y="1962000"/>
            <a:ext cx="1720080" cy="1944360"/>
            <a:chOff x="734760" y="1962000"/>
            <a:chExt cx="1720080" cy="1944360"/>
          </a:xfrm>
        </p:grpSpPr>
        <p:grpSp>
          <p:nvGrpSpPr>
            <p:cNvPr id="700" name="Group 8"/>
            <p:cNvGrpSpPr/>
            <p:nvPr/>
          </p:nvGrpSpPr>
          <p:grpSpPr>
            <a:xfrm>
              <a:off x="734760" y="2090880"/>
              <a:ext cx="1720080" cy="1815480"/>
              <a:chOff x="734760" y="2090880"/>
              <a:chExt cx="1720080" cy="1815480"/>
            </a:xfrm>
          </p:grpSpPr>
          <p:grpSp>
            <p:nvGrpSpPr>
              <p:cNvPr id="701" name="Group 9"/>
              <p:cNvGrpSpPr/>
              <p:nvPr/>
            </p:nvGrpSpPr>
            <p:grpSpPr>
              <a:xfrm>
                <a:off x="734760" y="2090880"/>
                <a:ext cx="1720080" cy="1715400"/>
                <a:chOff x="734760" y="2090880"/>
                <a:chExt cx="1720080" cy="1715400"/>
              </a:xfrm>
            </p:grpSpPr>
            <p:sp>
              <p:nvSpPr>
                <p:cNvPr id="702" name="Oval 10"/>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3" name="Oval 11"/>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4" name="Oval 12"/>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5" name="Oval 13"/>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06" name="Line 14"/>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7" name="Line 15"/>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8" name="Line 16"/>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09" name="Line 17"/>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10" name="Line 18"/>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11" name="Line 19"/>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12" name="Oval 20"/>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13" name="Freeform 21"/>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14" name="Freeform 22"/>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15" name="AutoShape 23"/>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16" name="Group 24"/>
          <p:cNvGrpSpPr/>
          <p:nvPr/>
        </p:nvGrpSpPr>
        <p:grpSpPr>
          <a:xfrm>
            <a:off x="2784240" y="1600200"/>
            <a:ext cx="1720080" cy="2210400"/>
            <a:chOff x="2784240" y="1600200"/>
            <a:chExt cx="1720080" cy="2210400"/>
          </a:xfrm>
        </p:grpSpPr>
        <p:grpSp>
          <p:nvGrpSpPr>
            <p:cNvPr id="717" name="Group 25"/>
            <p:cNvGrpSpPr/>
            <p:nvPr/>
          </p:nvGrpSpPr>
          <p:grpSpPr>
            <a:xfrm>
              <a:off x="2784240" y="2093400"/>
              <a:ext cx="1720080" cy="1717200"/>
              <a:chOff x="2784240" y="2093400"/>
              <a:chExt cx="1720080" cy="1717200"/>
            </a:xfrm>
          </p:grpSpPr>
          <p:grpSp>
            <p:nvGrpSpPr>
              <p:cNvPr id="718" name="Group 26"/>
              <p:cNvGrpSpPr/>
              <p:nvPr/>
            </p:nvGrpSpPr>
            <p:grpSpPr>
              <a:xfrm>
                <a:off x="2784240" y="2093400"/>
                <a:ext cx="1720080" cy="1717200"/>
                <a:chOff x="2784240" y="2093400"/>
                <a:chExt cx="1720080" cy="1717200"/>
              </a:xfrm>
            </p:grpSpPr>
            <p:sp>
              <p:nvSpPr>
                <p:cNvPr id="719" name="Oval 27"/>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0" name="Oval 28"/>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1" name="Oval 29"/>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2" name="Oval 30"/>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23" name="Line 31"/>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4" name="Line 32"/>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5" name="Line 33"/>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6" name="Line 34"/>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27" name="Line 35"/>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8" name="Line 36"/>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29" name="Oval 37"/>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30" name="Freeform 38"/>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31" name="Freeform 39"/>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32" name="AutoShape 40"/>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33" name="Group 41"/>
          <p:cNvGrpSpPr/>
          <p:nvPr/>
        </p:nvGrpSpPr>
        <p:grpSpPr>
          <a:xfrm>
            <a:off x="4833720" y="1625760"/>
            <a:ext cx="1720080" cy="2184840"/>
            <a:chOff x="4833720" y="1625760"/>
            <a:chExt cx="1720080" cy="2184840"/>
          </a:xfrm>
        </p:grpSpPr>
        <p:grpSp>
          <p:nvGrpSpPr>
            <p:cNvPr id="734" name="Group 42"/>
            <p:cNvGrpSpPr/>
            <p:nvPr/>
          </p:nvGrpSpPr>
          <p:grpSpPr>
            <a:xfrm>
              <a:off x="4833720" y="2089080"/>
              <a:ext cx="1720080" cy="1721520"/>
              <a:chOff x="4833720" y="2089080"/>
              <a:chExt cx="1720080" cy="1721520"/>
            </a:xfrm>
          </p:grpSpPr>
          <p:grpSp>
            <p:nvGrpSpPr>
              <p:cNvPr id="735" name="Group 43"/>
              <p:cNvGrpSpPr/>
              <p:nvPr/>
            </p:nvGrpSpPr>
            <p:grpSpPr>
              <a:xfrm>
                <a:off x="4833720" y="2093400"/>
                <a:ext cx="1720080" cy="1717200"/>
                <a:chOff x="4833720" y="2093400"/>
                <a:chExt cx="1720080" cy="1717200"/>
              </a:xfrm>
            </p:grpSpPr>
            <p:sp>
              <p:nvSpPr>
                <p:cNvPr id="736" name="Oval 44"/>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7" name="Oval 45"/>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8" name="Oval 46"/>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39" name="Oval 47"/>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40" name="Line 48"/>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1" name="Line 49"/>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2" name="Line 50"/>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3" name="Line 51"/>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44" name="Line 52"/>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5" name="Line 53"/>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46" name="Oval 54"/>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47" name="Freeform 55"/>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48" name="Freeform 56"/>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49" name="Freeform 57"/>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50" name="AutoShape 58"/>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51" name="Group 59"/>
          <p:cNvGrpSpPr/>
          <p:nvPr/>
        </p:nvGrpSpPr>
        <p:grpSpPr>
          <a:xfrm>
            <a:off x="6883200" y="1649520"/>
            <a:ext cx="1719720" cy="2161080"/>
            <a:chOff x="6883200" y="1649520"/>
            <a:chExt cx="1719720" cy="2161080"/>
          </a:xfrm>
        </p:grpSpPr>
        <p:grpSp>
          <p:nvGrpSpPr>
            <p:cNvPr id="752" name="Group 60"/>
            <p:cNvGrpSpPr/>
            <p:nvPr/>
          </p:nvGrpSpPr>
          <p:grpSpPr>
            <a:xfrm>
              <a:off x="6883200" y="2093040"/>
              <a:ext cx="1719720" cy="1717560"/>
              <a:chOff x="6883200" y="2093040"/>
              <a:chExt cx="1719720" cy="1717560"/>
            </a:xfrm>
          </p:grpSpPr>
          <p:grpSp>
            <p:nvGrpSpPr>
              <p:cNvPr id="753" name="Group 61"/>
              <p:cNvGrpSpPr/>
              <p:nvPr/>
            </p:nvGrpSpPr>
            <p:grpSpPr>
              <a:xfrm>
                <a:off x="6883200" y="2094480"/>
                <a:ext cx="1719720" cy="1716120"/>
                <a:chOff x="6883200" y="2094480"/>
                <a:chExt cx="1719720" cy="1716120"/>
              </a:xfrm>
            </p:grpSpPr>
            <p:sp>
              <p:nvSpPr>
                <p:cNvPr id="754" name="Oval 62"/>
                <p:cNvSpPr/>
                <p:nvPr/>
              </p:nvSpPr>
              <p:spPr>
                <a:xfrm>
                  <a:off x="6886800" y="2095920"/>
                  <a:ext cx="1716120" cy="171468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5" name="Oval 63"/>
                <p:cNvSpPr/>
                <p:nvPr/>
              </p:nvSpPr>
              <p:spPr>
                <a:xfrm>
                  <a:off x="707652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6" name="Oval 64"/>
                <p:cNvSpPr/>
                <p:nvPr/>
              </p:nvSpPr>
              <p:spPr>
                <a:xfrm>
                  <a:off x="7248240" y="244512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7" name="Oval 65"/>
                <p:cNvSpPr/>
                <p:nvPr/>
              </p:nvSpPr>
              <p:spPr>
                <a:xfrm>
                  <a:off x="740556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58" name="Line 66"/>
                <p:cNvSpPr/>
                <p:nvPr/>
              </p:nvSpPr>
              <p:spPr>
                <a:xfrm>
                  <a:off x="774504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59" name="Line 67"/>
                <p:cNvSpPr/>
                <p:nvPr/>
              </p:nvSpPr>
              <p:spPr>
                <a:xfrm flipH="1">
                  <a:off x="731952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0" name="Line 68"/>
                <p:cNvSpPr/>
                <p:nvPr/>
              </p:nvSpPr>
              <p:spPr>
                <a:xfrm flipH="1">
                  <a:off x="6998040" y="2530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1" name="Line 69"/>
                <p:cNvSpPr/>
                <p:nvPr/>
              </p:nvSpPr>
              <p:spPr>
                <a:xfrm flipH="1">
                  <a:off x="688320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62" name="Line 70"/>
                <p:cNvSpPr/>
                <p:nvPr/>
              </p:nvSpPr>
              <p:spPr>
                <a:xfrm flipH="1" flipV="1">
                  <a:off x="7008840" y="249840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3" name="Line 71"/>
                <p:cNvSpPr/>
                <p:nvPr/>
              </p:nvSpPr>
              <p:spPr>
                <a:xfrm flipH="1" flipV="1">
                  <a:off x="7333920" y="221652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64" name="Oval 72"/>
                <p:cNvSpPr/>
                <p:nvPr/>
              </p:nvSpPr>
              <p:spPr>
                <a:xfrm>
                  <a:off x="757728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65" name="Freeform 73"/>
              <p:cNvSpPr/>
              <p:nvPr/>
            </p:nvSpPr>
            <p:spPr>
              <a:xfrm>
                <a:off x="7324560" y="2093040"/>
                <a:ext cx="421560" cy="271440"/>
              </a:xfrm>
              <a:custGeom>
                <a:avLst/>
                <a:gdLst>
                  <a:gd name="textAreaLeft" fmla="*/ 0 w 421560"/>
                  <a:gd name="textAreaRight" fmla="*/ 421920 w 421560"/>
                  <a:gd name="textAreaTop" fmla="*/ 0 h 271440"/>
                  <a:gd name="textAreaBottom" fmla="*/ 271800 h 271440"/>
                </a:gdLst>
                <a:ahLst/>
                <a:rect l="textAreaLeft" t="textAreaTop" r="textAreaRight" b="textAreaBottom"/>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66" name="Freeform 74"/>
              <p:cNvSpPr/>
              <p:nvPr/>
            </p:nvSpPr>
            <p:spPr>
              <a:xfrm>
                <a:off x="7934760" y="3105360"/>
                <a:ext cx="284760" cy="298080"/>
              </a:xfrm>
              <a:custGeom>
                <a:avLst/>
                <a:gdLst>
                  <a:gd name="textAreaLeft" fmla="*/ 0 w 284760"/>
                  <a:gd name="textAreaRight" fmla="*/ 285120 w 284760"/>
                  <a:gd name="textAreaTop" fmla="*/ 0 h 298080"/>
                  <a:gd name="textAreaBottom" fmla="*/ 298440 h 298080"/>
                </a:gdLst>
                <a:ahLst/>
                <a:rect l="textAreaLeft" t="textAreaTop" r="textAreaRight" b="textAreaBottom"/>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67" name="AutoShape 75"/>
            <p:cNvSpPr/>
            <p:nvPr/>
          </p:nvSpPr>
          <p:spPr>
            <a:xfrm>
              <a:off x="7600680" y="164952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68" name="AutoShape 7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69" name="Rectangle 77"/>
          <p:cNvSpPr/>
          <p:nvPr/>
        </p:nvSpPr>
        <p:spPr>
          <a:xfrm>
            <a:off x="1981080" y="4495680"/>
            <a:ext cx="5409720" cy="837720"/>
          </a:xfrm>
          <a:prstGeom prst="rect">
            <a:avLst/>
          </a:prstGeom>
          <a:noFill/>
          <a:ln w="12700">
            <a:noFill/>
          </a:ln>
        </p:spPr>
        <p:style>
          <a:lnRef idx="0"/>
          <a:fillRef idx="0"/>
          <a:effectRef idx="0"/>
          <a:fontRef idx="minor"/>
        </p:style>
        <p:txBody>
          <a:bodyPr lIns="90360" rIns="90360" tIns="44280" bIns="44280" anchor="b">
            <a:noAutofit/>
          </a:bodyPr>
          <a:p>
            <a:pPr defTabSz="914400">
              <a:lnSpc>
                <a:spcPct val="100000"/>
              </a:lnSpc>
            </a:pPr>
            <a:r>
              <a:rPr b="1" lang="en-US" sz="2800" spc="-1" strike="noStrike">
                <a:solidFill>
                  <a:schemeClr val="dk2"/>
                </a:solidFill>
                <a:latin typeface="Arial"/>
              </a:rPr>
              <a:t>Complete read of red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Random-Access Memory (RAM)</a:t>
            </a:r>
            <a:endParaRPr b="0" lang="en-US" sz="3600" spc="-1" strike="noStrike">
              <a:solidFill>
                <a:schemeClr val="dk1"/>
              </a:solidFill>
              <a:latin typeface="Arial Narrow"/>
            </a:endParaRPr>
          </a:p>
        </p:txBody>
      </p:sp>
      <p:sp>
        <p:nvSpPr>
          <p:cNvPr id="93" name="PlaceHolder 2"/>
          <p:cNvSpPr>
            <a:spLocks noGrp="1"/>
          </p:cNvSpPr>
          <p:nvPr>
            <p:ph/>
          </p:nvPr>
        </p:nvSpPr>
        <p:spPr>
          <a:xfrm>
            <a:off x="396720" y="1362240"/>
            <a:ext cx="844200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Key features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rgbClr val="ff0000"/>
                </a:solidFill>
                <a:latin typeface="Calibri"/>
              </a:rPr>
              <a:t>RAM</a:t>
            </a:r>
            <a:r>
              <a:rPr b="0" lang="en-US" sz="2000" spc="-1" strike="noStrike">
                <a:solidFill>
                  <a:schemeClr val="dk1"/>
                </a:solidFill>
                <a:latin typeface="Calibri"/>
              </a:rPr>
              <a:t> is traditionally packaged as a chip.</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Basic storage unit is normally a </a:t>
            </a:r>
            <a:r>
              <a:rPr b="0" lang="en-US" sz="2000" spc="-1" strike="noStrike">
                <a:solidFill>
                  <a:srgbClr val="ff0000"/>
                </a:solidFill>
                <a:latin typeface="Calibri"/>
              </a:rPr>
              <a:t>cell</a:t>
            </a:r>
            <a:r>
              <a:rPr b="0" lang="en-US" sz="2000" spc="-1" strike="noStrike">
                <a:solidFill>
                  <a:schemeClr val="dk1"/>
                </a:solidFill>
                <a:latin typeface="Calibri"/>
              </a:rPr>
              <a:t> (one bit per cell).</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Multiple RAM chips form a memory.</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RAM comes in two varieties: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SRAM (Static RAM)</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DRAM (Dynamic RAM)</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title"/>
          </p:nvPr>
        </p:nvSpPr>
        <p:spPr>
          <a:xfrm>
            <a:off x="357120" y="435600"/>
            <a:ext cx="80924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 Service Time Components</a:t>
            </a:r>
            <a:endParaRPr b="0" lang="en-US" sz="3600" spc="-1" strike="noStrike">
              <a:solidFill>
                <a:schemeClr val="dk1"/>
              </a:solidFill>
              <a:latin typeface="Arial Narrow"/>
            </a:endParaRPr>
          </a:p>
        </p:txBody>
      </p:sp>
      <p:sp>
        <p:nvSpPr>
          <p:cNvPr id="771" name="Text Box 3"/>
          <p:cNvSpPr/>
          <p:nvPr/>
        </p:nvSpPr>
        <p:spPr>
          <a:xfrm>
            <a:off x="5335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0000ff"/>
                </a:solidFill>
                <a:latin typeface="Arial Narrow"/>
              </a:rPr>
              <a:t>BLUE</a:t>
            </a:r>
            <a:r>
              <a:rPr b="1" lang="en-US" sz="2000" spc="-1" strike="noStrike">
                <a:solidFill>
                  <a:schemeClr val="accent2"/>
                </a:solidFill>
                <a:latin typeface="Arial Narrow"/>
              </a:rPr>
              <a:t> </a:t>
            </a:r>
            <a:r>
              <a:rPr b="1" lang="en-US" sz="2000" spc="-1" strike="noStrike">
                <a:solidFill>
                  <a:schemeClr val="dk1"/>
                </a:solidFill>
                <a:latin typeface="Arial Narrow"/>
              </a:rPr>
              <a:t>read</a:t>
            </a:r>
            <a:endParaRPr b="0" lang="en-US" sz="2000" spc="-1" strike="noStrike">
              <a:solidFill>
                <a:srgbClr val="000000"/>
              </a:solidFill>
              <a:latin typeface="Arial"/>
            </a:endParaRPr>
          </a:p>
        </p:txBody>
      </p:sp>
      <p:sp>
        <p:nvSpPr>
          <p:cNvPr id="772" name="Text Box 4"/>
          <p:cNvSpPr/>
          <p:nvPr/>
        </p:nvSpPr>
        <p:spPr>
          <a:xfrm>
            <a:off x="2743200" y="3946680"/>
            <a:ext cx="182844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Seek for </a:t>
            </a:r>
            <a:r>
              <a:rPr b="1" lang="en-US" sz="2000" spc="-1" strike="noStrike">
                <a:solidFill>
                  <a:srgbClr val="ff0000"/>
                </a:solidFill>
                <a:latin typeface="Arial Narrow"/>
              </a:rPr>
              <a:t>RED</a:t>
            </a:r>
            <a:endParaRPr b="0" lang="en-US" sz="2000" spc="-1" strike="noStrike">
              <a:solidFill>
                <a:srgbClr val="000000"/>
              </a:solidFill>
              <a:latin typeface="Arial"/>
            </a:endParaRPr>
          </a:p>
        </p:txBody>
      </p:sp>
      <p:sp>
        <p:nvSpPr>
          <p:cNvPr id="773" name="Text Box 5"/>
          <p:cNvSpPr/>
          <p:nvPr/>
        </p:nvSpPr>
        <p:spPr>
          <a:xfrm>
            <a:off x="4495680" y="3946680"/>
            <a:ext cx="243792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Rotational latency</a:t>
            </a:r>
            <a:endParaRPr b="0" lang="en-US" sz="2000" spc="-1" strike="noStrike">
              <a:solidFill>
                <a:srgbClr val="000000"/>
              </a:solidFill>
              <a:latin typeface="Arial"/>
            </a:endParaRPr>
          </a:p>
        </p:txBody>
      </p:sp>
      <p:sp>
        <p:nvSpPr>
          <p:cNvPr id="774" name="Text Box 6"/>
          <p:cNvSpPr/>
          <p:nvPr/>
        </p:nvSpPr>
        <p:spPr>
          <a:xfrm>
            <a:off x="6705720" y="3946680"/>
            <a:ext cx="2133360" cy="394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001"/>
              </a:spcBef>
            </a:pPr>
            <a:r>
              <a:rPr b="1" lang="en-US" sz="2000" spc="-1" strike="noStrike">
                <a:solidFill>
                  <a:schemeClr val="dk1"/>
                </a:solidFill>
                <a:latin typeface="Arial Narrow"/>
              </a:rPr>
              <a:t>After </a:t>
            </a:r>
            <a:r>
              <a:rPr b="1" lang="en-US" sz="2000" spc="-1" strike="noStrike">
                <a:solidFill>
                  <a:srgbClr val="ff0000"/>
                </a:solidFill>
                <a:latin typeface="Arial Narrow"/>
              </a:rPr>
              <a:t>RED</a:t>
            </a:r>
            <a:r>
              <a:rPr b="1" lang="en-US" sz="2000" spc="-1" strike="noStrike">
                <a:solidFill>
                  <a:schemeClr val="dk1"/>
                </a:solidFill>
                <a:latin typeface="Arial Narrow"/>
              </a:rPr>
              <a:t> read</a:t>
            </a:r>
            <a:endParaRPr b="0" lang="en-US" sz="2000" spc="-1" strike="noStrike">
              <a:solidFill>
                <a:srgbClr val="000000"/>
              </a:solidFill>
              <a:latin typeface="Arial"/>
            </a:endParaRPr>
          </a:p>
        </p:txBody>
      </p:sp>
      <p:grpSp>
        <p:nvGrpSpPr>
          <p:cNvPr id="775" name="Group 7"/>
          <p:cNvGrpSpPr/>
          <p:nvPr/>
        </p:nvGrpSpPr>
        <p:grpSpPr>
          <a:xfrm>
            <a:off x="734760" y="1962000"/>
            <a:ext cx="1720080" cy="1944360"/>
            <a:chOff x="734760" y="1962000"/>
            <a:chExt cx="1720080" cy="1944360"/>
          </a:xfrm>
        </p:grpSpPr>
        <p:grpSp>
          <p:nvGrpSpPr>
            <p:cNvPr id="776" name="Group 8"/>
            <p:cNvGrpSpPr/>
            <p:nvPr/>
          </p:nvGrpSpPr>
          <p:grpSpPr>
            <a:xfrm>
              <a:off x="734760" y="2090880"/>
              <a:ext cx="1720080" cy="1815480"/>
              <a:chOff x="734760" y="2090880"/>
              <a:chExt cx="1720080" cy="1815480"/>
            </a:xfrm>
          </p:grpSpPr>
          <p:grpSp>
            <p:nvGrpSpPr>
              <p:cNvPr id="777" name="Group 9"/>
              <p:cNvGrpSpPr/>
              <p:nvPr/>
            </p:nvGrpSpPr>
            <p:grpSpPr>
              <a:xfrm>
                <a:off x="734760" y="2090880"/>
                <a:ext cx="1720080" cy="1715400"/>
                <a:chOff x="734760" y="2090880"/>
                <a:chExt cx="1720080" cy="1715400"/>
              </a:xfrm>
            </p:grpSpPr>
            <p:sp>
              <p:nvSpPr>
                <p:cNvPr id="778" name="Oval 10"/>
                <p:cNvSpPr/>
                <p:nvPr/>
              </p:nvSpPr>
              <p:spPr>
                <a:xfrm>
                  <a:off x="738720" y="2091240"/>
                  <a:ext cx="1716120" cy="171360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79" name="Oval 11"/>
                <p:cNvSpPr/>
                <p:nvPr/>
              </p:nvSpPr>
              <p:spPr>
                <a:xfrm>
                  <a:off x="928080" y="2269800"/>
                  <a:ext cx="1372680" cy="13716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0" name="Oval 12"/>
                <p:cNvSpPr/>
                <p:nvPr/>
              </p:nvSpPr>
              <p:spPr>
                <a:xfrm>
                  <a:off x="1099800" y="2441520"/>
                  <a:ext cx="1029600" cy="10288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1" name="Oval 13"/>
                <p:cNvSpPr/>
                <p:nvPr/>
              </p:nvSpPr>
              <p:spPr>
                <a:xfrm>
                  <a:off x="1257120" y="2630880"/>
                  <a:ext cx="686160" cy="6858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82" name="Line 14"/>
                <p:cNvSpPr/>
                <p:nvPr/>
              </p:nvSpPr>
              <p:spPr>
                <a:xfrm>
                  <a:off x="1596600" y="2090880"/>
                  <a:ext cx="360" cy="17154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3" name="Line 15"/>
                <p:cNvSpPr/>
                <p:nvPr/>
              </p:nvSpPr>
              <p:spPr>
                <a:xfrm flipH="1">
                  <a:off x="1171440" y="22093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4" name="Line 16"/>
                <p:cNvSpPr/>
                <p:nvPr/>
              </p:nvSpPr>
              <p:spPr>
                <a:xfrm flipH="1">
                  <a:off x="849960" y="25264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5" name="Line 17"/>
                <p:cNvSpPr/>
                <p:nvPr/>
              </p:nvSpPr>
              <p:spPr>
                <a:xfrm flipH="1">
                  <a:off x="734760" y="293436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786" name="Line 18"/>
                <p:cNvSpPr/>
                <p:nvPr/>
              </p:nvSpPr>
              <p:spPr>
                <a:xfrm flipH="1" flipV="1">
                  <a:off x="860400" y="2494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7" name="Line 19"/>
                <p:cNvSpPr/>
                <p:nvPr/>
              </p:nvSpPr>
              <p:spPr>
                <a:xfrm flipH="1" flipV="1">
                  <a:off x="1185840" y="2212920"/>
                  <a:ext cx="857520" cy="14853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788" name="Oval 20"/>
                <p:cNvSpPr/>
                <p:nvPr/>
              </p:nvSpPr>
              <p:spPr>
                <a:xfrm>
                  <a:off x="1428840" y="280224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789" name="Freeform 21"/>
              <p:cNvSpPr/>
              <p:nvPr/>
            </p:nvSpPr>
            <p:spPr>
              <a:xfrm>
                <a:off x="1358640" y="243828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790" name="Freeform 22"/>
              <p:cNvSpPr/>
              <p:nvPr/>
            </p:nvSpPr>
            <p:spPr>
              <a:xfrm rot="19800000">
                <a:off x="1567800" y="3555360"/>
                <a:ext cx="425880" cy="262080"/>
              </a:xfrm>
              <a:custGeom>
                <a:avLst/>
                <a:gdLst>
                  <a:gd name="textAreaLeft" fmla="*/ 0 w 425880"/>
                  <a:gd name="textAreaRight" fmla="*/ 426240 w 425880"/>
                  <a:gd name="textAreaTop" fmla="*/ 0 h 262080"/>
                  <a:gd name="textAreaBottom" fmla="*/ 262440 h 26208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791" name="AutoShape 23"/>
            <p:cNvSpPr/>
            <p:nvPr/>
          </p:nvSpPr>
          <p:spPr>
            <a:xfrm>
              <a:off x="1461240" y="1962000"/>
              <a:ext cx="289080" cy="55584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792" name="Group 24"/>
          <p:cNvGrpSpPr/>
          <p:nvPr/>
        </p:nvGrpSpPr>
        <p:grpSpPr>
          <a:xfrm>
            <a:off x="2784240" y="1600200"/>
            <a:ext cx="1720080" cy="2210400"/>
            <a:chOff x="2784240" y="1600200"/>
            <a:chExt cx="1720080" cy="2210400"/>
          </a:xfrm>
        </p:grpSpPr>
        <p:grpSp>
          <p:nvGrpSpPr>
            <p:cNvPr id="793" name="Group 25"/>
            <p:cNvGrpSpPr/>
            <p:nvPr/>
          </p:nvGrpSpPr>
          <p:grpSpPr>
            <a:xfrm>
              <a:off x="2784240" y="2093400"/>
              <a:ext cx="1720080" cy="1717200"/>
              <a:chOff x="2784240" y="2093400"/>
              <a:chExt cx="1720080" cy="1717200"/>
            </a:xfrm>
          </p:grpSpPr>
          <p:grpSp>
            <p:nvGrpSpPr>
              <p:cNvPr id="794" name="Group 26"/>
              <p:cNvGrpSpPr/>
              <p:nvPr/>
            </p:nvGrpSpPr>
            <p:grpSpPr>
              <a:xfrm>
                <a:off x="2784240" y="2093400"/>
                <a:ext cx="1720080" cy="1717200"/>
                <a:chOff x="2784240" y="2093400"/>
                <a:chExt cx="1720080" cy="1717200"/>
              </a:xfrm>
            </p:grpSpPr>
            <p:sp>
              <p:nvSpPr>
                <p:cNvPr id="795" name="Oval 27"/>
                <p:cNvSpPr/>
                <p:nvPr/>
              </p:nvSpPr>
              <p:spPr>
                <a:xfrm>
                  <a:off x="278820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6" name="Oval 28"/>
                <p:cNvSpPr/>
                <p:nvPr/>
              </p:nvSpPr>
              <p:spPr>
                <a:xfrm>
                  <a:off x="297756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7" name="Oval 29"/>
                <p:cNvSpPr/>
                <p:nvPr/>
              </p:nvSpPr>
              <p:spPr>
                <a:xfrm>
                  <a:off x="3149280" y="244476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8" name="Oval 30"/>
                <p:cNvSpPr/>
                <p:nvPr/>
              </p:nvSpPr>
              <p:spPr>
                <a:xfrm>
                  <a:off x="330660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799" name="Line 31"/>
                <p:cNvSpPr/>
                <p:nvPr/>
              </p:nvSpPr>
              <p:spPr>
                <a:xfrm>
                  <a:off x="364608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0" name="Line 32"/>
                <p:cNvSpPr/>
                <p:nvPr/>
              </p:nvSpPr>
              <p:spPr>
                <a:xfrm flipH="1">
                  <a:off x="322056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1" name="Line 33"/>
                <p:cNvSpPr/>
                <p:nvPr/>
              </p:nvSpPr>
              <p:spPr>
                <a:xfrm flipH="1">
                  <a:off x="2899440" y="253044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2" name="Line 34"/>
                <p:cNvSpPr/>
                <p:nvPr/>
              </p:nvSpPr>
              <p:spPr>
                <a:xfrm flipH="1">
                  <a:off x="278424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03" name="Line 35"/>
                <p:cNvSpPr/>
                <p:nvPr/>
              </p:nvSpPr>
              <p:spPr>
                <a:xfrm flipH="1" flipV="1">
                  <a:off x="2909880" y="249840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4" name="Line 36"/>
                <p:cNvSpPr/>
                <p:nvPr/>
              </p:nvSpPr>
              <p:spPr>
                <a:xfrm flipH="1" flipV="1">
                  <a:off x="3234960" y="22165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05" name="Oval 37"/>
                <p:cNvSpPr/>
                <p:nvPr/>
              </p:nvSpPr>
              <p:spPr>
                <a:xfrm>
                  <a:off x="347832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06" name="Freeform 38"/>
              <p:cNvSpPr/>
              <p:nvPr/>
            </p:nvSpPr>
            <p:spPr>
              <a:xfrm rot="18000000">
                <a:off x="3966480" y="3360960"/>
                <a:ext cx="439200" cy="262440"/>
              </a:xfrm>
              <a:custGeom>
                <a:avLst/>
                <a:gdLst>
                  <a:gd name="textAreaLeft" fmla="*/ 0 w 439200"/>
                  <a:gd name="textAreaRight" fmla="*/ 439560 w 439200"/>
                  <a:gd name="textAreaTop" fmla="*/ 0 h 262440"/>
                  <a:gd name="textAreaBottom" fmla="*/ 262800 h 262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07" name="Freeform 39"/>
              <p:cNvSpPr/>
              <p:nvPr/>
            </p:nvSpPr>
            <p:spPr>
              <a:xfrm rot="19800000">
                <a:off x="3229920" y="2553120"/>
                <a:ext cx="243360" cy="229680"/>
              </a:xfrm>
              <a:custGeom>
                <a:avLst/>
                <a:gdLst>
                  <a:gd name="textAreaLeft" fmla="*/ 0 w 243360"/>
                  <a:gd name="textAreaRight" fmla="*/ 243720 w 243360"/>
                  <a:gd name="textAreaTop" fmla="*/ 0 h 229680"/>
                  <a:gd name="textAreaBottom" fmla="*/ 230040 h 229680"/>
                </a:gdLst>
                <a:ahLst/>
                <a:rect l="textAreaLeft" t="textAreaTop" r="textAreaRight" b="textAreaBottom"/>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08" name="AutoShape 40"/>
            <p:cNvSpPr/>
            <p:nvPr/>
          </p:nvSpPr>
          <p:spPr>
            <a:xfrm>
              <a:off x="3506400" y="160020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809" name="Group 41"/>
          <p:cNvGrpSpPr/>
          <p:nvPr/>
        </p:nvGrpSpPr>
        <p:grpSpPr>
          <a:xfrm>
            <a:off x="4833720" y="1625760"/>
            <a:ext cx="1720080" cy="2184840"/>
            <a:chOff x="4833720" y="1625760"/>
            <a:chExt cx="1720080" cy="2184840"/>
          </a:xfrm>
        </p:grpSpPr>
        <p:grpSp>
          <p:nvGrpSpPr>
            <p:cNvPr id="810" name="Group 42"/>
            <p:cNvGrpSpPr/>
            <p:nvPr/>
          </p:nvGrpSpPr>
          <p:grpSpPr>
            <a:xfrm>
              <a:off x="4833720" y="2089080"/>
              <a:ext cx="1720080" cy="1721520"/>
              <a:chOff x="4833720" y="2089080"/>
              <a:chExt cx="1720080" cy="1721520"/>
            </a:xfrm>
          </p:grpSpPr>
          <p:grpSp>
            <p:nvGrpSpPr>
              <p:cNvPr id="811" name="Group 43"/>
              <p:cNvGrpSpPr/>
              <p:nvPr/>
            </p:nvGrpSpPr>
            <p:grpSpPr>
              <a:xfrm>
                <a:off x="4833720" y="2093400"/>
                <a:ext cx="1720080" cy="1717200"/>
                <a:chOff x="4833720" y="2093400"/>
                <a:chExt cx="1720080" cy="1717200"/>
              </a:xfrm>
            </p:grpSpPr>
            <p:sp>
              <p:nvSpPr>
                <p:cNvPr id="812" name="Oval 44"/>
                <p:cNvSpPr/>
                <p:nvPr/>
              </p:nvSpPr>
              <p:spPr>
                <a:xfrm>
                  <a:off x="4837680" y="2093400"/>
                  <a:ext cx="1716120" cy="171576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3" name="Oval 45"/>
                <p:cNvSpPr/>
                <p:nvPr/>
              </p:nvSpPr>
              <p:spPr>
                <a:xfrm>
                  <a:off x="5027040" y="2272320"/>
                  <a:ext cx="1372680" cy="137340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4" name="Oval 46"/>
                <p:cNvSpPr/>
                <p:nvPr/>
              </p:nvSpPr>
              <p:spPr>
                <a:xfrm>
                  <a:off x="5198760" y="2444040"/>
                  <a:ext cx="1029600" cy="10299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5" name="Oval 47"/>
                <p:cNvSpPr/>
                <p:nvPr/>
              </p:nvSpPr>
              <p:spPr>
                <a:xfrm>
                  <a:off x="5356080" y="2633760"/>
                  <a:ext cx="686160" cy="6865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16" name="Line 48"/>
                <p:cNvSpPr/>
                <p:nvPr/>
              </p:nvSpPr>
              <p:spPr>
                <a:xfrm>
                  <a:off x="5695560" y="2093400"/>
                  <a:ext cx="360" cy="171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7" name="Line 49"/>
                <p:cNvSpPr/>
                <p:nvPr/>
              </p:nvSpPr>
              <p:spPr>
                <a:xfrm flipH="1">
                  <a:off x="5269680" y="2211840"/>
                  <a:ext cx="85896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8" name="Line 50"/>
                <p:cNvSpPr/>
                <p:nvPr/>
              </p:nvSpPr>
              <p:spPr>
                <a:xfrm flipH="1">
                  <a:off x="4948560" y="253008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19" name="Line 51"/>
                <p:cNvSpPr/>
                <p:nvPr/>
              </p:nvSpPr>
              <p:spPr>
                <a:xfrm flipH="1">
                  <a:off x="4833720" y="293760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20" name="Line 52"/>
                <p:cNvSpPr/>
                <p:nvPr/>
              </p:nvSpPr>
              <p:spPr>
                <a:xfrm flipH="1" flipV="1">
                  <a:off x="4959360" y="249768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21" name="Line 53"/>
                <p:cNvSpPr/>
                <p:nvPr/>
              </p:nvSpPr>
              <p:spPr>
                <a:xfrm flipH="1" flipV="1">
                  <a:off x="5284080" y="2215440"/>
                  <a:ext cx="858600" cy="14871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22" name="Oval 54"/>
                <p:cNvSpPr/>
                <p:nvPr/>
              </p:nvSpPr>
              <p:spPr>
                <a:xfrm>
                  <a:off x="5527800" y="2805480"/>
                  <a:ext cx="343080" cy="3430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23" name="Freeform 55"/>
              <p:cNvSpPr/>
              <p:nvPr/>
            </p:nvSpPr>
            <p:spPr>
              <a:xfrm rot="10800000">
                <a:off x="5694120" y="2098080"/>
                <a:ext cx="434880" cy="280440"/>
              </a:xfrm>
              <a:custGeom>
                <a:avLst/>
                <a:gdLst>
                  <a:gd name="textAreaLeft" fmla="*/ 0 w 434880"/>
                  <a:gd name="textAreaRight" fmla="*/ 435240 w 434880"/>
                  <a:gd name="textAreaTop" fmla="*/ 0 h 280440"/>
                  <a:gd name="textAreaBottom" fmla="*/ 280800 h 280440"/>
                </a:gdLst>
                <a:ahLst/>
                <a:rect l="textAreaLeft" t="textAreaTop" r="textAreaRight" b="textAreaBottom"/>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24" name="Freeform 56"/>
              <p:cNvSpPr/>
              <p:nvPr/>
            </p:nvSpPr>
            <p:spPr>
              <a:xfrm>
                <a:off x="5444280" y="3268440"/>
                <a:ext cx="252000" cy="206280"/>
              </a:xfrm>
              <a:custGeom>
                <a:avLst/>
                <a:gdLst>
                  <a:gd name="textAreaLeft" fmla="*/ 0 w 252000"/>
                  <a:gd name="textAreaRight" fmla="*/ 252360 w 252000"/>
                  <a:gd name="textAreaTop" fmla="*/ 0 h 206280"/>
                  <a:gd name="textAreaBottom" fmla="*/ 206640 h 206280"/>
                </a:gdLst>
                <a:ahLst/>
                <a:rect l="textAreaLeft" t="textAreaTop" r="textAreaRight" b="textAreaBottom"/>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25" name="Freeform 57"/>
              <p:cNvSpPr/>
              <p:nvPr/>
            </p:nvSpPr>
            <p:spPr>
              <a:xfrm>
                <a:off x="4834080" y="2089080"/>
                <a:ext cx="859680" cy="1296360"/>
              </a:xfrm>
              <a:custGeom>
                <a:avLst/>
                <a:gdLst>
                  <a:gd name="textAreaLeft" fmla="*/ 0 w 859680"/>
                  <a:gd name="textAreaRight" fmla="*/ 860040 w 859680"/>
                  <a:gd name="textAreaTop" fmla="*/ 0 h 1296360"/>
                  <a:gd name="textAreaBottom" fmla="*/ 1296720 h 1296360"/>
                </a:gdLst>
                <a:ahLst/>
                <a:rect l="textAreaLeft" t="textAreaTop" r="textAreaRight" b="textAreaBottom"/>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rgbClr val="000000"/>
                </a:solidFill>
                <a:miter/>
              </a:ln>
            </p:spPr>
            <p:style>
              <a:lnRef idx="0"/>
              <a:fillRef idx="0"/>
              <a:effectRef idx="0"/>
              <a:fontRef idx="minor"/>
            </p:style>
            <p:txBody>
              <a:bodyPr wrap="none"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26" name="AutoShape 58"/>
            <p:cNvSpPr/>
            <p:nvPr/>
          </p:nvSpPr>
          <p:spPr>
            <a:xfrm>
              <a:off x="5560200" y="1625760"/>
              <a:ext cx="289080" cy="55656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nvGrpSpPr>
          <p:cNvPr id="827" name="Group 59"/>
          <p:cNvGrpSpPr/>
          <p:nvPr/>
        </p:nvGrpSpPr>
        <p:grpSpPr>
          <a:xfrm>
            <a:off x="6883200" y="1649520"/>
            <a:ext cx="1719720" cy="2161080"/>
            <a:chOff x="6883200" y="1649520"/>
            <a:chExt cx="1719720" cy="2161080"/>
          </a:xfrm>
        </p:grpSpPr>
        <p:grpSp>
          <p:nvGrpSpPr>
            <p:cNvPr id="828" name="Group 60"/>
            <p:cNvGrpSpPr/>
            <p:nvPr/>
          </p:nvGrpSpPr>
          <p:grpSpPr>
            <a:xfrm>
              <a:off x="6883200" y="2093040"/>
              <a:ext cx="1719720" cy="1717560"/>
              <a:chOff x="6883200" y="2093040"/>
              <a:chExt cx="1719720" cy="1717560"/>
            </a:xfrm>
          </p:grpSpPr>
          <p:grpSp>
            <p:nvGrpSpPr>
              <p:cNvPr id="829" name="Group 61"/>
              <p:cNvGrpSpPr/>
              <p:nvPr/>
            </p:nvGrpSpPr>
            <p:grpSpPr>
              <a:xfrm>
                <a:off x="6883200" y="2094480"/>
                <a:ext cx="1719720" cy="1716120"/>
                <a:chOff x="6883200" y="2094480"/>
                <a:chExt cx="1719720" cy="1716120"/>
              </a:xfrm>
            </p:grpSpPr>
            <p:sp>
              <p:nvSpPr>
                <p:cNvPr id="830" name="Oval 62"/>
                <p:cNvSpPr/>
                <p:nvPr/>
              </p:nvSpPr>
              <p:spPr>
                <a:xfrm>
                  <a:off x="6886800" y="2095920"/>
                  <a:ext cx="1716120" cy="1714680"/>
                </a:xfrm>
                <a:prstGeom prst="ellipse">
                  <a:avLst/>
                </a:prstGeom>
                <a:solidFill>
                  <a:schemeClr val="bg1"/>
                </a:solidFill>
                <a:ln w="9525">
                  <a:solidFill>
                    <a:srgbClr val="000000"/>
                  </a:solidFill>
                  <a:round/>
                </a:ln>
                <a:effectLst>
                  <a:outerShdw algn="ctr" blurRad="63360" dir="2700000" dist="107423" rotWithShape="0">
                    <a:schemeClr val="bg2">
                      <a:alpha val="74998"/>
                    </a:scheme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1" name="Oval 63"/>
                <p:cNvSpPr/>
                <p:nvPr/>
              </p:nvSpPr>
              <p:spPr>
                <a:xfrm>
                  <a:off x="7076520" y="2273400"/>
                  <a:ext cx="1372680" cy="137268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2" name="Oval 64"/>
                <p:cNvSpPr/>
                <p:nvPr/>
              </p:nvSpPr>
              <p:spPr>
                <a:xfrm>
                  <a:off x="7248240" y="2445120"/>
                  <a:ext cx="1029600" cy="102924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3" name="Oval 65"/>
                <p:cNvSpPr/>
                <p:nvPr/>
              </p:nvSpPr>
              <p:spPr>
                <a:xfrm>
                  <a:off x="7405560" y="2634480"/>
                  <a:ext cx="686160" cy="686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34" name="Line 66"/>
                <p:cNvSpPr/>
                <p:nvPr/>
              </p:nvSpPr>
              <p:spPr>
                <a:xfrm>
                  <a:off x="7745040" y="2094480"/>
                  <a:ext cx="360" cy="1716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5" name="Line 67"/>
                <p:cNvSpPr/>
                <p:nvPr/>
              </p:nvSpPr>
              <p:spPr>
                <a:xfrm flipH="1">
                  <a:off x="7319520" y="2212920"/>
                  <a:ext cx="85824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6" name="Line 68"/>
                <p:cNvSpPr/>
                <p:nvPr/>
              </p:nvSpPr>
              <p:spPr>
                <a:xfrm flipH="1">
                  <a:off x="6998040" y="2530440"/>
                  <a:ext cx="148680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7" name="Line 69"/>
                <p:cNvSpPr/>
                <p:nvPr/>
              </p:nvSpPr>
              <p:spPr>
                <a:xfrm flipH="1">
                  <a:off x="6883200" y="2938320"/>
                  <a:ext cx="171648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1" lang="en-US" sz="2400" spc="-1" strike="noStrike">
                    <a:solidFill>
                      <a:schemeClr val="dk1"/>
                    </a:solidFill>
                    <a:latin typeface="Arial Narrow"/>
                  </a:endParaRPr>
                </a:p>
              </p:txBody>
            </p:sp>
            <p:sp>
              <p:nvSpPr>
                <p:cNvPr id="838" name="Line 70"/>
                <p:cNvSpPr/>
                <p:nvPr/>
              </p:nvSpPr>
              <p:spPr>
                <a:xfrm flipH="1" flipV="1">
                  <a:off x="7008840" y="2498400"/>
                  <a:ext cx="1486440" cy="858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39" name="Line 71"/>
                <p:cNvSpPr/>
                <p:nvPr/>
              </p:nvSpPr>
              <p:spPr>
                <a:xfrm flipH="1" flipV="1">
                  <a:off x="7333920" y="2216520"/>
                  <a:ext cx="857880" cy="14864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1" lang="en-US" sz="2400" spc="-1" strike="noStrike">
                    <a:solidFill>
                      <a:schemeClr val="dk1"/>
                    </a:solidFill>
                    <a:latin typeface="Arial Narrow"/>
                  </a:endParaRPr>
                </a:p>
              </p:txBody>
            </p:sp>
            <p:sp>
              <p:nvSpPr>
                <p:cNvPr id="840" name="Oval 72"/>
                <p:cNvSpPr/>
                <p:nvPr/>
              </p:nvSpPr>
              <p:spPr>
                <a:xfrm>
                  <a:off x="7577280" y="2806200"/>
                  <a:ext cx="343080" cy="34272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41" name="Freeform 73"/>
              <p:cNvSpPr/>
              <p:nvPr/>
            </p:nvSpPr>
            <p:spPr>
              <a:xfrm>
                <a:off x="7324560" y="2093040"/>
                <a:ext cx="421560" cy="271440"/>
              </a:xfrm>
              <a:custGeom>
                <a:avLst/>
                <a:gdLst>
                  <a:gd name="textAreaLeft" fmla="*/ 0 w 421560"/>
                  <a:gd name="textAreaRight" fmla="*/ 421920 w 421560"/>
                  <a:gd name="textAreaTop" fmla="*/ 0 h 271440"/>
                  <a:gd name="textAreaBottom" fmla="*/ 271800 h 271440"/>
                </a:gdLst>
                <a:ahLst/>
                <a:rect l="textAreaLeft" t="textAreaTop" r="textAreaRight" b="textAreaBottom"/>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sp>
            <p:nvSpPr>
              <p:cNvPr id="842" name="Freeform 74"/>
              <p:cNvSpPr/>
              <p:nvPr/>
            </p:nvSpPr>
            <p:spPr>
              <a:xfrm>
                <a:off x="7934760" y="3105360"/>
                <a:ext cx="284760" cy="298080"/>
              </a:xfrm>
              <a:custGeom>
                <a:avLst/>
                <a:gdLst>
                  <a:gd name="textAreaLeft" fmla="*/ 0 w 284760"/>
                  <a:gd name="textAreaRight" fmla="*/ 285120 w 284760"/>
                  <a:gd name="textAreaTop" fmla="*/ 0 h 298080"/>
                  <a:gd name="textAreaBottom" fmla="*/ 298440 h 298080"/>
                </a:gdLst>
                <a:ahLst/>
                <a:rect l="textAreaLeft" t="textAreaTop" r="textAreaRight" b="textAreaBottom"/>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rgbClr val="000000"/>
                </a:solidFill>
                <a:round/>
              </a:ln>
            </p:spPr>
            <p:style>
              <a:lnRef idx="0"/>
              <a:fillRef idx="0"/>
              <a:effectRef idx="0"/>
              <a:fontRef idx="minor"/>
            </p:style>
            <p:txBody>
              <a:bodyPr lIns="90000" rIns="90000" tIns="45000" bIns="45000" anchor="t">
                <a:noAutofit/>
              </a:bodyPr>
              <a:p>
                <a:pPr>
                  <a:lnSpc>
                    <a:spcPct val="100000"/>
                  </a:lnSpc>
                </a:pPr>
                <a:endParaRPr b="1" lang="en-US" sz="2400" spc="-1" strike="noStrike">
                  <a:solidFill>
                    <a:schemeClr val="dk1"/>
                  </a:solidFill>
                  <a:latin typeface="Arial Narrow"/>
                </a:endParaRPr>
              </a:p>
            </p:txBody>
          </p:sp>
        </p:grpSp>
        <p:sp>
          <p:nvSpPr>
            <p:cNvPr id="843" name="AutoShape 75"/>
            <p:cNvSpPr/>
            <p:nvPr/>
          </p:nvSpPr>
          <p:spPr>
            <a:xfrm>
              <a:off x="7600680" y="1649520"/>
              <a:ext cx="289080" cy="556200"/>
            </a:xfrm>
            <a:prstGeom prst="downArrow">
              <a:avLst>
                <a:gd name="adj1" fmla="val 50000"/>
                <a:gd name="adj2" fmla="val 48077"/>
              </a:avLst>
            </a:prstGeom>
            <a:solidFill>
              <a:srgbClr val="000000"/>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844" name="AutoShape 76"/>
          <p:cNvSpPr/>
          <p:nvPr/>
        </p:nvSpPr>
        <p:spPr>
          <a:xfrm>
            <a:off x="380880" y="2065320"/>
            <a:ext cx="304560" cy="1752120"/>
          </a:xfrm>
          <a:prstGeom prst="curvedRightArrow">
            <a:avLst>
              <a:gd name="adj1" fmla="val 115000"/>
              <a:gd name="adj2" fmla="val 230000"/>
              <a:gd name="adj3" fmla="val 33333"/>
            </a:avLst>
          </a:prstGeom>
          <a:solidFill>
            <a:srgbClr val="f7f5cd"/>
          </a:solidFill>
          <a:ln w="9525">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45" name="TextBox 83"/>
          <p:cNvSpPr/>
          <p:nvPr/>
        </p:nvSpPr>
        <p:spPr>
          <a:xfrm>
            <a:off x="668520" y="5341320"/>
            <a:ext cx="1836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Data transfer</a:t>
            </a:r>
            <a:endParaRPr b="0" lang="en-US" sz="2400" spc="-1" strike="noStrike">
              <a:solidFill>
                <a:srgbClr val="000000"/>
              </a:solidFill>
              <a:latin typeface="Arial"/>
            </a:endParaRPr>
          </a:p>
        </p:txBody>
      </p:sp>
      <p:sp>
        <p:nvSpPr>
          <p:cNvPr id="846" name="TextBox 84"/>
          <p:cNvSpPr/>
          <p:nvPr/>
        </p:nvSpPr>
        <p:spPr>
          <a:xfrm>
            <a:off x="3254400" y="5341320"/>
            <a:ext cx="7801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Seek</a:t>
            </a:r>
            <a:endParaRPr b="0" lang="en-US" sz="2400" spc="-1" strike="noStrike">
              <a:solidFill>
                <a:srgbClr val="000000"/>
              </a:solidFill>
              <a:latin typeface="Arial"/>
            </a:endParaRPr>
          </a:p>
        </p:txBody>
      </p:sp>
      <p:sp>
        <p:nvSpPr>
          <p:cNvPr id="847" name="TextBox 85"/>
          <p:cNvSpPr/>
          <p:nvPr/>
        </p:nvSpPr>
        <p:spPr>
          <a:xfrm>
            <a:off x="4876920" y="5341320"/>
            <a:ext cx="165636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2400" spc="-1" strike="noStrike">
                <a:solidFill>
                  <a:schemeClr val="dk1"/>
                </a:solidFill>
                <a:latin typeface="Calibri"/>
              </a:rPr>
              <a:t>Rotational </a:t>
            </a:r>
            <a:endParaRPr b="0" lang="en-US" sz="2400" spc="-1" strike="noStrike">
              <a:solidFill>
                <a:srgbClr val="000000"/>
              </a:solidFill>
              <a:latin typeface="Arial"/>
            </a:endParaRPr>
          </a:p>
          <a:p>
            <a:pPr algn="ctr">
              <a:lnSpc>
                <a:spcPct val="100000"/>
              </a:lnSpc>
            </a:pPr>
            <a:r>
              <a:rPr b="1" lang="en-US" sz="2400" spc="-1" strike="noStrike">
                <a:solidFill>
                  <a:schemeClr val="dk1"/>
                </a:solidFill>
                <a:latin typeface="Calibri"/>
              </a:rPr>
              <a:t>latency</a:t>
            </a:r>
            <a:endParaRPr b="0" lang="en-US" sz="2400" spc="-1" strike="noStrike">
              <a:solidFill>
                <a:srgbClr val="000000"/>
              </a:solidFill>
              <a:latin typeface="Arial"/>
            </a:endParaRPr>
          </a:p>
        </p:txBody>
      </p:sp>
      <p:sp>
        <p:nvSpPr>
          <p:cNvPr id="848" name="TextBox 86"/>
          <p:cNvSpPr/>
          <p:nvPr/>
        </p:nvSpPr>
        <p:spPr>
          <a:xfrm>
            <a:off x="6840720" y="5341320"/>
            <a:ext cx="1836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Data transfer</a:t>
            </a:r>
            <a:endParaRPr b="0" lang="en-US" sz="2400" spc="-1" strike="noStrike">
              <a:solidFill>
                <a:srgbClr val="000000"/>
              </a:solidFill>
              <a:latin typeface="Arial"/>
            </a:endParaRPr>
          </a:p>
        </p:txBody>
      </p:sp>
      <p:cxnSp>
        <p:nvCxnSpPr>
          <p:cNvPr id="849" name="Straight Arrow Connector 88"/>
          <p:cNvCxnSpPr>
            <a:stCxn id="845" idx="0"/>
          </p:cNvCxnSpPr>
          <p:nvPr/>
        </p:nvCxnSpPr>
        <p:spPr>
          <a:xfrm flipV="1">
            <a:off x="1586520" y="4573080"/>
            <a:ext cx="15840" cy="768600"/>
          </a:xfrm>
          <a:prstGeom prst="straightConnector1">
            <a:avLst/>
          </a:prstGeom>
          <a:ln w="25400">
            <a:solidFill>
              <a:srgbClr val="000000"/>
            </a:solidFill>
            <a:round/>
            <a:tailEnd len="med" type="arrow" w="med"/>
          </a:ln>
        </p:spPr>
      </p:cxnSp>
      <p:cxnSp>
        <p:nvCxnSpPr>
          <p:cNvPr id="850" name="Straight Arrow Connector 89"/>
          <p:cNvCxnSpPr/>
          <p:nvPr/>
        </p:nvCxnSpPr>
        <p:spPr>
          <a:xfrm flipV="1">
            <a:off x="3646080" y="4631760"/>
            <a:ext cx="16200" cy="774000"/>
          </a:xfrm>
          <a:prstGeom prst="straightConnector1">
            <a:avLst/>
          </a:prstGeom>
          <a:ln w="25400">
            <a:solidFill>
              <a:srgbClr val="000000"/>
            </a:solidFill>
            <a:round/>
            <a:tailEnd len="med" type="arrow" w="med"/>
          </a:ln>
        </p:spPr>
      </p:cxnSp>
      <p:cxnSp>
        <p:nvCxnSpPr>
          <p:cNvPr id="851" name="Straight Arrow Connector 90"/>
          <p:cNvCxnSpPr/>
          <p:nvPr/>
        </p:nvCxnSpPr>
        <p:spPr>
          <a:xfrm flipV="1">
            <a:off x="5696640" y="4631760"/>
            <a:ext cx="16200" cy="774000"/>
          </a:xfrm>
          <a:prstGeom prst="straightConnector1">
            <a:avLst/>
          </a:prstGeom>
          <a:ln w="25400">
            <a:solidFill>
              <a:srgbClr val="000000"/>
            </a:solidFill>
            <a:round/>
            <a:tailEnd len="med" type="arrow" w="med"/>
          </a:ln>
        </p:spPr>
      </p:cxnSp>
      <p:cxnSp>
        <p:nvCxnSpPr>
          <p:cNvPr id="852" name="Straight Arrow Connector 91"/>
          <p:cNvCxnSpPr/>
          <p:nvPr/>
        </p:nvCxnSpPr>
        <p:spPr>
          <a:xfrm flipV="1">
            <a:off x="7746120" y="4643640"/>
            <a:ext cx="15840" cy="774000"/>
          </a:xfrm>
          <a:prstGeom prst="straightConnector1">
            <a:avLst/>
          </a:prstGeom>
          <a:ln w="25400">
            <a:solidFill>
              <a:srgbClr val="000000"/>
            </a:solidFill>
            <a:round/>
            <a:tailEnd len="med" type="arrow" w="med"/>
          </a:ln>
        </p:spPr>
      </p:cxn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Time</a:t>
            </a:r>
            <a:endParaRPr b="0" lang="en-US" sz="3600" spc="-1" strike="noStrike">
              <a:solidFill>
                <a:schemeClr val="dk1"/>
              </a:solidFill>
              <a:latin typeface="Arial Narrow"/>
            </a:endParaRPr>
          </a:p>
        </p:txBody>
      </p:sp>
      <p:sp>
        <p:nvSpPr>
          <p:cNvPr id="854" name="PlaceHolder 2"/>
          <p:cNvSpPr>
            <a:spLocks noGrp="1"/>
          </p:cNvSpPr>
          <p:nvPr>
            <p:ph/>
          </p:nvPr>
        </p:nvSpPr>
        <p:spPr>
          <a:xfrm>
            <a:off x="396720" y="1362240"/>
            <a:ext cx="83656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Average time to access some target sector approximated by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Taccess  =  Tavg seek +  Tavg rotation + Tavg transfer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Seek time </a:t>
            </a:r>
            <a:r>
              <a:rPr b="1" lang="en-US" sz="2400" spc="-1" strike="noStrike">
                <a:solidFill>
                  <a:schemeClr val="dk1"/>
                </a:solidFill>
                <a:latin typeface="Calibri"/>
              </a:rPr>
              <a:t>(Tavg seek)</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to position heads over cylinder containing target sector.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Typical  Tavg seek is 3—9 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Rotational latency </a:t>
            </a:r>
            <a:r>
              <a:rPr b="1" lang="en-US" sz="2400" spc="-1" strike="noStrike">
                <a:solidFill>
                  <a:schemeClr val="dk1"/>
                </a:solidFill>
                <a:latin typeface="Calibri"/>
              </a:rPr>
              <a:t>(Tavg rotation)</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waiting for first bit of target sector to pass under r/w head.</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rotation = 1/2 x 1/RPMs x 60 sec/1 min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Typical Tavg rotation = 7200 RPMs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Transfer time </a:t>
            </a:r>
            <a:r>
              <a:rPr b="1" lang="en-US" sz="2400" spc="-1" strike="noStrike">
                <a:solidFill>
                  <a:schemeClr val="dk1"/>
                </a:solidFill>
                <a:latin typeface="Calibri"/>
              </a:rPr>
              <a:t>(Tavg transfer)</a:t>
            </a:r>
            <a:r>
              <a:rPr b="1" lang="en-US" sz="2400" spc="-1" strike="noStrike">
                <a:solidFill>
                  <a:schemeClr val="dk1"/>
                </a:solidFill>
                <a:latin typeface="Calibri"/>
              </a:rPr>
              <a:t>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Time to read the bits in the target sector.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transfer = 1/RPM x 1/(avg # sectors/track) x 60 secs/1 min.</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Disk Access Time Example</a:t>
            </a:r>
            <a:endParaRPr b="0" lang="en-US" sz="3600" spc="-1" strike="noStrike">
              <a:solidFill>
                <a:schemeClr val="dk1"/>
              </a:solidFill>
              <a:latin typeface="Arial Narrow"/>
            </a:endParaRPr>
          </a:p>
        </p:txBody>
      </p:sp>
      <p:sp>
        <p:nvSpPr>
          <p:cNvPr id="856" name="PlaceHolder 2"/>
          <p:cNvSpPr>
            <a:spLocks noGrp="1"/>
          </p:cNvSpPr>
          <p:nvPr>
            <p:ph/>
          </p:nvPr>
        </p:nvSpPr>
        <p:spPr>
          <a:xfrm>
            <a:off x="396720" y="1362240"/>
            <a:ext cx="874692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Given:</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Rotational rate = 7,200 RPM</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Average seek time = 9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Avg # sectors/track = 400.</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Derived:</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rotation = 1/2 x (60 secs/7200 RPM) x 1000 ms/sec = 4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Tavg transfer = 60/7200 RPM x 1/400 secs/track x 1000 ms/sec = 0.02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Taccess  = 9 ms + 4 ms + 0.02 ms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Important points: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Access time dominated by seek time and rotational latency.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First bit in a sector is the most expensive, the rest are free.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SRAM access time is about  4 ns/doubleword, DRAM about  60 ns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Disk is about 40,000 times slower than SRAM, </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2,500 times slower then DRAM.</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Logical Disk Blocks</a:t>
            </a:r>
            <a:endParaRPr b="0" lang="en-US" sz="3600" spc="-1" strike="noStrike">
              <a:solidFill>
                <a:schemeClr val="dk1"/>
              </a:solidFill>
              <a:latin typeface="Arial Narrow"/>
            </a:endParaRPr>
          </a:p>
        </p:txBody>
      </p:sp>
      <p:sp>
        <p:nvSpPr>
          <p:cNvPr id="858"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Modern disks present a simpler abstract view of the complex sector geometry:</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The set of available sectors is modeled as a sequence of b-sized </a:t>
            </a:r>
            <a:r>
              <a:rPr b="0" lang="en-US" sz="2000" spc="-1" strike="noStrike">
                <a:solidFill>
                  <a:srgbClr val="ff0000"/>
                </a:solidFill>
                <a:latin typeface="Calibri"/>
              </a:rPr>
              <a:t>logical blocks </a:t>
            </a:r>
            <a:r>
              <a:rPr b="0" lang="en-US" sz="2000" spc="-1" strike="noStrike">
                <a:solidFill>
                  <a:schemeClr val="dk1"/>
                </a:solidFill>
                <a:latin typeface="Calibri"/>
              </a:rPr>
              <a:t>(0, 1, 2, ...)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Mapping between logical blocks and actual (physical) sectors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Maintained by hardware/firmware device called disk controller.</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Converts requests for logical blocks into (surface,track,sector) triples.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Allows controller to set aside spare cylinders for each zone.</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Accounts for the difference in “formatted capacity” and “maximum capacity”. </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title"/>
          </p:nvPr>
        </p:nvSpPr>
        <p:spPr>
          <a:xfrm>
            <a:off x="357120" y="33408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I/O Bus</a:t>
            </a:r>
            <a:endParaRPr b="0" lang="en-US" sz="3600" spc="-1" strike="noStrike">
              <a:solidFill>
                <a:schemeClr val="dk1"/>
              </a:solidFill>
              <a:latin typeface="Arial Narrow"/>
            </a:endParaRPr>
          </a:p>
        </p:txBody>
      </p:sp>
      <p:sp>
        <p:nvSpPr>
          <p:cNvPr id="860" name="Rectangle 4"/>
          <p:cNvSpPr/>
          <p:nvPr/>
        </p:nvSpPr>
        <p:spPr>
          <a:xfrm>
            <a:off x="6880320" y="28764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861" name="AutoShape 5"/>
          <p:cNvSpPr/>
          <p:nvPr/>
        </p:nvSpPr>
        <p:spPr>
          <a:xfrm>
            <a:off x="5356080" y="302904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2" name="Rectangle 6"/>
          <p:cNvSpPr/>
          <p:nvPr/>
        </p:nvSpPr>
        <p:spPr>
          <a:xfrm>
            <a:off x="4441680" y="30607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I/O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bridge</a:t>
            </a:r>
            <a:endParaRPr b="0" lang="en-US" sz="1600" spc="-1" strike="noStrike">
              <a:solidFill>
                <a:srgbClr val="000000"/>
              </a:solidFill>
              <a:latin typeface="Arial"/>
            </a:endParaRPr>
          </a:p>
        </p:txBody>
      </p:sp>
      <p:sp>
        <p:nvSpPr>
          <p:cNvPr id="863" name="AutoShape 7"/>
          <p:cNvSpPr/>
          <p:nvPr/>
        </p:nvSpPr>
        <p:spPr>
          <a:xfrm>
            <a:off x="2984400" y="302904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4" name="Rectangle 8"/>
          <p:cNvSpPr/>
          <p:nvPr/>
        </p:nvSpPr>
        <p:spPr>
          <a:xfrm>
            <a:off x="1084320" y="30607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865" name="Rectangle 9"/>
          <p:cNvSpPr/>
          <p:nvPr/>
        </p:nvSpPr>
        <p:spPr>
          <a:xfrm>
            <a:off x="2000160" y="17334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6" name="Rectangle 10"/>
          <p:cNvSpPr/>
          <p:nvPr/>
        </p:nvSpPr>
        <p:spPr>
          <a:xfrm>
            <a:off x="2000160" y="188604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7" name="Rectangle 11"/>
          <p:cNvSpPr/>
          <p:nvPr/>
        </p:nvSpPr>
        <p:spPr>
          <a:xfrm>
            <a:off x="2000160" y="20383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8" name="Rectangle 12"/>
          <p:cNvSpPr/>
          <p:nvPr/>
        </p:nvSpPr>
        <p:spPr>
          <a:xfrm>
            <a:off x="2000160" y="21906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69" name="Rectangle 13"/>
          <p:cNvSpPr/>
          <p:nvPr/>
        </p:nvSpPr>
        <p:spPr>
          <a:xfrm>
            <a:off x="2000160" y="234324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0" name="AutoShape 14"/>
          <p:cNvSpPr/>
          <p:nvPr/>
        </p:nvSpPr>
        <p:spPr>
          <a:xfrm>
            <a:off x="2773440" y="17334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1" name="AutoShape 15"/>
          <p:cNvSpPr/>
          <p:nvPr/>
        </p:nvSpPr>
        <p:spPr>
          <a:xfrm flipH="1">
            <a:off x="2684520" y="211464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2" name="Rectangle 16"/>
          <p:cNvSpPr/>
          <p:nvPr/>
        </p:nvSpPr>
        <p:spPr>
          <a:xfrm>
            <a:off x="3218040" y="15811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873" name="Text Box 17"/>
          <p:cNvSpPr/>
          <p:nvPr/>
        </p:nvSpPr>
        <p:spPr>
          <a:xfrm>
            <a:off x="1725120" y="141444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874" name="AutoShape 18"/>
          <p:cNvSpPr/>
          <p:nvPr/>
        </p:nvSpPr>
        <p:spPr>
          <a:xfrm>
            <a:off x="2075040" y="257184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5" name="Rectangle 19"/>
          <p:cNvSpPr/>
          <p:nvPr/>
        </p:nvSpPr>
        <p:spPr>
          <a:xfrm>
            <a:off x="932040" y="13525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76" name="Text Box 20"/>
          <p:cNvSpPr/>
          <p:nvPr/>
        </p:nvSpPr>
        <p:spPr>
          <a:xfrm>
            <a:off x="902880" y="10490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877" name="Text Box 21"/>
          <p:cNvSpPr/>
          <p:nvPr/>
        </p:nvSpPr>
        <p:spPr>
          <a:xfrm>
            <a:off x="3874680" y="2344680"/>
            <a:ext cx="1110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System bus</a:t>
            </a:r>
            <a:endParaRPr b="0" lang="en-US" sz="1600" spc="-1" strike="noStrike">
              <a:solidFill>
                <a:srgbClr val="000000"/>
              </a:solidFill>
              <a:latin typeface="Arial"/>
            </a:endParaRPr>
          </a:p>
        </p:txBody>
      </p:sp>
      <p:sp>
        <p:nvSpPr>
          <p:cNvPr id="878" name="Line 22"/>
          <p:cNvSpPr/>
          <p:nvPr/>
        </p:nvSpPr>
        <p:spPr>
          <a:xfrm flipH="1">
            <a:off x="3751200" y="2647800"/>
            <a:ext cx="68580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79" name="Text Box 23"/>
          <p:cNvSpPr/>
          <p:nvPr/>
        </p:nvSpPr>
        <p:spPr>
          <a:xfrm>
            <a:off x="5391000" y="2344680"/>
            <a:ext cx="1165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 bus</a:t>
            </a:r>
            <a:endParaRPr b="0" lang="en-US" sz="1600" spc="-1" strike="noStrike">
              <a:solidFill>
                <a:srgbClr val="000000"/>
              </a:solidFill>
              <a:latin typeface="Arial"/>
            </a:endParaRPr>
          </a:p>
        </p:txBody>
      </p:sp>
      <p:sp>
        <p:nvSpPr>
          <p:cNvPr id="880" name="Line 24"/>
          <p:cNvSpPr/>
          <p:nvPr/>
        </p:nvSpPr>
        <p:spPr>
          <a:xfrm>
            <a:off x="6037200" y="2647800"/>
            <a:ext cx="360" cy="45720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81" name="AutoShape 25"/>
          <p:cNvSpPr/>
          <p:nvPr/>
        </p:nvSpPr>
        <p:spPr>
          <a:xfrm>
            <a:off x="4665600" y="37148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2" name="AutoShape 26"/>
          <p:cNvSpPr/>
          <p:nvPr/>
        </p:nvSpPr>
        <p:spPr>
          <a:xfrm flipV="1">
            <a:off x="577044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3" name="Rectangle 27"/>
          <p:cNvSpPr/>
          <p:nvPr/>
        </p:nvSpPr>
        <p:spPr>
          <a:xfrm>
            <a:off x="5351400" y="517536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884" name="AutoShape 28"/>
          <p:cNvSpPr/>
          <p:nvPr/>
        </p:nvSpPr>
        <p:spPr>
          <a:xfrm flipV="1">
            <a:off x="344016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5" name="Rectangle 29"/>
          <p:cNvSpPr/>
          <p:nvPr/>
        </p:nvSpPr>
        <p:spPr>
          <a:xfrm>
            <a:off x="3021120" y="517536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886" name="AutoShape 30"/>
          <p:cNvSpPr/>
          <p:nvPr/>
        </p:nvSpPr>
        <p:spPr>
          <a:xfrm flipV="1">
            <a:off x="1763640" y="445140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87" name="Rectangle 31"/>
          <p:cNvSpPr/>
          <p:nvPr/>
        </p:nvSpPr>
        <p:spPr>
          <a:xfrm>
            <a:off x="1420920" y="51624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888" name="Line 32"/>
          <p:cNvSpPr/>
          <p:nvPr/>
        </p:nvSpPr>
        <p:spPr>
          <a:xfrm>
            <a:off x="1649160" y="5695920"/>
            <a:ext cx="360" cy="30456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89" name="Line 33"/>
          <p:cNvSpPr/>
          <p:nvPr/>
        </p:nvSpPr>
        <p:spPr>
          <a:xfrm>
            <a:off x="2411280" y="5695920"/>
            <a:ext cx="360" cy="30456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0" name="Text Box 34"/>
          <p:cNvSpPr/>
          <p:nvPr/>
        </p:nvSpPr>
        <p:spPr>
          <a:xfrm>
            <a:off x="1217880" y="59259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891" name="Text Box 35"/>
          <p:cNvSpPr/>
          <p:nvPr/>
        </p:nvSpPr>
        <p:spPr>
          <a:xfrm>
            <a:off x="1900440" y="59259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892" name="Line 36"/>
          <p:cNvSpPr/>
          <p:nvPr/>
        </p:nvSpPr>
        <p:spPr>
          <a:xfrm>
            <a:off x="3706560" y="5695920"/>
            <a:ext cx="360" cy="30456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3" name="Text Box 37"/>
          <p:cNvSpPr/>
          <p:nvPr/>
        </p:nvSpPr>
        <p:spPr>
          <a:xfrm>
            <a:off x="3215520" y="59259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894" name="Line 38"/>
          <p:cNvSpPr/>
          <p:nvPr/>
        </p:nvSpPr>
        <p:spPr>
          <a:xfrm>
            <a:off x="6011640" y="5695920"/>
            <a:ext cx="360" cy="38088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895" name="AutoShape 39"/>
          <p:cNvSpPr/>
          <p:nvPr/>
        </p:nvSpPr>
        <p:spPr>
          <a:xfrm>
            <a:off x="5707080" y="60768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896" name="AutoShape 40"/>
          <p:cNvSpPr/>
          <p:nvPr/>
        </p:nvSpPr>
        <p:spPr>
          <a:xfrm>
            <a:off x="855720" y="4235400"/>
            <a:ext cx="7276680" cy="393480"/>
          </a:xfrm>
          <a:prstGeom prst="leftRightArrow">
            <a:avLst>
              <a:gd name="adj1" fmla="val 48611"/>
              <a:gd name="adj2" fmla="val 95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7" name="Rectangle 41"/>
          <p:cNvSpPr/>
          <p:nvPr/>
        </p:nvSpPr>
        <p:spPr>
          <a:xfrm>
            <a:off x="1932120" y="4405320"/>
            <a:ext cx="16632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8" name="Rectangle 42"/>
          <p:cNvSpPr/>
          <p:nvPr/>
        </p:nvSpPr>
        <p:spPr>
          <a:xfrm>
            <a:off x="3608280" y="4395960"/>
            <a:ext cx="16632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899" name="Rectangle 43"/>
          <p:cNvSpPr/>
          <p:nvPr/>
        </p:nvSpPr>
        <p:spPr>
          <a:xfrm>
            <a:off x="5942160" y="438624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0" name="Text Box 44"/>
          <p:cNvSpPr/>
          <p:nvPr/>
        </p:nvSpPr>
        <p:spPr>
          <a:xfrm>
            <a:off x="4593960" y="454176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01" name="Rectangle 45"/>
          <p:cNvSpPr/>
          <p:nvPr/>
        </p:nvSpPr>
        <p:spPr>
          <a:xfrm>
            <a:off x="4832280" y="432432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2" name="Rectangle 46"/>
          <p:cNvSpPr/>
          <p:nvPr/>
        </p:nvSpPr>
        <p:spPr>
          <a:xfrm>
            <a:off x="672300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3" name="Rectangle 47"/>
          <p:cNvSpPr/>
          <p:nvPr/>
        </p:nvSpPr>
        <p:spPr>
          <a:xfrm>
            <a:off x="702792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4" name="Rectangle 48"/>
          <p:cNvSpPr/>
          <p:nvPr/>
        </p:nvSpPr>
        <p:spPr>
          <a:xfrm>
            <a:off x="7332840" y="4248000"/>
            <a:ext cx="126720" cy="40608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5" name="Text Box 49"/>
          <p:cNvSpPr/>
          <p:nvPr/>
        </p:nvSpPr>
        <p:spPr>
          <a:xfrm>
            <a:off x="6896880" y="4631760"/>
            <a:ext cx="1836000" cy="10641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Expansion slots for</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other devices such</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as network adapters.</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(1)</a:t>
            </a:r>
            <a:endParaRPr b="0" lang="en-US" sz="3600" spc="-1" strike="noStrike">
              <a:solidFill>
                <a:schemeClr val="dk1"/>
              </a:solidFill>
              <a:latin typeface="Arial Narrow"/>
            </a:endParaRPr>
          </a:p>
        </p:txBody>
      </p:sp>
      <p:sp>
        <p:nvSpPr>
          <p:cNvPr id="907" name="Rectangle 4"/>
          <p:cNvSpPr/>
          <p:nvPr/>
        </p:nvSpPr>
        <p:spPr>
          <a:xfrm>
            <a:off x="6291360" y="298872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08" name="AutoShape 5"/>
          <p:cNvSpPr/>
          <p:nvPr/>
        </p:nvSpPr>
        <p:spPr>
          <a:xfrm>
            <a:off x="476712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09" name="Rectangle 6"/>
          <p:cNvSpPr/>
          <p:nvPr/>
        </p:nvSpPr>
        <p:spPr>
          <a:xfrm>
            <a:off x="385272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10" name="AutoShape 7"/>
          <p:cNvSpPr/>
          <p:nvPr/>
        </p:nvSpPr>
        <p:spPr>
          <a:xfrm>
            <a:off x="239544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1" name="Rectangle 8"/>
          <p:cNvSpPr/>
          <p:nvPr/>
        </p:nvSpPr>
        <p:spPr>
          <a:xfrm>
            <a:off x="141120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2" name="Rectangle 9"/>
          <p:cNvSpPr/>
          <p:nvPr/>
        </p:nvSpPr>
        <p:spPr>
          <a:xfrm>
            <a:off x="141120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3" name="Rectangle 10"/>
          <p:cNvSpPr/>
          <p:nvPr/>
        </p:nvSpPr>
        <p:spPr>
          <a:xfrm>
            <a:off x="141120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4" name="Rectangle 11"/>
          <p:cNvSpPr/>
          <p:nvPr/>
        </p:nvSpPr>
        <p:spPr>
          <a:xfrm>
            <a:off x="141120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5" name="Rectangle 12"/>
          <p:cNvSpPr/>
          <p:nvPr/>
        </p:nvSpPr>
        <p:spPr>
          <a:xfrm>
            <a:off x="141120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6" name="AutoShape 13"/>
          <p:cNvSpPr/>
          <p:nvPr/>
        </p:nvSpPr>
        <p:spPr>
          <a:xfrm>
            <a:off x="218448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7" name="AutoShape 14"/>
          <p:cNvSpPr/>
          <p:nvPr/>
        </p:nvSpPr>
        <p:spPr>
          <a:xfrm flipH="1">
            <a:off x="209556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18" name="Rectangle 15"/>
          <p:cNvSpPr/>
          <p:nvPr/>
        </p:nvSpPr>
        <p:spPr>
          <a:xfrm>
            <a:off x="2629080" y="169344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919" name="Text Box 16"/>
          <p:cNvSpPr/>
          <p:nvPr/>
        </p:nvSpPr>
        <p:spPr>
          <a:xfrm>
            <a:off x="1136160" y="152640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920" name="AutoShape 17"/>
          <p:cNvSpPr/>
          <p:nvPr/>
        </p:nvSpPr>
        <p:spPr>
          <a:xfrm>
            <a:off x="148608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1" name="Rectangle 18"/>
          <p:cNvSpPr/>
          <p:nvPr/>
        </p:nvSpPr>
        <p:spPr>
          <a:xfrm>
            <a:off x="34308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2" name="Text Box 19"/>
          <p:cNvSpPr/>
          <p:nvPr/>
        </p:nvSpPr>
        <p:spPr>
          <a:xfrm>
            <a:off x="31248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923" name="AutoShape 20"/>
          <p:cNvSpPr/>
          <p:nvPr/>
        </p:nvSpPr>
        <p:spPr>
          <a:xfrm>
            <a:off x="4076640" y="38098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4" name="AutoShape 21"/>
          <p:cNvSpPr/>
          <p:nvPr/>
        </p:nvSpPr>
        <p:spPr>
          <a:xfrm flipV="1">
            <a:off x="518148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5" name="Rectangle 22"/>
          <p:cNvSpPr/>
          <p:nvPr/>
        </p:nvSpPr>
        <p:spPr>
          <a:xfrm>
            <a:off x="4762440" y="528732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26" name="AutoShape 23"/>
          <p:cNvSpPr/>
          <p:nvPr/>
        </p:nvSpPr>
        <p:spPr>
          <a:xfrm flipV="1">
            <a:off x="285120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7" name="Rectangle 24"/>
          <p:cNvSpPr/>
          <p:nvPr/>
        </p:nvSpPr>
        <p:spPr>
          <a:xfrm>
            <a:off x="2432160" y="528732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928" name="AutoShape 25"/>
          <p:cNvSpPr/>
          <p:nvPr/>
        </p:nvSpPr>
        <p:spPr>
          <a:xfrm flipV="1">
            <a:off x="117468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29" name="Rectangle 26"/>
          <p:cNvSpPr/>
          <p:nvPr/>
        </p:nvSpPr>
        <p:spPr>
          <a:xfrm>
            <a:off x="831960" y="51984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30" name="Line 27"/>
          <p:cNvSpPr/>
          <p:nvPr/>
        </p:nvSpPr>
        <p:spPr>
          <a:xfrm>
            <a:off x="106020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1" name="Line 28"/>
          <p:cNvSpPr/>
          <p:nvPr/>
        </p:nvSpPr>
        <p:spPr>
          <a:xfrm>
            <a:off x="182232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2" name="Text Box 29"/>
          <p:cNvSpPr/>
          <p:nvPr/>
        </p:nvSpPr>
        <p:spPr>
          <a:xfrm>
            <a:off x="684720" y="6038280"/>
            <a:ext cx="718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933" name="Text Box 30"/>
          <p:cNvSpPr/>
          <p:nvPr/>
        </p:nvSpPr>
        <p:spPr>
          <a:xfrm>
            <a:off x="1386720" y="6022440"/>
            <a:ext cx="9187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934" name="Line 31"/>
          <p:cNvSpPr/>
          <p:nvPr/>
        </p:nvSpPr>
        <p:spPr>
          <a:xfrm>
            <a:off x="311760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5" name="Text Box 32"/>
          <p:cNvSpPr/>
          <p:nvPr/>
        </p:nvSpPr>
        <p:spPr>
          <a:xfrm>
            <a:off x="2626560" y="603828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936" name="Line 33"/>
          <p:cNvSpPr/>
          <p:nvPr/>
        </p:nvSpPr>
        <p:spPr>
          <a:xfrm>
            <a:off x="5422680" y="5790960"/>
            <a:ext cx="360" cy="38124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37" name="AutoShape 34"/>
          <p:cNvSpPr/>
          <p:nvPr/>
        </p:nvSpPr>
        <p:spPr>
          <a:xfrm>
            <a:off x="5124600" y="618912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938" name="AutoShape 35"/>
          <p:cNvSpPr/>
          <p:nvPr/>
        </p:nvSpPr>
        <p:spPr>
          <a:xfrm>
            <a:off x="26676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39" name="Rectangle 36"/>
          <p:cNvSpPr/>
          <p:nvPr/>
        </p:nvSpPr>
        <p:spPr>
          <a:xfrm>
            <a:off x="134316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0" name="Rectangle 37"/>
          <p:cNvSpPr/>
          <p:nvPr/>
        </p:nvSpPr>
        <p:spPr>
          <a:xfrm>
            <a:off x="301932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1" name="Rectangle 38"/>
          <p:cNvSpPr/>
          <p:nvPr/>
        </p:nvSpPr>
        <p:spPr>
          <a:xfrm>
            <a:off x="535320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2" name="Text Box 39"/>
          <p:cNvSpPr/>
          <p:nvPr/>
        </p:nvSpPr>
        <p:spPr>
          <a:xfrm>
            <a:off x="561780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43" name="Rectangle 40"/>
          <p:cNvSpPr/>
          <p:nvPr/>
        </p:nvSpPr>
        <p:spPr>
          <a:xfrm>
            <a:off x="424332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44" name="Line 41"/>
          <p:cNvSpPr/>
          <p:nvPr/>
        </p:nvSpPr>
        <p:spPr>
          <a:xfrm>
            <a:off x="2355840" y="3365280"/>
            <a:ext cx="201276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45" name="Line 42"/>
          <p:cNvSpPr/>
          <p:nvPr/>
        </p:nvSpPr>
        <p:spPr>
          <a:xfrm>
            <a:off x="4332240" y="3365280"/>
            <a:ext cx="360" cy="11350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46" name="Line 43"/>
          <p:cNvSpPr/>
          <p:nvPr/>
        </p:nvSpPr>
        <p:spPr>
          <a:xfrm>
            <a:off x="429408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47" name="Line 44"/>
          <p:cNvSpPr/>
          <p:nvPr/>
        </p:nvSpPr>
        <p:spPr>
          <a:xfrm>
            <a:off x="5429160" y="4487760"/>
            <a:ext cx="360" cy="782640"/>
          </a:xfrm>
          <a:prstGeom prst="line">
            <a:avLst/>
          </a:prstGeom>
          <a:ln w="76200">
            <a:solidFill>
              <a:srgbClr val="00ff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48" name="Rectangle 45"/>
          <p:cNvSpPr/>
          <p:nvPr/>
        </p:nvSpPr>
        <p:spPr>
          <a:xfrm>
            <a:off x="495360" y="317268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949" name="Text Box 46"/>
          <p:cNvSpPr/>
          <p:nvPr/>
        </p:nvSpPr>
        <p:spPr>
          <a:xfrm>
            <a:off x="4038480" y="1324080"/>
            <a:ext cx="4876560" cy="1552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CPU initiates a disk read by writing a command, logical block number, and destination memory address to a </a:t>
            </a:r>
            <a:r>
              <a:rPr b="0" lang="en-US" sz="2400" spc="-1" strike="noStrike">
                <a:solidFill>
                  <a:srgbClr val="ff0000"/>
                </a:solidFill>
                <a:latin typeface="Arial Narrow"/>
              </a:rPr>
              <a:t>port </a:t>
            </a:r>
            <a:r>
              <a:rPr b="0" lang="en-US" sz="2400" spc="-1" strike="noStrike">
                <a:solidFill>
                  <a:schemeClr val="dk1"/>
                </a:solidFill>
                <a:latin typeface="Arial Narrow"/>
              </a:rPr>
              <a:t>(address) associated with disk controller.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(2)</a:t>
            </a:r>
            <a:endParaRPr b="0" lang="en-US" sz="3600" spc="-1" strike="noStrike">
              <a:solidFill>
                <a:schemeClr val="dk1"/>
              </a:solidFill>
              <a:latin typeface="Arial Narrow"/>
            </a:endParaRPr>
          </a:p>
        </p:txBody>
      </p:sp>
      <p:sp>
        <p:nvSpPr>
          <p:cNvPr id="951" name="Rectangle 4"/>
          <p:cNvSpPr/>
          <p:nvPr/>
        </p:nvSpPr>
        <p:spPr>
          <a:xfrm>
            <a:off x="6294600" y="29718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52" name="AutoShape 5"/>
          <p:cNvSpPr/>
          <p:nvPr/>
        </p:nvSpPr>
        <p:spPr>
          <a:xfrm>
            <a:off x="477036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3" name="Rectangle 6"/>
          <p:cNvSpPr/>
          <p:nvPr/>
        </p:nvSpPr>
        <p:spPr>
          <a:xfrm>
            <a:off x="385596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54" name="AutoShape 7"/>
          <p:cNvSpPr/>
          <p:nvPr/>
        </p:nvSpPr>
        <p:spPr>
          <a:xfrm>
            <a:off x="239868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5" name="Rectangle 8"/>
          <p:cNvSpPr/>
          <p:nvPr/>
        </p:nvSpPr>
        <p:spPr>
          <a:xfrm>
            <a:off x="141444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6" name="Rectangle 9"/>
          <p:cNvSpPr/>
          <p:nvPr/>
        </p:nvSpPr>
        <p:spPr>
          <a:xfrm>
            <a:off x="141444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7" name="Rectangle 10"/>
          <p:cNvSpPr/>
          <p:nvPr/>
        </p:nvSpPr>
        <p:spPr>
          <a:xfrm>
            <a:off x="141444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8" name="Rectangle 11"/>
          <p:cNvSpPr/>
          <p:nvPr/>
        </p:nvSpPr>
        <p:spPr>
          <a:xfrm>
            <a:off x="141444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59" name="Rectangle 12"/>
          <p:cNvSpPr/>
          <p:nvPr/>
        </p:nvSpPr>
        <p:spPr>
          <a:xfrm>
            <a:off x="141444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0" name="AutoShape 13"/>
          <p:cNvSpPr/>
          <p:nvPr/>
        </p:nvSpPr>
        <p:spPr>
          <a:xfrm>
            <a:off x="218772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1" name="AutoShape 14"/>
          <p:cNvSpPr/>
          <p:nvPr/>
        </p:nvSpPr>
        <p:spPr>
          <a:xfrm flipH="1">
            <a:off x="209880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2" name="Rectangle 15"/>
          <p:cNvSpPr/>
          <p:nvPr/>
        </p:nvSpPr>
        <p:spPr>
          <a:xfrm>
            <a:off x="2631960" y="16765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963" name="Text Box 16"/>
          <p:cNvSpPr/>
          <p:nvPr/>
        </p:nvSpPr>
        <p:spPr>
          <a:xfrm>
            <a:off x="1139400" y="15094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964" name="AutoShape 17"/>
          <p:cNvSpPr/>
          <p:nvPr/>
        </p:nvSpPr>
        <p:spPr>
          <a:xfrm>
            <a:off x="148896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5" name="Rectangle 18"/>
          <p:cNvSpPr/>
          <p:nvPr/>
        </p:nvSpPr>
        <p:spPr>
          <a:xfrm>
            <a:off x="34596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6" name="Text Box 19"/>
          <p:cNvSpPr/>
          <p:nvPr/>
        </p:nvSpPr>
        <p:spPr>
          <a:xfrm>
            <a:off x="33156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967" name="AutoShape 20"/>
          <p:cNvSpPr/>
          <p:nvPr/>
        </p:nvSpPr>
        <p:spPr>
          <a:xfrm>
            <a:off x="4079880" y="3809880"/>
            <a:ext cx="495000" cy="685440"/>
          </a:xfrm>
          <a:prstGeom prst="upArrow">
            <a:avLst>
              <a:gd name="adj1" fmla="val 36667"/>
              <a:gd name="adj2" fmla="val 4487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8" name="AutoShape 21"/>
          <p:cNvSpPr/>
          <p:nvPr/>
        </p:nvSpPr>
        <p:spPr>
          <a:xfrm flipV="1">
            <a:off x="51847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69" name="Rectangle 22"/>
          <p:cNvSpPr/>
          <p:nvPr/>
        </p:nvSpPr>
        <p:spPr>
          <a:xfrm>
            <a:off x="476568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70" name="AutoShape 23"/>
          <p:cNvSpPr/>
          <p:nvPr/>
        </p:nvSpPr>
        <p:spPr>
          <a:xfrm flipV="1">
            <a:off x="285444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71" name="Rectangle 24"/>
          <p:cNvSpPr/>
          <p:nvPr/>
        </p:nvSpPr>
        <p:spPr>
          <a:xfrm>
            <a:off x="243540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972" name="AutoShape 25"/>
          <p:cNvSpPr/>
          <p:nvPr/>
        </p:nvSpPr>
        <p:spPr>
          <a:xfrm flipV="1">
            <a:off x="11779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73" name="Rectangle 26"/>
          <p:cNvSpPr/>
          <p:nvPr/>
        </p:nvSpPr>
        <p:spPr>
          <a:xfrm>
            <a:off x="835200" y="52578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974" name="Line 27"/>
          <p:cNvSpPr/>
          <p:nvPr/>
        </p:nvSpPr>
        <p:spPr>
          <a:xfrm>
            <a:off x="106344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5" name="Line 28"/>
          <p:cNvSpPr/>
          <p:nvPr/>
        </p:nvSpPr>
        <p:spPr>
          <a:xfrm>
            <a:off x="182556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6" name="Text Box 29"/>
          <p:cNvSpPr/>
          <p:nvPr/>
        </p:nvSpPr>
        <p:spPr>
          <a:xfrm>
            <a:off x="632160" y="60213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977" name="Text Box 30"/>
          <p:cNvSpPr/>
          <p:nvPr/>
        </p:nvSpPr>
        <p:spPr>
          <a:xfrm>
            <a:off x="1314720" y="60213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978" name="Line 31"/>
          <p:cNvSpPr/>
          <p:nvPr/>
        </p:nvSpPr>
        <p:spPr>
          <a:xfrm>
            <a:off x="312084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79" name="Text Box 32"/>
          <p:cNvSpPr/>
          <p:nvPr/>
        </p:nvSpPr>
        <p:spPr>
          <a:xfrm>
            <a:off x="2629800" y="60213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980" name="AutoShape 33"/>
          <p:cNvSpPr/>
          <p:nvPr/>
        </p:nvSpPr>
        <p:spPr>
          <a:xfrm>
            <a:off x="5121360" y="61722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981" name="AutoShape 34"/>
          <p:cNvSpPr/>
          <p:nvPr/>
        </p:nvSpPr>
        <p:spPr>
          <a:xfrm>
            <a:off x="27000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2" name="Rectangle 35"/>
          <p:cNvSpPr/>
          <p:nvPr/>
        </p:nvSpPr>
        <p:spPr>
          <a:xfrm>
            <a:off x="134604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3" name="Rectangle 36"/>
          <p:cNvSpPr/>
          <p:nvPr/>
        </p:nvSpPr>
        <p:spPr>
          <a:xfrm>
            <a:off x="302256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4" name="Rectangle 37"/>
          <p:cNvSpPr/>
          <p:nvPr/>
        </p:nvSpPr>
        <p:spPr>
          <a:xfrm>
            <a:off x="535608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5" name="Text Box 38"/>
          <p:cNvSpPr/>
          <p:nvPr/>
        </p:nvSpPr>
        <p:spPr>
          <a:xfrm>
            <a:off x="562104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986" name="Rectangle 39"/>
          <p:cNvSpPr/>
          <p:nvPr/>
        </p:nvSpPr>
        <p:spPr>
          <a:xfrm>
            <a:off x="424656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87" name="Line 40"/>
          <p:cNvSpPr/>
          <p:nvPr/>
        </p:nvSpPr>
        <p:spPr>
          <a:xfrm>
            <a:off x="4297320" y="3365280"/>
            <a:ext cx="196524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88" name="Line 41"/>
          <p:cNvSpPr/>
          <p:nvPr/>
        </p:nvSpPr>
        <p:spPr>
          <a:xfrm>
            <a:off x="4335120" y="3365280"/>
            <a:ext cx="360" cy="11350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89" name="Line 42"/>
          <p:cNvSpPr/>
          <p:nvPr/>
        </p:nvSpPr>
        <p:spPr>
          <a:xfrm>
            <a:off x="429732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990" name="Line 43"/>
          <p:cNvSpPr/>
          <p:nvPr/>
        </p:nvSpPr>
        <p:spPr>
          <a:xfrm>
            <a:off x="5432400" y="4500360"/>
            <a:ext cx="360" cy="167184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991" name="Rectangle 44"/>
          <p:cNvSpPr/>
          <p:nvPr/>
        </p:nvSpPr>
        <p:spPr>
          <a:xfrm>
            <a:off x="498600" y="31561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992" name="Text Box 46"/>
          <p:cNvSpPr/>
          <p:nvPr/>
        </p:nvSpPr>
        <p:spPr>
          <a:xfrm>
            <a:off x="4210200" y="1324080"/>
            <a:ext cx="4395600" cy="118692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Disk controller reads the sector and performs a direct memory access (</a:t>
            </a:r>
            <a:r>
              <a:rPr b="0" lang="en-US" sz="2400" spc="-1" strike="noStrike">
                <a:solidFill>
                  <a:srgbClr val="ff0000"/>
                </a:solidFill>
                <a:latin typeface="Arial Narrow"/>
              </a:rPr>
              <a:t>DMA</a:t>
            </a:r>
            <a:r>
              <a:rPr b="0" lang="en-US" sz="2400" spc="-1" strike="noStrike">
                <a:solidFill>
                  <a:schemeClr val="dk1"/>
                </a:solidFill>
                <a:latin typeface="Arial Narrow"/>
              </a:rPr>
              <a:t>) transfer into main memory.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a Disk Sector (3)</a:t>
            </a:r>
            <a:endParaRPr b="0" lang="en-US" sz="3600" spc="-1" strike="noStrike">
              <a:solidFill>
                <a:schemeClr val="dk1"/>
              </a:solidFill>
              <a:latin typeface="Arial Narrow"/>
            </a:endParaRPr>
          </a:p>
        </p:txBody>
      </p:sp>
      <p:sp>
        <p:nvSpPr>
          <p:cNvPr id="994" name="Rectangle 4"/>
          <p:cNvSpPr/>
          <p:nvPr/>
        </p:nvSpPr>
        <p:spPr>
          <a:xfrm>
            <a:off x="6294600" y="29718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995" name="AutoShape 5"/>
          <p:cNvSpPr/>
          <p:nvPr/>
        </p:nvSpPr>
        <p:spPr>
          <a:xfrm>
            <a:off x="4770360" y="3124080"/>
            <a:ext cx="1491840" cy="533160"/>
          </a:xfrm>
          <a:prstGeom prst="leftRightArrow">
            <a:avLst>
              <a:gd name="adj1" fmla="val 50000"/>
              <a:gd name="adj2" fmla="val 559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6" name="Rectangle 6"/>
          <p:cNvSpPr/>
          <p:nvPr/>
        </p:nvSpPr>
        <p:spPr>
          <a:xfrm>
            <a:off x="3855960" y="315612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997" name="AutoShape 7"/>
          <p:cNvSpPr/>
          <p:nvPr/>
        </p:nvSpPr>
        <p:spPr>
          <a:xfrm>
            <a:off x="2398680" y="3124080"/>
            <a:ext cx="1452240" cy="533160"/>
          </a:xfrm>
          <a:prstGeom prst="leftRightArrow">
            <a:avLst>
              <a:gd name="adj1" fmla="val 50000"/>
              <a:gd name="adj2" fmla="val 54464"/>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8" name="Rectangle 8"/>
          <p:cNvSpPr/>
          <p:nvPr/>
        </p:nvSpPr>
        <p:spPr>
          <a:xfrm>
            <a:off x="1414440" y="1828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999" name="Rectangle 9"/>
          <p:cNvSpPr/>
          <p:nvPr/>
        </p:nvSpPr>
        <p:spPr>
          <a:xfrm>
            <a:off x="1414440" y="1981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0" name="Rectangle 10"/>
          <p:cNvSpPr/>
          <p:nvPr/>
        </p:nvSpPr>
        <p:spPr>
          <a:xfrm>
            <a:off x="1414440" y="2133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1" name="Rectangle 11"/>
          <p:cNvSpPr/>
          <p:nvPr/>
        </p:nvSpPr>
        <p:spPr>
          <a:xfrm>
            <a:off x="1414440" y="2286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2" name="Rectangle 12"/>
          <p:cNvSpPr/>
          <p:nvPr/>
        </p:nvSpPr>
        <p:spPr>
          <a:xfrm>
            <a:off x="1414440" y="2438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3" name="AutoShape 13"/>
          <p:cNvSpPr/>
          <p:nvPr/>
        </p:nvSpPr>
        <p:spPr>
          <a:xfrm>
            <a:off x="2187720" y="18288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4" name="AutoShape 14"/>
          <p:cNvSpPr/>
          <p:nvPr/>
        </p:nvSpPr>
        <p:spPr>
          <a:xfrm flipH="1">
            <a:off x="2098800" y="22096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5" name="Rectangle 15"/>
          <p:cNvSpPr/>
          <p:nvPr/>
        </p:nvSpPr>
        <p:spPr>
          <a:xfrm>
            <a:off x="2631960" y="167652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006" name="Text Box 16"/>
          <p:cNvSpPr/>
          <p:nvPr/>
        </p:nvSpPr>
        <p:spPr>
          <a:xfrm>
            <a:off x="1139400" y="15094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007" name="AutoShape 17"/>
          <p:cNvSpPr/>
          <p:nvPr/>
        </p:nvSpPr>
        <p:spPr>
          <a:xfrm>
            <a:off x="1488960" y="26668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8" name="Rectangle 18"/>
          <p:cNvSpPr/>
          <p:nvPr/>
        </p:nvSpPr>
        <p:spPr>
          <a:xfrm>
            <a:off x="345960" y="1447920"/>
            <a:ext cx="2971440" cy="243792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09" name="Text Box 19"/>
          <p:cNvSpPr/>
          <p:nvPr/>
        </p:nvSpPr>
        <p:spPr>
          <a:xfrm>
            <a:off x="331560" y="114444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1010" name="AutoShape 20"/>
          <p:cNvSpPr/>
          <p:nvPr/>
        </p:nvSpPr>
        <p:spPr>
          <a:xfrm>
            <a:off x="4079880" y="38098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1" name="AutoShape 21"/>
          <p:cNvSpPr/>
          <p:nvPr/>
        </p:nvSpPr>
        <p:spPr>
          <a:xfrm flipV="1">
            <a:off x="51847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2" name="Rectangle 22"/>
          <p:cNvSpPr/>
          <p:nvPr/>
        </p:nvSpPr>
        <p:spPr>
          <a:xfrm>
            <a:off x="476568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013" name="AutoShape 23"/>
          <p:cNvSpPr/>
          <p:nvPr/>
        </p:nvSpPr>
        <p:spPr>
          <a:xfrm flipV="1">
            <a:off x="285444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4" name="Rectangle 24"/>
          <p:cNvSpPr/>
          <p:nvPr/>
        </p:nvSpPr>
        <p:spPr>
          <a:xfrm>
            <a:off x="2435400" y="5270400"/>
            <a:ext cx="129492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Graphics</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adapter</a:t>
            </a:r>
            <a:endParaRPr b="0" lang="en-US" sz="1600" spc="-1" strike="noStrike">
              <a:solidFill>
                <a:srgbClr val="000000"/>
              </a:solidFill>
              <a:latin typeface="Arial"/>
            </a:endParaRPr>
          </a:p>
        </p:txBody>
      </p:sp>
      <p:sp>
        <p:nvSpPr>
          <p:cNvPr id="1015" name="AutoShape 25"/>
          <p:cNvSpPr/>
          <p:nvPr/>
        </p:nvSpPr>
        <p:spPr>
          <a:xfrm flipV="1">
            <a:off x="1177920" y="454644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16" name="Rectangle 26"/>
          <p:cNvSpPr/>
          <p:nvPr/>
        </p:nvSpPr>
        <p:spPr>
          <a:xfrm>
            <a:off x="835200" y="5257800"/>
            <a:ext cx="11426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USB</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017" name="Line 27"/>
          <p:cNvSpPr/>
          <p:nvPr/>
        </p:nvSpPr>
        <p:spPr>
          <a:xfrm>
            <a:off x="106344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18" name="Line 28"/>
          <p:cNvSpPr/>
          <p:nvPr/>
        </p:nvSpPr>
        <p:spPr>
          <a:xfrm>
            <a:off x="1825560" y="5790960"/>
            <a:ext cx="360" cy="304920"/>
          </a:xfrm>
          <a:prstGeom prst="line">
            <a:avLst/>
          </a:prstGeom>
          <a:ln w="12700">
            <a:solidFill>
              <a:srgbClr val="000000"/>
            </a:solidFill>
            <a:round/>
            <a:head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19" name="Text Box 29"/>
          <p:cNvSpPr/>
          <p:nvPr/>
        </p:nvSpPr>
        <p:spPr>
          <a:xfrm>
            <a:off x="632160" y="6021360"/>
            <a:ext cx="7099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Mouse</a:t>
            </a:r>
            <a:endParaRPr b="0" lang="en-US" sz="1600" spc="-1" strike="noStrike">
              <a:solidFill>
                <a:srgbClr val="000000"/>
              </a:solidFill>
              <a:latin typeface="Arial"/>
            </a:endParaRPr>
          </a:p>
        </p:txBody>
      </p:sp>
      <p:sp>
        <p:nvSpPr>
          <p:cNvPr id="1020" name="Text Box 30"/>
          <p:cNvSpPr/>
          <p:nvPr/>
        </p:nvSpPr>
        <p:spPr>
          <a:xfrm>
            <a:off x="1314720" y="6021360"/>
            <a:ext cx="943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Keyboard</a:t>
            </a:r>
            <a:endParaRPr b="0" lang="en-US" sz="1600" spc="-1" strike="noStrike">
              <a:solidFill>
                <a:srgbClr val="000000"/>
              </a:solidFill>
              <a:latin typeface="Arial"/>
            </a:endParaRPr>
          </a:p>
        </p:txBody>
      </p:sp>
      <p:sp>
        <p:nvSpPr>
          <p:cNvPr id="1021" name="Line 31"/>
          <p:cNvSpPr/>
          <p:nvPr/>
        </p:nvSpPr>
        <p:spPr>
          <a:xfrm>
            <a:off x="3120840" y="5790960"/>
            <a:ext cx="360" cy="30492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22" name="Text Box 32"/>
          <p:cNvSpPr/>
          <p:nvPr/>
        </p:nvSpPr>
        <p:spPr>
          <a:xfrm>
            <a:off x="2629800" y="6021360"/>
            <a:ext cx="789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Monitor</a:t>
            </a:r>
            <a:endParaRPr b="0" lang="en-US" sz="1600" spc="-1" strike="noStrike">
              <a:solidFill>
                <a:srgbClr val="000000"/>
              </a:solidFill>
              <a:latin typeface="Arial"/>
            </a:endParaRPr>
          </a:p>
        </p:txBody>
      </p:sp>
      <p:sp>
        <p:nvSpPr>
          <p:cNvPr id="1023" name="Line 33"/>
          <p:cNvSpPr/>
          <p:nvPr/>
        </p:nvSpPr>
        <p:spPr>
          <a:xfrm>
            <a:off x="5425920" y="5790960"/>
            <a:ext cx="360" cy="381240"/>
          </a:xfrm>
          <a:prstGeom prst="line">
            <a:avLst/>
          </a:prstGeom>
          <a:ln w="127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24" name="AutoShape 34"/>
          <p:cNvSpPr/>
          <p:nvPr/>
        </p:nvSpPr>
        <p:spPr>
          <a:xfrm>
            <a:off x="5121360" y="6172200"/>
            <a:ext cx="609120" cy="609120"/>
          </a:xfrm>
          <a:prstGeom prst="can">
            <a:avLst>
              <a:gd name="adj" fmla="val 25000"/>
            </a:avLst>
          </a:prstGeom>
          <a:noFill/>
          <a:ln w="12700">
            <a:solidFill>
              <a:srgbClr val="000000"/>
            </a:solidFill>
            <a:round/>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Disk</a:t>
            </a:r>
            <a:endParaRPr b="0" lang="en-US" sz="1600" spc="-1" strike="noStrike">
              <a:solidFill>
                <a:srgbClr val="000000"/>
              </a:solidFill>
              <a:latin typeface="Arial"/>
            </a:endParaRPr>
          </a:p>
        </p:txBody>
      </p:sp>
      <p:sp>
        <p:nvSpPr>
          <p:cNvPr id="1025" name="AutoShape 35"/>
          <p:cNvSpPr/>
          <p:nvPr/>
        </p:nvSpPr>
        <p:spPr>
          <a:xfrm>
            <a:off x="270000" y="4330800"/>
            <a:ext cx="6972120" cy="393480"/>
          </a:xfrm>
          <a:prstGeom prst="leftRightArrow">
            <a:avLst>
              <a:gd name="adj1" fmla="val 48611"/>
              <a:gd name="adj2" fmla="val 91500"/>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6" name="Rectangle 36"/>
          <p:cNvSpPr/>
          <p:nvPr/>
        </p:nvSpPr>
        <p:spPr>
          <a:xfrm>
            <a:off x="1346040" y="450072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7" name="Rectangle 37"/>
          <p:cNvSpPr/>
          <p:nvPr/>
        </p:nvSpPr>
        <p:spPr>
          <a:xfrm>
            <a:off x="3022560" y="4491000"/>
            <a:ext cx="16632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8" name="Rectangle 38"/>
          <p:cNvSpPr/>
          <p:nvPr/>
        </p:nvSpPr>
        <p:spPr>
          <a:xfrm>
            <a:off x="5356080" y="448164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29" name="Text Box 39"/>
          <p:cNvSpPr/>
          <p:nvPr/>
        </p:nvSpPr>
        <p:spPr>
          <a:xfrm>
            <a:off x="5621040" y="4128840"/>
            <a:ext cx="7448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I/O bus</a:t>
            </a:r>
            <a:endParaRPr b="0" lang="en-US" sz="1600" spc="-1" strike="noStrike">
              <a:solidFill>
                <a:srgbClr val="000000"/>
              </a:solidFill>
              <a:latin typeface="Arial"/>
            </a:endParaRPr>
          </a:p>
        </p:txBody>
      </p:sp>
      <p:sp>
        <p:nvSpPr>
          <p:cNvPr id="1030" name="Rectangle 40"/>
          <p:cNvSpPr/>
          <p:nvPr/>
        </p:nvSpPr>
        <p:spPr>
          <a:xfrm>
            <a:off x="4246560" y="4419720"/>
            <a:ext cx="161640" cy="151920"/>
          </a:xfrm>
          <a:prstGeom prst="rect">
            <a:avLst/>
          </a:prstGeom>
          <a:solidFill>
            <a:schemeClr val="bg1"/>
          </a:solidFill>
          <a:ln w="12700">
            <a:noFill/>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31" name="Line 41"/>
          <p:cNvSpPr/>
          <p:nvPr/>
        </p:nvSpPr>
        <p:spPr>
          <a:xfrm flipH="1">
            <a:off x="3342960" y="2679480"/>
            <a:ext cx="10177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032" name="Line 42"/>
          <p:cNvSpPr/>
          <p:nvPr/>
        </p:nvSpPr>
        <p:spPr>
          <a:xfrm>
            <a:off x="4335120" y="2666880"/>
            <a:ext cx="360" cy="183348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33" name="Line 43"/>
          <p:cNvSpPr/>
          <p:nvPr/>
        </p:nvSpPr>
        <p:spPr>
          <a:xfrm>
            <a:off x="4297320" y="4528800"/>
            <a:ext cx="1128600" cy="360"/>
          </a:xfrm>
          <a:prstGeom prst="line">
            <a:avLst/>
          </a:prstGeom>
          <a:ln w="76200">
            <a:solidFill>
              <a:srgbClr val="00ff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034" name="Line 44"/>
          <p:cNvSpPr/>
          <p:nvPr/>
        </p:nvSpPr>
        <p:spPr>
          <a:xfrm flipH="1">
            <a:off x="5425920" y="4500360"/>
            <a:ext cx="6480" cy="782640"/>
          </a:xfrm>
          <a:prstGeom prst="line">
            <a:avLst/>
          </a:prstGeom>
          <a:ln w="76200">
            <a:solidFill>
              <a:srgbClr val="00ff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035" name="Rectangle 45"/>
          <p:cNvSpPr/>
          <p:nvPr/>
        </p:nvSpPr>
        <p:spPr>
          <a:xfrm>
            <a:off x="498600" y="3156120"/>
            <a:ext cx="187272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036" name="Text Box 47"/>
          <p:cNvSpPr/>
          <p:nvPr/>
        </p:nvSpPr>
        <p:spPr>
          <a:xfrm>
            <a:off x="4495680" y="1219320"/>
            <a:ext cx="4343040" cy="1552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chemeClr val="dk1"/>
                </a:solidFill>
                <a:latin typeface="Arial Narrow"/>
              </a:rPr>
              <a:t>When the DMA transfer completes, the disk controller notifies the CPU with an </a:t>
            </a:r>
            <a:r>
              <a:rPr b="0" i="1" lang="en-US" sz="2400" spc="-1" strike="noStrike">
                <a:solidFill>
                  <a:srgbClr val="ff0000"/>
                </a:solidFill>
                <a:latin typeface="Arial Narrow"/>
              </a:rPr>
              <a:t>interrupt</a:t>
            </a:r>
            <a:r>
              <a:rPr b="0" lang="en-US" sz="2400" spc="-1" strike="noStrike">
                <a:solidFill>
                  <a:schemeClr val="dk1"/>
                </a:solidFill>
                <a:latin typeface="Arial Narrow"/>
              </a:rPr>
              <a:t> (i.e., asserts a special “interrupt” pin on the CPU)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Rectangle 289"/>
          <p:cNvSpPr/>
          <p:nvPr/>
        </p:nvSpPr>
        <p:spPr>
          <a:xfrm>
            <a:off x="990720" y="3352680"/>
            <a:ext cx="7162560" cy="990360"/>
          </a:xfrm>
          <a:prstGeom prst="rect">
            <a:avLst/>
          </a:prstGeom>
          <a:solidFill>
            <a:srgbClr val="dedff5"/>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3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Solid State Disks (SSDs)</a:t>
            </a:r>
            <a:endParaRPr b="0" lang="en-US" sz="3600" spc="-1" strike="noStrike">
              <a:solidFill>
                <a:schemeClr val="dk1"/>
              </a:solidFill>
              <a:latin typeface="Arial Narrow"/>
            </a:endParaRPr>
          </a:p>
        </p:txBody>
      </p:sp>
      <p:sp>
        <p:nvSpPr>
          <p:cNvPr id="1039" name="PlaceHolder 2"/>
          <p:cNvSpPr>
            <a:spLocks noGrp="1"/>
          </p:cNvSpPr>
          <p:nvPr>
            <p:ph/>
          </p:nvPr>
        </p:nvSpPr>
        <p:spPr>
          <a:xfrm>
            <a:off x="396720" y="4724280"/>
            <a:ext cx="7895880" cy="19047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Pages: 512KB to 4KB, Blocks: 32 to 128 pages</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Data read/written in units of pages. </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Page can be written only after its block has been erased</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 block wears out after about 100,000 repeated writes.</a:t>
            </a:r>
            <a:endParaRPr b="1" lang="en-US" sz="2400" spc="-1" strike="noStrike">
              <a:solidFill>
                <a:schemeClr val="dk1"/>
              </a:solidFill>
              <a:latin typeface="Calibri"/>
            </a:endParaRPr>
          </a:p>
        </p:txBody>
      </p:sp>
      <p:sp>
        <p:nvSpPr>
          <p:cNvPr id="1040" name="AutoShape 238"/>
          <p:cNvSpPr/>
          <p:nvPr/>
        </p:nvSpPr>
        <p:spPr>
          <a:xfrm flipV="1">
            <a:off x="4305240" y="1606680"/>
            <a:ext cx="495000" cy="685440"/>
          </a:xfrm>
          <a:prstGeom prst="upArrow">
            <a:avLst>
              <a:gd name="adj1" fmla="val 36667"/>
              <a:gd name="adj2" fmla="val 4487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1" name="Rectangle 239"/>
          <p:cNvSpPr/>
          <p:nvPr/>
        </p:nvSpPr>
        <p:spPr>
          <a:xfrm>
            <a:off x="3505320" y="2406600"/>
            <a:ext cx="2057040" cy="520200"/>
          </a:xfrm>
          <a:prstGeom prst="rect">
            <a:avLst/>
          </a:prstGeom>
          <a:solidFill>
            <a:srgbClr val="dedff5"/>
          </a:solidFill>
          <a:ln w="12700">
            <a:solidFill>
              <a:srgbClr val="000000"/>
            </a:solidFill>
            <a:miter/>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0" lang="en-US" sz="1800" spc="-1" strike="noStrike">
                <a:solidFill>
                  <a:srgbClr val="000000"/>
                </a:solidFill>
                <a:latin typeface="Arial"/>
              </a:rPr>
              <a:t>Flash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translation layer</a:t>
            </a:r>
            <a:endParaRPr b="0" lang="en-US" sz="1800" spc="-1" strike="noStrike">
              <a:solidFill>
                <a:srgbClr val="000000"/>
              </a:solidFill>
              <a:latin typeface="Arial"/>
            </a:endParaRPr>
          </a:p>
        </p:txBody>
      </p:sp>
      <p:sp>
        <p:nvSpPr>
          <p:cNvPr id="1042" name="Line 258"/>
          <p:cNvSpPr/>
          <p:nvPr/>
        </p:nvSpPr>
        <p:spPr>
          <a:xfrm>
            <a:off x="4572000" y="2927160"/>
            <a:ext cx="360" cy="38088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Narrow"/>
            </a:endParaRPr>
          </a:p>
        </p:txBody>
      </p:sp>
      <p:sp>
        <p:nvSpPr>
          <p:cNvPr id="1043" name="Rectangle 235"/>
          <p:cNvSpPr/>
          <p:nvPr/>
        </p:nvSpPr>
        <p:spPr>
          <a:xfrm>
            <a:off x="3429000" y="1390680"/>
            <a:ext cx="2209320" cy="240840"/>
          </a:xfrm>
          <a:prstGeom prst="rect">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ccffcc"/>
              </a:solidFill>
              <a:latin typeface="Arial Narrow"/>
            </a:endParaRPr>
          </a:p>
        </p:txBody>
      </p:sp>
      <p:sp>
        <p:nvSpPr>
          <p:cNvPr id="1044" name="Rectangle 264"/>
          <p:cNvSpPr/>
          <p:nvPr/>
        </p:nvSpPr>
        <p:spPr>
          <a:xfrm>
            <a:off x="4476600" y="1541520"/>
            <a:ext cx="161640" cy="151920"/>
          </a:xfrm>
          <a:prstGeom prst="rect">
            <a:avLst/>
          </a:prstGeom>
          <a:solidFill>
            <a:srgbClr val="f7f5cd"/>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5" name="Text Box 265"/>
          <p:cNvSpPr/>
          <p:nvPr/>
        </p:nvSpPr>
        <p:spPr>
          <a:xfrm>
            <a:off x="3390840" y="1053000"/>
            <a:ext cx="917280" cy="363600"/>
          </a:xfrm>
          <a:prstGeom prst="rect">
            <a:avLst/>
          </a:prstGeom>
          <a:noFill/>
          <a:ln w="1270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800" spc="-1" strike="noStrike">
                <a:solidFill>
                  <a:srgbClr val="000000"/>
                </a:solidFill>
                <a:latin typeface="Arial"/>
              </a:rPr>
              <a:t>I/O bus</a:t>
            </a:r>
            <a:endParaRPr b="0" lang="en-US" sz="1800" spc="-1" strike="noStrike">
              <a:solidFill>
                <a:srgbClr val="000000"/>
              </a:solidFill>
              <a:latin typeface="Arial"/>
            </a:endParaRPr>
          </a:p>
        </p:txBody>
      </p:sp>
      <p:sp>
        <p:nvSpPr>
          <p:cNvPr id="1046" name="Rectangle 271"/>
          <p:cNvSpPr/>
          <p:nvPr/>
        </p:nvSpPr>
        <p:spPr>
          <a:xfrm>
            <a:off x="5562720" y="1174680"/>
            <a:ext cx="456840" cy="533160"/>
          </a:xfrm>
          <a:prstGeom prst="rect">
            <a:avLst/>
          </a:prstGeom>
          <a:solidFill>
            <a:srgbClr val="ffffff"/>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2400" spc="-1" strike="noStrike">
              <a:solidFill>
                <a:srgbClr val="000000"/>
              </a:solidFill>
              <a:latin typeface="Arial"/>
            </a:endParaRPr>
          </a:p>
        </p:txBody>
      </p:sp>
      <p:sp>
        <p:nvSpPr>
          <p:cNvPr id="1047" name="Rectangle 272"/>
          <p:cNvSpPr/>
          <p:nvPr/>
        </p:nvSpPr>
        <p:spPr>
          <a:xfrm>
            <a:off x="3048120" y="1219320"/>
            <a:ext cx="456840" cy="456840"/>
          </a:xfrm>
          <a:prstGeom prst="rect">
            <a:avLst/>
          </a:prstGeom>
          <a:solidFill>
            <a:srgbClr val="ffffff"/>
          </a:solidFill>
          <a:ln w="12700">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2400" spc="-1" strike="noStrike">
              <a:solidFill>
                <a:srgbClr val="000000"/>
              </a:solidFill>
              <a:latin typeface="Arial"/>
            </a:endParaRPr>
          </a:p>
        </p:txBody>
      </p:sp>
      <p:sp>
        <p:nvSpPr>
          <p:cNvPr id="1048" name="Rectangle 280"/>
          <p:cNvSpPr/>
          <p:nvPr/>
        </p:nvSpPr>
        <p:spPr>
          <a:xfrm>
            <a:off x="1154160" y="3689280"/>
            <a:ext cx="3123720" cy="456840"/>
          </a:xfrm>
          <a:prstGeom prst="rect">
            <a:avLst/>
          </a:prstGeom>
          <a:solidFill>
            <a:srgbClr val="f6f5b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49" name="Rectangle 274"/>
          <p:cNvSpPr/>
          <p:nvPr/>
        </p:nvSpPr>
        <p:spPr>
          <a:xfrm>
            <a:off x="123048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0</a:t>
            </a:r>
            <a:endParaRPr b="0" lang="en-US" sz="1500" spc="-1" strike="noStrike">
              <a:solidFill>
                <a:srgbClr val="000000"/>
              </a:solidFill>
              <a:latin typeface="Arial"/>
            </a:endParaRPr>
          </a:p>
        </p:txBody>
      </p:sp>
      <p:sp>
        <p:nvSpPr>
          <p:cNvPr id="1050" name="Rectangle 277"/>
          <p:cNvSpPr/>
          <p:nvPr/>
        </p:nvSpPr>
        <p:spPr>
          <a:xfrm>
            <a:off x="206856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1</a:t>
            </a:r>
            <a:endParaRPr b="0" lang="en-US" sz="1500" spc="-1" strike="noStrike">
              <a:solidFill>
                <a:srgbClr val="000000"/>
              </a:solidFill>
              <a:latin typeface="Arial"/>
            </a:endParaRPr>
          </a:p>
        </p:txBody>
      </p:sp>
      <p:sp>
        <p:nvSpPr>
          <p:cNvPr id="1051" name="Rectangle 278"/>
          <p:cNvSpPr/>
          <p:nvPr/>
        </p:nvSpPr>
        <p:spPr>
          <a:xfrm>
            <a:off x="336384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400" spc="-1" strike="noStrike">
                <a:solidFill>
                  <a:srgbClr val="000000"/>
                </a:solidFill>
                <a:latin typeface="Arial"/>
              </a:rPr>
              <a:t>Page P-1</a:t>
            </a:r>
            <a:endParaRPr b="0" lang="en-US" sz="1400" spc="-1" strike="noStrike">
              <a:solidFill>
                <a:srgbClr val="000000"/>
              </a:solidFill>
              <a:latin typeface="Arial"/>
            </a:endParaRPr>
          </a:p>
        </p:txBody>
      </p:sp>
      <p:sp>
        <p:nvSpPr>
          <p:cNvPr id="1052" name="Text Box 279"/>
          <p:cNvSpPr/>
          <p:nvPr/>
        </p:nvSpPr>
        <p:spPr>
          <a:xfrm>
            <a:off x="2907720" y="361332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53" name="Text Box 281"/>
          <p:cNvSpPr/>
          <p:nvPr/>
        </p:nvSpPr>
        <p:spPr>
          <a:xfrm>
            <a:off x="1027080" y="3321000"/>
            <a:ext cx="92808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Block 0</a:t>
            </a:r>
            <a:endParaRPr b="0" lang="en-US" sz="1800" spc="-1" strike="noStrike">
              <a:solidFill>
                <a:srgbClr val="000000"/>
              </a:solidFill>
              <a:latin typeface="Arial"/>
            </a:endParaRPr>
          </a:p>
        </p:txBody>
      </p:sp>
      <p:sp>
        <p:nvSpPr>
          <p:cNvPr id="1054" name="Text Box 282"/>
          <p:cNvSpPr/>
          <p:nvPr/>
        </p:nvSpPr>
        <p:spPr>
          <a:xfrm>
            <a:off x="4312800" y="365760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55" name="Rectangle 287"/>
          <p:cNvSpPr/>
          <p:nvPr/>
        </p:nvSpPr>
        <p:spPr>
          <a:xfrm>
            <a:off x="4876920" y="3689280"/>
            <a:ext cx="3123720" cy="456840"/>
          </a:xfrm>
          <a:prstGeom prst="rect">
            <a:avLst/>
          </a:prstGeom>
          <a:solidFill>
            <a:srgbClr val="f6f5bd"/>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56" name="Rectangle 283"/>
          <p:cNvSpPr/>
          <p:nvPr/>
        </p:nvSpPr>
        <p:spPr>
          <a:xfrm>
            <a:off x="495288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0</a:t>
            </a:r>
            <a:endParaRPr b="0" lang="en-US" sz="1500" spc="-1" strike="noStrike">
              <a:solidFill>
                <a:srgbClr val="000000"/>
              </a:solidFill>
              <a:latin typeface="Arial"/>
            </a:endParaRPr>
          </a:p>
        </p:txBody>
      </p:sp>
      <p:sp>
        <p:nvSpPr>
          <p:cNvPr id="1057" name="Rectangle 284"/>
          <p:cNvSpPr/>
          <p:nvPr/>
        </p:nvSpPr>
        <p:spPr>
          <a:xfrm>
            <a:off x="579132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500" spc="-1" strike="noStrike">
                <a:solidFill>
                  <a:srgbClr val="000000"/>
                </a:solidFill>
                <a:latin typeface="Arial"/>
              </a:rPr>
              <a:t>Page 1</a:t>
            </a:r>
            <a:endParaRPr b="0" lang="en-US" sz="1500" spc="-1" strike="noStrike">
              <a:solidFill>
                <a:srgbClr val="000000"/>
              </a:solidFill>
              <a:latin typeface="Arial"/>
            </a:endParaRPr>
          </a:p>
        </p:txBody>
      </p:sp>
      <p:sp>
        <p:nvSpPr>
          <p:cNvPr id="1058" name="Rectangle 285"/>
          <p:cNvSpPr/>
          <p:nvPr/>
        </p:nvSpPr>
        <p:spPr>
          <a:xfrm>
            <a:off x="7086600" y="3765600"/>
            <a:ext cx="837720" cy="304560"/>
          </a:xfrm>
          <a:prstGeom prst="rect">
            <a:avLst/>
          </a:prstGeom>
          <a:solidFill>
            <a:srgbClr val="b2e6b2"/>
          </a:soli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0" lang="en-US" sz="1400" spc="-1" strike="noStrike">
                <a:solidFill>
                  <a:srgbClr val="000000"/>
                </a:solidFill>
                <a:latin typeface="Arial"/>
              </a:rPr>
              <a:t>Page P-1</a:t>
            </a:r>
            <a:endParaRPr b="0" lang="en-US" sz="1400" spc="-1" strike="noStrike">
              <a:solidFill>
                <a:srgbClr val="000000"/>
              </a:solidFill>
              <a:latin typeface="Arial"/>
            </a:endParaRPr>
          </a:p>
        </p:txBody>
      </p:sp>
      <p:sp>
        <p:nvSpPr>
          <p:cNvPr id="1059" name="Text Box 286"/>
          <p:cNvSpPr/>
          <p:nvPr/>
        </p:nvSpPr>
        <p:spPr>
          <a:xfrm>
            <a:off x="6630480" y="3613320"/>
            <a:ext cx="486000" cy="45540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1060" name="Text Box 288"/>
          <p:cNvSpPr/>
          <p:nvPr/>
        </p:nvSpPr>
        <p:spPr>
          <a:xfrm>
            <a:off x="4745160" y="3321000"/>
            <a:ext cx="122040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Block  B-1</a:t>
            </a:r>
            <a:endParaRPr b="0" lang="en-US" sz="1800" spc="-1" strike="noStrike">
              <a:solidFill>
                <a:srgbClr val="000000"/>
              </a:solidFill>
              <a:latin typeface="Arial"/>
            </a:endParaRPr>
          </a:p>
        </p:txBody>
      </p:sp>
      <p:sp>
        <p:nvSpPr>
          <p:cNvPr id="1061" name="Text Box 291"/>
          <p:cNvSpPr/>
          <p:nvPr/>
        </p:nvSpPr>
        <p:spPr>
          <a:xfrm>
            <a:off x="835920" y="3016080"/>
            <a:ext cx="162576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Flash memory</a:t>
            </a:r>
            <a:endParaRPr b="0" lang="en-US" sz="1800" spc="-1" strike="noStrike">
              <a:solidFill>
                <a:srgbClr val="000000"/>
              </a:solidFill>
              <a:latin typeface="Arial"/>
            </a:endParaRPr>
          </a:p>
        </p:txBody>
      </p:sp>
      <p:sp>
        <p:nvSpPr>
          <p:cNvPr id="1062" name="Rectangle 292"/>
          <p:cNvSpPr/>
          <p:nvPr/>
        </p:nvSpPr>
        <p:spPr>
          <a:xfrm>
            <a:off x="838080" y="2317680"/>
            <a:ext cx="7467120" cy="217764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Narrow"/>
            </a:endParaRPr>
          </a:p>
        </p:txBody>
      </p:sp>
      <p:sp>
        <p:nvSpPr>
          <p:cNvPr id="1063" name="Text Box 293"/>
          <p:cNvSpPr/>
          <p:nvPr/>
        </p:nvSpPr>
        <p:spPr>
          <a:xfrm>
            <a:off x="620640" y="1981080"/>
            <a:ext cx="2476440" cy="36396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0" lang="en-US" sz="1800" spc="-1" strike="noStrike">
                <a:solidFill>
                  <a:srgbClr val="000000"/>
                </a:solidFill>
                <a:latin typeface="Arial"/>
              </a:rPr>
              <a:t>Solid State Disk (SSD)</a:t>
            </a:r>
            <a:endParaRPr b="0" lang="en-US" sz="1800" spc="-1" strike="noStrike">
              <a:solidFill>
                <a:srgbClr val="000000"/>
              </a:solidFill>
              <a:latin typeface="Arial"/>
            </a:endParaRPr>
          </a:p>
        </p:txBody>
      </p:sp>
      <p:sp>
        <p:nvSpPr>
          <p:cNvPr id="1064" name="Text Box 297"/>
          <p:cNvSpPr/>
          <p:nvPr/>
        </p:nvSpPr>
        <p:spPr>
          <a:xfrm>
            <a:off x="4724280" y="1655640"/>
            <a:ext cx="2133360" cy="516600"/>
          </a:xfrm>
          <a:prstGeom prst="rect">
            <a:avLst/>
          </a:prstGeom>
          <a:noFill/>
          <a:ln w="1270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i="1" lang="en-US" sz="1400" spc="-1" strike="noStrike">
                <a:solidFill>
                  <a:srgbClr val="000000"/>
                </a:solidFill>
                <a:latin typeface="Arial Narrow"/>
              </a:rPr>
              <a:t>Requests to read and </a:t>
            </a:r>
            <a:endParaRPr b="0" lang="en-US" sz="1400" spc="-1" strike="noStrike">
              <a:solidFill>
                <a:srgbClr val="000000"/>
              </a:solidFill>
              <a:latin typeface="Arial"/>
            </a:endParaRPr>
          </a:p>
          <a:p>
            <a:pPr defTabSz="914400">
              <a:lnSpc>
                <a:spcPct val="100000"/>
              </a:lnSpc>
              <a:tabLst>
                <a:tab algn="l" pos="0"/>
              </a:tabLst>
            </a:pPr>
            <a:r>
              <a:rPr b="0" i="1" lang="en-US" sz="1400" spc="-1" strike="noStrike">
                <a:solidFill>
                  <a:srgbClr val="000000"/>
                </a:solidFill>
                <a:latin typeface="Arial Narrow"/>
              </a:rPr>
              <a:t>write logical disk blocks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SSD Performance Characteristics</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1066" name="PlaceHolder 2"/>
          <p:cNvSpPr>
            <a:spLocks noGrp="1"/>
          </p:cNvSpPr>
          <p:nvPr>
            <p:ph/>
          </p:nvPr>
        </p:nvSpPr>
        <p:spPr>
          <a:xfrm>
            <a:off x="396720" y="3200400"/>
            <a:ext cx="7895880" cy="259056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Sequential access faster than random access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Common theme in the memory hierarchy</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Random writes are somewhat slower</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Erasing a block takes a long time (~1 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Modifying a block page requires all other pages to be copied to new block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In earlier SSDs, the read/write gap was much larger.</a:t>
            </a:r>
            <a:endParaRPr b="0" lang="en-US" sz="2000" spc="-1" strike="noStrike">
              <a:solidFill>
                <a:schemeClr val="dk1"/>
              </a:solidFill>
              <a:latin typeface="Calibri"/>
            </a:endParaRPr>
          </a:p>
        </p:txBody>
      </p:sp>
      <p:sp>
        <p:nvSpPr>
          <p:cNvPr id="1067" name="TextBox 3"/>
          <p:cNvSpPr/>
          <p:nvPr/>
        </p:nvSpPr>
        <p:spPr>
          <a:xfrm>
            <a:off x="244440" y="1676520"/>
            <a:ext cx="8746920" cy="1004400"/>
          </a:xfrm>
          <a:prstGeom prst="rect">
            <a:avLst/>
          </a:prstGeom>
          <a:solidFill>
            <a:srgbClr val="e2e2e2"/>
          </a:solidFill>
          <a:ln w="19050">
            <a:solidFill>
              <a:srgbClr val="000000"/>
            </a:solidFill>
            <a:round/>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dk1"/>
                </a:solidFill>
                <a:latin typeface="Calibri"/>
              </a:rPr>
              <a:t>Sequential read tput</a:t>
            </a:r>
            <a:r>
              <a:rPr b="1" lang="en-US" sz="2000" spc="-1" strike="noStrike">
                <a:solidFill>
                  <a:schemeClr val="dk1"/>
                </a:solidFill>
                <a:latin typeface="Calibri"/>
              </a:rPr>
              <a:t>	</a:t>
            </a:r>
            <a:r>
              <a:rPr b="1" lang="en-US" sz="2000" spc="-1" strike="noStrike">
                <a:solidFill>
                  <a:schemeClr val="dk1"/>
                </a:solidFill>
                <a:latin typeface="Calibri"/>
              </a:rPr>
              <a:t>550 MB/s</a:t>
            </a:r>
            <a:r>
              <a:rPr b="1" lang="en-US" sz="2000" spc="-1" strike="noStrike">
                <a:solidFill>
                  <a:schemeClr val="dk1"/>
                </a:solidFill>
                <a:latin typeface="Calibri"/>
              </a:rPr>
              <a:t>	</a:t>
            </a:r>
            <a:r>
              <a:rPr b="1" lang="en-US" sz="2000" spc="-1" strike="noStrike">
                <a:solidFill>
                  <a:schemeClr val="dk1"/>
                </a:solidFill>
                <a:latin typeface="Calibri"/>
              </a:rPr>
              <a:t>Sequential write tput</a:t>
            </a:r>
            <a:r>
              <a:rPr b="1" lang="en-US" sz="2000" spc="-1" strike="noStrike">
                <a:solidFill>
                  <a:schemeClr val="dk1"/>
                </a:solidFill>
                <a:latin typeface="Calibri"/>
              </a:rPr>
              <a:t>	</a:t>
            </a:r>
            <a:r>
              <a:rPr b="1" lang="en-US" sz="2000" spc="-1" strike="noStrike">
                <a:solidFill>
                  <a:schemeClr val="dk1"/>
                </a:solidFill>
                <a:latin typeface="Calibri"/>
              </a:rPr>
              <a:t>470 MB/s</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Calibri"/>
              </a:rPr>
              <a:t>Random read tput</a:t>
            </a:r>
            <a:r>
              <a:rPr b="1" lang="en-US" sz="2000" spc="-1" strike="noStrike">
                <a:solidFill>
                  <a:schemeClr val="dk1"/>
                </a:solidFill>
                <a:latin typeface="Calibri"/>
              </a:rPr>
              <a:t>	</a:t>
            </a:r>
            <a:r>
              <a:rPr b="1" lang="en-US" sz="2000" spc="-1" strike="noStrike">
                <a:solidFill>
                  <a:schemeClr val="dk1"/>
                </a:solidFill>
                <a:latin typeface="Calibri"/>
              </a:rPr>
              <a:t>365 MB/s</a:t>
            </a:r>
            <a:r>
              <a:rPr b="1" lang="en-US" sz="2000" spc="-1" strike="noStrike">
                <a:solidFill>
                  <a:schemeClr val="dk1"/>
                </a:solidFill>
                <a:latin typeface="Calibri"/>
              </a:rPr>
              <a:t>	</a:t>
            </a:r>
            <a:r>
              <a:rPr b="1" lang="en-US" sz="2000" spc="-1" strike="noStrike">
                <a:solidFill>
                  <a:schemeClr val="dk1"/>
                </a:solidFill>
                <a:latin typeface="Calibri"/>
              </a:rPr>
              <a:t>Random write tput</a:t>
            </a:r>
            <a:r>
              <a:rPr b="1" lang="en-US" sz="2000" spc="-1" strike="noStrike">
                <a:solidFill>
                  <a:schemeClr val="dk1"/>
                </a:solidFill>
                <a:latin typeface="Calibri"/>
              </a:rPr>
              <a:t>	</a:t>
            </a:r>
            <a:r>
              <a:rPr b="1" lang="en-US" sz="2000" spc="-1" strike="noStrike">
                <a:solidFill>
                  <a:schemeClr val="dk1"/>
                </a:solidFill>
                <a:latin typeface="Calibri"/>
              </a:rPr>
              <a:t>303 MB/s</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Calibri"/>
              </a:rPr>
              <a:t>Avg seq read time</a:t>
            </a:r>
            <a:r>
              <a:rPr b="1" lang="en-US" sz="2000" spc="-1" strike="noStrike">
                <a:solidFill>
                  <a:schemeClr val="dk1"/>
                </a:solidFill>
                <a:latin typeface="Calibri"/>
              </a:rPr>
              <a:t>	</a:t>
            </a:r>
            <a:r>
              <a:rPr b="1" lang="en-US" sz="2000" spc="-1" strike="noStrike">
                <a:solidFill>
                  <a:schemeClr val="dk1"/>
                </a:solidFill>
                <a:latin typeface="Calibri"/>
              </a:rPr>
              <a:t>50 us</a:t>
            </a:r>
            <a:r>
              <a:rPr b="1" lang="en-US" sz="2000" spc="-1" strike="noStrike">
                <a:solidFill>
                  <a:schemeClr val="dk1"/>
                </a:solidFill>
                <a:latin typeface="Calibri"/>
              </a:rPr>
              <a:t>	</a:t>
            </a:r>
            <a:r>
              <a:rPr b="1" lang="en-US" sz="2000" spc="-1" strike="noStrike">
                <a:solidFill>
                  <a:schemeClr val="dk1"/>
                </a:solidFill>
                <a:latin typeface="Calibri"/>
              </a:rPr>
              <a:t>	</a:t>
            </a:r>
            <a:r>
              <a:rPr b="1" lang="en-US" sz="2000" spc="-1" strike="noStrike">
                <a:solidFill>
                  <a:schemeClr val="dk1"/>
                </a:solidFill>
                <a:latin typeface="Calibri"/>
              </a:rPr>
              <a:t>Avg seq write time</a:t>
            </a:r>
            <a:r>
              <a:rPr b="1" lang="en-US" sz="2000" spc="-1" strike="noStrike">
                <a:solidFill>
                  <a:schemeClr val="dk1"/>
                </a:solidFill>
                <a:latin typeface="Calibri"/>
              </a:rPr>
              <a:t>	</a:t>
            </a:r>
            <a:r>
              <a:rPr b="1" lang="en-US" sz="2000" spc="-1" strike="noStrike">
                <a:solidFill>
                  <a:schemeClr val="dk1"/>
                </a:solidFill>
                <a:latin typeface="Calibri"/>
              </a:rPr>
              <a:t>60 us</a:t>
            </a:r>
            <a:endParaRPr b="0" lang="en-US" sz="2000" spc="-1" strike="noStrike">
              <a:solidFill>
                <a:srgbClr val="000000"/>
              </a:solidFill>
              <a:latin typeface="Arial"/>
            </a:endParaRPr>
          </a:p>
        </p:txBody>
      </p:sp>
      <p:sp>
        <p:nvSpPr>
          <p:cNvPr id="1068" name="TextBox 4"/>
          <p:cNvSpPr/>
          <p:nvPr/>
        </p:nvSpPr>
        <p:spPr>
          <a:xfrm>
            <a:off x="104400" y="6292440"/>
            <a:ext cx="4280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Source: Intel SSD 730 product specification.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SRAM vs DRAM Summary</a:t>
            </a:r>
            <a:endParaRPr b="0" lang="en-US" sz="3600" spc="-1" strike="noStrike">
              <a:solidFill>
                <a:schemeClr val="dk1"/>
              </a:solidFill>
              <a:latin typeface="Arial Narrow"/>
            </a:endParaRPr>
          </a:p>
        </p:txBody>
      </p:sp>
      <p:sp>
        <p:nvSpPr>
          <p:cNvPr id="95" name="Text Box 1028"/>
          <p:cNvSpPr/>
          <p:nvPr/>
        </p:nvSpPr>
        <p:spPr>
          <a:xfrm>
            <a:off x="380880" y="2362320"/>
            <a:ext cx="8610120" cy="2224080"/>
          </a:xfrm>
          <a:prstGeom prst="rect">
            <a:avLst/>
          </a:prstGeom>
          <a:noFill/>
          <a:ln w="25400">
            <a:solidFill>
              <a:srgbClr val="000000"/>
            </a:solidFill>
            <a:miter/>
          </a:ln>
        </p:spPr>
        <p:style>
          <a:lnRef idx="0"/>
          <a:fillRef idx="0"/>
          <a:effectRef idx="0"/>
          <a:fontRef idx="minor"/>
        </p:style>
        <p:txBody>
          <a:bodyPr lIns="90000" rIns="90000" tIns="45000" bIns="45000" anchor="t">
            <a:spAutoFit/>
          </a:bodyPr>
          <a:p>
            <a:pPr>
              <a:lnSpc>
                <a:spcPct val="100000"/>
              </a:lnSpc>
            </a:pPr>
            <a:r>
              <a:rPr b="0" lang="en-US" sz="2000" spc="-1" strike="noStrike">
                <a:solidFill>
                  <a:schemeClr val="dk1"/>
                </a:solidFill>
                <a:latin typeface="Arial Narrow"/>
              </a:rPr>
              <a:t>	</a:t>
            </a:r>
            <a:r>
              <a:rPr b="1" lang="en-US" sz="2000" spc="-1" strike="noStrike">
                <a:solidFill>
                  <a:schemeClr val="dk1"/>
                </a:solidFill>
                <a:latin typeface="Arial Narrow"/>
              </a:rPr>
              <a:t>Trans.</a:t>
            </a:r>
            <a:r>
              <a:rPr b="1" lang="en-US" sz="2000" spc="-1" strike="noStrike">
                <a:solidFill>
                  <a:schemeClr val="dk1"/>
                </a:solidFill>
                <a:latin typeface="Arial Narrow"/>
              </a:rPr>
              <a:t>	</a:t>
            </a:r>
            <a:r>
              <a:rPr b="1" lang="en-US" sz="2000" spc="-1" strike="noStrike">
                <a:solidFill>
                  <a:schemeClr val="dk1"/>
                </a:solidFill>
                <a:latin typeface="Arial Narrow"/>
              </a:rPr>
              <a:t>Access</a:t>
            </a:r>
            <a:r>
              <a:rPr b="1" lang="en-US" sz="2000" spc="-1" strike="noStrike">
                <a:solidFill>
                  <a:schemeClr val="dk1"/>
                </a:solidFill>
                <a:latin typeface="Arial Narrow"/>
              </a:rPr>
              <a:t>	</a:t>
            </a:r>
            <a:r>
              <a:rPr b="1" lang="en-US" sz="2000" spc="-1" strike="noStrike">
                <a:solidFill>
                  <a:schemeClr val="dk1"/>
                </a:solidFill>
                <a:latin typeface="Arial Narrow"/>
              </a:rPr>
              <a:t>Needs</a:t>
            </a:r>
            <a:r>
              <a:rPr b="1" lang="en-US" sz="2000" spc="-1" strike="noStrike">
                <a:solidFill>
                  <a:schemeClr val="dk1"/>
                </a:solidFill>
                <a:latin typeface="Arial Narrow"/>
              </a:rPr>
              <a:t>	</a:t>
            </a:r>
            <a:r>
              <a:rPr b="1" lang="en-US" sz="2000" spc="-1" strike="noStrike">
                <a:solidFill>
                  <a:schemeClr val="dk1"/>
                </a:solidFill>
                <a:latin typeface="Arial Narrow"/>
              </a:rPr>
              <a:t>Needs</a:t>
            </a:r>
            <a:r>
              <a:rPr b="1" lang="en-US" sz="2000" spc="-1" strike="noStrike">
                <a:solidFill>
                  <a:schemeClr val="dk1"/>
                </a:solidFill>
                <a:latin typeface="Arial Narrow"/>
              </a:rPr>
              <a:t>	</a:t>
            </a:r>
            <a:r>
              <a:rPr b="1" lang="en-US" sz="2000" spc="-1" strike="noStrike">
                <a:solidFill>
                  <a:schemeClr val="dk1"/>
                </a:solidFill>
                <a:latin typeface="Arial Narrow"/>
              </a:rPr>
              <a:t>	</a:t>
            </a:r>
            <a:endParaRPr b="0" lang="en-US" sz="2000" spc="-1" strike="noStrike">
              <a:solidFill>
                <a:srgbClr val="000000"/>
              </a:solidFill>
              <a:latin typeface="Arial"/>
            </a:endParaRPr>
          </a:p>
          <a:p>
            <a:pPr>
              <a:lnSpc>
                <a:spcPct val="100000"/>
              </a:lnSpc>
            </a:pPr>
            <a:r>
              <a:rPr b="1" lang="en-US" sz="2000" spc="-1" strike="noStrike">
                <a:solidFill>
                  <a:schemeClr val="dk1"/>
                </a:solidFill>
                <a:latin typeface="Arial Narrow"/>
              </a:rPr>
              <a:t>	</a:t>
            </a:r>
            <a:r>
              <a:rPr b="1" lang="en-US" sz="2000" spc="-1" strike="noStrike">
                <a:solidFill>
                  <a:schemeClr val="dk1"/>
                </a:solidFill>
                <a:latin typeface="Arial Narrow"/>
              </a:rPr>
              <a:t>per bit</a:t>
            </a:r>
            <a:r>
              <a:rPr b="1" lang="en-US" sz="2000" spc="-1" strike="noStrike">
                <a:solidFill>
                  <a:schemeClr val="dk1"/>
                </a:solidFill>
                <a:latin typeface="Arial Narrow"/>
              </a:rPr>
              <a:t>	</a:t>
            </a:r>
            <a:r>
              <a:rPr b="1" lang="en-US" sz="2000" spc="-1" strike="noStrike">
                <a:solidFill>
                  <a:schemeClr val="dk1"/>
                </a:solidFill>
                <a:latin typeface="Arial Narrow"/>
              </a:rPr>
              <a:t> time</a:t>
            </a:r>
            <a:r>
              <a:rPr b="1" lang="en-US" sz="2000" spc="-1" strike="noStrike">
                <a:solidFill>
                  <a:schemeClr val="dk1"/>
                </a:solidFill>
                <a:latin typeface="Arial Narrow"/>
              </a:rPr>
              <a:t>	</a:t>
            </a:r>
            <a:r>
              <a:rPr b="1" lang="en-US" sz="2000" spc="-1" strike="noStrike">
                <a:solidFill>
                  <a:schemeClr val="dk1"/>
                </a:solidFill>
                <a:latin typeface="Arial Narrow"/>
              </a:rPr>
              <a:t>refresh?</a:t>
            </a:r>
            <a:r>
              <a:rPr b="1" lang="en-US" sz="2000" spc="-1" strike="noStrike">
                <a:solidFill>
                  <a:schemeClr val="dk1"/>
                </a:solidFill>
                <a:latin typeface="Arial Narrow"/>
              </a:rPr>
              <a:t>	</a:t>
            </a:r>
            <a:r>
              <a:rPr b="1" lang="en-US" sz="2000" spc="-1" strike="noStrike">
                <a:solidFill>
                  <a:schemeClr val="dk1"/>
                </a:solidFill>
                <a:latin typeface="Arial Narrow"/>
              </a:rPr>
              <a:t>EDC?</a:t>
            </a:r>
            <a:r>
              <a:rPr b="1" lang="en-US" sz="2000" spc="-1" strike="noStrike">
                <a:solidFill>
                  <a:schemeClr val="dk1"/>
                </a:solidFill>
                <a:latin typeface="Arial Narrow"/>
              </a:rPr>
              <a:t>	</a:t>
            </a:r>
            <a:r>
              <a:rPr b="1" lang="en-US" sz="2000" spc="-1" strike="noStrike">
                <a:solidFill>
                  <a:schemeClr val="dk1"/>
                </a:solidFill>
                <a:latin typeface="Arial Narrow"/>
              </a:rPr>
              <a:t>Cost</a:t>
            </a:r>
            <a:r>
              <a:rPr b="1" lang="en-US" sz="2000" spc="-1" strike="noStrike">
                <a:solidFill>
                  <a:schemeClr val="dk1"/>
                </a:solidFill>
                <a:latin typeface="Arial Narrow"/>
              </a:rPr>
              <a:t>	</a:t>
            </a:r>
            <a:r>
              <a:rPr b="1" lang="en-US" sz="2000" spc="-1" strike="noStrike">
                <a:solidFill>
                  <a:schemeClr val="dk1"/>
                </a:solidFill>
                <a:latin typeface="Arial Narrow"/>
              </a:rPr>
              <a:t>Applications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SRAM</a:t>
            </a:r>
            <a:r>
              <a:rPr b="0" lang="en-US" sz="2000" spc="-1" strike="noStrike">
                <a:solidFill>
                  <a:schemeClr val="dk1"/>
                </a:solidFill>
                <a:latin typeface="Arial Narrow"/>
              </a:rPr>
              <a:t>	</a:t>
            </a:r>
            <a:r>
              <a:rPr b="0" lang="en-US" sz="2000" spc="-1" strike="noStrike">
                <a:solidFill>
                  <a:schemeClr val="dk1"/>
                </a:solidFill>
                <a:latin typeface="Arial Narrow"/>
              </a:rPr>
              <a:t>4 or 6</a:t>
            </a:r>
            <a:r>
              <a:rPr b="0" lang="en-US" sz="2000" spc="-1" strike="noStrike">
                <a:solidFill>
                  <a:schemeClr val="dk1"/>
                </a:solidFill>
                <a:latin typeface="Arial Narrow"/>
              </a:rPr>
              <a:t>	</a:t>
            </a:r>
            <a:r>
              <a:rPr b="0" lang="en-US" sz="2000" spc="-1" strike="noStrike">
                <a:solidFill>
                  <a:schemeClr val="dk1"/>
                </a:solidFill>
                <a:latin typeface="Arial Narrow"/>
              </a:rPr>
              <a:t>1X</a:t>
            </a:r>
            <a:r>
              <a:rPr b="0" lang="en-US" sz="2000" spc="-1" strike="noStrike">
                <a:solidFill>
                  <a:schemeClr val="dk1"/>
                </a:solidFill>
                <a:latin typeface="Arial Narrow"/>
              </a:rPr>
              <a:t>	</a:t>
            </a:r>
            <a:r>
              <a:rPr b="0" lang="en-US" sz="2000" spc="-1" strike="noStrike">
                <a:solidFill>
                  <a:schemeClr val="dk1"/>
                </a:solidFill>
                <a:latin typeface="Arial Narrow"/>
              </a:rPr>
              <a:t>No</a:t>
            </a:r>
            <a:r>
              <a:rPr b="0" lang="en-US" sz="2000" spc="-1" strike="noStrike">
                <a:solidFill>
                  <a:schemeClr val="dk1"/>
                </a:solidFill>
                <a:latin typeface="Arial Narrow"/>
              </a:rPr>
              <a:t>	</a:t>
            </a:r>
            <a:r>
              <a:rPr b="0" lang="en-US" sz="2000" spc="-1" strike="noStrike">
                <a:solidFill>
                  <a:schemeClr val="dk1"/>
                </a:solidFill>
                <a:latin typeface="Arial Narrow"/>
              </a:rPr>
              <a:t>Maybe</a:t>
            </a:r>
            <a:r>
              <a:rPr b="0" lang="en-US" sz="2000" spc="-1" strike="noStrike">
                <a:solidFill>
                  <a:schemeClr val="dk1"/>
                </a:solidFill>
                <a:latin typeface="Arial Narrow"/>
              </a:rPr>
              <a:t>	</a:t>
            </a:r>
            <a:r>
              <a:rPr b="0" lang="en-US" sz="2000" spc="-1" strike="noStrike">
                <a:solidFill>
                  <a:schemeClr val="dk1"/>
                </a:solidFill>
                <a:latin typeface="Arial Narrow"/>
              </a:rPr>
              <a:t>100x</a:t>
            </a:r>
            <a:r>
              <a:rPr b="0" lang="en-US" sz="2000" spc="-1" strike="noStrike">
                <a:solidFill>
                  <a:schemeClr val="dk1"/>
                </a:solidFill>
                <a:latin typeface="Arial Narrow"/>
              </a:rPr>
              <a:t>	</a:t>
            </a:r>
            <a:r>
              <a:rPr b="0" lang="en-US" sz="2000" spc="-1" strike="noStrike">
                <a:solidFill>
                  <a:schemeClr val="dk1"/>
                </a:solidFill>
                <a:latin typeface="Arial Narrow"/>
              </a:rPr>
              <a:t>Cache memories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DRAM</a:t>
            </a:r>
            <a:r>
              <a:rPr b="0" lang="en-US" sz="2000" spc="-1" strike="noStrike">
                <a:solidFill>
                  <a:schemeClr val="dk1"/>
                </a:solidFill>
                <a:latin typeface="Arial Narrow"/>
              </a:rPr>
              <a:t>	</a:t>
            </a:r>
            <a:r>
              <a:rPr b="0" lang="en-US" sz="2000" spc="-1" strike="noStrike">
                <a:solidFill>
                  <a:schemeClr val="dk1"/>
                </a:solidFill>
                <a:latin typeface="Arial Narrow"/>
              </a:rPr>
              <a:t>1</a:t>
            </a:r>
            <a:r>
              <a:rPr b="0" lang="en-US" sz="2000" spc="-1" strike="noStrike">
                <a:solidFill>
                  <a:schemeClr val="dk1"/>
                </a:solidFill>
                <a:latin typeface="Arial Narrow"/>
              </a:rPr>
              <a:t>	</a:t>
            </a:r>
            <a:r>
              <a:rPr b="0" lang="en-US" sz="2000" spc="-1" strike="noStrike">
                <a:solidFill>
                  <a:schemeClr val="dk1"/>
                </a:solidFill>
                <a:latin typeface="Arial Narrow"/>
              </a:rPr>
              <a:t>10X</a:t>
            </a:r>
            <a:r>
              <a:rPr b="0" lang="en-US" sz="2000" spc="-1" strike="noStrike">
                <a:solidFill>
                  <a:schemeClr val="dk1"/>
                </a:solidFill>
                <a:latin typeface="Arial Narrow"/>
              </a:rPr>
              <a:t>	</a:t>
            </a:r>
            <a:r>
              <a:rPr b="0" lang="en-US" sz="2000" spc="-1" strike="noStrike">
                <a:solidFill>
                  <a:schemeClr val="dk1"/>
                </a:solidFill>
                <a:latin typeface="Arial Narrow"/>
              </a:rPr>
              <a:t>Yes</a:t>
            </a:r>
            <a:r>
              <a:rPr b="0" lang="en-US" sz="2000" spc="-1" strike="noStrike">
                <a:solidFill>
                  <a:schemeClr val="dk1"/>
                </a:solidFill>
                <a:latin typeface="Arial Narrow"/>
              </a:rPr>
              <a:t>	</a:t>
            </a:r>
            <a:r>
              <a:rPr b="0" lang="en-US" sz="2000" spc="-1" strike="noStrike">
                <a:solidFill>
                  <a:schemeClr val="dk1"/>
                </a:solidFill>
                <a:latin typeface="Arial Narrow"/>
              </a:rPr>
              <a:t>Yes</a:t>
            </a:r>
            <a:r>
              <a:rPr b="0" lang="en-US" sz="2000" spc="-1" strike="noStrike">
                <a:solidFill>
                  <a:schemeClr val="dk1"/>
                </a:solidFill>
                <a:latin typeface="Arial Narrow"/>
              </a:rPr>
              <a:t>	</a:t>
            </a:r>
            <a:r>
              <a:rPr b="0" lang="en-US" sz="2000" spc="-1" strike="noStrike">
                <a:solidFill>
                  <a:schemeClr val="dk1"/>
                </a:solidFill>
                <a:latin typeface="Arial Narrow"/>
              </a:rPr>
              <a:t>1X</a:t>
            </a:r>
            <a:r>
              <a:rPr b="0" lang="en-US" sz="2000" spc="-1" strike="noStrike">
                <a:solidFill>
                  <a:schemeClr val="dk1"/>
                </a:solidFill>
                <a:latin typeface="Arial Narrow"/>
              </a:rPr>
              <a:t>	</a:t>
            </a:r>
            <a:r>
              <a:rPr b="0" lang="en-US" sz="2000" spc="-1" strike="noStrike">
                <a:solidFill>
                  <a:schemeClr val="dk1"/>
                </a:solidFill>
                <a:latin typeface="Arial Narrow"/>
              </a:rPr>
              <a:t>Main memories,</a:t>
            </a:r>
            <a:endParaRPr b="0" lang="en-US" sz="2000" spc="-1" strike="noStrike">
              <a:solidFill>
                <a:srgbClr val="000000"/>
              </a:solidFill>
              <a:latin typeface="Arial"/>
            </a:endParaRPr>
          </a:p>
          <a:p>
            <a:pPr>
              <a:lnSpc>
                <a:spcPct val="100000"/>
              </a:lnSpc>
            </a:pP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	</a:t>
            </a:r>
            <a:r>
              <a:rPr b="0" lang="en-US" sz="2000" spc="-1" strike="noStrike">
                <a:solidFill>
                  <a:schemeClr val="dk1"/>
                </a:solidFill>
                <a:latin typeface="Arial Narrow"/>
              </a:rPr>
              <a:t>frame buffers</a:t>
            </a:r>
            <a:endParaRPr b="0" lang="en-US" sz="2000" spc="-1" strike="noStrike">
              <a:solidFill>
                <a:srgbClr val="000000"/>
              </a:solidFill>
              <a:latin typeface="Arial"/>
            </a:endParaRPr>
          </a:p>
        </p:txBody>
      </p:sp>
      <p:sp>
        <p:nvSpPr>
          <p:cNvPr id="96" name="Line 1029"/>
          <p:cNvSpPr/>
          <p:nvPr/>
        </p:nvSpPr>
        <p:spPr>
          <a:xfrm>
            <a:off x="380880" y="3124080"/>
            <a:ext cx="8610480" cy="360"/>
          </a:xfrm>
          <a:prstGeom prst="line">
            <a:avLst/>
          </a:prstGeom>
          <a:ln w="25400">
            <a:solidFill>
              <a:srgbClr val="000000"/>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SSD Tradeoffs</a:t>
            </a:r>
            <a:r>
              <a:rPr b="1" lang="en-US" sz="3600" spc="-1" strike="noStrike">
                <a:solidFill>
                  <a:schemeClr val="dk1"/>
                </a:solidFill>
                <a:latin typeface="Calibri"/>
              </a:rPr>
              <a:t>	</a:t>
            </a:r>
            <a:r>
              <a:rPr b="1" lang="en-US" sz="3600" spc="-1" strike="noStrike">
                <a:solidFill>
                  <a:schemeClr val="dk1"/>
                </a:solidFill>
                <a:latin typeface="Calibri"/>
              </a:rPr>
              <a:t>vs Rotating Disks</a:t>
            </a:r>
            <a:endParaRPr b="0" lang="en-US" sz="3600" spc="-1" strike="noStrike">
              <a:solidFill>
                <a:schemeClr val="dk1"/>
              </a:solidFill>
              <a:latin typeface="Arial Narrow"/>
            </a:endParaRPr>
          </a:p>
        </p:txBody>
      </p:sp>
      <p:sp>
        <p:nvSpPr>
          <p:cNvPr id="107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Advantages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No moving parts </a:t>
            </a:r>
            <a:r>
              <a:rPr b="0" lang="en-US" sz="2000" spc="-1" strike="noStrike">
                <a:solidFill>
                  <a:schemeClr val="dk1"/>
                </a:solidFill>
                <a:latin typeface="Wingdings"/>
              </a:rPr>
              <a:t></a:t>
            </a:r>
            <a:r>
              <a:rPr b="0" lang="en-US" sz="2000" spc="-1" strike="noStrike">
                <a:solidFill>
                  <a:schemeClr val="dk1"/>
                </a:solidFill>
                <a:latin typeface="Calibri"/>
              </a:rPr>
              <a:t> faster, less power, more rugged</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Disadvantages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Have the potential to wear out </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Mitigated by “wear leveling logic” in flash translation layer</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Intel SSD 730 guarantees 128 petabyte (128 x 10</a:t>
            </a:r>
            <a:r>
              <a:rPr b="0" lang="en-US" sz="2000" spc="-1" strike="noStrike" baseline="30000">
                <a:solidFill>
                  <a:schemeClr val="dk1"/>
                </a:solidFill>
                <a:latin typeface="Calibri"/>
              </a:rPr>
              <a:t>15</a:t>
            </a:r>
            <a:r>
              <a:rPr b="0" lang="en-US" sz="2000" spc="-1" strike="noStrike">
                <a:solidFill>
                  <a:schemeClr val="dk1"/>
                </a:solidFill>
                <a:latin typeface="Calibri"/>
              </a:rPr>
              <a:t> bytes) of writes before they wear out</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In 2015, about 30 times more expensive per byte</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Applications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MP3 players, smart phones, laptops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Beginning to appear in desktops and servers</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The CPU-Memory Gap</a:t>
            </a:r>
            <a:endParaRPr b="0" lang="en-US" sz="3600" spc="-1" strike="noStrike">
              <a:solidFill>
                <a:schemeClr val="dk1"/>
              </a:solidFill>
              <a:latin typeface="Arial Narrow"/>
            </a:endParaRPr>
          </a:p>
        </p:txBody>
      </p:sp>
      <p:sp>
        <p:nvSpPr>
          <p:cNvPr id="1072" name="Rectangle 4"/>
          <p:cNvSpPr/>
          <p:nvPr/>
        </p:nvSpPr>
        <p:spPr>
          <a:xfrm>
            <a:off x="404640" y="1143000"/>
            <a:ext cx="8167320" cy="437040"/>
          </a:xfrm>
          <a:prstGeom prst="rect">
            <a:avLst/>
          </a:prstGeom>
          <a:noFill/>
          <a:ln w="19050">
            <a:noFill/>
          </a:ln>
        </p:spPr>
        <p:style>
          <a:lnRef idx="0"/>
          <a:fillRef idx="0"/>
          <a:effectRef idx="0"/>
          <a:fontRef idx="minor"/>
        </p:style>
        <p:txBody>
          <a:bodyPr lIns="45720" rIns="45720" tIns="45000" bIns="45000" anchor="t">
            <a:spAutoFit/>
          </a:bodyPr>
          <a:p>
            <a:pPr>
              <a:lnSpc>
                <a:spcPct val="95000"/>
              </a:lnSpc>
              <a:spcBef>
                <a:spcPts val="1199"/>
              </a:spcBef>
            </a:pPr>
            <a:r>
              <a:rPr b="1" lang="en-US" sz="2400" spc="-1" strike="noStrike">
                <a:solidFill>
                  <a:srgbClr val="ff0000"/>
                </a:solidFill>
                <a:latin typeface="Arial Narrow"/>
              </a:rPr>
              <a:t>The gap widens between DRAM, disk, and CPU speeds. </a:t>
            </a:r>
            <a:endParaRPr b="0" lang="en-US" sz="2400" spc="-1" strike="noStrike">
              <a:solidFill>
                <a:srgbClr val="000000"/>
              </a:solidFill>
              <a:latin typeface="Arial"/>
            </a:endParaRPr>
          </a:p>
        </p:txBody>
      </p:sp>
      <p:graphicFrame>
        <p:nvGraphicFramePr>
          <p:cNvPr id="1073" name="Chart 13"/>
          <p:cNvGraphicFramePr/>
          <p:nvPr/>
        </p:nvGraphicFramePr>
        <p:xfrm>
          <a:off x="343440" y="1774080"/>
          <a:ext cx="8421480" cy="4728240"/>
        </p:xfrm>
        <a:graphic>
          <a:graphicData uri="http://schemas.openxmlformats.org/drawingml/2006/chart">
            <c:chart xmlns:c="http://schemas.openxmlformats.org/drawingml/2006/chart" xmlns:r="http://schemas.openxmlformats.org/officeDocument/2006/relationships" r:id="rId1"/>
          </a:graphicData>
        </a:graphic>
      </p:graphicFrame>
      <p:sp>
        <p:nvSpPr>
          <p:cNvPr id="1074" name="TextBox 8"/>
          <p:cNvSpPr/>
          <p:nvPr/>
        </p:nvSpPr>
        <p:spPr>
          <a:xfrm>
            <a:off x="5447520" y="4159440"/>
            <a:ext cx="792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DRAM</a:t>
            </a:r>
            <a:endParaRPr b="0" lang="en-US" sz="1800" spc="-1" strike="noStrike">
              <a:solidFill>
                <a:srgbClr val="000000"/>
              </a:solidFill>
              <a:latin typeface="Arial"/>
            </a:endParaRPr>
          </a:p>
        </p:txBody>
      </p:sp>
      <p:sp>
        <p:nvSpPr>
          <p:cNvPr id="1075" name="TextBox 9"/>
          <p:cNvSpPr/>
          <p:nvPr/>
        </p:nvSpPr>
        <p:spPr>
          <a:xfrm>
            <a:off x="6019920" y="5189400"/>
            <a:ext cx="572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CPU</a:t>
            </a:r>
            <a:endParaRPr b="0" lang="en-US" sz="1800" spc="-1" strike="noStrike">
              <a:solidFill>
                <a:srgbClr val="000000"/>
              </a:solidFill>
              <a:latin typeface="Arial"/>
            </a:endParaRPr>
          </a:p>
        </p:txBody>
      </p:sp>
      <p:sp>
        <p:nvSpPr>
          <p:cNvPr id="1076" name="TextBox 10"/>
          <p:cNvSpPr/>
          <p:nvPr/>
        </p:nvSpPr>
        <p:spPr>
          <a:xfrm>
            <a:off x="5712120" y="2890440"/>
            <a:ext cx="5421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SSD</a:t>
            </a:r>
            <a:endParaRPr b="0" lang="en-US" sz="1800" spc="-1" strike="noStrike">
              <a:solidFill>
                <a:srgbClr val="000000"/>
              </a:solidFill>
              <a:latin typeface="Arial"/>
            </a:endParaRPr>
          </a:p>
        </p:txBody>
      </p:sp>
      <p:sp>
        <p:nvSpPr>
          <p:cNvPr id="1077" name="TextBox 7"/>
          <p:cNvSpPr/>
          <p:nvPr/>
        </p:nvSpPr>
        <p:spPr>
          <a:xfrm>
            <a:off x="5421960" y="2297520"/>
            <a:ext cx="583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ff0000"/>
                </a:solidFill>
                <a:latin typeface="Calibri"/>
              </a:rPr>
              <a:t>Disk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to the Rescue!</a:t>
            </a:r>
            <a:r>
              <a:rPr b="1" lang="en-US" sz="3600" spc="-1" strike="noStrike">
                <a:solidFill>
                  <a:schemeClr val="dk1"/>
                </a:solidFill>
                <a:latin typeface="Calibri"/>
              </a:rPr>
              <a:t>	</a:t>
            </a:r>
            <a:endParaRPr b="0" lang="en-US" sz="3600" spc="-1" strike="noStrike">
              <a:solidFill>
                <a:schemeClr val="dk1"/>
              </a:solidFill>
              <a:latin typeface="Arial Narrow"/>
            </a:endParaRPr>
          </a:p>
        </p:txBody>
      </p:sp>
      <p:sp>
        <p:nvSpPr>
          <p:cNvPr id="107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None/>
              <a:tabLst>
                <a:tab algn="l" pos="0"/>
              </a:tabLst>
            </a:pPr>
            <a:r>
              <a:rPr b="1" lang="en-US" sz="2400" spc="-1" strike="noStrike">
                <a:solidFill>
                  <a:schemeClr val="dk1"/>
                </a:solidFill>
                <a:latin typeface="Calibri"/>
              </a:rPr>
              <a:t>The key to bridging this CPU-Memory gap is a fundamental property of computer programs known as </a:t>
            </a:r>
            <a:r>
              <a:rPr b="1" lang="en-US" sz="2400" spc="-1" strike="noStrike">
                <a:solidFill>
                  <a:srgbClr val="ff0000"/>
                </a:solidFill>
                <a:latin typeface="Calibri"/>
              </a:rPr>
              <a:t>locality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1081"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Storage technologies and 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rgbClr val="bfbfbf"/>
                </a:solidFill>
                <a:latin typeface="Calibri"/>
              </a:rPr>
              <a:t>Caching in the memory hierarchy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title"/>
          </p:nvPr>
        </p:nvSpPr>
        <p:spPr>
          <a:xfrm>
            <a:off x="357120" y="435600"/>
            <a:ext cx="81770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a:t>
            </a:r>
            <a:endParaRPr b="0" lang="en-US" sz="3600" spc="-1" strike="noStrike">
              <a:solidFill>
                <a:schemeClr val="dk1"/>
              </a:solidFill>
              <a:latin typeface="Arial Narrow"/>
            </a:endParaRPr>
          </a:p>
        </p:txBody>
      </p:sp>
      <p:sp>
        <p:nvSpPr>
          <p:cNvPr id="108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US" sz="2400" spc="-1" strike="noStrike">
                <a:solidFill>
                  <a:srgbClr val="c00000"/>
                </a:solidFill>
                <a:latin typeface="Calibri"/>
              </a:rPr>
              <a:t>Principle of Locality:</a:t>
            </a:r>
            <a:r>
              <a:rPr b="1" lang="en-US" sz="2400" spc="-1" strike="noStrike">
                <a:solidFill>
                  <a:schemeClr val="dk1"/>
                </a:solidFill>
                <a:latin typeface="Calibri"/>
              </a:rPr>
              <a:t> </a:t>
            </a:r>
            <a:r>
              <a:rPr b="1" lang="en-GB" sz="2400" spc="-1" strike="noStrike">
                <a:solidFill>
                  <a:schemeClr val="dk1"/>
                </a:solidFill>
                <a:latin typeface="Calibri"/>
              </a:rPr>
              <a:t>Programs tend to use data and instructions with addresses near or equal to those they have used recently</a:t>
            </a:r>
            <a:endParaRPr b="1" lang="en-US" sz="2400" spc="-1" strike="noStrike">
              <a:solidFill>
                <a:schemeClr val="dk1"/>
              </a:solidFill>
              <a:latin typeface="Calibri"/>
            </a:endParaRPr>
          </a:p>
          <a:p>
            <a:pPr indent="0">
              <a:lnSpc>
                <a:spcPct val="100000"/>
              </a:lnSpc>
              <a:spcBef>
                <a:spcPts val="479"/>
              </a:spcBef>
              <a:buNone/>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GB" sz="2400" spc="-1" strike="noStrike">
                <a:solidFill>
                  <a:srgbClr val="c00000"/>
                </a:solidFill>
                <a:latin typeface="Calibri"/>
              </a:rPr>
              <a:t>Temporal locality: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chemeClr val="dk1"/>
                </a:solidFill>
                <a:latin typeface="Calibri"/>
              </a:rPr>
              <a:t>Recently referenced items are likely </a:t>
            </a:r>
            <a:br>
              <a:rPr sz="2000"/>
            </a:br>
            <a:r>
              <a:rPr b="0" lang="en-GB" sz="2000" spc="-1" strike="noStrike">
                <a:solidFill>
                  <a:schemeClr val="dk1"/>
                </a:solidFill>
                <a:latin typeface="Calibri"/>
              </a:rPr>
              <a:t>to be referenced again in the near future</a:t>
            </a:r>
            <a:endParaRPr b="0" lang="en-US" sz="2000" spc="-1" strike="noStrike">
              <a:solidFill>
                <a:schemeClr val="dk1"/>
              </a:solidFill>
              <a:latin typeface="Calibri"/>
            </a:endParaRPr>
          </a:p>
          <a:p>
            <a:pPr indent="0">
              <a:lnSpc>
                <a:spcPct val="100000"/>
              </a:lnSpc>
              <a:spcBef>
                <a:spcPts val="479"/>
              </a:spcBef>
              <a:buNone/>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1" lang="en-GB" sz="2400" spc="-1" strike="noStrike">
                <a:solidFill>
                  <a:srgbClr val="c00000"/>
                </a:solidFill>
                <a:latin typeface="Calibri"/>
              </a:rPr>
              <a:t>Spatial locality: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tabLst>
                <a:tab algn="l" pos="384120"/>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chemeClr val="dk1"/>
                </a:solidFill>
                <a:latin typeface="Calibri"/>
              </a:rPr>
              <a:t>Items with nearby addresses tend </a:t>
            </a:r>
            <a:br>
              <a:rPr sz="2000"/>
            </a:br>
            <a:r>
              <a:rPr b="0" lang="en-GB" sz="2000" spc="-1" strike="noStrike">
                <a:solidFill>
                  <a:schemeClr val="dk1"/>
                </a:solidFill>
                <a:latin typeface="Calibri"/>
              </a:rPr>
              <a:t>to be referenced close together in time</a:t>
            </a:r>
            <a:endParaRPr b="0" lang="en-US" sz="2000" spc="-1" strike="noStrike">
              <a:solidFill>
                <a:schemeClr val="dk1"/>
              </a:solidFill>
              <a:latin typeface="Calibri"/>
            </a:endParaRPr>
          </a:p>
          <a:p>
            <a:pPr marL="343080" indent="-343080">
              <a:lnSpc>
                <a:spcPct val="100000"/>
              </a:lnSpc>
              <a:spcBef>
                <a:spcPts val="479"/>
              </a:spcBef>
              <a:buNone/>
              <a:tabLst>
                <a:tab algn="l" pos="0"/>
              </a:tabLst>
            </a:pPr>
            <a:endParaRPr b="1" lang="en-US" sz="2400" spc="-1" strike="noStrike">
              <a:solidFill>
                <a:schemeClr val="dk1"/>
              </a:solidFill>
              <a:latin typeface="Calibri"/>
            </a:endParaRPr>
          </a:p>
          <a:p>
            <a:pPr indent="0">
              <a:lnSpc>
                <a:spcPct val="100000"/>
              </a:lnSpc>
              <a:spcBef>
                <a:spcPts val="479"/>
              </a:spcBef>
              <a:buNone/>
              <a:tabLst>
                <a:tab algn="l" pos="0"/>
              </a:tabLst>
            </a:pPr>
            <a:endParaRPr b="1" lang="en-US" sz="2400" spc="-1" strike="noStrike">
              <a:solidFill>
                <a:schemeClr val="dk1"/>
              </a:solidFill>
              <a:latin typeface="Calibri"/>
            </a:endParaRPr>
          </a:p>
        </p:txBody>
      </p:sp>
      <p:sp>
        <p:nvSpPr>
          <p:cNvPr id="1084" name="Rectangle 3"/>
          <p:cNvSpPr/>
          <p:nvPr/>
        </p:nvSpPr>
        <p:spPr>
          <a:xfrm>
            <a:off x="6095880" y="3124080"/>
            <a:ext cx="1904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5" name="Rectangle 4"/>
          <p:cNvSpPr/>
          <p:nvPr/>
        </p:nvSpPr>
        <p:spPr>
          <a:xfrm>
            <a:off x="6489720" y="312408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6" name="Freeform 5"/>
          <p:cNvSpPr/>
          <p:nvPr/>
        </p:nvSpPr>
        <p:spPr>
          <a:xfrm>
            <a:off x="6319080" y="2614320"/>
            <a:ext cx="627480" cy="433080"/>
          </a:xfrm>
          <a:custGeom>
            <a:avLst/>
            <a:gdLst>
              <a:gd name="textAreaLeft" fmla="*/ 0 w 627480"/>
              <a:gd name="textAreaRight" fmla="*/ 627840 w 627480"/>
              <a:gd name="textAreaTop" fmla="*/ 0 h 433080"/>
              <a:gd name="textAreaBottom" fmla="*/ 433440 h 433080"/>
            </a:gdLst>
            <a:ahLst/>
            <a:rect l="textAreaLeft" t="textAreaTop" r="textAreaRight" b="textAreaBottom"/>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a:solidFill>
              <a:srgbClr val="000000"/>
            </a:solidFill>
            <a:round/>
            <a:tailEnd len="med" type="arrow" w="med"/>
          </a:ln>
        </p:spPr>
        <p:style>
          <a:lnRef idx="0"/>
          <a:fillRef idx="0"/>
          <a:effectRef idx="0"/>
          <a:fontRef idx="minor"/>
        </p:style>
        <p:txBody>
          <a:bodyPr lIns="90000" rIns="90000" tIns="45000" bIns="45000" anchor="ctr">
            <a:noAutofit/>
          </a:bodyPr>
          <a:p>
            <a:pPr algn="ctr">
              <a:lnSpc>
                <a:spcPct val="100000"/>
              </a:lnSpc>
            </a:pPr>
            <a:endParaRPr b="1" lang="en-US" sz="2400" spc="-1" strike="noStrike">
              <a:solidFill>
                <a:schemeClr val="dk1"/>
              </a:solidFill>
              <a:latin typeface="Arial Narrow"/>
            </a:endParaRPr>
          </a:p>
        </p:txBody>
      </p:sp>
      <p:sp>
        <p:nvSpPr>
          <p:cNvPr id="1087" name="Rectangle 6"/>
          <p:cNvSpPr/>
          <p:nvPr/>
        </p:nvSpPr>
        <p:spPr>
          <a:xfrm>
            <a:off x="6102360" y="4617000"/>
            <a:ext cx="1904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8" name="Rectangle 7"/>
          <p:cNvSpPr/>
          <p:nvPr/>
        </p:nvSpPr>
        <p:spPr>
          <a:xfrm>
            <a:off x="6495840" y="461700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89" name="Rectangle 9"/>
          <p:cNvSpPr/>
          <p:nvPr/>
        </p:nvSpPr>
        <p:spPr>
          <a:xfrm>
            <a:off x="6870600" y="4617000"/>
            <a:ext cx="38052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090" name="Freeform 10"/>
          <p:cNvSpPr/>
          <p:nvPr/>
        </p:nvSpPr>
        <p:spPr>
          <a:xfrm>
            <a:off x="6416640" y="4186440"/>
            <a:ext cx="840960" cy="359280"/>
          </a:xfrm>
          <a:custGeom>
            <a:avLst/>
            <a:gdLst>
              <a:gd name="textAreaLeft" fmla="*/ 0 w 840960"/>
              <a:gd name="textAreaRight" fmla="*/ 841320 w 840960"/>
              <a:gd name="textAreaTop" fmla="*/ 0 h 359280"/>
              <a:gd name="textAreaBottom" fmla="*/ 359640 h 359280"/>
            </a:gdLst>
            <a:ahLst/>
            <a:rect l="textAreaLeft" t="textAreaTop" r="textAreaRight" b="textAreaBottom"/>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a:solidFill>
              <a:srgbClr val="000000"/>
            </a:solidFill>
            <a:round/>
            <a:tailEnd len="med" type="arrow" w="med"/>
          </a:ln>
        </p:spPr>
        <p:style>
          <a:lnRef idx="0"/>
          <a:fillRef idx="0"/>
          <a:effectRef idx="0"/>
          <a:fontRef idx="minor"/>
        </p:style>
        <p:txBody>
          <a:bodyPr lIns="90000" rIns="90000" tIns="45000" bIns="45000" anchor="ctr">
            <a:noAutofit/>
          </a:bodyPr>
          <a:p>
            <a:pPr algn="ctr">
              <a:lnSpc>
                <a:spcPct val="100000"/>
              </a:lnSpc>
            </a:pPr>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083">
                                            <p:txEl>
                                              <p:pRg st="2" end="2"/>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083">
                                            <p:txEl>
                                              <p:pRg st="3" end="3"/>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1084"/>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1085"/>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108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083">
                                            <p:txEl>
                                              <p:pRg st="5" end="5"/>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083">
                                            <p:txEl>
                                              <p:pRg st="6" end="6"/>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087"/>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08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1089"/>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0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092" name="PlaceHolder 2"/>
          <p:cNvSpPr>
            <a:spLocks noGrp="1"/>
          </p:cNvSpPr>
          <p:nvPr>
            <p:ph/>
          </p:nvPr>
        </p:nvSpPr>
        <p:spPr>
          <a:xfrm>
            <a:off x="396720" y="2946240"/>
            <a:ext cx="5317920" cy="27684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Data references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array elements in </a:t>
            </a:r>
            <a:r>
              <a:rPr b="0" lang="en-US" sz="2000" spc="-1" strike="noStrike">
                <a:solidFill>
                  <a:schemeClr val="dk1"/>
                </a:solidFill>
                <a:latin typeface="Calibri"/>
              </a:rPr>
              <a:t>succession (stride-1 </a:t>
            </a:r>
            <a:r>
              <a:rPr b="0" lang="en-US" sz="2000" spc="-1" strike="noStrike">
                <a:solidFill>
                  <a:schemeClr val="dk1"/>
                </a:solidFill>
                <a:latin typeface="Calibri"/>
              </a:rPr>
              <a:t>reference pattern).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variable </a:t>
            </a:r>
            <a:r>
              <a:rPr b="0" lang="en-US" sz="2000" spc="-1" strike="noStrike">
                <a:solidFill>
                  <a:schemeClr val="dk1"/>
                </a:solidFill>
                <a:latin typeface="Courier New"/>
              </a:rPr>
              <a:t>sum</a:t>
            </a:r>
            <a:r>
              <a:rPr b="0" lang="en-US" sz="2000" spc="-1" strike="noStrike">
                <a:solidFill>
                  <a:schemeClr val="dk1"/>
                </a:solidFill>
                <a:latin typeface="Calibri"/>
              </a:rPr>
              <a:t> </a:t>
            </a:r>
            <a:r>
              <a:rPr b="0" lang="en-US" sz="2000" spc="-1" strike="noStrike">
                <a:solidFill>
                  <a:schemeClr val="dk1"/>
                </a:solidFill>
                <a:latin typeface="Calibri"/>
              </a:rPr>
              <a:t>each iteration.</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Instruction references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Reference instructions in </a:t>
            </a:r>
            <a:r>
              <a:rPr b="0" lang="en-US" sz="2000" spc="-1" strike="noStrike">
                <a:solidFill>
                  <a:schemeClr val="dk1"/>
                </a:solidFill>
                <a:latin typeface="Calibri"/>
              </a:rPr>
              <a:t>sequence.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Cycle through loop </a:t>
            </a:r>
            <a:r>
              <a:rPr b="0" lang="en-US" sz="2000" spc="-1" strike="noStrike">
                <a:solidFill>
                  <a:schemeClr val="dk1"/>
                </a:solidFill>
                <a:latin typeface="Calibri"/>
              </a:rPr>
              <a:t>repeatedly. </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
        <p:nvSpPr>
          <p:cNvPr id="1093" name="Rectangle 4"/>
          <p:cNvSpPr/>
          <p:nvPr/>
        </p:nvSpPr>
        <p:spPr>
          <a:xfrm>
            <a:off x="3049560" y="1650960"/>
            <a:ext cx="3044520" cy="1063080"/>
          </a:xfrm>
          <a:prstGeom prst="rect">
            <a:avLst/>
          </a:prstGeom>
          <a:solidFill>
            <a:srgbClr val="f7f5cd"/>
          </a:solidFill>
          <a:ln w="12700">
            <a:solidFill>
              <a:srgbClr val="000000"/>
            </a:solidFill>
            <a:miter/>
          </a:ln>
        </p:spPr>
        <p:style>
          <a:lnRef idx="0"/>
          <a:fillRef idx="0"/>
          <a:effectRef idx="0"/>
          <a:fontRef idx="minor"/>
        </p:style>
        <p:txBody>
          <a:bodyPr lIns="90360" rIns="90360" tIns="44280" bIns="44280" anchor="t">
            <a:spAutoFit/>
          </a:bodyPr>
          <a:p>
            <a:pPr>
              <a:lnSpc>
                <a:spcPct val="100000"/>
              </a:lnSpc>
              <a:tabLst>
                <a:tab algn="l" pos="457200"/>
              </a:tabLst>
            </a:pPr>
            <a:r>
              <a:rPr b="1" lang="en-US" sz="1600" spc="-1" strike="noStrike">
                <a:solidFill>
                  <a:schemeClr val="dk1"/>
                </a:solidFill>
                <a:latin typeface="Courier New"/>
              </a:rPr>
              <a:t>sum = 0;</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for (i = 0; i &lt; n; i++)</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	</a:t>
            </a:r>
            <a:r>
              <a:rPr b="1" lang="en-US" sz="1600" spc="-1" strike="noStrike">
                <a:solidFill>
                  <a:schemeClr val="dk1"/>
                </a:solidFill>
                <a:latin typeface="Courier New"/>
              </a:rPr>
              <a:t>sum += a[i];</a:t>
            </a:r>
            <a:endParaRPr b="0" lang="en-US" sz="1600" spc="-1" strike="noStrike">
              <a:solidFill>
                <a:srgbClr val="000000"/>
              </a:solidFill>
              <a:latin typeface="Arial"/>
            </a:endParaRPr>
          </a:p>
          <a:p>
            <a:pPr>
              <a:lnSpc>
                <a:spcPct val="100000"/>
              </a:lnSpc>
              <a:tabLst>
                <a:tab algn="l" pos="457200"/>
              </a:tabLst>
            </a:pPr>
            <a:r>
              <a:rPr b="1" lang="en-US" sz="1600" spc="-1" strike="noStrike">
                <a:solidFill>
                  <a:schemeClr val="dk1"/>
                </a:solidFill>
                <a:latin typeface="Courier New"/>
              </a:rPr>
              <a:t>return sum;</a:t>
            </a:r>
            <a:endParaRPr b="0" lang="en-US" sz="1600" spc="-1" strike="noStrike">
              <a:solidFill>
                <a:srgbClr val="000000"/>
              </a:solidFill>
              <a:latin typeface="Arial"/>
            </a:endParaRPr>
          </a:p>
        </p:txBody>
      </p:sp>
      <p:sp>
        <p:nvSpPr>
          <p:cNvPr id="1094" name="TextBox 12"/>
          <p:cNvSpPr/>
          <p:nvPr/>
        </p:nvSpPr>
        <p:spPr>
          <a:xfrm>
            <a:off x="5724720" y="3560760"/>
            <a:ext cx="2025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Spatial locality</a:t>
            </a:r>
            <a:endParaRPr b="0" lang="en-US" sz="2400" spc="-1" strike="noStrike">
              <a:solidFill>
                <a:srgbClr val="000000"/>
              </a:solidFill>
              <a:latin typeface="Arial"/>
            </a:endParaRPr>
          </a:p>
        </p:txBody>
      </p:sp>
      <p:sp>
        <p:nvSpPr>
          <p:cNvPr id="1095" name="TextBox 13"/>
          <p:cNvSpPr/>
          <p:nvPr/>
        </p:nvSpPr>
        <p:spPr>
          <a:xfrm>
            <a:off x="5725440" y="4022640"/>
            <a:ext cx="23482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Temporal locality</a:t>
            </a:r>
            <a:endParaRPr b="0" lang="en-US" sz="2400" spc="-1" strike="noStrike">
              <a:solidFill>
                <a:srgbClr val="000000"/>
              </a:solidFill>
              <a:latin typeface="Arial"/>
            </a:endParaRPr>
          </a:p>
        </p:txBody>
      </p:sp>
      <p:sp>
        <p:nvSpPr>
          <p:cNvPr id="1096" name="TextBox 14"/>
          <p:cNvSpPr/>
          <p:nvPr/>
        </p:nvSpPr>
        <p:spPr>
          <a:xfrm>
            <a:off x="5724720" y="4800600"/>
            <a:ext cx="202500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Spatial locality</a:t>
            </a:r>
            <a:endParaRPr b="0" lang="en-US" sz="2400" spc="-1" strike="noStrike">
              <a:solidFill>
                <a:srgbClr val="000000"/>
              </a:solidFill>
              <a:latin typeface="Arial"/>
            </a:endParaRPr>
          </a:p>
        </p:txBody>
      </p:sp>
      <p:sp>
        <p:nvSpPr>
          <p:cNvPr id="1097" name="TextBox 16"/>
          <p:cNvSpPr/>
          <p:nvPr/>
        </p:nvSpPr>
        <p:spPr>
          <a:xfrm>
            <a:off x="5725440" y="5197680"/>
            <a:ext cx="234828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ff0000"/>
                </a:solidFill>
                <a:latin typeface="Calibri"/>
              </a:rPr>
              <a:t>Temporal locality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09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09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9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0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8" name="PlaceHolder 1"/>
          <p:cNvSpPr>
            <a:spLocks noGrp="1"/>
          </p:cNvSpPr>
          <p:nvPr>
            <p:ph type="title"/>
          </p:nvPr>
        </p:nvSpPr>
        <p:spPr>
          <a:xfrm>
            <a:off x="357120" y="435600"/>
            <a:ext cx="817704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Qualitative Estimates of Locality</a:t>
            </a:r>
            <a:endParaRPr b="0" lang="en-US" sz="3600" spc="-1" strike="noStrike">
              <a:solidFill>
                <a:schemeClr val="dk1"/>
              </a:solidFill>
              <a:latin typeface="Arial Narrow"/>
            </a:endParaRPr>
          </a:p>
        </p:txBody>
      </p:sp>
      <p:sp>
        <p:nvSpPr>
          <p:cNvPr id="109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Claim:</a:t>
            </a:r>
            <a:r>
              <a:rPr b="1" lang="en-US" sz="2400" spc="-1" strike="noStrike">
                <a:solidFill>
                  <a:schemeClr val="dk1"/>
                </a:solidFill>
                <a:latin typeface="Calibri"/>
              </a:rPr>
              <a:t> Being able to look at code and get a qualitative sense of its locality is a key skill for a professional programmer.</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Does this function have good locality with respect to array </a:t>
            </a:r>
            <a:r>
              <a:rPr b="0" lang="en-US" sz="2400" spc="-1" strike="noStrike">
                <a:solidFill>
                  <a:schemeClr val="dk1"/>
                </a:solidFill>
                <a:latin typeface="Courier New"/>
              </a:rPr>
              <a:t>a</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1100" name="Text Box 1028"/>
          <p:cNvSpPr/>
          <p:nvPr/>
        </p:nvSpPr>
        <p:spPr>
          <a:xfrm>
            <a:off x="2137680" y="4040280"/>
            <a:ext cx="4433040" cy="255852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sum_array_rows(int a[M][N])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102"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Does this function have good locality with respect to array </a:t>
            </a:r>
            <a:r>
              <a:rPr b="0" lang="en-US" sz="2400" spc="-1" strike="noStrike">
                <a:solidFill>
                  <a:schemeClr val="dk1"/>
                </a:solidFill>
                <a:latin typeface="Courier New"/>
              </a:rPr>
              <a:t>a</a:t>
            </a:r>
            <a:r>
              <a:rPr b="1" lang="en-US" sz="2400" spc="-1" strike="noStrike">
                <a:solidFill>
                  <a:schemeClr val="dk1"/>
                </a:solidFill>
                <a:latin typeface="Calibri"/>
              </a:rPr>
              <a:t>?</a:t>
            </a:r>
            <a:endParaRPr b="1" lang="en-US" sz="2400" spc="-1" strike="noStrike">
              <a:solidFill>
                <a:schemeClr val="dk1"/>
              </a:solidFill>
              <a:latin typeface="Calibri"/>
            </a:endParaRPr>
          </a:p>
        </p:txBody>
      </p:sp>
      <p:sp>
        <p:nvSpPr>
          <p:cNvPr id="1103" name="Text Box 4"/>
          <p:cNvSpPr/>
          <p:nvPr/>
        </p:nvSpPr>
        <p:spPr>
          <a:xfrm>
            <a:off x="1821600" y="2484360"/>
            <a:ext cx="4433040" cy="255852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sum_array_cols(int a[M][N])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Locality Example</a:t>
            </a:r>
            <a:endParaRPr b="0" lang="en-US" sz="3600" spc="-1" strike="noStrike">
              <a:solidFill>
                <a:schemeClr val="dk1"/>
              </a:solidFill>
              <a:latin typeface="Arial Narrow"/>
            </a:endParaRPr>
          </a:p>
        </p:txBody>
      </p:sp>
      <p:sp>
        <p:nvSpPr>
          <p:cNvPr id="110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Question</a:t>
            </a:r>
            <a:r>
              <a:rPr b="1" lang="en-US" sz="2400" spc="-1" strike="noStrike">
                <a:solidFill>
                  <a:schemeClr val="dk1"/>
                </a:solidFill>
                <a:latin typeface="Calibri"/>
              </a:rPr>
              <a:t>: Can you permute the loops so that the function scans the 3-d array </a:t>
            </a:r>
            <a:r>
              <a:rPr b="0" lang="en-US" sz="2400" spc="-1" strike="noStrike">
                <a:solidFill>
                  <a:schemeClr val="dk1"/>
                </a:solidFill>
                <a:latin typeface="Courier New"/>
              </a:rPr>
              <a:t>a </a:t>
            </a:r>
            <a:r>
              <a:rPr b="1" lang="en-US" sz="2400" spc="-1" strike="noStrike">
                <a:solidFill>
                  <a:schemeClr val="dk1"/>
                </a:solidFill>
                <a:latin typeface="Calibri"/>
              </a:rPr>
              <a:t>with a stride-1 reference pattern (and thus has good spatial locality)?</a:t>
            </a:r>
            <a:endParaRPr b="1" lang="en-US" sz="2400" spc="-1" strike="noStrike">
              <a:solidFill>
                <a:schemeClr val="dk1"/>
              </a:solidFill>
              <a:latin typeface="Calibri"/>
            </a:endParaRPr>
          </a:p>
        </p:txBody>
      </p:sp>
      <p:sp>
        <p:nvSpPr>
          <p:cNvPr id="1106" name="Text Box 1028"/>
          <p:cNvSpPr/>
          <p:nvPr/>
        </p:nvSpPr>
        <p:spPr>
          <a:xfrm>
            <a:off x="1944360" y="3033720"/>
            <a:ext cx="4981680" cy="2832840"/>
          </a:xfrm>
          <a:prstGeom prst="rect">
            <a:avLst/>
          </a:prstGeom>
          <a:solidFill>
            <a:srgbClr val="f6f5bd"/>
          </a:solidFill>
          <a:ln w="25400">
            <a:solidFill>
              <a:srgbClr val="000000"/>
            </a:solidFill>
            <a:miter/>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ourier New"/>
              </a:rPr>
              <a:t>int sum_array_3d(int a[M][N][N])</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int i, j, k, sum = 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(i = 0; i &lt; M; i++)</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(j = 0; j &lt; N; 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for (k = 0; k &lt; N; k++)</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sum += a[k][i][j];</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    </a:t>
            </a:r>
            <a:r>
              <a:rPr b="1" lang="en-US" sz="1800" spc="-1" strike="noStrike">
                <a:solidFill>
                  <a:schemeClr val="dk1"/>
                </a:solidFill>
                <a:latin typeface="Courier New"/>
              </a:rPr>
              <a:t>return sum;</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Hierarchies</a:t>
            </a:r>
            <a:endParaRPr b="0" lang="en-US" sz="3600" spc="-1" strike="noStrike">
              <a:solidFill>
                <a:schemeClr val="dk1"/>
              </a:solidFill>
              <a:latin typeface="Arial Narrow"/>
            </a:endParaRPr>
          </a:p>
        </p:txBody>
      </p:sp>
      <p:sp>
        <p:nvSpPr>
          <p:cNvPr id="1108"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Some fundamental and enduring properties of hardware and software:</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Fast storage technologies cost more per byte, have less capacity, and require more power (heat!). </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The gap between CPU and main memory speed is widening.</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Well-written programs tend to exhibit good locality.</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These fundamental properties complement each other beautifully.</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They suggest an approach for organizing memory and storage systems known as a </a:t>
            </a:r>
            <a:r>
              <a:rPr b="1" lang="en-US" sz="2400" spc="-1" strike="noStrike">
                <a:solidFill>
                  <a:srgbClr val="ff0000"/>
                </a:solidFill>
                <a:latin typeface="Calibri"/>
              </a:rPr>
              <a:t>memory hierarchy</a:t>
            </a:r>
            <a:r>
              <a:rPr b="1" lang="en-US" sz="2400" spc="-1" strike="noStrike">
                <a:solidFill>
                  <a:schemeClr val="dk1"/>
                </a:solidFill>
                <a:latin typeface="Calibri"/>
              </a:rPr>
              <a:t>.</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Nonvolatile Memories</a:t>
            </a:r>
            <a:endParaRPr b="0" lang="en-US" sz="3600" spc="-1" strike="noStrike">
              <a:solidFill>
                <a:schemeClr val="dk1"/>
              </a:solidFill>
              <a:latin typeface="Arial Narrow"/>
            </a:endParaRPr>
          </a:p>
        </p:txBody>
      </p:sp>
      <p:sp>
        <p:nvSpPr>
          <p:cNvPr id="98" name="PlaceHolder 2"/>
          <p:cNvSpPr>
            <a:spLocks noGrp="1"/>
          </p:cNvSpPr>
          <p:nvPr>
            <p:ph/>
          </p:nvPr>
        </p:nvSpPr>
        <p:spPr>
          <a:xfrm>
            <a:off x="396720" y="1362240"/>
            <a:ext cx="7895880" cy="5266800"/>
          </a:xfrm>
          <a:prstGeom prst="rect">
            <a:avLst/>
          </a:prstGeom>
          <a:noFill/>
          <a:ln w="9360">
            <a:noFill/>
          </a:ln>
        </p:spPr>
        <p:txBody>
          <a:bodyPr numCol="1" spcCol="0" lIns="91440" rIns="91440" tIns="45720" bIns="45720" anchor="t">
            <a:normAutofit fontScale="96628"/>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DRAM and SRAM are </a:t>
            </a:r>
            <a:r>
              <a:rPr b="1" lang="en-US" sz="2400" spc="-1" strike="noStrike">
                <a:solidFill>
                  <a:schemeClr val="dk1"/>
                </a:solidFill>
                <a:latin typeface="Calibri"/>
              </a:rPr>
              <a:t>volatile memories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Lose information if powered </a:t>
            </a:r>
            <a:r>
              <a:rPr b="0" lang="en-US" sz="2000" spc="-1" strike="noStrike">
                <a:solidFill>
                  <a:schemeClr val="dk1"/>
                </a:solidFill>
                <a:latin typeface="Calibri"/>
              </a:rPr>
              <a:t>off.</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Nonvolatile memories </a:t>
            </a:r>
            <a:r>
              <a:rPr b="1" lang="en-US" sz="2400" spc="-1" strike="noStrike">
                <a:solidFill>
                  <a:schemeClr val="dk1"/>
                </a:solidFill>
                <a:latin typeface="Calibri"/>
              </a:rPr>
              <a:t>retain value even if </a:t>
            </a:r>
            <a:r>
              <a:rPr b="1" lang="en-US" sz="2400" spc="-1" strike="noStrike">
                <a:solidFill>
                  <a:schemeClr val="dk1"/>
                </a:solidFill>
                <a:latin typeface="Calibri"/>
              </a:rPr>
              <a:t>powered off</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Read-only memory (</a:t>
            </a:r>
            <a:r>
              <a:rPr b="0" lang="en-US" sz="2000" spc="-1" strike="noStrike">
                <a:solidFill>
                  <a:srgbClr val="ff0000"/>
                </a:solidFill>
                <a:latin typeface="Calibri"/>
              </a:rPr>
              <a:t>ROM</a:t>
            </a:r>
            <a:r>
              <a:rPr b="0" lang="en-US" sz="2000" spc="-1" strike="noStrike">
                <a:solidFill>
                  <a:schemeClr val="dk1"/>
                </a:solidFill>
                <a:latin typeface="Calibri"/>
              </a:rPr>
              <a:t>): </a:t>
            </a:r>
            <a:r>
              <a:rPr b="0" lang="en-US" sz="2000" spc="-1" strike="noStrike">
                <a:solidFill>
                  <a:schemeClr val="dk1"/>
                </a:solidFill>
                <a:latin typeface="Calibri"/>
              </a:rPr>
              <a:t>programmed during </a:t>
            </a:r>
            <a:r>
              <a:rPr b="0" lang="en-US" sz="2000" spc="-1" strike="noStrike">
                <a:solidFill>
                  <a:schemeClr val="dk1"/>
                </a:solidFill>
                <a:latin typeface="Calibri"/>
              </a:rPr>
              <a:t>production</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Programmable ROM </a:t>
            </a:r>
            <a:r>
              <a:rPr b="0" lang="en-US" sz="2000" spc="-1" strike="noStrike">
                <a:solidFill>
                  <a:schemeClr val="dk1"/>
                </a:solidFill>
                <a:latin typeface="Calibri"/>
              </a:rPr>
              <a:t>(</a:t>
            </a:r>
            <a:r>
              <a:rPr b="0" lang="en-US" sz="2000" spc="-1" strike="noStrike">
                <a:solidFill>
                  <a:srgbClr val="ff0000"/>
                </a:solidFill>
                <a:latin typeface="Calibri"/>
              </a:rPr>
              <a:t>PROM</a:t>
            </a:r>
            <a:r>
              <a:rPr b="0" lang="en-US" sz="2000" spc="-1" strike="noStrike">
                <a:solidFill>
                  <a:schemeClr val="dk1"/>
                </a:solidFill>
                <a:latin typeface="Calibri"/>
              </a:rPr>
              <a:t>): can be </a:t>
            </a:r>
            <a:r>
              <a:rPr b="0" lang="en-US" sz="2000" spc="-1" strike="noStrike">
                <a:solidFill>
                  <a:schemeClr val="dk1"/>
                </a:solidFill>
                <a:latin typeface="Calibri"/>
              </a:rPr>
              <a:t>programmed once</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Eraseable PROM (</a:t>
            </a:r>
            <a:r>
              <a:rPr b="0" lang="en-US" sz="2000" spc="-1" strike="noStrike">
                <a:solidFill>
                  <a:srgbClr val="ff0000"/>
                </a:solidFill>
                <a:latin typeface="Calibri"/>
              </a:rPr>
              <a:t>EPROM</a:t>
            </a:r>
            <a:r>
              <a:rPr b="0" lang="en-US" sz="2000" spc="-1" strike="noStrike">
                <a:solidFill>
                  <a:schemeClr val="dk1"/>
                </a:solidFill>
                <a:latin typeface="Calibri"/>
              </a:rPr>
              <a:t>): </a:t>
            </a:r>
            <a:r>
              <a:rPr b="0" lang="en-US" sz="2000" spc="-1" strike="noStrike">
                <a:solidFill>
                  <a:schemeClr val="dk1"/>
                </a:solidFill>
                <a:latin typeface="Calibri"/>
              </a:rPr>
              <a:t>can be bulk erased (UV, X-</a:t>
            </a:r>
            <a:r>
              <a:rPr b="0" lang="en-US" sz="2000" spc="-1" strike="noStrike">
                <a:solidFill>
                  <a:schemeClr val="dk1"/>
                </a:solidFill>
                <a:latin typeface="Calibri"/>
              </a:rPr>
              <a:t>Ray)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Electrically eraseable PROM </a:t>
            </a:r>
            <a:r>
              <a:rPr b="0" lang="en-US" sz="2000" spc="-1" strike="noStrike">
                <a:solidFill>
                  <a:schemeClr val="dk1"/>
                </a:solidFill>
                <a:latin typeface="Calibri"/>
              </a:rPr>
              <a:t>(</a:t>
            </a:r>
            <a:r>
              <a:rPr b="0" lang="en-US" sz="2000" spc="-1" strike="noStrike">
                <a:solidFill>
                  <a:srgbClr val="ff0000"/>
                </a:solidFill>
                <a:latin typeface="Calibri"/>
              </a:rPr>
              <a:t>EEPROM</a:t>
            </a:r>
            <a:r>
              <a:rPr b="0" lang="en-US" sz="2000" spc="-1" strike="noStrike">
                <a:solidFill>
                  <a:schemeClr val="dk1"/>
                </a:solidFill>
                <a:latin typeface="Calibri"/>
              </a:rPr>
              <a:t>): electronic erase </a:t>
            </a:r>
            <a:r>
              <a:rPr b="0" lang="en-US" sz="2000" spc="-1" strike="noStrike">
                <a:solidFill>
                  <a:schemeClr val="dk1"/>
                </a:solidFill>
                <a:latin typeface="Calibri"/>
              </a:rPr>
              <a:t>capability</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Flash memory: EEPROMs. </a:t>
            </a:r>
            <a:r>
              <a:rPr b="0" lang="en-US" sz="2000" spc="-1" strike="noStrike">
                <a:solidFill>
                  <a:schemeClr val="dk1"/>
                </a:solidFill>
                <a:latin typeface="Calibri"/>
              </a:rPr>
              <a:t>with partial (block-level) </a:t>
            </a:r>
            <a:r>
              <a:rPr b="0" lang="en-US" sz="2000" spc="-1" strike="noStrike">
                <a:solidFill>
                  <a:schemeClr val="dk1"/>
                </a:solidFill>
                <a:latin typeface="Calibri"/>
              </a:rPr>
              <a:t>erase capability</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Wears out after about </a:t>
            </a:r>
            <a:r>
              <a:rPr b="0" lang="en-US" sz="2000" spc="-1" strike="noStrike">
                <a:solidFill>
                  <a:schemeClr val="dk1"/>
                </a:solidFill>
                <a:latin typeface="Calibri"/>
              </a:rPr>
              <a:t>100,000 erasings</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Uses for Nonvolatile </a:t>
            </a:r>
            <a:r>
              <a:rPr b="1" lang="en-US" sz="2400" spc="-1" strike="noStrike">
                <a:solidFill>
                  <a:schemeClr val="dk1"/>
                </a:solidFill>
                <a:latin typeface="Calibri"/>
              </a:rPr>
              <a:t>Memories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Firmware programs stored </a:t>
            </a:r>
            <a:r>
              <a:rPr b="0" lang="en-US" sz="2000" spc="-1" strike="noStrike">
                <a:solidFill>
                  <a:schemeClr val="dk1"/>
                </a:solidFill>
                <a:latin typeface="Calibri"/>
              </a:rPr>
              <a:t>in a ROM (BIOS, controllers </a:t>
            </a:r>
            <a:r>
              <a:rPr b="0" lang="en-US" sz="2000" spc="-1" strike="noStrike">
                <a:solidFill>
                  <a:schemeClr val="dk1"/>
                </a:solidFill>
                <a:latin typeface="Calibri"/>
              </a:rPr>
              <a:t>for disks, network cards, </a:t>
            </a:r>
            <a:r>
              <a:rPr b="0" lang="en-US" sz="2000" spc="-1" strike="noStrike">
                <a:solidFill>
                  <a:schemeClr val="dk1"/>
                </a:solidFill>
                <a:latin typeface="Calibri"/>
              </a:rPr>
              <a:t>graphics accelerators, </a:t>
            </a:r>
            <a:r>
              <a:rPr b="0" lang="en-US" sz="2000" spc="-1" strike="noStrike">
                <a:solidFill>
                  <a:schemeClr val="dk1"/>
                </a:solidFill>
                <a:latin typeface="Calibri"/>
              </a:rPr>
              <a:t>security subsystems,…)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Solid state disks (replace </a:t>
            </a:r>
            <a:r>
              <a:rPr b="0" lang="en-US" sz="2000" spc="-1" strike="noStrike">
                <a:solidFill>
                  <a:schemeClr val="dk1"/>
                </a:solidFill>
                <a:latin typeface="Calibri"/>
              </a:rPr>
              <a:t>rotating disks in thumb </a:t>
            </a:r>
            <a:r>
              <a:rPr b="0" lang="en-US" sz="2000" spc="-1" strike="noStrike">
                <a:solidFill>
                  <a:schemeClr val="dk1"/>
                </a:solidFill>
                <a:latin typeface="Calibri"/>
              </a:rPr>
              <a:t>drives, smart phones, mp3 </a:t>
            </a:r>
            <a:r>
              <a:rPr b="0" lang="en-US" sz="2000" spc="-1" strike="noStrike">
                <a:solidFill>
                  <a:schemeClr val="dk1"/>
                </a:solidFill>
                <a:latin typeface="Calibri"/>
              </a:rPr>
              <a:t>players, tablets, laptops,…)</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Disk caches</a:t>
            </a:r>
            <a:endParaRPr b="0"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Today</a:t>
            </a:r>
            <a:endParaRPr b="0" lang="en-US" sz="3600" spc="-1" strike="noStrike">
              <a:solidFill>
                <a:schemeClr val="dk1"/>
              </a:solidFill>
              <a:latin typeface="Arial Narrow"/>
            </a:endParaRPr>
          </a:p>
        </p:txBody>
      </p:sp>
      <p:sp>
        <p:nvSpPr>
          <p:cNvPr id="111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Storage technologies and trends</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lt1">
                    <a:lumMod val="75000"/>
                  </a:schemeClr>
                </a:solidFill>
                <a:latin typeface="Calibri"/>
              </a:rPr>
              <a:t>Locality of reference</a:t>
            </a:r>
            <a:endParaRPr b="1" lang="en-US" sz="2400" spc="-1" strike="noStrike">
              <a:solidFill>
                <a:schemeClr val="dk1"/>
              </a:solidFill>
              <a:latin typeface="Calibri"/>
            </a:endParaRPr>
          </a:p>
          <a:p>
            <a:pPr marL="343080" indent="-343080">
              <a:lnSpc>
                <a:spcPct val="80000"/>
              </a:lnSpc>
              <a:spcBef>
                <a:spcPts val="479"/>
              </a:spcBef>
              <a:buClr>
                <a:srgbClr val="990000"/>
              </a:buClr>
              <a:buSzPct val="60000"/>
              <a:buFont typeface="Wingdings 2" charset="2"/>
              <a:buChar char=""/>
            </a:pPr>
            <a:r>
              <a:rPr b="1" lang="en-US" sz="2400" spc="-1" strike="noStrike">
                <a:solidFill>
                  <a:schemeClr val="dk1"/>
                </a:solidFill>
                <a:latin typeface="Calibri"/>
              </a:rPr>
              <a:t>Caching in the memory hierarchy</a:t>
            </a: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1" name="PlaceHolder 1"/>
          <p:cNvSpPr>
            <a:spLocks noGrp="1"/>
          </p:cNvSpPr>
          <p:nvPr>
            <p:ph type="title"/>
          </p:nvPr>
        </p:nvSpPr>
        <p:spPr>
          <a:xfrm>
            <a:off x="61920" y="247680"/>
            <a:ext cx="8716680" cy="782280"/>
          </a:xfrm>
          <a:prstGeom prst="rect">
            <a:avLst/>
          </a:prstGeom>
          <a:noFill/>
          <a:ln w="9360">
            <a:noFill/>
          </a:ln>
        </p:spPr>
        <p:txBody>
          <a:bodyPr numCol="1" spcCol="0" lIns="91440" rIns="91440" tIns="45720" bIns="45720" anchor="ctr">
            <a:normAutofit fontScale="62500"/>
          </a:bodyPr>
          <a:p>
            <a:pPr marL="119160" indent="-119160">
              <a:lnSpc>
                <a:spcPct val="100000"/>
              </a:lnSpc>
              <a:buNone/>
              <a:tabLst>
                <a:tab algn="l" pos="0"/>
              </a:tabLst>
            </a:pPr>
            <a:r>
              <a:rPr b="1" lang="en-GB" sz="3600" spc="-1" strike="noStrike">
                <a:solidFill>
                  <a:schemeClr val="dk1"/>
                </a:solidFill>
                <a:latin typeface="Arial"/>
              </a:rPr>
              <a:t>Example Memory </a:t>
            </a:r>
            <a:br>
              <a:rPr sz="3600"/>
            </a:br>
            <a:r>
              <a:rPr b="1" lang="en-GB" sz="3600" spc="-1" strike="noStrike">
                <a:solidFill>
                  <a:schemeClr val="dk1"/>
                </a:solidFill>
                <a:latin typeface="Arial"/>
              </a:rPr>
              <a:t>     Hierarchy</a:t>
            </a:r>
            <a:endParaRPr b="0" lang="en-US" sz="3600" spc="-1" strike="noStrike">
              <a:solidFill>
                <a:schemeClr val="dk1"/>
              </a:solidFill>
              <a:latin typeface="Arial Narrow"/>
            </a:endParaRPr>
          </a:p>
        </p:txBody>
      </p:sp>
      <p:sp>
        <p:nvSpPr>
          <p:cNvPr id="1112" name="AutoShape 195"/>
          <p:cNvSpPr/>
          <p:nvPr/>
        </p:nvSpPr>
        <p:spPr>
          <a:xfrm>
            <a:off x="552600" y="343080"/>
            <a:ext cx="6901920" cy="6455880"/>
          </a:xfrm>
          <a:prstGeom prst="triangle">
            <a:avLst>
              <a:gd name="adj" fmla="val 50000"/>
            </a:avLst>
          </a:prstGeom>
          <a:gradFill rotWithShape="0">
            <a:gsLst>
              <a:gs pos="0">
                <a:srgbClr val="d2d2f4">
                  <a:alpha val="7000"/>
                </a:srgbClr>
              </a:gs>
              <a:gs pos="100000">
                <a:srgbClr val="d2d2f4"/>
              </a:gs>
            </a:gsLst>
            <a:lin ang="16140000"/>
          </a:gradFill>
          <a:ln w="12700">
            <a:solidFill>
              <a:srgbClr val="00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pc="-1" strike="noStrike">
              <a:solidFill>
                <a:srgbClr val="000000"/>
              </a:solidFill>
              <a:latin typeface="Arial"/>
            </a:endParaRPr>
          </a:p>
        </p:txBody>
      </p:sp>
      <p:sp>
        <p:nvSpPr>
          <p:cNvPr id="1113" name="Text Box 196"/>
          <p:cNvSpPr/>
          <p:nvPr/>
        </p:nvSpPr>
        <p:spPr>
          <a:xfrm>
            <a:off x="3699360" y="837000"/>
            <a:ext cx="712800" cy="36360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Regs</a:t>
            </a:r>
            <a:endParaRPr b="0" lang="en-US" sz="1800" spc="-1" strike="noStrike">
              <a:solidFill>
                <a:srgbClr val="000000"/>
              </a:solidFill>
              <a:latin typeface="Arial"/>
            </a:endParaRPr>
          </a:p>
        </p:txBody>
      </p:sp>
      <p:sp>
        <p:nvSpPr>
          <p:cNvPr id="1114" name="Text Box 198"/>
          <p:cNvSpPr/>
          <p:nvPr/>
        </p:nvSpPr>
        <p:spPr>
          <a:xfrm>
            <a:off x="3471480" y="128736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L1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15" name="Text Box 199"/>
          <p:cNvSpPr/>
          <p:nvPr/>
        </p:nvSpPr>
        <p:spPr>
          <a:xfrm>
            <a:off x="3274200" y="3825720"/>
            <a:ext cx="156348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Main memory</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(DRAM)</a:t>
            </a:r>
            <a:endParaRPr b="0" lang="en-US" sz="1800" spc="-1" strike="noStrike">
              <a:solidFill>
                <a:srgbClr val="000000"/>
              </a:solidFill>
              <a:latin typeface="Arial"/>
            </a:endParaRPr>
          </a:p>
        </p:txBody>
      </p:sp>
      <p:sp>
        <p:nvSpPr>
          <p:cNvPr id="1116" name="Text Box 200"/>
          <p:cNvSpPr/>
          <p:nvPr/>
        </p:nvSpPr>
        <p:spPr>
          <a:xfrm>
            <a:off x="2723400" y="4851360"/>
            <a:ext cx="266508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Local secondary storage</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(local disks)</a:t>
            </a:r>
            <a:endParaRPr b="0" lang="en-US" sz="1800" spc="-1" strike="noStrike">
              <a:solidFill>
                <a:srgbClr val="000000"/>
              </a:solidFill>
              <a:latin typeface="Arial"/>
            </a:endParaRPr>
          </a:p>
        </p:txBody>
      </p:sp>
      <p:sp>
        <p:nvSpPr>
          <p:cNvPr id="1117" name="Line 203"/>
          <p:cNvSpPr/>
          <p:nvPr/>
        </p:nvSpPr>
        <p:spPr>
          <a:xfrm>
            <a:off x="3512880" y="1265040"/>
            <a:ext cx="98100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18" name="Line 204"/>
          <p:cNvSpPr/>
          <p:nvPr/>
        </p:nvSpPr>
        <p:spPr>
          <a:xfrm>
            <a:off x="3162240" y="1903320"/>
            <a:ext cx="167148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19" name="Line 205"/>
          <p:cNvSpPr/>
          <p:nvPr/>
        </p:nvSpPr>
        <p:spPr>
          <a:xfrm>
            <a:off x="2779560" y="2655720"/>
            <a:ext cx="244800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0" name="Line 222"/>
          <p:cNvSpPr/>
          <p:nvPr/>
        </p:nvSpPr>
        <p:spPr>
          <a:xfrm>
            <a:off x="75960" y="3473280"/>
            <a:ext cx="360" cy="2344680"/>
          </a:xfrm>
          <a:prstGeom prst="line">
            <a:avLst/>
          </a:prstGeom>
          <a:ln w="38100">
            <a:solidFill>
              <a:srgbClr val="2d2db9">
                <a:lumMod val="75000"/>
              </a:srgbClr>
            </a:solidFill>
            <a:roun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121" name="Text Box 223"/>
          <p:cNvSpPr/>
          <p:nvPr/>
        </p:nvSpPr>
        <p:spPr>
          <a:xfrm>
            <a:off x="130680" y="3635280"/>
            <a:ext cx="1048320" cy="179532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600" spc="-1" strike="noStrike">
                <a:solidFill>
                  <a:srgbClr val="000000"/>
                </a:solidFill>
                <a:latin typeface="Arial"/>
              </a:rPr>
              <a:t>Larger,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slower,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and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cheaper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(per byte)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storage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devices</a:t>
            </a:r>
            <a:endParaRPr b="0" lang="en-US" sz="1600" spc="-1" strike="noStrike">
              <a:solidFill>
                <a:srgbClr val="000000"/>
              </a:solidFill>
              <a:latin typeface="Arial"/>
            </a:endParaRPr>
          </a:p>
        </p:txBody>
      </p:sp>
      <p:sp>
        <p:nvSpPr>
          <p:cNvPr id="1122" name="Line 224"/>
          <p:cNvSpPr/>
          <p:nvPr/>
        </p:nvSpPr>
        <p:spPr>
          <a:xfrm>
            <a:off x="2255760" y="3585960"/>
            <a:ext cx="347508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3" name="Text Box 225"/>
          <p:cNvSpPr/>
          <p:nvPr/>
        </p:nvSpPr>
        <p:spPr>
          <a:xfrm>
            <a:off x="2595960" y="5951520"/>
            <a:ext cx="291960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Remote secondary storage</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(e.g., Web servers)</a:t>
            </a:r>
            <a:endParaRPr b="0" lang="en-US" sz="1800" spc="-1" strike="noStrike">
              <a:solidFill>
                <a:srgbClr val="000000"/>
              </a:solidFill>
              <a:latin typeface="Arial"/>
            </a:endParaRPr>
          </a:p>
        </p:txBody>
      </p:sp>
      <p:sp>
        <p:nvSpPr>
          <p:cNvPr id="1124" name="Text Box 227"/>
          <p:cNvSpPr/>
          <p:nvPr/>
        </p:nvSpPr>
        <p:spPr>
          <a:xfrm>
            <a:off x="7073280" y="5379120"/>
            <a:ext cx="2062440" cy="72972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Local disks hold files retrieved from disks </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on remote servers</a:t>
            </a:r>
            <a:endParaRPr b="0" lang="en-US" sz="1400" spc="-1" strike="noStrike">
              <a:solidFill>
                <a:srgbClr val="000000"/>
              </a:solidFill>
              <a:latin typeface="Arial"/>
            </a:endParaRPr>
          </a:p>
        </p:txBody>
      </p:sp>
      <p:sp>
        <p:nvSpPr>
          <p:cNvPr id="1125" name="Line 235"/>
          <p:cNvSpPr/>
          <p:nvPr/>
        </p:nvSpPr>
        <p:spPr>
          <a:xfrm>
            <a:off x="1707840" y="4632120"/>
            <a:ext cx="457704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26" name="Text Box 236"/>
          <p:cNvSpPr/>
          <p:nvPr/>
        </p:nvSpPr>
        <p:spPr>
          <a:xfrm>
            <a:off x="3471480" y="195264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L2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27" name="Text Box 243"/>
          <p:cNvSpPr/>
          <p:nvPr/>
        </p:nvSpPr>
        <p:spPr>
          <a:xfrm>
            <a:off x="4962600" y="1645200"/>
            <a:ext cx="283824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L1 cache holds cache lines retrieved from the L2 cache.</a:t>
            </a:r>
            <a:endParaRPr b="0" lang="en-US" sz="1400" spc="-1" strike="noStrike">
              <a:solidFill>
                <a:srgbClr val="000000"/>
              </a:solidFill>
              <a:latin typeface="Arial"/>
            </a:endParaRPr>
          </a:p>
        </p:txBody>
      </p:sp>
      <p:sp>
        <p:nvSpPr>
          <p:cNvPr id="1128" name="Text Box 233"/>
          <p:cNvSpPr/>
          <p:nvPr/>
        </p:nvSpPr>
        <p:spPr>
          <a:xfrm>
            <a:off x="4573440" y="976680"/>
            <a:ext cx="291888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CPU registers hold words retrieved from the L1 cache.</a:t>
            </a:r>
            <a:endParaRPr b="0" lang="en-US" sz="1400" spc="-1" strike="noStrike">
              <a:solidFill>
                <a:srgbClr val="000000"/>
              </a:solidFill>
              <a:latin typeface="Arial"/>
            </a:endParaRPr>
          </a:p>
        </p:txBody>
      </p:sp>
      <p:sp>
        <p:nvSpPr>
          <p:cNvPr id="1129" name="Text Box 231"/>
          <p:cNvSpPr/>
          <p:nvPr/>
        </p:nvSpPr>
        <p:spPr>
          <a:xfrm>
            <a:off x="5365800" y="2406960"/>
            <a:ext cx="262872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L2 cache holds cache lines</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 </a:t>
            </a:r>
            <a:r>
              <a:rPr b="1" lang="en-US" sz="1400" spc="-1" strike="noStrike">
                <a:solidFill>
                  <a:srgbClr val="ff0000"/>
                </a:solidFill>
                <a:latin typeface="Arial"/>
              </a:rPr>
              <a:t>retrieved from L3 cache</a:t>
            </a:r>
            <a:endParaRPr b="0" lang="en-US" sz="1400" spc="-1" strike="noStrike">
              <a:solidFill>
                <a:srgbClr val="000000"/>
              </a:solidFill>
              <a:latin typeface="Arial"/>
            </a:endParaRPr>
          </a:p>
        </p:txBody>
      </p:sp>
      <p:sp>
        <p:nvSpPr>
          <p:cNvPr id="1130" name="Text Box 247"/>
          <p:cNvSpPr/>
          <p:nvPr/>
        </p:nvSpPr>
        <p:spPr>
          <a:xfrm>
            <a:off x="3238560" y="64656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L0:</a:t>
            </a:r>
            <a:endParaRPr b="0" lang="en-US" sz="1800" spc="-1" strike="noStrike">
              <a:solidFill>
                <a:srgbClr val="000000"/>
              </a:solidFill>
              <a:latin typeface="Arial"/>
            </a:endParaRPr>
          </a:p>
        </p:txBody>
      </p:sp>
      <p:sp>
        <p:nvSpPr>
          <p:cNvPr id="1131" name="Text Box 248"/>
          <p:cNvSpPr/>
          <p:nvPr/>
        </p:nvSpPr>
        <p:spPr>
          <a:xfrm>
            <a:off x="2870280" y="135612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L1:</a:t>
            </a:r>
            <a:endParaRPr b="0" lang="en-US" sz="1800" spc="-1" strike="noStrike">
              <a:solidFill>
                <a:srgbClr val="000000"/>
              </a:solidFill>
              <a:latin typeface="Arial"/>
            </a:endParaRPr>
          </a:p>
        </p:txBody>
      </p:sp>
      <p:sp>
        <p:nvSpPr>
          <p:cNvPr id="1132" name="Text Box 249"/>
          <p:cNvSpPr/>
          <p:nvPr/>
        </p:nvSpPr>
        <p:spPr>
          <a:xfrm>
            <a:off x="2489400" y="204336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L2:</a:t>
            </a:r>
            <a:endParaRPr b="0" lang="en-US" sz="1800" spc="-1" strike="noStrike">
              <a:solidFill>
                <a:srgbClr val="000000"/>
              </a:solidFill>
              <a:latin typeface="Arial"/>
            </a:endParaRPr>
          </a:p>
        </p:txBody>
      </p:sp>
      <p:sp>
        <p:nvSpPr>
          <p:cNvPr id="1133" name="Text Box 250"/>
          <p:cNvSpPr/>
          <p:nvPr/>
        </p:nvSpPr>
        <p:spPr>
          <a:xfrm>
            <a:off x="2082960" y="279900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L3:</a:t>
            </a:r>
            <a:endParaRPr b="0" lang="en-US" sz="1800" spc="-1" strike="noStrike">
              <a:solidFill>
                <a:srgbClr val="000000"/>
              </a:solidFill>
              <a:latin typeface="Arial"/>
            </a:endParaRPr>
          </a:p>
        </p:txBody>
      </p:sp>
      <p:sp>
        <p:nvSpPr>
          <p:cNvPr id="1134" name="Text Box 251"/>
          <p:cNvSpPr/>
          <p:nvPr/>
        </p:nvSpPr>
        <p:spPr>
          <a:xfrm>
            <a:off x="1557360" y="379764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L4:</a:t>
            </a:r>
            <a:endParaRPr b="0" lang="en-US" sz="1800" spc="-1" strike="noStrike">
              <a:solidFill>
                <a:srgbClr val="000000"/>
              </a:solidFill>
              <a:latin typeface="Arial"/>
            </a:endParaRPr>
          </a:p>
        </p:txBody>
      </p:sp>
      <p:sp>
        <p:nvSpPr>
          <p:cNvPr id="1135" name="Text Box 252"/>
          <p:cNvSpPr/>
          <p:nvPr/>
        </p:nvSpPr>
        <p:spPr>
          <a:xfrm>
            <a:off x="936720" y="491544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L5:</a:t>
            </a:r>
            <a:endParaRPr b="0" lang="en-US" sz="1800" spc="-1" strike="noStrike">
              <a:solidFill>
                <a:srgbClr val="000000"/>
              </a:solidFill>
              <a:latin typeface="Arial"/>
            </a:endParaRPr>
          </a:p>
        </p:txBody>
      </p:sp>
      <p:sp>
        <p:nvSpPr>
          <p:cNvPr id="1136" name="Text Box 289"/>
          <p:cNvSpPr/>
          <p:nvPr/>
        </p:nvSpPr>
        <p:spPr>
          <a:xfrm>
            <a:off x="137160" y="1147680"/>
            <a:ext cx="1048320" cy="179532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0" lang="en-US" sz="1600" spc="-1" strike="noStrike">
                <a:solidFill>
                  <a:srgbClr val="000000"/>
                </a:solidFill>
                <a:latin typeface="Arial"/>
              </a:rPr>
              <a:t>Smaller,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faster,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and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costlier</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(per byte)</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storage </a:t>
            </a:r>
            <a:endParaRPr b="0" lang="en-US" sz="1600" spc="-1" strike="noStrike">
              <a:solidFill>
                <a:srgbClr val="000000"/>
              </a:solidFill>
              <a:latin typeface="Arial"/>
            </a:endParaRPr>
          </a:p>
          <a:p>
            <a:pPr defTabSz="914400">
              <a:lnSpc>
                <a:spcPct val="100000"/>
              </a:lnSpc>
              <a:tabLst>
                <a:tab algn="l" pos="0"/>
              </a:tabLst>
            </a:pPr>
            <a:r>
              <a:rPr b="0" lang="en-US" sz="1600" spc="-1" strike="noStrike">
                <a:solidFill>
                  <a:srgbClr val="000000"/>
                </a:solidFill>
                <a:latin typeface="Arial"/>
              </a:rPr>
              <a:t>devices</a:t>
            </a:r>
            <a:endParaRPr b="0" lang="en-US" sz="1600" spc="-1" strike="noStrike">
              <a:solidFill>
                <a:srgbClr val="000000"/>
              </a:solidFill>
              <a:latin typeface="Arial"/>
            </a:endParaRPr>
          </a:p>
        </p:txBody>
      </p:sp>
      <p:sp>
        <p:nvSpPr>
          <p:cNvPr id="1137" name="Line 291"/>
          <p:cNvSpPr/>
          <p:nvPr/>
        </p:nvSpPr>
        <p:spPr>
          <a:xfrm flipV="1">
            <a:off x="90360" y="954000"/>
            <a:ext cx="360" cy="2154240"/>
          </a:xfrm>
          <a:prstGeom prst="line">
            <a:avLst/>
          </a:prstGeom>
          <a:ln w="38100">
            <a:solidFill>
              <a:srgbClr val="2d2db9">
                <a:lumMod val="75000"/>
              </a:srgbClr>
            </a:solidFill>
            <a:round/>
            <a:tailEnd len="med" type="triangle" w="med"/>
          </a:ln>
        </p:spPr>
        <p:style>
          <a:lnRef idx="0"/>
          <a:fillRef idx="0"/>
          <a:effectRef idx="0"/>
          <a:fontRef idx="minor"/>
        </p:style>
        <p:txBody>
          <a:bodyPr lIns="90000" rIns="90000" tIns="45000" bIns="45000" anchor="ctr">
            <a:noAutofit/>
          </a:bodyPr>
          <a:p>
            <a:endParaRPr b="0" lang="en-US" sz="1600" spc="-1" strike="noStrike">
              <a:solidFill>
                <a:srgbClr val="000000"/>
              </a:solidFill>
              <a:latin typeface="Arial"/>
            </a:endParaRPr>
          </a:p>
        </p:txBody>
      </p:sp>
      <p:sp>
        <p:nvSpPr>
          <p:cNvPr id="1138" name="Line 292"/>
          <p:cNvSpPr/>
          <p:nvPr/>
        </p:nvSpPr>
        <p:spPr>
          <a:xfrm>
            <a:off x="1117440" y="5743440"/>
            <a:ext cx="5765760" cy="360"/>
          </a:xfrm>
          <a:prstGeom prst="line">
            <a:avLst/>
          </a:prstGeom>
          <a:ln w="12700">
            <a:solidFill>
              <a:srgbClr val="000000"/>
            </a:solidFill>
            <a:round/>
          </a:ln>
        </p:spPr>
        <p:style>
          <a:lnRef idx="0"/>
          <a:fillRef idx="0"/>
          <a:effectRef idx="0"/>
          <a:fontRef idx="minor"/>
        </p:style>
        <p:txBody>
          <a:bodyPr lIns="90000" rIns="90000" tIns="-44640" bIns="-44640" anchor="ctr">
            <a:noAutofit/>
          </a:bodyPr>
          <a:p>
            <a:endParaRPr b="0" lang="en-US" sz="1800" spc="-1" strike="noStrike">
              <a:solidFill>
                <a:srgbClr val="000000"/>
              </a:solidFill>
              <a:latin typeface="Arial"/>
            </a:endParaRPr>
          </a:p>
        </p:txBody>
      </p:sp>
      <p:sp>
        <p:nvSpPr>
          <p:cNvPr id="1139" name="Text Box 293"/>
          <p:cNvSpPr/>
          <p:nvPr/>
        </p:nvSpPr>
        <p:spPr>
          <a:xfrm>
            <a:off x="3471480" y="2784240"/>
            <a:ext cx="1168560" cy="637920"/>
          </a:xfrm>
          <a:prstGeom prst="rect">
            <a:avLst/>
          </a:prstGeom>
          <a:noFill/>
          <a:ln w="0">
            <a:noFill/>
          </a:ln>
        </p:spPr>
        <p:style>
          <a:lnRef idx="0"/>
          <a:fillRef idx="0"/>
          <a:effectRef idx="0"/>
          <a:fontRef idx="minor"/>
        </p:style>
        <p:txBody>
          <a:bodyPr wrap="none" lIns="90000" rIns="90000" tIns="45000" bIns="45000" anchor="ctr">
            <a:spAutoFit/>
          </a:bodyPr>
          <a:p>
            <a:pPr algn="ctr" defTabSz="914400">
              <a:lnSpc>
                <a:spcPct val="100000"/>
              </a:lnSpc>
              <a:tabLst>
                <a:tab algn="l" pos="0"/>
              </a:tabLst>
            </a:pPr>
            <a:r>
              <a:rPr b="0" lang="en-US" sz="1800" spc="-1" strike="noStrike">
                <a:solidFill>
                  <a:srgbClr val="000000"/>
                </a:solidFill>
                <a:latin typeface="Arial"/>
              </a:rPr>
              <a:t>L3 cache </a:t>
            </a:r>
            <a:endParaRPr b="0" lang="en-US" sz="1800" spc="-1" strike="noStrike">
              <a:solidFill>
                <a:srgbClr val="000000"/>
              </a:solidFill>
              <a:latin typeface="Arial"/>
            </a:endParaRPr>
          </a:p>
          <a:p>
            <a:pPr algn="ctr" defTabSz="914400">
              <a:lnSpc>
                <a:spcPct val="100000"/>
              </a:lnSpc>
              <a:tabLst>
                <a:tab algn="l" pos="0"/>
              </a:tabLst>
            </a:pPr>
            <a:r>
              <a:rPr b="0" lang="en-US" sz="1800" spc="-1" strike="noStrike">
                <a:solidFill>
                  <a:srgbClr val="000000"/>
                </a:solidFill>
                <a:latin typeface="Arial"/>
              </a:rPr>
              <a:t>(SRAM)</a:t>
            </a:r>
            <a:endParaRPr b="0" lang="en-US" sz="1800" spc="-1" strike="noStrike">
              <a:solidFill>
                <a:srgbClr val="000000"/>
              </a:solidFill>
              <a:latin typeface="Arial"/>
            </a:endParaRPr>
          </a:p>
        </p:txBody>
      </p:sp>
      <p:sp>
        <p:nvSpPr>
          <p:cNvPr id="1140" name="Text Box 295"/>
          <p:cNvSpPr/>
          <p:nvPr/>
        </p:nvSpPr>
        <p:spPr>
          <a:xfrm>
            <a:off x="5810400" y="3308760"/>
            <a:ext cx="2876040" cy="51624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L3 cache holds cache lines</a:t>
            </a:r>
            <a:endParaRPr b="0" lang="en-US" sz="1400" spc="-1" strike="noStrike">
              <a:solidFill>
                <a:srgbClr val="000000"/>
              </a:solidFill>
              <a:latin typeface="Arial"/>
            </a:endParaRPr>
          </a:p>
          <a:p>
            <a:pPr defTabSz="914400">
              <a:lnSpc>
                <a:spcPct val="100000"/>
              </a:lnSpc>
              <a:tabLst>
                <a:tab algn="l" pos="0"/>
              </a:tabLst>
            </a:pPr>
            <a:r>
              <a:rPr b="1" lang="en-US" sz="1400" spc="-1" strike="noStrike">
                <a:solidFill>
                  <a:srgbClr val="ff0000"/>
                </a:solidFill>
                <a:latin typeface="Arial"/>
              </a:rPr>
              <a:t> </a:t>
            </a:r>
            <a:r>
              <a:rPr b="1" lang="en-US" sz="1400" spc="-1" strike="noStrike">
                <a:solidFill>
                  <a:srgbClr val="ff0000"/>
                </a:solidFill>
                <a:latin typeface="Arial"/>
              </a:rPr>
              <a:t>retrieved from main memory.</a:t>
            </a:r>
            <a:endParaRPr b="0" lang="en-US" sz="1400" spc="-1" strike="noStrike">
              <a:solidFill>
                <a:srgbClr val="000000"/>
              </a:solidFill>
              <a:latin typeface="Arial"/>
            </a:endParaRPr>
          </a:p>
        </p:txBody>
      </p:sp>
      <p:sp>
        <p:nvSpPr>
          <p:cNvPr id="1141" name="Text Box 297"/>
          <p:cNvSpPr/>
          <p:nvPr/>
        </p:nvSpPr>
        <p:spPr>
          <a:xfrm>
            <a:off x="390600" y="5966280"/>
            <a:ext cx="524160" cy="363600"/>
          </a:xfrm>
          <a:prstGeom prst="rect">
            <a:avLst/>
          </a:prstGeom>
          <a:noFill/>
          <a:ln w="0">
            <a:noFill/>
          </a:ln>
        </p:spPr>
        <p:style>
          <a:lnRef idx="0"/>
          <a:fillRef idx="0"/>
          <a:effectRef idx="0"/>
          <a:fontRef idx="minor"/>
        </p:style>
        <p:txBody>
          <a:bodyPr wrap="none" lIns="90000" rIns="90000" tIns="45000" bIns="45000" anchor="ctr">
            <a:spAutoFit/>
          </a:bodyPr>
          <a:p>
            <a:pPr defTabSz="914400">
              <a:lnSpc>
                <a:spcPct val="100000"/>
              </a:lnSpc>
              <a:tabLst>
                <a:tab algn="l" pos="0"/>
              </a:tabLst>
            </a:pPr>
            <a:r>
              <a:rPr b="1" lang="en-US" sz="1800" spc="-1" strike="noStrike">
                <a:solidFill>
                  <a:schemeClr val="accent6">
                    <a:lumMod val="75000"/>
                  </a:schemeClr>
                </a:solidFill>
                <a:latin typeface="Arial"/>
              </a:rPr>
              <a:t>L6:</a:t>
            </a:r>
            <a:endParaRPr b="0" lang="en-US" sz="1800" spc="-1" strike="noStrike">
              <a:solidFill>
                <a:srgbClr val="000000"/>
              </a:solidFill>
              <a:latin typeface="Arial"/>
            </a:endParaRPr>
          </a:p>
        </p:txBody>
      </p:sp>
      <p:sp>
        <p:nvSpPr>
          <p:cNvPr id="1142" name="Text Box 229"/>
          <p:cNvSpPr/>
          <p:nvPr/>
        </p:nvSpPr>
        <p:spPr>
          <a:xfrm>
            <a:off x="6399720" y="4242600"/>
            <a:ext cx="2183760" cy="729720"/>
          </a:xfrm>
          <a:prstGeom prst="rect">
            <a:avLst/>
          </a:prstGeom>
          <a:noFill/>
          <a:ln w="0">
            <a:noFill/>
          </a:ln>
        </p:spPr>
        <p:style>
          <a:lnRef idx="0"/>
          <a:fillRef idx="0"/>
          <a:effectRef idx="0"/>
          <a:fontRef idx="minor"/>
        </p:style>
        <p:txBody>
          <a:bodyPr lIns="90000" rIns="90000" tIns="45000" bIns="45000" anchor="ctr">
            <a:spAutoFit/>
          </a:bodyPr>
          <a:p>
            <a:pPr defTabSz="914400">
              <a:lnSpc>
                <a:spcPct val="100000"/>
              </a:lnSpc>
              <a:tabLst>
                <a:tab algn="l" pos="0"/>
              </a:tabLst>
            </a:pPr>
            <a:r>
              <a:rPr b="1" lang="en-US" sz="1400" spc="-1" strike="noStrike">
                <a:solidFill>
                  <a:srgbClr val="ff0000"/>
                </a:solidFill>
                <a:latin typeface="Arial"/>
              </a:rPr>
              <a:t>Main memory holds disk blocks retrieved from local disks.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Caches</a:t>
            </a:r>
            <a:endParaRPr b="0" lang="en-US" sz="3600" spc="-1" strike="noStrike">
              <a:solidFill>
                <a:schemeClr val="dk1"/>
              </a:solidFill>
              <a:latin typeface="Arial Narrow"/>
            </a:endParaRPr>
          </a:p>
        </p:txBody>
      </p:sp>
      <p:sp>
        <p:nvSpPr>
          <p:cNvPr id="1144" name="PlaceHolder 2"/>
          <p:cNvSpPr>
            <a:spLocks noGrp="1"/>
          </p:cNvSpPr>
          <p:nvPr>
            <p:ph/>
          </p:nvPr>
        </p:nvSpPr>
        <p:spPr>
          <a:xfrm>
            <a:off x="396720" y="1362240"/>
            <a:ext cx="844200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i="1" lang="en-US" sz="2400" spc="-1" strike="noStrike">
                <a:solidFill>
                  <a:srgbClr val="ff0000"/>
                </a:solidFill>
                <a:latin typeface="Calibri"/>
              </a:rPr>
              <a:t>Cache:</a:t>
            </a:r>
            <a:r>
              <a:rPr b="1" i="1" lang="en-US" sz="2400" spc="-1" strike="noStrike">
                <a:solidFill>
                  <a:schemeClr val="dk1"/>
                </a:solidFill>
                <a:latin typeface="Calibri"/>
              </a:rPr>
              <a:t> </a:t>
            </a:r>
            <a:r>
              <a:rPr b="1" lang="en-US" sz="2400" spc="-1" strike="noStrike">
                <a:solidFill>
                  <a:schemeClr val="dk1"/>
                </a:solidFill>
                <a:latin typeface="Calibri"/>
              </a:rPr>
              <a:t>A smaller, faster storage device that acts as a staging area for a subset of the data in a larger, slower device.</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Fundamental idea of a memory hierarchy:</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For each k, the faster, smaller device at level k serves as a cache for the larger, slower device at level k+1.</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Why do memory hierarchies work?</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Because of locality, programs tend to access the data at level k more often than they access the data at level k+1. </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Thus, the storage at level k+1 can be slower, and thus larger and cheaper per bit.</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i="1" lang="en-US" sz="2400" spc="-1" strike="noStrike">
                <a:solidFill>
                  <a:srgbClr val="ff0000"/>
                </a:solidFill>
                <a:latin typeface="Calibri"/>
              </a:rPr>
              <a:t>Big Idea:  </a:t>
            </a:r>
            <a:r>
              <a:rPr b="1" lang="en-US" sz="2400" spc="-1" strike="noStrike">
                <a:solidFill>
                  <a:schemeClr val="dk1"/>
                </a:solidFill>
                <a:latin typeface="Calibri"/>
              </a:rPr>
              <a:t>The memory hierarchy creates a large pool of storage that costs as much as the cheap storage near the bottom, but that serves data to programs at the rate of the fast storage near the top.</a:t>
            </a:r>
            <a:endParaRPr b="1" lang="en-US" sz="24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5"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46"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a:t>
            </a:r>
            <a:endParaRPr b="0" lang="en-US" sz="3600" spc="-1" strike="noStrike">
              <a:solidFill>
                <a:schemeClr val="dk1"/>
              </a:solidFill>
              <a:latin typeface="Arial Narrow"/>
            </a:endParaRPr>
          </a:p>
        </p:txBody>
      </p:sp>
      <p:sp>
        <p:nvSpPr>
          <p:cNvPr id="1147" name="Rectangle 2"/>
          <p:cNvSpPr/>
          <p:nvPr/>
        </p:nvSpPr>
        <p:spPr>
          <a:xfrm>
            <a:off x="1905120" y="4267080"/>
            <a:ext cx="3580920" cy="2057040"/>
          </a:xfrm>
          <a:prstGeom prst="rect">
            <a:avLst/>
          </a:prstGeom>
          <a:solidFill>
            <a:srgbClr val="dedff5"/>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148"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149"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150"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151"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152"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53"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54"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155"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156"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157"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58"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59"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60"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161"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162"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163"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164"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165"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166"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67"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68"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169"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70"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171"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172" name="Text Box 19"/>
          <p:cNvSpPr/>
          <p:nvPr/>
        </p:nvSpPr>
        <p:spPr>
          <a:xfrm>
            <a:off x="5664600" y="4150440"/>
            <a:ext cx="3140640" cy="57024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Larger, slower, cheaper memory</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viewed as partitioned into “blocks”</a:t>
            </a:r>
            <a:endParaRPr b="0" lang="en-US" sz="1600" spc="-1" strike="noStrike">
              <a:solidFill>
                <a:srgbClr val="000000"/>
              </a:solidFill>
              <a:latin typeface="Arial"/>
            </a:endParaRPr>
          </a:p>
        </p:txBody>
      </p:sp>
      <p:sp>
        <p:nvSpPr>
          <p:cNvPr id="1173" name="Text Box 22"/>
          <p:cNvSpPr/>
          <p:nvPr/>
        </p:nvSpPr>
        <p:spPr>
          <a:xfrm>
            <a:off x="3942720" y="3236040"/>
            <a:ext cx="2838600" cy="570240"/>
          </a:xfrm>
          <a:prstGeom prst="rect">
            <a:avLst/>
          </a:prstGeom>
          <a:noFill/>
          <a:ln w="9525">
            <a:noFill/>
          </a:ln>
        </p:spPr>
        <p:style>
          <a:lnRef idx="0"/>
          <a:fillRef idx="0"/>
          <a:effectRef idx="0"/>
          <a:fontRef idx="minor"/>
        </p:style>
        <p:txBody>
          <a:bodyPr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Data is copied in block-sized transfer units</a:t>
            </a:r>
            <a:endParaRPr b="0" lang="en-US" sz="1600" spc="-1" strike="noStrike">
              <a:solidFill>
                <a:srgbClr val="000000"/>
              </a:solidFill>
              <a:latin typeface="Arial"/>
            </a:endParaRPr>
          </a:p>
        </p:txBody>
      </p:sp>
      <p:sp>
        <p:nvSpPr>
          <p:cNvPr id="1174" name="Text Box 29"/>
          <p:cNvSpPr/>
          <p:nvPr/>
        </p:nvSpPr>
        <p:spPr>
          <a:xfrm>
            <a:off x="5629680" y="2170800"/>
            <a:ext cx="2796120" cy="80892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Smaller, faster, more expensive</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memory caches a  subset of</a:t>
            </a:r>
            <a:endParaRPr b="0" lang="en-US" sz="16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dk1"/>
                </a:solidFill>
                <a:latin typeface="Calibri"/>
              </a:rPr>
              <a:t>the blocks</a:t>
            </a:r>
            <a:endParaRPr b="0" lang="en-US" sz="1600" spc="-1" strike="noStrike">
              <a:solidFill>
                <a:srgbClr val="000000"/>
              </a:solidFill>
              <a:latin typeface="Arial"/>
            </a:endParaRPr>
          </a:p>
        </p:txBody>
      </p:sp>
      <p:sp>
        <p:nvSpPr>
          <p:cNvPr id="1175" name="Rectangle 36"/>
          <p:cNvSpPr/>
          <p:nvPr/>
        </p:nvSpPr>
        <p:spPr>
          <a:xfrm>
            <a:off x="2057400" y="48006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6" name="Rectangle 37"/>
          <p:cNvSpPr/>
          <p:nvPr/>
        </p:nvSpPr>
        <p:spPr>
          <a:xfrm>
            <a:off x="2590920" y="34290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7" name="Rectangle 38"/>
          <p:cNvSpPr/>
          <p:nvPr/>
        </p:nvSpPr>
        <p:spPr>
          <a:xfrm>
            <a:off x="2057400" y="242496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78" name="Rectangle 39"/>
          <p:cNvSpPr/>
          <p:nvPr/>
        </p:nvSpPr>
        <p:spPr>
          <a:xfrm>
            <a:off x="3733920" y="518148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79" name="Rectangle 40"/>
          <p:cNvSpPr/>
          <p:nvPr/>
        </p:nvSpPr>
        <p:spPr>
          <a:xfrm>
            <a:off x="2590920" y="342900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80" name="Rectangle 41"/>
          <p:cNvSpPr/>
          <p:nvPr/>
        </p:nvSpPr>
        <p:spPr>
          <a:xfrm>
            <a:off x="3733920" y="2424960"/>
            <a:ext cx="761760" cy="304560"/>
          </a:xfrm>
          <a:prstGeom prst="rect">
            <a:avLst/>
          </a:prstGeom>
          <a:solidFill>
            <a:srgbClr val="a9e39d"/>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17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17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117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1177"/>
                                        </p:tgtEl>
                                        <p:attrNameLst>
                                          <p:attrName>style.visibility</p:attrName>
                                        </p:attrNameLst>
                                      </p:cBhvr>
                                      <p:to>
                                        <p:strVal val="visible"/>
                                      </p:to>
                                    </p:set>
                                  </p:childTnLst>
                                </p:cTn>
                              </p:par>
                              <p:par>
                                <p:cTn id="149" nodeType="withEffect" fill="hold" presetClass="exit" presetID="1">
                                  <p:stCondLst>
                                    <p:cond delay="0"/>
                                  </p:stCondLst>
                                  <p:childTnLst>
                                    <p:set>
                                      <p:cBhvr>
                                        <p:cTn id="150" dur="1" fill="hold">
                                          <p:stCondLst>
                                            <p:cond delay="0"/>
                                          </p:stCondLst>
                                        </p:cTn>
                                        <p:tgtEl>
                                          <p:spTgt spid="117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17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17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180"/>
                                        </p:tgtEl>
                                        <p:attrNameLst>
                                          <p:attrName>style.visibility</p:attrName>
                                        </p:attrNameLst>
                                      </p:cBhvr>
                                      <p:to>
                                        <p:strVal val="visible"/>
                                      </p:to>
                                    </p:set>
                                  </p:childTnLst>
                                </p:cTn>
                              </p:par>
                              <p:par>
                                <p:cTn id="163" nodeType="withEffect" fill="hold" presetClass="exit" presetID="1">
                                  <p:stCondLst>
                                    <p:cond delay="0"/>
                                  </p:stCondLst>
                                  <p:childTnLst>
                                    <p:set>
                                      <p:cBhvr>
                                        <p:cTn id="164" dur="1" fill="hold">
                                          <p:stCondLst>
                                            <p:cond delay="0"/>
                                          </p:stCondLst>
                                        </p:cTn>
                                        <p:tgtEl>
                                          <p:spTgt spid="1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1" name="Up-Down Arrow 42"/>
          <p:cNvSpPr/>
          <p:nvPr/>
        </p:nvSpPr>
        <p:spPr>
          <a:xfrm>
            <a:off x="3352680" y="1295280"/>
            <a:ext cx="685440" cy="99036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82"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183"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 Hit</a:t>
            </a:r>
            <a:endParaRPr b="0" lang="en-US" sz="3600" spc="-1" strike="noStrike">
              <a:solidFill>
                <a:schemeClr val="dk1"/>
              </a:solidFill>
              <a:latin typeface="Arial Narrow"/>
            </a:endParaRPr>
          </a:p>
        </p:txBody>
      </p:sp>
      <p:sp>
        <p:nvSpPr>
          <p:cNvPr id="1184" name="Rectangle 2"/>
          <p:cNvSpPr/>
          <p:nvPr/>
        </p:nvSpPr>
        <p:spPr>
          <a:xfrm>
            <a:off x="1905120" y="4267080"/>
            <a:ext cx="3580920" cy="205704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185"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186"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187"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188"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189"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190"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191"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192"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193"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194"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195"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196"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197"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198"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199"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200"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01"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202"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203"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04"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05"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06"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07"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208"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209" name="Text Box 29"/>
          <p:cNvSpPr/>
          <p:nvPr/>
        </p:nvSpPr>
        <p:spPr>
          <a:xfrm>
            <a:off x="5926680" y="1582560"/>
            <a:ext cx="2813040" cy="3916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Data in block b is needed</a:t>
            </a:r>
            <a:endParaRPr b="0" lang="en-US" sz="2000" spc="-1" strike="noStrike">
              <a:solidFill>
                <a:srgbClr val="000000"/>
              </a:solidFill>
              <a:latin typeface="Arial"/>
            </a:endParaRPr>
          </a:p>
        </p:txBody>
      </p:sp>
      <p:sp>
        <p:nvSpPr>
          <p:cNvPr id="1210" name="Rectangle 45"/>
          <p:cNvSpPr/>
          <p:nvPr/>
        </p:nvSpPr>
        <p:spPr>
          <a:xfrm>
            <a:off x="4004640" y="161964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14</a:t>
            </a:r>
            <a:endParaRPr b="0" lang="en-US" sz="1600" spc="-1" strike="noStrike">
              <a:solidFill>
                <a:srgbClr val="000000"/>
              </a:solidFill>
              <a:latin typeface="Arial"/>
            </a:endParaRPr>
          </a:p>
        </p:txBody>
      </p:sp>
      <p:sp>
        <p:nvSpPr>
          <p:cNvPr id="1211" name="Rectangle 46"/>
          <p:cNvSpPr/>
          <p:nvPr/>
        </p:nvSpPr>
        <p:spPr>
          <a:xfrm>
            <a:off x="3733920" y="242568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12" name="Text Box 29"/>
          <p:cNvSpPr/>
          <p:nvPr/>
        </p:nvSpPr>
        <p:spPr>
          <a:xfrm>
            <a:off x="5941080" y="2212920"/>
            <a:ext cx="214416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in cache:</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rgbClr val="c00000"/>
                </a:solidFill>
                <a:latin typeface="Calibri"/>
              </a:rPr>
              <a:t>Hit!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2" presetSubtype="1">
                                  <p:stCondLst>
                                    <p:cond delay="0"/>
                                  </p:stCondLst>
                                  <p:childTnLst>
                                    <p:set>
                                      <p:cBhvr>
                                        <p:cTn id="170" dur="1" fill="hold">
                                          <p:stCondLst>
                                            <p:cond delay="0"/>
                                          </p:stCondLst>
                                        </p:cTn>
                                        <p:tgtEl>
                                          <p:spTgt spid="1210"/>
                                        </p:tgtEl>
                                        <p:attrNameLst>
                                          <p:attrName>style.visibility</p:attrName>
                                        </p:attrNameLst>
                                      </p:cBhvr>
                                      <p:to>
                                        <p:strVal val="visible"/>
                                      </p:to>
                                    </p:set>
                                    <p:anim calcmode="lin" valueType="num">
                                      <p:cBhvr additive="repl">
                                        <p:cTn id="171" dur="500" fill="hold"/>
                                        <p:tgtEl>
                                          <p:spTgt spid="1210"/>
                                        </p:tgtEl>
                                        <p:attrNameLst>
                                          <p:attrName>ppt_x</p:attrName>
                                        </p:attrNameLst>
                                      </p:cBhvr>
                                      <p:tavLst>
                                        <p:tav tm="0">
                                          <p:val>
                                            <p:strVal val="#ppt_x"/>
                                          </p:val>
                                        </p:tav>
                                        <p:tav tm="100000">
                                          <p:val>
                                            <p:strVal val="#ppt_x"/>
                                          </p:val>
                                        </p:tav>
                                      </p:tavLst>
                                    </p:anim>
                                    <p:anim calcmode="lin" valueType="num">
                                      <p:cBhvr additive="repl">
                                        <p:cTn id="172" dur="500" fill="hold"/>
                                        <p:tgtEl>
                                          <p:spTgt spid="1210"/>
                                        </p:tgtEl>
                                        <p:attrNameLst>
                                          <p:attrName>ppt_y</p:attrName>
                                        </p:attrNameLst>
                                      </p:cBhvr>
                                      <p:tavLst>
                                        <p:tav tm="0">
                                          <p:val>
                                            <p:strVal val="0-#ppt_h/2"/>
                                          </p:val>
                                        </p:tav>
                                        <p:tav tm="100000">
                                          <p:val>
                                            <p:strVal val="#ppt_y"/>
                                          </p:val>
                                        </p:tav>
                                      </p:tavLst>
                                    </p:anim>
                                  </p:childTnLst>
                                </p:cTn>
                              </p:par>
                              <p:par>
                                <p:cTn id="173" nodeType="withEffect" fill="hold" presetClass="entr" presetID="1">
                                  <p:stCondLst>
                                    <p:cond delay="0"/>
                                  </p:stCondLst>
                                  <p:childTnLst>
                                    <p:set>
                                      <p:cBhvr>
                                        <p:cTn id="174" dur="1" fill="hold">
                                          <p:stCondLst>
                                            <p:cond delay="0"/>
                                          </p:stCondLst>
                                        </p:cTn>
                                        <p:tgtEl>
                                          <p:spTgt spid="120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211"/>
                                        </p:tgtEl>
                                        <p:attrNameLst>
                                          <p:attrName>style.visibility</p:attrName>
                                        </p:attrNameLst>
                                      </p:cBhvr>
                                      <p:to>
                                        <p:strVal val="visible"/>
                                      </p:to>
                                    </p:set>
                                  </p:childTnLst>
                                </p:cTn>
                              </p:par>
                              <p:par>
                                <p:cTn id="179" nodeType="withEffect" fill="hold" presetClass="entr" presetID="1">
                                  <p:stCondLst>
                                    <p:cond delay="0"/>
                                  </p:stCondLst>
                                  <p:childTnLst>
                                    <p:set>
                                      <p:cBhvr>
                                        <p:cTn id="180" dur="1" fill="hold">
                                          <p:stCondLst>
                                            <p:cond delay="0"/>
                                          </p:stCondLst>
                                        </p:cTn>
                                        <p:tgtEl>
                                          <p:spTgt spid="1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3" name="Up-Down Arrow 42"/>
          <p:cNvSpPr/>
          <p:nvPr/>
        </p:nvSpPr>
        <p:spPr>
          <a:xfrm>
            <a:off x="3352680" y="1295280"/>
            <a:ext cx="685440" cy="99036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214" name="Up-Down Arrow 34"/>
          <p:cNvSpPr/>
          <p:nvPr/>
        </p:nvSpPr>
        <p:spPr>
          <a:xfrm>
            <a:off x="3352680" y="2895480"/>
            <a:ext cx="685440" cy="1371240"/>
          </a:xfrm>
          <a:prstGeom prst="upDownArrow">
            <a:avLst>
              <a:gd name="adj1" fmla="val 50000"/>
              <a:gd name="adj2" fmla="val 50000"/>
            </a:avLst>
          </a:prstGeom>
          <a:solidFill>
            <a:schemeClr val="bg1">
              <a:lumMod val="75000"/>
            </a:schemeClr>
          </a:solidFill>
          <a:ln w="25400">
            <a:noFill/>
          </a:ln>
        </p:spPr>
        <p:style>
          <a:lnRef idx="0"/>
          <a:fillRef idx="0"/>
          <a:effectRef idx="0"/>
          <a:fontRef idx="minor"/>
        </p:style>
        <p:txBody>
          <a:bodyPr numCol="1" spcCol="0" anchor="ctr" anchorCtr="1">
            <a:noAutofit/>
          </a:bodyPr>
          <a:p>
            <a:pPr algn="ctr">
              <a:lnSpc>
                <a:spcPct val="100000"/>
              </a:lnSpc>
            </a:pPr>
            <a:endParaRPr b="1" lang="en-US" sz="2400" spc="-1" strike="noStrike">
              <a:solidFill>
                <a:schemeClr val="dk1"/>
              </a:solidFill>
              <a:latin typeface="Calibri"/>
            </a:endParaRPr>
          </a:p>
        </p:txBody>
      </p:sp>
      <p:sp>
        <p:nvSpPr>
          <p:cNvPr id="1215" name="PlaceHolder 1"/>
          <p:cNvSpPr>
            <a:spLocks noGrp="1"/>
          </p:cNvSpPr>
          <p:nvPr>
            <p:ph type="title"/>
          </p:nvPr>
        </p:nvSpPr>
        <p:spPr>
          <a:xfrm>
            <a:off x="357840" y="444960"/>
            <a:ext cx="759096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Cache Concepts: Miss</a:t>
            </a:r>
            <a:endParaRPr b="0" lang="en-US" sz="3600" spc="-1" strike="noStrike">
              <a:solidFill>
                <a:schemeClr val="dk1"/>
              </a:solidFill>
              <a:latin typeface="Arial Narrow"/>
            </a:endParaRPr>
          </a:p>
        </p:txBody>
      </p:sp>
      <p:sp>
        <p:nvSpPr>
          <p:cNvPr id="1216" name="Rectangle 2"/>
          <p:cNvSpPr/>
          <p:nvPr/>
        </p:nvSpPr>
        <p:spPr>
          <a:xfrm>
            <a:off x="1905120" y="4267080"/>
            <a:ext cx="3580920" cy="205704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1800" spc="-1" strike="noStrike">
              <a:solidFill>
                <a:schemeClr val="dk1"/>
              </a:solidFill>
              <a:latin typeface="Calibri"/>
            </a:endParaRPr>
          </a:p>
        </p:txBody>
      </p:sp>
      <p:sp>
        <p:nvSpPr>
          <p:cNvPr id="1217" name="Rectangle 3"/>
          <p:cNvSpPr/>
          <p:nvPr/>
        </p:nvSpPr>
        <p:spPr>
          <a:xfrm>
            <a:off x="1905120" y="2272320"/>
            <a:ext cx="3580920" cy="609120"/>
          </a:xfrm>
          <a:prstGeom prst="rect">
            <a:avLst/>
          </a:prstGeom>
          <a:solidFill>
            <a:schemeClr val="accent2">
              <a:lumMod val="20000"/>
              <a:lumOff val="80000"/>
            </a:schemeClr>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218" name="Rectangle 4"/>
          <p:cNvSpPr/>
          <p:nvPr/>
        </p:nvSpPr>
        <p:spPr>
          <a:xfrm>
            <a:off x="20574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0</a:t>
            </a:r>
            <a:endParaRPr b="0" lang="en-US" sz="1800" spc="-1" strike="noStrike">
              <a:solidFill>
                <a:srgbClr val="000000"/>
              </a:solidFill>
              <a:latin typeface="Arial"/>
            </a:endParaRPr>
          </a:p>
        </p:txBody>
      </p:sp>
      <p:sp>
        <p:nvSpPr>
          <p:cNvPr id="1219" name="Rectangle 5"/>
          <p:cNvSpPr/>
          <p:nvPr/>
        </p:nvSpPr>
        <p:spPr>
          <a:xfrm>
            <a:off x="289548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a:t>
            </a:r>
            <a:endParaRPr b="0" lang="en-US" sz="1800" spc="-1" strike="noStrike">
              <a:solidFill>
                <a:srgbClr val="000000"/>
              </a:solidFill>
              <a:latin typeface="Arial"/>
            </a:endParaRPr>
          </a:p>
        </p:txBody>
      </p:sp>
      <p:sp>
        <p:nvSpPr>
          <p:cNvPr id="1220" name="Rectangle 6"/>
          <p:cNvSpPr/>
          <p:nvPr/>
        </p:nvSpPr>
        <p:spPr>
          <a:xfrm>
            <a:off x="373392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2</a:t>
            </a:r>
            <a:endParaRPr b="0" lang="en-US" sz="1800" spc="-1" strike="noStrike">
              <a:solidFill>
                <a:srgbClr val="000000"/>
              </a:solidFill>
              <a:latin typeface="Arial"/>
            </a:endParaRPr>
          </a:p>
        </p:txBody>
      </p:sp>
      <p:sp>
        <p:nvSpPr>
          <p:cNvPr id="1221" name="Rectangle 7"/>
          <p:cNvSpPr/>
          <p:nvPr/>
        </p:nvSpPr>
        <p:spPr>
          <a:xfrm>
            <a:off x="4572000" y="4419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22" name="Rectangle 8"/>
          <p:cNvSpPr/>
          <p:nvPr/>
        </p:nvSpPr>
        <p:spPr>
          <a:xfrm>
            <a:off x="20574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4</a:t>
            </a:r>
            <a:endParaRPr b="0" lang="en-US" sz="1800" spc="-1" strike="noStrike">
              <a:solidFill>
                <a:srgbClr val="000000"/>
              </a:solidFill>
              <a:latin typeface="Arial"/>
            </a:endParaRPr>
          </a:p>
        </p:txBody>
      </p:sp>
      <p:sp>
        <p:nvSpPr>
          <p:cNvPr id="1223" name="Rectangle 9"/>
          <p:cNvSpPr/>
          <p:nvPr/>
        </p:nvSpPr>
        <p:spPr>
          <a:xfrm>
            <a:off x="289548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5</a:t>
            </a:r>
            <a:endParaRPr b="0" lang="en-US" sz="1800" spc="-1" strike="noStrike">
              <a:solidFill>
                <a:srgbClr val="000000"/>
              </a:solidFill>
              <a:latin typeface="Arial"/>
            </a:endParaRPr>
          </a:p>
        </p:txBody>
      </p:sp>
      <p:sp>
        <p:nvSpPr>
          <p:cNvPr id="1224" name="Rectangle 10"/>
          <p:cNvSpPr/>
          <p:nvPr/>
        </p:nvSpPr>
        <p:spPr>
          <a:xfrm>
            <a:off x="373392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6</a:t>
            </a:r>
            <a:endParaRPr b="0" lang="en-US" sz="1800" spc="-1" strike="noStrike">
              <a:solidFill>
                <a:srgbClr val="000000"/>
              </a:solidFill>
              <a:latin typeface="Arial"/>
            </a:endParaRPr>
          </a:p>
        </p:txBody>
      </p:sp>
      <p:sp>
        <p:nvSpPr>
          <p:cNvPr id="1225" name="Rectangle 11"/>
          <p:cNvSpPr/>
          <p:nvPr/>
        </p:nvSpPr>
        <p:spPr>
          <a:xfrm>
            <a:off x="4572000" y="480060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7</a:t>
            </a:r>
            <a:endParaRPr b="0" lang="en-US" sz="1800" spc="-1" strike="noStrike">
              <a:solidFill>
                <a:srgbClr val="000000"/>
              </a:solidFill>
              <a:latin typeface="Arial"/>
            </a:endParaRPr>
          </a:p>
        </p:txBody>
      </p:sp>
      <p:sp>
        <p:nvSpPr>
          <p:cNvPr id="1226" name="Rectangle 12"/>
          <p:cNvSpPr/>
          <p:nvPr/>
        </p:nvSpPr>
        <p:spPr>
          <a:xfrm>
            <a:off x="20574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27" name="Rectangle 13"/>
          <p:cNvSpPr/>
          <p:nvPr/>
        </p:nvSpPr>
        <p:spPr>
          <a:xfrm>
            <a:off x="289548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28" name="Rectangle 14"/>
          <p:cNvSpPr/>
          <p:nvPr/>
        </p:nvSpPr>
        <p:spPr>
          <a:xfrm>
            <a:off x="373392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10</a:t>
            </a:r>
            <a:endParaRPr b="0" lang="en-US" sz="1800" spc="-1" strike="noStrike">
              <a:solidFill>
                <a:srgbClr val="000000"/>
              </a:solidFill>
              <a:latin typeface="Arial"/>
            </a:endParaRPr>
          </a:p>
        </p:txBody>
      </p:sp>
      <p:sp>
        <p:nvSpPr>
          <p:cNvPr id="1229" name="Rectangle 15"/>
          <p:cNvSpPr/>
          <p:nvPr/>
        </p:nvSpPr>
        <p:spPr>
          <a:xfrm>
            <a:off x="4572000" y="518148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11</a:t>
            </a:r>
            <a:endParaRPr b="0" lang="en-US" sz="1800" spc="-1" strike="noStrike">
              <a:solidFill>
                <a:srgbClr val="000000"/>
              </a:solidFill>
              <a:latin typeface="Arial"/>
            </a:endParaRPr>
          </a:p>
        </p:txBody>
      </p:sp>
      <p:sp>
        <p:nvSpPr>
          <p:cNvPr id="1230" name="Rectangle 16"/>
          <p:cNvSpPr/>
          <p:nvPr/>
        </p:nvSpPr>
        <p:spPr>
          <a:xfrm>
            <a:off x="20574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31" name="Rectangle 17"/>
          <p:cNvSpPr/>
          <p:nvPr/>
        </p:nvSpPr>
        <p:spPr>
          <a:xfrm>
            <a:off x="289548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13</a:t>
            </a:r>
            <a:endParaRPr b="0" lang="en-US" sz="1800" spc="-1" strike="noStrike">
              <a:solidFill>
                <a:srgbClr val="000000"/>
              </a:solidFill>
              <a:latin typeface="Arial"/>
            </a:endParaRPr>
          </a:p>
        </p:txBody>
      </p:sp>
      <p:sp>
        <p:nvSpPr>
          <p:cNvPr id="1232" name="Rectangle 18"/>
          <p:cNvSpPr/>
          <p:nvPr/>
        </p:nvSpPr>
        <p:spPr>
          <a:xfrm>
            <a:off x="373392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33" name="Rectangle 19"/>
          <p:cNvSpPr/>
          <p:nvPr/>
        </p:nvSpPr>
        <p:spPr>
          <a:xfrm>
            <a:off x="4572000" y="556272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15</a:t>
            </a:r>
            <a:endParaRPr b="0" lang="en-US" sz="1800" spc="-1" strike="noStrike">
              <a:solidFill>
                <a:srgbClr val="000000"/>
              </a:solidFill>
              <a:latin typeface="Arial"/>
            </a:endParaRPr>
          </a:p>
        </p:txBody>
      </p:sp>
      <p:cxnSp>
        <p:nvCxnSpPr>
          <p:cNvPr id="1234" name="Straight Connector 21"/>
          <p:cNvCxnSpPr/>
          <p:nvPr/>
        </p:nvCxnSpPr>
        <p:spPr>
          <a:xfrm>
            <a:off x="2286000" y="6095880"/>
            <a:ext cx="3048120" cy="1800"/>
          </a:xfrm>
          <a:prstGeom prst="straightConnector1">
            <a:avLst/>
          </a:prstGeom>
          <a:ln cap="rnd" w="88900">
            <a:solidFill>
              <a:srgbClr val="000000"/>
            </a:solidFill>
            <a:prstDash val="sysDot"/>
            <a:round/>
          </a:ln>
        </p:spPr>
      </p:cxnSp>
      <p:sp>
        <p:nvSpPr>
          <p:cNvPr id="1235" name="Rectangle 25"/>
          <p:cNvSpPr/>
          <p:nvPr/>
        </p:nvSpPr>
        <p:spPr>
          <a:xfrm>
            <a:off x="20574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8</a:t>
            </a:r>
            <a:endParaRPr b="0" lang="en-US" sz="1800" spc="-1" strike="noStrike">
              <a:solidFill>
                <a:srgbClr val="000000"/>
              </a:solidFill>
              <a:latin typeface="Arial"/>
            </a:endParaRPr>
          </a:p>
        </p:txBody>
      </p:sp>
      <p:sp>
        <p:nvSpPr>
          <p:cNvPr id="1236" name="Rectangle 26"/>
          <p:cNvSpPr/>
          <p:nvPr/>
        </p:nvSpPr>
        <p:spPr>
          <a:xfrm>
            <a:off x="289548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9</a:t>
            </a:r>
            <a:endParaRPr b="0" lang="en-US" sz="1800" spc="-1" strike="noStrike">
              <a:solidFill>
                <a:srgbClr val="000000"/>
              </a:solidFill>
              <a:latin typeface="Arial"/>
            </a:endParaRPr>
          </a:p>
        </p:txBody>
      </p:sp>
      <p:sp>
        <p:nvSpPr>
          <p:cNvPr id="1237" name="Rectangle 27"/>
          <p:cNvSpPr/>
          <p:nvPr/>
        </p:nvSpPr>
        <p:spPr>
          <a:xfrm>
            <a:off x="373392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14</a:t>
            </a:r>
            <a:endParaRPr b="0" lang="en-US" sz="1800" spc="-1" strike="noStrike">
              <a:solidFill>
                <a:srgbClr val="000000"/>
              </a:solidFill>
              <a:latin typeface="Arial"/>
            </a:endParaRPr>
          </a:p>
        </p:txBody>
      </p:sp>
      <p:sp>
        <p:nvSpPr>
          <p:cNvPr id="1238" name="Rectangle 28"/>
          <p:cNvSpPr/>
          <p:nvPr/>
        </p:nvSpPr>
        <p:spPr>
          <a:xfrm>
            <a:off x="4572000" y="2424960"/>
            <a:ext cx="761760" cy="304560"/>
          </a:xfrm>
          <a:prstGeom prst="rect">
            <a:avLst/>
          </a:prstGeom>
          <a:solidFill>
            <a:schemeClr val="bg1"/>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3</a:t>
            </a:r>
            <a:endParaRPr b="0" lang="en-US" sz="1800" spc="-1" strike="noStrike">
              <a:solidFill>
                <a:srgbClr val="000000"/>
              </a:solidFill>
              <a:latin typeface="Arial"/>
            </a:endParaRPr>
          </a:p>
        </p:txBody>
      </p:sp>
      <p:sp>
        <p:nvSpPr>
          <p:cNvPr id="1239" name="TextBox 29"/>
          <p:cNvSpPr/>
          <p:nvPr/>
        </p:nvSpPr>
        <p:spPr>
          <a:xfrm>
            <a:off x="793800" y="2348640"/>
            <a:ext cx="9385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Cache</a:t>
            </a:r>
            <a:endParaRPr b="0" lang="en-US" sz="2400" spc="-1" strike="noStrike">
              <a:solidFill>
                <a:srgbClr val="000000"/>
              </a:solidFill>
              <a:latin typeface="Arial"/>
            </a:endParaRPr>
          </a:p>
        </p:txBody>
      </p:sp>
      <p:sp>
        <p:nvSpPr>
          <p:cNvPr id="1240" name="TextBox 30"/>
          <p:cNvSpPr/>
          <p:nvPr/>
        </p:nvSpPr>
        <p:spPr>
          <a:xfrm>
            <a:off x="462600" y="4343400"/>
            <a:ext cx="1269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chemeClr val="dk1"/>
                </a:solidFill>
                <a:latin typeface="Calibri"/>
              </a:rPr>
              <a:t>Memory</a:t>
            </a:r>
            <a:endParaRPr b="0" lang="en-US" sz="2400" spc="-1" strike="noStrike">
              <a:solidFill>
                <a:srgbClr val="000000"/>
              </a:solidFill>
              <a:latin typeface="Arial"/>
            </a:endParaRPr>
          </a:p>
        </p:txBody>
      </p:sp>
      <p:sp>
        <p:nvSpPr>
          <p:cNvPr id="1241" name="Text Box 29"/>
          <p:cNvSpPr/>
          <p:nvPr/>
        </p:nvSpPr>
        <p:spPr>
          <a:xfrm>
            <a:off x="5926680" y="1582560"/>
            <a:ext cx="2813040" cy="3916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Data in block b is needed</a:t>
            </a:r>
            <a:endParaRPr b="0" lang="en-US" sz="2000" spc="-1" strike="noStrike">
              <a:solidFill>
                <a:srgbClr val="000000"/>
              </a:solidFill>
              <a:latin typeface="Arial"/>
            </a:endParaRPr>
          </a:p>
        </p:txBody>
      </p:sp>
      <p:sp>
        <p:nvSpPr>
          <p:cNvPr id="1242" name="Rectangle 45"/>
          <p:cNvSpPr/>
          <p:nvPr/>
        </p:nvSpPr>
        <p:spPr>
          <a:xfrm>
            <a:off x="4004640" y="161964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12</a:t>
            </a:r>
            <a:endParaRPr b="0" lang="en-US" sz="1600" spc="-1" strike="noStrike">
              <a:solidFill>
                <a:srgbClr val="000000"/>
              </a:solidFill>
              <a:latin typeface="Arial"/>
            </a:endParaRPr>
          </a:p>
        </p:txBody>
      </p:sp>
      <p:sp>
        <p:nvSpPr>
          <p:cNvPr id="1243" name="Text Box 29"/>
          <p:cNvSpPr/>
          <p:nvPr/>
        </p:nvSpPr>
        <p:spPr>
          <a:xfrm>
            <a:off x="5941440" y="2212920"/>
            <a:ext cx="255852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not in cache:</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rgbClr val="c00000"/>
                </a:solidFill>
                <a:latin typeface="Calibri"/>
              </a:rPr>
              <a:t>Miss!</a:t>
            </a:r>
            <a:endParaRPr b="0" lang="en-US" sz="2000" spc="-1" strike="noStrike">
              <a:solidFill>
                <a:srgbClr val="000000"/>
              </a:solidFill>
              <a:latin typeface="Arial"/>
            </a:endParaRPr>
          </a:p>
        </p:txBody>
      </p:sp>
      <p:sp>
        <p:nvSpPr>
          <p:cNvPr id="1244" name="Text Box 29"/>
          <p:cNvSpPr/>
          <p:nvPr/>
        </p:nvSpPr>
        <p:spPr>
          <a:xfrm>
            <a:off x="5950440" y="3203640"/>
            <a:ext cx="2570760" cy="6904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fetched from</a:t>
            </a:r>
            <a:endParaRPr b="0" lang="en-US" sz="2000" spc="-1" strike="noStrike">
              <a:solidFill>
                <a:srgbClr val="000000"/>
              </a:solidFill>
              <a:latin typeface="Arial"/>
            </a:endParaRPr>
          </a:p>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memory</a:t>
            </a:r>
            <a:endParaRPr b="0" lang="en-US" sz="2000" spc="-1" strike="noStrike">
              <a:solidFill>
                <a:srgbClr val="000000"/>
              </a:solidFill>
              <a:latin typeface="Arial"/>
            </a:endParaRPr>
          </a:p>
        </p:txBody>
      </p:sp>
      <p:sp>
        <p:nvSpPr>
          <p:cNvPr id="1245" name="Rectangle 35"/>
          <p:cNvSpPr/>
          <p:nvPr/>
        </p:nvSpPr>
        <p:spPr>
          <a:xfrm>
            <a:off x="4004640" y="3395160"/>
            <a:ext cx="1168560" cy="3333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600" spc="-1" strike="noStrike">
                <a:solidFill>
                  <a:schemeClr val="dk1"/>
                </a:solidFill>
                <a:latin typeface="Calibri"/>
              </a:rPr>
              <a:t>Request: 12</a:t>
            </a:r>
            <a:endParaRPr b="0" lang="en-US" sz="1600" spc="-1" strike="noStrike">
              <a:solidFill>
                <a:srgbClr val="000000"/>
              </a:solidFill>
              <a:latin typeface="Arial"/>
            </a:endParaRPr>
          </a:p>
        </p:txBody>
      </p:sp>
      <p:sp>
        <p:nvSpPr>
          <p:cNvPr id="1246" name="Rectangle 36"/>
          <p:cNvSpPr/>
          <p:nvPr/>
        </p:nvSpPr>
        <p:spPr>
          <a:xfrm>
            <a:off x="2057400" y="556272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7" name="Rectangle 37"/>
          <p:cNvSpPr/>
          <p:nvPr/>
        </p:nvSpPr>
        <p:spPr>
          <a:xfrm>
            <a:off x="2590920" y="342900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8" name="Rectangle 38"/>
          <p:cNvSpPr/>
          <p:nvPr/>
        </p:nvSpPr>
        <p:spPr>
          <a:xfrm>
            <a:off x="2895480" y="2425680"/>
            <a:ext cx="761760" cy="304560"/>
          </a:xfrm>
          <a:prstGeom prst="rect">
            <a:avLst/>
          </a:prstGeom>
          <a:solidFill>
            <a:srgbClr val="ff9999"/>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r>
              <a:rPr b="1" lang="en-US" sz="1800" spc="-1" strike="noStrike">
                <a:solidFill>
                  <a:schemeClr val="dk1"/>
                </a:solidFill>
                <a:latin typeface="Calibri"/>
              </a:rPr>
              <a:t>12</a:t>
            </a:r>
            <a:endParaRPr b="0" lang="en-US" sz="1800" spc="-1" strike="noStrike">
              <a:solidFill>
                <a:srgbClr val="000000"/>
              </a:solidFill>
              <a:latin typeface="Arial"/>
            </a:endParaRPr>
          </a:p>
        </p:txBody>
      </p:sp>
      <p:sp>
        <p:nvSpPr>
          <p:cNvPr id="1249" name="Text Box 29"/>
          <p:cNvSpPr/>
          <p:nvPr/>
        </p:nvSpPr>
        <p:spPr>
          <a:xfrm>
            <a:off x="5949720" y="4199400"/>
            <a:ext cx="2797920" cy="1736280"/>
          </a:xfrm>
          <a:prstGeom prst="rect">
            <a:avLst/>
          </a:prstGeom>
          <a:noFill/>
          <a:ln w="9525">
            <a:noFill/>
          </a:ln>
        </p:spPr>
        <p:style>
          <a:lnRef idx="0"/>
          <a:fillRef idx="0"/>
          <a:effectRef idx="0"/>
          <a:fontRef idx="minor"/>
        </p:style>
        <p:txBody>
          <a:bodyPr wrap="none" lIns="90000" rIns="90000" tIns="46800" bIns="46800" anchor="ctr">
            <a:sp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2000" spc="-1" strike="noStrike">
                <a:solidFill>
                  <a:schemeClr val="dk1"/>
                </a:solidFill>
                <a:latin typeface="Calibri"/>
              </a:rPr>
              <a:t>Block b is stored in cache</a:t>
            </a:r>
            <a:endParaRPr b="0" lang="en-US" sz="2000" spc="-1" strike="noStrike">
              <a:solidFill>
                <a:srgbClr val="000000"/>
              </a:solidFill>
              <a:latin typeface="Arial"/>
            </a:endParaRPr>
          </a:p>
          <a:p>
            <a:pPr marL="115920" indent="-115920">
              <a:lnSpc>
                <a:spcPct val="98000"/>
              </a:lnSpc>
              <a:buClr>
                <a:srgbClr val="c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c00000"/>
                </a:solidFill>
                <a:latin typeface="Calibri"/>
              </a:rPr>
              <a:t>Placement policy:</a:t>
            </a:r>
            <a:br>
              <a:rPr sz="1800"/>
            </a:br>
            <a:r>
              <a:rPr b="0" lang="en-GB" sz="1800" spc="-1" strike="noStrike">
                <a:solidFill>
                  <a:schemeClr val="dk1"/>
                </a:solidFill>
                <a:latin typeface="Calibri"/>
              </a:rPr>
              <a:t>determines where b goes</a:t>
            </a:r>
            <a:endParaRPr b="0" lang="en-US" sz="1800" spc="-1" strike="noStrike">
              <a:solidFill>
                <a:srgbClr val="000000"/>
              </a:solidFill>
              <a:latin typeface="Arial"/>
            </a:endParaRPr>
          </a:p>
          <a:p>
            <a:pPr marL="115920" indent="-115920">
              <a:lnSpc>
                <a:spcPct val="98000"/>
              </a:lnSpc>
              <a:buClr>
                <a:srgbClr val="c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c00000"/>
                </a:solidFill>
                <a:latin typeface="Calibri"/>
              </a:rPr>
              <a:t>Replacement policy:</a:t>
            </a:r>
            <a:br>
              <a:rPr sz="1800"/>
            </a:br>
            <a:r>
              <a:rPr b="0" lang="en-GB" sz="1800" spc="-1" strike="noStrike">
                <a:solidFill>
                  <a:schemeClr val="dk1"/>
                </a:solidFill>
                <a:latin typeface="Calibri"/>
              </a:rPr>
              <a:t>determines which block</a:t>
            </a:r>
            <a:br>
              <a:rPr sz="1800"/>
            </a:br>
            <a:r>
              <a:rPr b="0" lang="en-GB" sz="1800" spc="-1" strike="noStrike">
                <a:solidFill>
                  <a:schemeClr val="dk1"/>
                </a:solidFill>
                <a:latin typeface="Calibri"/>
              </a:rPr>
              <a:t>gets evicted (victim)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2" presetSubtype="1">
                                  <p:stCondLst>
                                    <p:cond delay="0"/>
                                  </p:stCondLst>
                                  <p:childTnLst>
                                    <p:set>
                                      <p:cBhvr>
                                        <p:cTn id="186" dur="1" fill="hold">
                                          <p:stCondLst>
                                            <p:cond delay="0"/>
                                          </p:stCondLst>
                                        </p:cTn>
                                        <p:tgtEl>
                                          <p:spTgt spid="1242"/>
                                        </p:tgtEl>
                                        <p:attrNameLst>
                                          <p:attrName>style.visibility</p:attrName>
                                        </p:attrNameLst>
                                      </p:cBhvr>
                                      <p:to>
                                        <p:strVal val="visible"/>
                                      </p:to>
                                    </p:set>
                                    <p:anim calcmode="lin" valueType="num">
                                      <p:cBhvr additive="repl">
                                        <p:cTn id="187" dur="500" fill="hold"/>
                                        <p:tgtEl>
                                          <p:spTgt spid="1242"/>
                                        </p:tgtEl>
                                        <p:attrNameLst>
                                          <p:attrName>ppt_x</p:attrName>
                                        </p:attrNameLst>
                                      </p:cBhvr>
                                      <p:tavLst>
                                        <p:tav tm="0">
                                          <p:val>
                                            <p:strVal val="#ppt_x"/>
                                          </p:val>
                                        </p:tav>
                                        <p:tav tm="100000">
                                          <p:val>
                                            <p:strVal val="#ppt_x"/>
                                          </p:val>
                                        </p:tav>
                                      </p:tavLst>
                                    </p:anim>
                                    <p:anim calcmode="lin" valueType="num">
                                      <p:cBhvr additive="repl">
                                        <p:cTn id="188" dur="500" fill="hold"/>
                                        <p:tgtEl>
                                          <p:spTgt spid="1242"/>
                                        </p:tgtEl>
                                        <p:attrNameLst>
                                          <p:attrName>ppt_y</p:attrName>
                                        </p:attrNameLst>
                                      </p:cBhvr>
                                      <p:tavLst>
                                        <p:tav tm="0">
                                          <p:val>
                                            <p:strVal val="0-#ppt_h/2"/>
                                          </p:val>
                                        </p:tav>
                                        <p:tav tm="100000">
                                          <p:val>
                                            <p:strVal val="#ppt_y"/>
                                          </p:val>
                                        </p:tav>
                                      </p:tavLst>
                                    </p:anim>
                                  </p:childTnLst>
                                </p:cTn>
                              </p:par>
                              <p:par>
                                <p:cTn id="189" nodeType="withEffect" fill="hold" presetClass="entr" presetID="1">
                                  <p:stCondLst>
                                    <p:cond delay="0"/>
                                  </p:stCondLst>
                                  <p:childTnLst>
                                    <p:set>
                                      <p:cBhvr>
                                        <p:cTn id="190" dur="1" fill="hold">
                                          <p:stCondLst>
                                            <p:cond delay="0"/>
                                          </p:stCondLst>
                                        </p:cTn>
                                        <p:tgtEl>
                                          <p:spTgt spid="124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24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245"/>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1244"/>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24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24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248"/>
                                        </p:tgtEl>
                                        <p:attrNameLst>
                                          <p:attrName>style.visibility</p:attrName>
                                        </p:attrNameLst>
                                      </p:cBhvr>
                                      <p:to>
                                        <p:strVal val="visible"/>
                                      </p:to>
                                    </p:set>
                                  </p:childTnLst>
                                </p:cTn>
                              </p:par>
                              <p:par>
                                <p:cTn id="213" nodeType="withEffect" fill="hold" presetClass="exit" presetID="1">
                                  <p:stCondLst>
                                    <p:cond delay="0"/>
                                  </p:stCondLst>
                                  <p:childTnLst>
                                    <p:set>
                                      <p:cBhvr>
                                        <p:cTn id="214" dur="1" fill="hold">
                                          <p:stCondLst>
                                            <p:cond delay="0"/>
                                          </p:stCondLst>
                                        </p:cTn>
                                        <p:tgtEl>
                                          <p:spTgt spid="1247"/>
                                        </p:tgtEl>
                                        <p:attrNameLst>
                                          <p:attrName>style.visibility</p:attrName>
                                        </p:attrNameLst>
                                      </p:cBhvr>
                                      <p:to>
                                        <p:strVal val="hidden"/>
                                      </p:to>
                                    </p:set>
                                  </p:childTnLst>
                                </p:cTn>
                              </p:par>
                              <p:par>
                                <p:cTn id="215" nodeType="withEffect" fill="hold" presetClass="entr" presetID="1">
                                  <p:stCondLst>
                                    <p:cond delay="0"/>
                                  </p:stCondLst>
                                  <p:childTnLst>
                                    <p:set>
                                      <p:cBhvr>
                                        <p:cTn id="216" dur="1" fill="hold">
                                          <p:stCondLst>
                                            <p:cond delay="0"/>
                                          </p:stCondLst>
                                        </p:cTn>
                                        <p:tgtEl>
                                          <p:spTgt spid="1249">
                                            <p:txEl>
                                              <p:pRg st="0" end="0"/>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249">
                                            <p:txEl>
                                              <p:pRg st="1" end="1"/>
                                            </p:txEl>
                                          </p:spTgt>
                                        </p:tgtEl>
                                        <p:attrNameLst>
                                          <p:attrName>style.visibility</p:attrName>
                                        </p:attrNameLst>
                                      </p:cBhvr>
                                      <p:to>
                                        <p:strVal val="visible"/>
                                      </p:to>
                                    </p:set>
                                  </p:childTnLst>
                                </p:cTn>
                              </p:par>
                              <p:par>
                                <p:cTn id="221" nodeType="withEffect" fill="hold" presetClass="entr" presetID="1">
                                  <p:stCondLst>
                                    <p:cond delay="0"/>
                                  </p:stCondLst>
                                  <p:childTnLst>
                                    <p:set>
                                      <p:cBhvr>
                                        <p:cTn id="222" dur="1" fill="hold">
                                          <p:stCondLst>
                                            <p:cond delay="0"/>
                                          </p:stCondLst>
                                        </p:cTn>
                                        <p:tgtEl>
                                          <p:spTgt spid="124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General Caching Concepts: </a:t>
            </a:r>
            <a:br>
              <a:rPr sz="3600"/>
            </a:br>
            <a:r>
              <a:rPr b="1" lang="en-US" sz="3600" spc="-1" strike="noStrike">
                <a:solidFill>
                  <a:schemeClr val="dk1"/>
                </a:solidFill>
                <a:latin typeface="Calibri"/>
              </a:rPr>
              <a:t>Types of Cache Misses</a:t>
            </a:r>
            <a:endParaRPr b="0" lang="en-US" sz="3600" spc="-1" strike="noStrike">
              <a:solidFill>
                <a:schemeClr val="dk1"/>
              </a:solidFill>
              <a:latin typeface="Arial Narrow"/>
            </a:endParaRPr>
          </a:p>
        </p:txBody>
      </p:sp>
      <p:sp>
        <p:nvSpPr>
          <p:cNvPr id="1251" name="PlaceHolder 2"/>
          <p:cNvSpPr>
            <a:spLocks noGrp="1"/>
          </p:cNvSpPr>
          <p:nvPr>
            <p:ph/>
          </p:nvPr>
        </p:nvSpPr>
        <p:spPr>
          <a:xfrm>
            <a:off x="396720" y="1733400"/>
            <a:ext cx="851832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Cold (compulsory)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Cold misses occur because the cache is empty.</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Conflict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Most caches limit blocks at level k+1 to a small subset (sometimes a singleton) of the block positions at level k.</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Block i at level k+1 must be placed in block (i mod 4) at level k.</a:t>
            </a:r>
            <a:endParaRPr b="0"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Conflict misses occur when the level k cache is large enough, but multiple data objects all map to the same level k block.</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E.g. Referencing blocks 0, 8, 0, 8, 0, 8, ... would miss every time.</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rgbClr val="ff0000"/>
                </a:solidFill>
                <a:latin typeface="Calibri"/>
              </a:rPr>
              <a:t>Capacity miss</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Occurs when the set of active cache blocks (</a:t>
            </a:r>
            <a:r>
              <a:rPr b="0" lang="en-US" sz="2000" spc="-1" strike="noStrike">
                <a:solidFill>
                  <a:srgbClr val="ff0000"/>
                </a:solidFill>
                <a:latin typeface="Calibri"/>
              </a:rPr>
              <a:t>working set</a:t>
            </a:r>
            <a:r>
              <a:rPr b="0" lang="en-US" sz="2000" spc="-1" strike="noStrike">
                <a:solidFill>
                  <a:schemeClr val="dk1"/>
                </a:solidFill>
                <a:latin typeface="Calibri"/>
              </a:rPr>
              <a:t>) is larger than the cache.</a:t>
            </a:r>
            <a:endParaRPr b="0"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2" name="PlaceHolder 1"/>
          <p:cNvSpPr>
            <a:spLocks noGrp="1"/>
          </p:cNvSpPr>
          <p:nvPr>
            <p:ph type="title"/>
          </p:nvPr>
        </p:nvSpPr>
        <p:spPr>
          <a:xfrm>
            <a:off x="357120" y="435600"/>
            <a:ext cx="865980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GB" sz="3600" spc="-1" strike="noStrike">
                <a:solidFill>
                  <a:schemeClr val="dk1"/>
                </a:solidFill>
                <a:latin typeface="Calibri"/>
              </a:rPr>
              <a:t>Examples of Caching in the Mem. Hierarchy</a:t>
            </a:r>
            <a:endParaRPr b="0" lang="en-US" sz="3600" spc="-1" strike="noStrike">
              <a:solidFill>
                <a:schemeClr val="dk1"/>
              </a:solidFill>
              <a:latin typeface="Arial Narrow"/>
            </a:endParaRPr>
          </a:p>
        </p:txBody>
      </p:sp>
      <p:sp>
        <p:nvSpPr>
          <p:cNvPr id="1253" name="Rectangle 3"/>
          <p:cNvSpPr/>
          <p:nvPr/>
        </p:nvSpPr>
        <p:spPr>
          <a:xfrm>
            <a:off x="7658280" y="242892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chemeClr val="accent6">
                    <a:lumMod val="75000"/>
                  </a:schemeClr>
                </a:solidFill>
                <a:latin typeface="Calibri"/>
              </a:rPr>
              <a:t>Hardware MMU</a:t>
            </a:r>
            <a:endParaRPr b="0" lang="en-US" sz="1600" spc="-1" strike="noStrike">
              <a:solidFill>
                <a:srgbClr val="000000"/>
              </a:solidFill>
              <a:latin typeface="Arial"/>
            </a:endParaRPr>
          </a:p>
        </p:txBody>
      </p:sp>
      <p:sp>
        <p:nvSpPr>
          <p:cNvPr id="1254" name="Rectangle 4"/>
          <p:cNvSpPr/>
          <p:nvPr/>
        </p:nvSpPr>
        <p:spPr>
          <a:xfrm>
            <a:off x="5905440" y="242892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0</a:t>
            </a:r>
            <a:endParaRPr b="0" lang="en-US" sz="1600" spc="-1" strike="noStrike">
              <a:solidFill>
                <a:srgbClr val="000000"/>
              </a:solidFill>
              <a:latin typeface="Arial"/>
            </a:endParaRPr>
          </a:p>
        </p:txBody>
      </p:sp>
      <p:sp>
        <p:nvSpPr>
          <p:cNvPr id="1255" name="Rectangle 5"/>
          <p:cNvSpPr/>
          <p:nvPr/>
        </p:nvSpPr>
        <p:spPr>
          <a:xfrm>
            <a:off x="3848040" y="242892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TLB</a:t>
            </a:r>
            <a:endParaRPr b="0" lang="en-US" sz="1600" spc="-1" strike="noStrike">
              <a:solidFill>
                <a:srgbClr val="000000"/>
              </a:solidFill>
              <a:latin typeface="Arial"/>
            </a:endParaRPr>
          </a:p>
        </p:txBody>
      </p:sp>
      <p:sp>
        <p:nvSpPr>
          <p:cNvPr id="1256" name="Rectangle 6"/>
          <p:cNvSpPr/>
          <p:nvPr/>
        </p:nvSpPr>
        <p:spPr>
          <a:xfrm>
            <a:off x="1943280" y="242892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Address translations</a:t>
            </a:r>
            <a:endParaRPr b="0" lang="en-US" sz="1600" spc="-1" strike="noStrike">
              <a:solidFill>
                <a:srgbClr val="000000"/>
              </a:solidFill>
              <a:latin typeface="Arial"/>
            </a:endParaRPr>
          </a:p>
        </p:txBody>
      </p:sp>
      <p:sp>
        <p:nvSpPr>
          <p:cNvPr id="1257" name="Rectangle 7"/>
          <p:cNvSpPr/>
          <p:nvPr/>
        </p:nvSpPr>
        <p:spPr>
          <a:xfrm>
            <a:off x="114480" y="242892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TLB</a:t>
            </a:r>
            <a:endParaRPr b="0" lang="en-US" sz="1600" spc="-1" strike="noStrike">
              <a:solidFill>
                <a:srgbClr val="000000"/>
              </a:solidFill>
              <a:latin typeface="Arial"/>
            </a:endParaRPr>
          </a:p>
        </p:txBody>
      </p:sp>
      <p:sp>
        <p:nvSpPr>
          <p:cNvPr id="1258" name="Rectangle 8"/>
          <p:cNvSpPr/>
          <p:nvPr/>
        </p:nvSpPr>
        <p:spPr>
          <a:xfrm>
            <a:off x="7658280" y="533880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browser</a:t>
            </a:r>
            <a:endParaRPr b="0" lang="en-US" sz="1600" spc="-1" strike="noStrike">
              <a:solidFill>
                <a:srgbClr val="000000"/>
              </a:solidFill>
              <a:latin typeface="Arial"/>
            </a:endParaRPr>
          </a:p>
        </p:txBody>
      </p:sp>
      <p:sp>
        <p:nvSpPr>
          <p:cNvPr id="1259" name="Rectangle 9"/>
          <p:cNvSpPr/>
          <p:nvPr/>
        </p:nvSpPr>
        <p:spPr>
          <a:xfrm>
            <a:off x="5905440" y="533880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a:t>
            </a:r>
            <a:endParaRPr b="0" lang="en-US" sz="1600" spc="-1" strike="noStrike">
              <a:solidFill>
                <a:srgbClr val="000000"/>
              </a:solidFill>
              <a:latin typeface="Arial"/>
            </a:endParaRPr>
          </a:p>
        </p:txBody>
      </p:sp>
      <p:sp>
        <p:nvSpPr>
          <p:cNvPr id="1260" name="Rectangle 10"/>
          <p:cNvSpPr/>
          <p:nvPr/>
        </p:nvSpPr>
        <p:spPr>
          <a:xfrm>
            <a:off x="3848040" y="533880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Local disk</a:t>
            </a:r>
            <a:endParaRPr b="0" lang="en-US" sz="1600" spc="-1" strike="noStrike">
              <a:solidFill>
                <a:srgbClr val="000000"/>
              </a:solidFill>
              <a:latin typeface="Arial"/>
            </a:endParaRPr>
          </a:p>
        </p:txBody>
      </p:sp>
      <p:sp>
        <p:nvSpPr>
          <p:cNvPr id="1261" name="Rectangle 11"/>
          <p:cNvSpPr/>
          <p:nvPr/>
        </p:nvSpPr>
        <p:spPr>
          <a:xfrm>
            <a:off x="1943280" y="533880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pages</a:t>
            </a:r>
            <a:endParaRPr b="0" lang="en-US" sz="1600" spc="-1" strike="noStrike">
              <a:solidFill>
                <a:srgbClr val="000000"/>
              </a:solidFill>
              <a:latin typeface="Arial"/>
            </a:endParaRPr>
          </a:p>
        </p:txBody>
      </p:sp>
      <p:sp>
        <p:nvSpPr>
          <p:cNvPr id="1262" name="Rectangle 12"/>
          <p:cNvSpPr/>
          <p:nvPr/>
        </p:nvSpPr>
        <p:spPr>
          <a:xfrm>
            <a:off x="114480" y="533880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Browser cache</a:t>
            </a:r>
            <a:endParaRPr b="0" lang="en-US" sz="1600" spc="-1" strike="noStrike">
              <a:solidFill>
                <a:srgbClr val="000000"/>
              </a:solidFill>
              <a:latin typeface="Arial"/>
            </a:endParaRPr>
          </a:p>
        </p:txBody>
      </p:sp>
      <p:sp>
        <p:nvSpPr>
          <p:cNvPr id="1263" name="Rectangle 13"/>
          <p:cNvSpPr/>
          <p:nvPr/>
        </p:nvSpPr>
        <p:spPr>
          <a:xfrm>
            <a:off x="114480" y="592452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cache</a:t>
            </a:r>
            <a:endParaRPr b="0" lang="en-US" sz="1600" spc="-1" strike="noStrike">
              <a:solidFill>
                <a:srgbClr val="000000"/>
              </a:solidFill>
              <a:latin typeface="Arial"/>
            </a:endParaRPr>
          </a:p>
        </p:txBody>
      </p:sp>
      <p:sp>
        <p:nvSpPr>
          <p:cNvPr id="1264" name="Rectangle 14"/>
          <p:cNvSpPr/>
          <p:nvPr/>
        </p:nvSpPr>
        <p:spPr>
          <a:xfrm>
            <a:off x="114480" y="4753080"/>
            <a:ext cx="18284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Network buffer cache</a:t>
            </a:r>
            <a:endParaRPr b="0" lang="en-US" sz="1600" spc="-1" strike="noStrike">
              <a:solidFill>
                <a:srgbClr val="000000"/>
              </a:solidFill>
              <a:latin typeface="Arial"/>
            </a:endParaRPr>
          </a:p>
        </p:txBody>
      </p:sp>
      <p:sp>
        <p:nvSpPr>
          <p:cNvPr id="1265" name="Rectangle 15"/>
          <p:cNvSpPr/>
          <p:nvPr/>
        </p:nvSpPr>
        <p:spPr>
          <a:xfrm>
            <a:off x="114480" y="4029120"/>
            <a:ext cx="18284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Buffer cache</a:t>
            </a:r>
            <a:endParaRPr b="0" lang="en-US" sz="1600" spc="-1" strike="noStrike">
              <a:solidFill>
                <a:srgbClr val="000000"/>
              </a:solidFill>
              <a:latin typeface="Arial"/>
            </a:endParaRPr>
          </a:p>
        </p:txBody>
      </p:sp>
      <p:sp>
        <p:nvSpPr>
          <p:cNvPr id="1266" name="Rectangle 16"/>
          <p:cNvSpPr/>
          <p:nvPr/>
        </p:nvSpPr>
        <p:spPr>
          <a:xfrm>
            <a:off x="114480" y="369108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Virtual Memory</a:t>
            </a:r>
            <a:endParaRPr b="0" lang="en-US" sz="1600" spc="-1" strike="noStrike">
              <a:solidFill>
                <a:srgbClr val="000000"/>
              </a:solidFill>
              <a:latin typeface="Arial"/>
            </a:endParaRPr>
          </a:p>
        </p:txBody>
      </p:sp>
      <p:sp>
        <p:nvSpPr>
          <p:cNvPr id="1267" name="Rectangle 17"/>
          <p:cNvSpPr/>
          <p:nvPr/>
        </p:nvSpPr>
        <p:spPr>
          <a:xfrm>
            <a:off x="114480" y="335268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L2 cache</a:t>
            </a:r>
            <a:endParaRPr b="0" lang="en-US" sz="1600" spc="-1" strike="noStrike">
              <a:solidFill>
                <a:srgbClr val="000000"/>
              </a:solidFill>
              <a:latin typeface="Arial"/>
            </a:endParaRPr>
          </a:p>
        </p:txBody>
      </p:sp>
      <p:sp>
        <p:nvSpPr>
          <p:cNvPr id="1268" name="Rectangle 18"/>
          <p:cNvSpPr/>
          <p:nvPr/>
        </p:nvSpPr>
        <p:spPr>
          <a:xfrm>
            <a:off x="114480" y="3014640"/>
            <a:ext cx="18284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L1 cache</a:t>
            </a:r>
            <a:endParaRPr b="0" lang="en-US" sz="1600" spc="-1" strike="noStrike">
              <a:solidFill>
                <a:srgbClr val="000000"/>
              </a:solidFill>
              <a:latin typeface="Arial"/>
            </a:endParaRPr>
          </a:p>
        </p:txBody>
      </p:sp>
      <p:sp>
        <p:nvSpPr>
          <p:cNvPr id="1269" name="Rectangle 19"/>
          <p:cNvSpPr/>
          <p:nvPr/>
        </p:nvSpPr>
        <p:spPr>
          <a:xfrm>
            <a:off x="114480" y="2077920"/>
            <a:ext cx="182844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Registers</a:t>
            </a:r>
            <a:endParaRPr b="0" lang="en-US" sz="1600" spc="-1" strike="noStrike">
              <a:solidFill>
                <a:srgbClr val="000000"/>
              </a:solidFill>
              <a:latin typeface="Arial"/>
            </a:endParaRPr>
          </a:p>
        </p:txBody>
      </p:sp>
      <p:sp>
        <p:nvSpPr>
          <p:cNvPr id="1270" name="Rectangle 20"/>
          <p:cNvSpPr/>
          <p:nvPr/>
        </p:nvSpPr>
        <p:spPr>
          <a:xfrm>
            <a:off x="114480" y="1438200"/>
            <a:ext cx="182844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Cache Type</a:t>
            </a:r>
            <a:endParaRPr b="0" lang="en-US" sz="1800" spc="-1" strike="noStrike">
              <a:solidFill>
                <a:srgbClr val="000000"/>
              </a:solidFill>
              <a:latin typeface="Arial"/>
            </a:endParaRPr>
          </a:p>
        </p:txBody>
      </p:sp>
      <p:sp>
        <p:nvSpPr>
          <p:cNvPr id="1271" name="Rectangle 21"/>
          <p:cNvSpPr/>
          <p:nvPr/>
        </p:nvSpPr>
        <p:spPr>
          <a:xfrm>
            <a:off x="1943280" y="592452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pages</a:t>
            </a:r>
            <a:endParaRPr b="0" lang="en-US" sz="1600" spc="-1" strike="noStrike">
              <a:solidFill>
                <a:srgbClr val="000000"/>
              </a:solidFill>
              <a:latin typeface="Arial"/>
            </a:endParaRPr>
          </a:p>
        </p:txBody>
      </p:sp>
      <p:sp>
        <p:nvSpPr>
          <p:cNvPr id="1272" name="Rectangle 22"/>
          <p:cNvSpPr/>
          <p:nvPr/>
        </p:nvSpPr>
        <p:spPr>
          <a:xfrm>
            <a:off x="1943280" y="4753080"/>
            <a:ext cx="19047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Parts of files</a:t>
            </a:r>
            <a:endParaRPr b="0" lang="en-US" sz="1600" spc="-1" strike="noStrike">
              <a:solidFill>
                <a:srgbClr val="000000"/>
              </a:solidFill>
              <a:latin typeface="Arial"/>
            </a:endParaRPr>
          </a:p>
        </p:txBody>
      </p:sp>
      <p:sp>
        <p:nvSpPr>
          <p:cNvPr id="1273" name="Rectangle 23"/>
          <p:cNvSpPr/>
          <p:nvPr/>
        </p:nvSpPr>
        <p:spPr>
          <a:xfrm>
            <a:off x="1943280" y="4029120"/>
            <a:ext cx="19047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Parts of files</a:t>
            </a:r>
            <a:endParaRPr b="0" lang="en-US" sz="1600" spc="-1" strike="noStrike">
              <a:solidFill>
                <a:srgbClr val="000000"/>
              </a:solidFill>
              <a:latin typeface="Arial"/>
            </a:endParaRPr>
          </a:p>
        </p:txBody>
      </p:sp>
      <p:sp>
        <p:nvSpPr>
          <p:cNvPr id="1274" name="Rectangle 24"/>
          <p:cNvSpPr/>
          <p:nvPr/>
        </p:nvSpPr>
        <p:spPr>
          <a:xfrm>
            <a:off x="1943280" y="369108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4-KB pages</a:t>
            </a:r>
            <a:endParaRPr b="0" lang="en-US" sz="1600" spc="-1" strike="noStrike">
              <a:solidFill>
                <a:srgbClr val="000000"/>
              </a:solidFill>
              <a:latin typeface="Arial"/>
            </a:endParaRPr>
          </a:p>
        </p:txBody>
      </p:sp>
      <p:sp>
        <p:nvSpPr>
          <p:cNvPr id="1275" name="Rectangle 25"/>
          <p:cNvSpPr/>
          <p:nvPr/>
        </p:nvSpPr>
        <p:spPr>
          <a:xfrm>
            <a:off x="1943280" y="335268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64-byte blocks</a:t>
            </a:r>
            <a:endParaRPr b="0" lang="en-US" sz="1600" spc="-1" strike="noStrike">
              <a:solidFill>
                <a:srgbClr val="000000"/>
              </a:solidFill>
              <a:latin typeface="Arial"/>
            </a:endParaRPr>
          </a:p>
        </p:txBody>
      </p:sp>
      <p:sp>
        <p:nvSpPr>
          <p:cNvPr id="1276" name="Rectangle 26"/>
          <p:cNvSpPr/>
          <p:nvPr/>
        </p:nvSpPr>
        <p:spPr>
          <a:xfrm>
            <a:off x="1943280" y="3014640"/>
            <a:ext cx="19047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64-byte blocks</a:t>
            </a:r>
            <a:endParaRPr b="0" lang="en-US" sz="1600" spc="-1" strike="noStrike">
              <a:solidFill>
                <a:srgbClr val="000000"/>
              </a:solidFill>
              <a:latin typeface="Arial"/>
            </a:endParaRPr>
          </a:p>
        </p:txBody>
      </p:sp>
      <p:sp>
        <p:nvSpPr>
          <p:cNvPr id="1277" name="Rectangle 27"/>
          <p:cNvSpPr/>
          <p:nvPr/>
        </p:nvSpPr>
        <p:spPr>
          <a:xfrm>
            <a:off x="1943280" y="2077920"/>
            <a:ext cx="190476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4-8 bytes words</a:t>
            </a:r>
            <a:endParaRPr b="0" lang="en-US" sz="1600" spc="-1" strike="noStrike">
              <a:solidFill>
                <a:srgbClr val="000000"/>
              </a:solidFill>
              <a:latin typeface="Arial"/>
            </a:endParaRPr>
          </a:p>
        </p:txBody>
      </p:sp>
      <p:sp>
        <p:nvSpPr>
          <p:cNvPr id="1278" name="Rectangle 28"/>
          <p:cNvSpPr/>
          <p:nvPr/>
        </p:nvSpPr>
        <p:spPr>
          <a:xfrm>
            <a:off x="1943280" y="1438200"/>
            <a:ext cx="190476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What is Cached?</a:t>
            </a:r>
            <a:endParaRPr b="0" lang="en-US" sz="1800" spc="-1" strike="noStrike">
              <a:solidFill>
                <a:srgbClr val="000000"/>
              </a:solidFill>
              <a:latin typeface="Arial"/>
            </a:endParaRPr>
          </a:p>
        </p:txBody>
      </p:sp>
      <p:sp>
        <p:nvSpPr>
          <p:cNvPr id="1279" name="Rectangle 29"/>
          <p:cNvSpPr/>
          <p:nvPr/>
        </p:nvSpPr>
        <p:spPr>
          <a:xfrm>
            <a:off x="7658280" y="592452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Web proxy server</a:t>
            </a:r>
            <a:endParaRPr b="0" lang="en-US" sz="1600" spc="-1" strike="noStrike">
              <a:solidFill>
                <a:srgbClr val="000000"/>
              </a:solidFill>
              <a:latin typeface="Arial"/>
            </a:endParaRPr>
          </a:p>
        </p:txBody>
      </p:sp>
      <p:sp>
        <p:nvSpPr>
          <p:cNvPr id="1280" name="Rectangle 30"/>
          <p:cNvSpPr/>
          <p:nvPr/>
        </p:nvSpPr>
        <p:spPr>
          <a:xfrm>
            <a:off x="5905440" y="592452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1,000,000,000</a:t>
            </a:r>
            <a:endParaRPr b="0" lang="en-US" sz="1600" spc="-1" strike="noStrike">
              <a:solidFill>
                <a:srgbClr val="000000"/>
              </a:solidFill>
              <a:latin typeface="Arial"/>
            </a:endParaRPr>
          </a:p>
        </p:txBody>
      </p:sp>
      <p:sp>
        <p:nvSpPr>
          <p:cNvPr id="1281" name="Rectangle 31"/>
          <p:cNvSpPr/>
          <p:nvPr/>
        </p:nvSpPr>
        <p:spPr>
          <a:xfrm>
            <a:off x="3848040" y="592452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Remote server disks</a:t>
            </a:r>
            <a:endParaRPr b="0" lang="en-US" sz="1600" spc="-1" strike="noStrike">
              <a:solidFill>
                <a:srgbClr val="000000"/>
              </a:solidFill>
              <a:latin typeface="Arial"/>
            </a:endParaRPr>
          </a:p>
        </p:txBody>
      </p:sp>
      <p:sp>
        <p:nvSpPr>
          <p:cNvPr id="1282" name="Rectangle 32"/>
          <p:cNvSpPr/>
          <p:nvPr/>
        </p:nvSpPr>
        <p:spPr>
          <a:xfrm>
            <a:off x="7658280" y="4029120"/>
            <a:ext cx="14475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OS</a:t>
            </a:r>
            <a:endParaRPr b="0" lang="en-US" sz="1600" spc="-1" strike="noStrike">
              <a:solidFill>
                <a:srgbClr val="000000"/>
              </a:solidFill>
              <a:latin typeface="Arial"/>
            </a:endParaRPr>
          </a:p>
        </p:txBody>
      </p:sp>
      <p:sp>
        <p:nvSpPr>
          <p:cNvPr id="1283" name="Rectangle 33"/>
          <p:cNvSpPr/>
          <p:nvPr/>
        </p:nvSpPr>
        <p:spPr>
          <a:xfrm>
            <a:off x="5905440" y="4029120"/>
            <a:ext cx="175212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a:t>
            </a:r>
            <a:endParaRPr b="0" lang="en-US" sz="1600" spc="-1" strike="noStrike">
              <a:solidFill>
                <a:srgbClr val="000000"/>
              </a:solidFill>
              <a:latin typeface="Arial"/>
            </a:endParaRPr>
          </a:p>
        </p:txBody>
      </p:sp>
      <p:sp>
        <p:nvSpPr>
          <p:cNvPr id="1284" name="Rectangle 34"/>
          <p:cNvSpPr/>
          <p:nvPr/>
        </p:nvSpPr>
        <p:spPr>
          <a:xfrm>
            <a:off x="3848040" y="4029120"/>
            <a:ext cx="20570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Main memory</a:t>
            </a:r>
            <a:endParaRPr b="0" lang="en-US" sz="1600" spc="-1" strike="noStrike">
              <a:solidFill>
                <a:srgbClr val="000000"/>
              </a:solidFill>
              <a:latin typeface="Arial"/>
            </a:endParaRPr>
          </a:p>
        </p:txBody>
      </p:sp>
      <p:sp>
        <p:nvSpPr>
          <p:cNvPr id="1285" name="Rectangle 35"/>
          <p:cNvSpPr/>
          <p:nvPr/>
        </p:nvSpPr>
        <p:spPr>
          <a:xfrm>
            <a:off x="7658280" y="301464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a:t>
            </a:r>
            <a:endParaRPr b="0" lang="en-US" sz="1600" spc="-1" strike="noStrike">
              <a:solidFill>
                <a:srgbClr val="000000"/>
              </a:solidFill>
              <a:latin typeface="Arial"/>
            </a:endParaRPr>
          </a:p>
        </p:txBody>
      </p:sp>
      <p:sp>
        <p:nvSpPr>
          <p:cNvPr id="1286" name="Rectangle 36"/>
          <p:cNvSpPr/>
          <p:nvPr/>
        </p:nvSpPr>
        <p:spPr>
          <a:xfrm>
            <a:off x="5905440" y="301464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4</a:t>
            </a:r>
            <a:endParaRPr b="0" lang="en-US" sz="1600" spc="-1" strike="noStrike">
              <a:solidFill>
                <a:srgbClr val="000000"/>
              </a:solidFill>
              <a:latin typeface="Arial"/>
            </a:endParaRPr>
          </a:p>
        </p:txBody>
      </p:sp>
      <p:sp>
        <p:nvSpPr>
          <p:cNvPr id="1287" name="Rectangle 37"/>
          <p:cNvSpPr/>
          <p:nvPr/>
        </p:nvSpPr>
        <p:spPr>
          <a:xfrm>
            <a:off x="3848040" y="301464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L1</a:t>
            </a:r>
            <a:endParaRPr b="0" lang="en-US" sz="1600" spc="-1" strike="noStrike">
              <a:solidFill>
                <a:srgbClr val="000000"/>
              </a:solidFill>
              <a:latin typeface="Arial"/>
            </a:endParaRPr>
          </a:p>
        </p:txBody>
      </p:sp>
      <p:sp>
        <p:nvSpPr>
          <p:cNvPr id="1288" name="Rectangle 38"/>
          <p:cNvSpPr/>
          <p:nvPr/>
        </p:nvSpPr>
        <p:spPr>
          <a:xfrm>
            <a:off x="7658280" y="335268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a:t>
            </a:r>
            <a:endParaRPr b="0" lang="en-US" sz="1600" spc="-1" strike="noStrike">
              <a:solidFill>
                <a:srgbClr val="000000"/>
              </a:solidFill>
              <a:latin typeface="Arial"/>
            </a:endParaRPr>
          </a:p>
        </p:txBody>
      </p:sp>
      <p:sp>
        <p:nvSpPr>
          <p:cNvPr id="1289" name="Rectangle 39"/>
          <p:cNvSpPr/>
          <p:nvPr/>
        </p:nvSpPr>
        <p:spPr>
          <a:xfrm>
            <a:off x="5905440" y="335268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a:t>
            </a:r>
            <a:endParaRPr b="0" lang="en-US" sz="1600" spc="-1" strike="noStrike">
              <a:solidFill>
                <a:srgbClr val="000000"/>
              </a:solidFill>
              <a:latin typeface="Arial"/>
            </a:endParaRPr>
          </a:p>
        </p:txBody>
      </p:sp>
      <p:sp>
        <p:nvSpPr>
          <p:cNvPr id="1290" name="Rectangle 40"/>
          <p:cNvSpPr/>
          <p:nvPr/>
        </p:nvSpPr>
        <p:spPr>
          <a:xfrm>
            <a:off x="3848040" y="335268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On-Chip L2</a:t>
            </a:r>
            <a:endParaRPr b="0" lang="en-US" sz="1600" spc="-1" strike="noStrike">
              <a:solidFill>
                <a:srgbClr val="000000"/>
              </a:solidFill>
              <a:latin typeface="Arial"/>
            </a:endParaRPr>
          </a:p>
        </p:txBody>
      </p:sp>
      <p:sp>
        <p:nvSpPr>
          <p:cNvPr id="1291" name="Rectangle 41"/>
          <p:cNvSpPr/>
          <p:nvPr/>
        </p:nvSpPr>
        <p:spPr>
          <a:xfrm>
            <a:off x="7658280" y="4753080"/>
            <a:ext cx="144756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NFS client</a:t>
            </a:r>
            <a:endParaRPr b="0" lang="en-US" sz="1600" spc="-1" strike="noStrike">
              <a:solidFill>
                <a:srgbClr val="000000"/>
              </a:solidFill>
              <a:latin typeface="Arial"/>
            </a:endParaRPr>
          </a:p>
        </p:txBody>
      </p:sp>
      <p:sp>
        <p:nvSpPr>
          <p:cNvPr id="1292" name="Rectangle 42"/>
          <p:cNvSpPr/>
          <p:nvPr/>
        </p:nvSpPr>
        <p:spPr>
          <a:xfrm>
            <a:off x="5905440" y="4753080"/>
            <a:ext cx="175212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10,000,000</a:t>
            </a:r>
            <a:endParaRPr b="0" lang="en-US" sz="1600" spc="-1" strike="noStrike">
              <a:solidFill>
                <a:srgbClr val="000000"/>
              </a:solidFill>
              <a:latin typeface="Arial"/>
            </a:endParaRPr>
          </a:p>
        </p:txBody>
      </p:sp>
      <p:sp>
        <p:nvSpPr>
          <p:cNvPr id="1293" name="Rectangle 43"/>
          <p:cNvSpPr/>
          <p:nvPr/>
        </p:nvSpPr>
        <p:spPr>
          <a:xfrm>
            <a:off x="3848040" y="4753080"/>
            <a:ext cx="2057040" cy="58536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Local disk</a:t>
            </a:r>
            <a:endParaRPr b="0" lang="en-US" sz="1600" spc="-1" strike="noStrike">
              <a:solidFill>
                <a:srgbClr val="000000"/>
              </a:solidFill>
              <a:latin typeface="Arial"/>
            </a:endParaRPr>
          </a:p>
        </p:txBody>
      </p:sp>
      <p:sp>
        <p:nvSpPr>
          <p:cNvPr id="1294" name="Rectangle 44"/>
          <p:cNvSpPr/>
          <p:nvPr/>
        </p:nvSpPr>
        <p:spPr>
          <a:xfrm>
            <a:off x="7658280" y="3691080"/>
            <a:ext cx="144756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Hardware + OS</a:t>
            </a:r>
            <a:endParaRPr b="0" lang="en-US" sz="1600" spc="-1" strike="noStrike">
              <a:solidFill>
                <a:srgbClr val="000000"/>
              </a:solidFill>
              <a:latin typeface="Arial"/>
            </a:endParaRPr>
          </a:p>
        </p:txBody>
      </p:sp>
      <p:sp>
        <p:nvSpPr>
          <p:cNvPr id="1295" name="Rectangle 45"/>
          <p:cNvSpPr/>
          <p:nvPr/>
        </p:nvSpPr>
        <p:spPr>
          <a:xfrm>
            <a:off x="5905440" y="3691080"/>
            <a:ext cx="175212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a:t>
            </a:r>
            <a:endParaRPr b="0" lang="en-US" sz="1600" spc="-1" strike="noStrike">
              <a:solidFill>
                <a:srgbClr val="000000"/>
              </a:solidFill>
              <a:latin typeface="Arial"/>
            </a:endParaRPr>
          </a:p>
        </p:txBody>
      </p:sp>
      <p:sp>
        <p:nvSpPr>
          <p:cNvPr id="1296" name="Rectangle 46"/>
          <p:cNvSpPr/>
          <p:nvPr/>
        </p:nvSpPr>
        <p:spPr>
          <a:xfrm>
            <a:off x="3848040" y="3691080"/>
            <a:ext cx="2057040" cy="33768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Main memory</a:t>
            </a:r>
            <a:endParaRPr b="0" lang="en-US" sz="1600" spc="-1" strike="noStrike">
              <a:solidFill>
                <a:srgbClr val="000000"/>
              </a:solidFill>
              <a:latin typeface="Arial"/>
            </a:endParaRPr>
          </a:p>
        </p:txBody>
      </p:sp>
      <p:sp>
        <p:nvSpPr>
          <p:cNvPr id="1297" name="Rectangle 47"/>
          <p:cNvSpPr/>
          <p:nvPr/>
        </p:nvSpPr>
        <p:spPr>
          <a:xfrm>
            <a:off x="7658280" y="2077920"/>
            <a:ext cx="144756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Compiler</a:t>
            </a:r>
            <a:endParaRPr b="0" lang="en-US" sz="1600" spc="-1" strike="noStrike">
              <a:solidFill>
                <a:srgbClr val="000000"/>
              </a:solidFill>
              <a:latin typeface="Arial"/>
            </a:endParaRPr>
          </a:p>
        </p:txBody>
      </p:sp>
      <p:sp>
        <p:nvSpPr>
          <p:cNvPr id="1298" name="Rectangle 48"/>
          <p:cNvSpPr/>
          <p:nvPr/>
        </p:nvSpPr>
        <p:spPr>
          <a:xfrm>
            <a:off x="5905440" y="2077920"/>
            <a:ext cx="175212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0</a:t>
            </a:r>
            <a:endParaRPr b="0" lang="en-US" sz="1600" spc="-1" strike="noStrike">
              <a:solidFill>
                <a:srgbClr val="000000"/>
              </a:solidFill>
              <a:latin typeface="Arial"/>
            </a:endParaRPr>
          </a:p>
        </p:txBody>
      </p:sp>
      <p:sp>
        <p:nvSpPr>
          <p:cNvPr id="1299" name="Rectangle 49"/>
          <p:cNvSpPr/>
          <p:nvPr/>
        </p:nvSpPr>
        <p:spPr>
          <a:xfrm>
            <a:off x="3848040" y="2077920"/>
            <a:ext cx="2057040" cy="3506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 </a:t>
            </a:r>
            <a:r>
              <a:rPr b="1" lang="en-GB" sz="1600" spc="-1" strike="noStrike">
                <a:solidFill>
                  <a:srgbClr val="000066"/>
                </a:solidFill>
                <a:latin typeface="Calibri"/>
              </a:rPr>
              <a:t>CPU core</a:t>
            </a:r>
            <a:endParaRPr b="0" lang="en-US" sz="1600" spc="-1" strike="noStrike">
              <a:solidFill>
                <a:srgbClr val="000000"/>
              </a:solidFill>
              <a:latin typeface="Arial"/>
            </a:endParaRPr>
          </a:p>
        </p:txBody>
      </p:sp>
      <p:sp>
        <p:nvSpPr>
          <p:cNvPr id="1300" name="Rectangle 50"/>
          <p:cNvSpPr/>
          <p:nvPr/>
        </p:nvSpPr>
        <p:spPr>
          <a:xfrm>
            <a:off x="7658280" y="1438200"/>
            <a:ext cx="144756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Managed By</a:t>
            </a:r>
            <a:endParaRPr b="0" lang="en-US" sz="1800" spc="-1" strike="noStrike">
              <a:solidFill>
                <a:srgbClr val="000000"/>
              </a:solidFill>
              <a:latin typeface="Arial"/>
            </a:endParaRPr>
          </a:p>
        </p:txBody>
      </p:sp>
      <p:sp>
        <p:nvSpPr>
          <p:cNvPr id="1301" name="Rectangle 51"/>
          <p:cNvSpPr/>
          <p:nvPr/>
        </p:nvSpPr>
        <p:spPr>
          <a:xfrm>
            <a:off x="5905440" y="1438200"/>
            <a:ext cx="1752120" cy="639360"/>
          </a:xfrm>
          <a:prstGeom prst="rect">
            <a:avLst/>
          </a:prstGeom>
          <a:solidFill>
            <a:schemeClr val="bg1">
              <a:lumMod val="85000"/>
            </a:schemeClr>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Latency (cycles)</a:t>
            </a:r>
            <a:endParaRPr b="0" lang="en-US" sz="1800" spc="-1" strike="noStrike">
              <a:solidFill>
                <a:srgbClr val="000000"/>
              </a:solidFill>
              <a:latin typeface="Arial"/>
            </a:endParaRPr>
          </a:p>
        </p:txBody>
      </p:sp>
      <p:sp>
        <p:nvSpPr>
          <p:cNvPr id="1302" name="Rectangle 52"/>
          <p:cNvSpPr/>
          <p:nvPr/>
        </p:nvSpPr>
        <p:spPr>
          <a:xfrm>
            <a:off x="3848040" y="1438200"/>
            <a:ext cx="2057040" cy="639360"/>
          </a:xfrm>
          <a:prstGeom prst="rect">
            <a:avLst/>
          </a:prstGeom>
          <a:solidFill>
            <a:srgbClr val="e0e0e0"/>
          </a:solidFill>
          <a:ln w="9525">
            <a:solidFill>
              <a:srgbClr val="000066"/>
            </a:solidFill>
            <a:miter/>
          </a:ln>
        </p:spPr>
        <p:style>
          <a:lnRef idx="0"/>
          <a:fillRef idx="0"/>
          <a:effectRef idx="0"/>
          <a:fontRef idx="minor"/>
        </p:style>
        <p:txBody>
          <a:bodyPr lIns="90000" rIns="90000" tIns="46800" bIns="46800" anchor="ctr">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chemeClr val="dk1"/>
                </a:solidFill>
                <a:latin typeface="Calibri"/>
              </a:rPr>
              <a:t>Where is it Cached?</a:t>
            </a:r>
            <a:endParaRPr b="0" lang="en-US" sz="1800" spc="-1" strike="noStrike">
              <a:solidFill>
                <a:srgbClr val="000000"/>
              </a:solidFill>
              <a:latin typeface="Arial"/>
            </a:endParaRPr>
          </a:p>
        </p:txBody>
      </p:sp>
      <p:sp>
        <p:nvSpPr>
          <p:cNvPr id="1303" name="Line 58"/>
          <p:cNvSpPr/>
          <p:nvPr/>
        </p:nvSpPr>
        <p:spPr>
          <a:xfrm>
            <a:off x="114120" y="1438200"/>
            <a:ext cx="1440" cy="639720"/>
          </a:xfrm>
          <a:prstGeom prst="line">
            <a:avLst/>
          </a:prstGeom>
          <a:ln w="9525">
            <a:solidFill>
              <a:srgbClr val="000066"/>
            </a:solidFill>
            <a:miter/>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304" name="Rectangle 15"/>
          <p:cNvSpPr/>
          <p:nvPr/>
        </p:nvSpPr>
        <p:spPr>
          <a:xfrm>
            <a:off x="114480" y="4390920"/>
            <a:ext cx="18284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cache</a:t>
            </a:r>
            <a:r>
              <a:rPr b="1" lang="en-GB" sz="1600" spc="-1" strike="noStrike">
                <a:solidFill>
                  <a:srgbClr val="000066"/>
                </a:solidFill>
                <a:latin typeface="Calibri"/>
              </a:rPr>
              <a:t>	</a:t>
            </a:r>
            <a:endParaRPr b="0" lang="en-US" sz="1600" spc="-1" strike="noStrike">
              <a:solidFill>
                <a:srgbClr val="000000"/>
              </a:solidFill>
              <a:latin typeface="Arial"/>
            </a:endParaRPr>
          </a:p>
        </p:txBody>
      </p:sp>
      <p:sp>
        <p:nvSpPr>
          <p:cNvPr id="1305" name="Rectangle 23"/>
          <p:cNvSpPr/>
          <p:nvPr/>
        </p:nvSpPr>
        <p:spPr>
          <a:xfrm>
            <a:off x="1943280" y="4390920"/>
            <a:ext cx="19047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sectors</a:t>
            </a:r>
            <a:endParaRPr b="0" lang="en-US" sz="1600" spc="-1" strike="noStrike">
              <a:solidFill>
                <a:srgbClr val="000000"/>
              </a:solidFill>
              <a:latin typeface="Arial"/>
            </a:endParaRPr>
          </a:p>
        </p:txBody>
      </p:sp>
      <p:sp>
        <p:nvSpPr>
          <p:cNvPr id="1306" name="Rectangle 34"/>
          <p:cNvSpPr/>
          <p:nvPr/>
        </p:nvSpPr>
        <p:spPr>
          <a:xfrm>
            <a:off x="3848040" y="4390920"/>
            <a:ext cx="205704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controller</a:t>
            </a:r>
            <a:endParaRPr b="0" lang="en-US" sz="1600" spc="-1" strike="noStrike">
              <a:solidFill>
                <a:srgbClr val="000000"/>
              </a:solidFill>
              <a:latin typeface="Arial"/>
            </a:endParaRPr>
          </a:p>
        </p:txBody>
      </p:sp>
      <p:sp>
        <p:nvSpPr>
          <p:cNvPr id="1307" name="Rectangle 33"/>
          <p:cNvSpPr/>
          <p:nvPr/>
        </p:nvSpPr>
        <p:spPr>
          <a:xfrm>
            <a:off x="5905440" y="4390920"/>
            <a:ext cx="175212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gn="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100,000</a:t>
            </a:r>
            <a:endParaRPr b="0" lang="en-US" sz="1600" spc="-1" strike="noStrike">
              <a:solidFill>
                <a:srgbClr val="000000"/>
              </a:solidFill>
              <a:latin typeface="Arial"/>
            </a:endParaRPr>
          </a:p>
        </p:txBody>
      </p:sp>
      <p:sp>
        <p:nvSpPr>
          <p:cNvPr id="1308" name="Rectangle 32"/>
          <p:cNvSpPr/>
          <p:nvPr/>
        </p:nvSpPr>
        <p:spPr>
          <a:xfrm>
            <a:off x="7658280" y="4390920"/>
            <a:ext cx="1447560" cy="361440"/>
          </a:xfrm>
          <a:prstGeom prst="rect">
            <a:avLst/>
          </a:prstGeom>
          <a:noFill/>
          <a:ln w="9525">
            <a:solidFill>
              <a:srgbClr val="000066"/>
            </a:solidFill>
            <a:miter/>
          </a:ln>
        </p:spPr>
        <p:style>
          <a:lnRef idx="0"/>
          <a:fillRef idx="0"/>
          <a:effectRef idx="0"/>
          <a:fontRef idx="minor"/>
        </p:style>
        <p:txBody>
          <a:bodyPr lIns="90000" rIns="90000" tIns="46800" bIns="46800" anchor="t">
            <a:noAutofit/>
          </a:bodyPr>
          <a:p>
            <a:pPr>
              <a:lnSpc>
                <a:spcPct val="98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66"/>
                </a:solidFill>
                <a:latin typeface="Calibri"/>
              </a:rPr>
              <a:t>Disk firmware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Summary</a:t>
            </a:r>
            <a:endParaRPr b="0" lang="en-US" sz="3600" spc="-1" strike="noStrike">
              <a:solidFill>
                <a:schemeClr val="dk1"/>
              </a:solidFill>
              <a:latin typeface="Arial Narrow"/>
            </a:endParaRPr>
          </a:p>
        </p:txBody>
      </p:sp>
      <p:sp>
        <p:nvSpPr>
          <p:cNvPr id="1310"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The speed gap between CPU, memory and mass storage continues to widen.</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Well-written programs exhibit a property called </a:t>
            </a:r>
            <a:r>
              <a:rPr b="1" i="1" lang="en-US" sz="2400" spc="-1" strike="noStrike">
                <a:solidFill>
                  <a:schemeClr val="dk1"/>
                </a:solidFill>
                <a:latin typeface="Calibri"/>
              </a:rPr>
              <a:t>locality</a:t>
            </a:r>
            <a:r>
              <a:rPr b="1" lang="en-US" sz="2400" spc="-1" strike="noStrike">
                <a:solidFill>
                  <a:schemeClr val="dk1"/>
                </a:solidFill>
                <a:latin typeface="Calibri"/>
              </a:rPr>
              <a:t>.</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Memory hierarchies based on </a:t>
            </a:r>
            <a:r>
              <a:rPr b="1" i="1" lang="en-US" sz="2400" spc="-1" strike="noStrike">
                <a:solidFill>
                  <a:schemeClr val="dk1"/>
                </a:solidFill>
                <a:latin typeface="Calibri"/>
              </a:rPr>
              <a:t>caching</a:t>
            </a:r>
            <a:r>
              <a:rPr b="1" lang="en-US" sz="2400" spc="-1" strike="noStrike">
                <a:solidFill>
                  <a:schemeClr val="dk1"/>
                </a:solidFill>
                <a:latin typeface="Calibri"/>
              </a:rPr>
              <a:t> close the gap by exploiting locality.</a:t>
            </a: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a:p>
            <a:pPr indent="0">
              <a:lnSpc>
                <a:spcPct val="100000"/>
              </a:lnSpc>
              <a:spcBef>
                <a:spcPts val="479"/>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Supplemental slides</a:t>
            </a:r>
            <a:endParaRPr b="0" lang="en-US" sz="3600" spc="-1" strike="noStrike">
              <a:solidFill>
                <a:schemeClr val="dk1"/>
              </a:solidFill>
              <a:latin typeface="Arial Narrow"/>
            </a:endParaRPr>
          </a:p>
        </p:txBody>
      </p:sp>
      <p:sp>
        <p:nvSpPr>
          <p:cNvPr id="1312"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indent="0">
              <a:spcBef>
                <a:spcPts val="1417"/>
              </a:spcBef>
              <a:buNone/>
            </a:pPr>
            <a:endParaRPr b="1"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57120" y="435600"/>
            <a:ext cx="8786520" cy="761760"/>
          </a:xfrm>
          <a:prstGeom prst="rect">
            <a:avLst/>
          </a:prstGeom>
          <a:noFill/>
          <a:ln w="9360">
            <a:noFill/>
          </a:ln>
        </p:spPr>
        <p:txBody>
          <a:bodyPr numCol="1" spcCol="0" lIns="91440" rIns="91440" tIns="45720" bIns="45720" anchor="ctr">
            <a:normAutofit fontScale="60833"/>
          </a:bodyPr>
          <a:p>
            <a:pPr marL="119160" indent="-119160">
              <a:lnSpc>
                <a:spcPct val="100000"/>
              </a:lnSpc>
              <a:buNone/>
              <a:tabLst>
                <a:tab algn="l" pos="0"/>
              </a:tabLst>
            </a:pPr>
            <a:r>
              <a:rPr b="1" lang="en-US" sz="3600" spc="-1" strike="noStrike">
                <a:solidFill>
                  <a:schemeClr val="dk1"/>
                </a:solidFill>
                <a:latin typeface="Calibri"/>
              </a:rPr>
              <a:t>Traditional Bus Structure Connecting </a:t>
            </a:r>
            <a:br>
              <a:rPr sz="3600"/>
            </a:br>
            <a:r>
              <a:rPr b="1" lang="en-US" sz="3600" spc="-1" strike="noStrike">
                <a:solidFill>
                  <a:schemeClr val="dk1"/>
                </a:solidFill>
                <a:latin typeface="Calibri"/>
              </a:rPr>
              <a:t>CPU and Memory</a:t>
            </a:r>
            <a:endParaRPr b="0" lang="en-US" sz="3600" spc="-1" strike="noStrike">
              <a:solidFill>
                <a:schemeClr val="dk1"/>
              </a:solidFill>
              <a:latin typeface="Arial Narrow"/>
            </a:endParaRPr>
          </a:p>
        </p:txBody>
      </p:sp>
      <p:sp>
        <p:nvSpPr>
          <p:cNvPr id="100" name="PlaceHolder 2"/>
          <p:cNvSpPr>
            <a:spLocks noGrp="1"/>
          </p:cNvSpPr>
          <p:nvPr>
            <p:ph/>
          </p:nvPr>
        </p:nvSpPr>
        <p:spPr>
          <a:xfrm>
            <a:off x="396720" y="150480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A </a:t>
            </a:r>
            <a:r>
              <a:rPr b="1" lang="en-US" sz="2400" spc="-1" strike="noStrike">
                <a:solidFill>
                  <a:srgbClr val="ff0000"/>
                </a:solidFill>
                <a:latin typeface="Calibri"/>
              </a:rPr>
              <a:t>bus</a:t>
            </a:r>
            <a:r>
              <a:rPr b="1" lang="en-US" sz="2400" spc="-1" strike="noStrike">
                <a:solidFill>
                  <a:schemeClr val="dk1"/>
                </a:solidFill>
                <a:latin typeface="Calibri"/>
              </a:rPr>
              <a:t> is a collection of parallel wires that carry address, data, and control signals.</a:t>
            </a:r>
            <a:endParaRPr b="1" lang="en-US" sz="24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Buses are typically shared by multiple devices.</a:t>
            </a:r>
            <a:endParaRPr b="1" lang="en-US" sz="2400" spc="-1" strike="noStrike">
              <a:solidFill>
                <a:schemeClr val="dk1"/>
              </a:solidFill>
              <a:latin typeface="Calibri"/>
            </a:endParaRPr>
          </a:p>
        </p:txBody>
      </p:sp>
      <p:sp>
        <p:nvSpPr>
          <p:cNvPr id="101" name="Rectangle 5"/>
          <p:cNvSpPr/>
          <p:nvPr/>
        </p:nvSpPr>
        <p:spPr>
          <a:xfrm>
            <a:off x="7637400" y="5337000"/>
            <a:ext cx="1049040" cy="10537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Main</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p:txBody>
      </p:sp>
      <p:sp>
        <p:nvSpPr>
          <p:cNvPr id="102" name="AutoShape 6"/>
          <p:cNvSpPr/>
          <p:nvPr/>
        </p:nvSpPr>
        <p:spPr>
          <a:xfrm>
            <a:off x="5880240" y="5511960"/>
            <a:ext cx="1720440" cy="615600"/>
          </a:xfrm>
          <a:prstGeom prst="leftRightArrow">
            <a:avLst>
              <a:gd name="adj1" fmla="val 50000"/>
              <a:gd name="adj2" fmla="val 55876"/>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3" name="Rectangle 7"/>
          <p:cNvSpPr/>
          <p:nvPr/>
        </p:nvSpPr>
        <p:spPr>
          <a:xfrm>
            <a:off x="4824360" y="5548320"/>
            <a:ext cx="1049040" cy="6663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I/O </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bridge</a:t>
            </a:r>
            <a:endParaRPr b="0" lang="en-US" sz="1600" spc="-1" strike="noStrike">
              <a:solidFill>
                <a:srgbClr val="000000"/>
              </a:solidFill>
              <a:latin typeface="Arial"/>
            </a:endParaRPr>
          </a:p>
        </p:txBody>
      </p:sp>
      <p:sp>
        <p:nvSpPr>
          <p:cNvPr id="104" name="AutoShape 8"/>
          <p:cNvSpPr/>
          <p:nvPr/>
        </p:nvSpPr>
        <p:spPr>
          <a:xfrm>
            <a:off x="3143160" y="5511960"/>
            <a:ext cx="1676160" cy="615600"/>
          </a:xfrm>
          <a:prstGeom prst="leftRightArrow">
            <a:avLst>
              <a:gd name="adj1" fmla="val 50000"/>
              <a:gd name="adj2" fmla="val 54433"/>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5" name="Rectangle 9"/>
          <p:cNvSpPr/>
          <p:nvPr/>
        </p:nvSpPr>
        <p:spPr>
          <a:xfrm>
            <a:off x="950760" y="5548320"/>
            <a:ext cx="2161800" cy="6663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06" name="Rectangle 10"/>
          <p:cNvSpPr/>
          <p:nvPr/>
        </p:nvSpPr>
        <p:spPr>
          <a:xfrm>
            <a:off x="2008080" y="401796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7" name="Rectangle 11"/>
          <p:cNvSpPr/>
          <p:nvPr/>
        </p:nvSpPr>
        <p:spPr>
          <a:xfrm>
            <a:off x="2008080" y="41940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8" name="Rectangle 12"/>
          <p:cNvSpPr/>
          <p:nvPr/>
        </p:nvSpPr>
        <p:spPr>
          <a:xfrm>
            <a:off x="2008080" y="4370400"/>
            <a:ext cx="788760" cy="1742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09" name="Rectangle 13"/>
          <p:cNvSpPr/>
          <p:nvPr/>
        </p:nvSpPr>
        <p:spPr>
          <a:xfrm>
            <a:off x="2008080" y="45450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0" name="Rectangle 14"/>
          <p:cNvSpPr/>
          <p:nvPr/>
        </p:nvSpPr>
        <p:spPr>
          <a:xfrm>
            <a:off x="2008080" y="4721400"/>
            <a:ext cx="788760" cy="17568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1" name="AutoShape 15"/>
          <p:cNvSpPr/>
          <p:nvPr/>
        </p:nvSpPr>
        <p:spPr>
          <a:xfrm>
            <a:off x="2900520" y="4017960"/>
            <a:ext cx="512280" cy="439200"/>
          </a:xfrm>
          <a:prstGeom prst="rightArrow">
            <a:avLst>
              <a:gd name="adj1" fmla="val 50000"/>
              <a:gd name="adj2" fmla="val 291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2" name="AutoShape 16"/>
          <p:cNvSpPr/>
          <p:nvPr/>
        </p:nvSpPr>
        <p:spPr>
          <a:xfrm flipH="1">
            <a:off x="2796480" y="4457880"/>
            <a:ext cx="512280" cy="439200"/>
          </a:xfrm>
          <a:prstGeom prst="rightArrow">
            <a:avLst>
              <a:gd name="adj1" fmla="val 50000"/>
              <a:gd name="adj2" fmla="val 29152"/>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3" name="Rectangle 17"/>
          <p:cNvSpPr/>
          <p:nvPr/>
        </p:nvSpPr>
        <p:spPr>
          <a:xfrm>
            <a:off x="3413160" y="3843360"/>
            <a:ext cx="614160" cy="12301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14" name="Text Box 18"/>
          <p:cNvSpPr/>
          <p:nvPr/>
        </p:nvSpPr>
        <p:spPr>
          <a:xfrm>
            <a:off x="1848960" y="367416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15" name="AutoShape 19"/>
          <p:cNvSpPr/>
          <p:nvPr/>
        </p:nvSpPr>
        <p:spPr>
          <a:xfrm>
            <a:off x="2093760" y="4984920"/>
            <a:ext cx="703080" cy="52668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6" name="Rectangle 20"/>
          <p:cNvSpPr/>
          <p:nvPr/>
        </p:nvSpPr>
        <p:spPr>
          <a:xfrm>
            <a:off x="776160" y="3578400"/>
            <a:ext cx="3427200" cy="2812680"/>
          </a:xfrm>
          <a:prstGeom prst="rect">
            <a:avLst/>
          </a:prstGeom>
          <a:noFill/>
          <a:ln cap="rnd" w="12700">
            <a:solidFill>
              <a:srgbClr val="000000"/>
            </a:solidFill>
            <a:prstDash val="sysDot"/>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17" name="Text Box 21"/>
          <p:cNvSpPr/>
          <p:nvPr/>
        </p:nvSpPr>
        <p:spPr>
          <a:xfrm>
            <a:off x="828360" y="3252600"/>
            <a:ext cx="9172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CPU chip</a:t>
            </a:r>
            <a:endParaRPr b="0" lang="en-US" sz="1600" spc="-1" strike="noStrike">
              <a:solidFill>
                <a:srgbClr val="000000"/>
              </a:solidFill>
              <a:latin typeface="Arial"/>
            </a:endParaRPr>
          </a:p>
        </p:txBody>
      </p:sp>
      <p:sp>
        <p:nvSpPr>
          <p:cNvPr id="118" name="Text Box 22"/>
          <p:cNvSpPr/>
          <p:nvPr/>
        </p:nvSpPr>
        <p:spPr>
          <a:xfrm>
            <a:off x="4357080" y="4748760"/>
            <a:ext cx="1110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System bus</a:t>
            </a:r>
            <a:endParaRPr b="0" lang="en-US" sz="1600" spc="-1" strike="noStrike">
              <a:solidFill>
                <a:srgbClr val="000000"/>
              </a:solidFill>
              <a:latin typeface="Arial"/>
            </a:endParaRPr>
          </a:p>
        </p:txBody>
      </p:sp>
      <p:sp>
        <p:nvSpPr>
          <p:cNvPr id="119" name="Line 23"/>
          <p:cNvSpPr/>
          <p:nvPr/>
        </p:nvSpPr>
        <p:spPr>
          <a:xfrm flipH="1">
            <a:off x="4027320" y="5073480"/>
            <a:ext cx="792000" cy="5270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20" name="Text Box 24"/>
          <p:cNvSpPr/>
          <p:nvPr/>
        </p:nvSpPr>
        <p:spPr>
          <a:xfrm>
            <a:off x="6024600" y="4748760"/>
            <a:ext cx="1165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 bus</a:t>
            </a:r>
            <a:endParaRPr b="0" lang="en-US" sz="1600" spc="-1" strike="noStrike">
              <a:solidFill>
                <a:srgbClr val="000000"/>
              </a:solidFill>
              <a:latin typeface="Arial"/>
            </a:endParaRPr>
          </a:p>
        </p:txBody>
      </p:sp>
      <p:sp>
        <p:nvSpPr>
          <p:cNvPr id="121" name="Line 25"/>
          <p:cNvSpPr/>
          <p:nvPr/>
        </p:nvSpPr>
        <p:spPr>
          <a:xfrm>
            <a:off x="6664320" y="5073480"/>
            <a:ext cx="360" cy="527040"/>
          </a:xfrm>
          <a:prstGeom prst="line">
            <a:avLst/>
          </a:prstGeom>
          <a:ln w="12700">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3"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Conventional DRAM Organization</a:t>
            </a:r>
            <a:endParaRPr b="0" lang="en-US" sz="3600" spc="-1" strike="noStrike">
              <a:solidFill>
                <a:schemeClr val="dk1"/>
              </a:solidFill>
              <a:latin typeface="Arial Narrow"/>
            </a:endParaRPr>
          </a:p>
        </p:txBody>
      </p:sp>
      <p:sp>
        <p:nvSpPr>
          <p:cNvPr id="1314"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 x w DRAM:</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dw total bits organized as d </a:t>
            </a:r>
            <a:r>
              <a:rPr b="0" lang="en-US" sz="2000" spc="-1" strike="noStrike">
                <a:solidFill>
                  <a:srgbClr val="ff0000"/>
                </a:solidFill>
                <a:latin typeface="Calibri"/>
              </a:rPr>
              <a:t>supercells</a:t>
            </a:r>
            <a:r>
              <a:rPr b="0" lang="en-US" sz="2000" spc="-1" strike="noStrike">
                <a:solidFill>
                  <a:schemeClr val="dk1"/>
                </a:solidFill>
                <a:latin typeface="Calibri"/>
              </a:rPr>
              <a:t> of size w bits</a:t>
            </a:r>
            <a:endParaRPr b="0" lang="en-US" sz="2000" spc="-1" strike="noStrike">
              <a:solidFill>
                <a:schemeClr val="dk1"/>
              </a:solidFill>
              <a:latin typeface="Calibri"/>
            </a:endParaRPr>
          </a:p>
        </p:txBody>
      </p:sp>
      <p:sp>
        <p:nvSpPr>
          <p:cNvPr id="1315" name="Text Box 4"/>
          <p:cNvSpPr/>
          <p:nvPr/>
        </p:nvSpPr>
        <p:spPr>
          <a:xfrm>
            <a:off x="5843520" y="2741400"/>
            <a:ext cx="5133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316" name="Text Box 5"/>
          <p:cNvSpPr/>
          <p:nvPr/>
        </p:nvSpPr>
        <p:spPr>
          <a:xfrm>
            <a:off x="4049640" y="4144680"/>
            <a:ext cx="566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317" name="Rectangle 6"/>
          <p:cNvSpPr/>
          <p:nvPr/>
        </p:nvSpPr>
        <p:spPr>
          <a:xfrm>
            <a:off x="48672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18" name="Rectangle 7"/>
          <p:cNvSpPr/>
          <p:nvPr/>
        </p:nvSpPr>
        <p:spPr>
          <a:xfrm>
            <a:off x="547704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19" name="Rectangle 8"/>
          <p:cNvSpPr/>
          <p:nvPr/>
        </p:nvSpPr>
        <p:spPr>
          <a:xfrm>
            <a:off x="608652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0" name="Rectangle 9"/>
          <p:cNvSpPr/>
          <p:nvPr/>
        </p:nvSpPr>
        <p:spPr>
          <a:xfrm>
            <a:off x="66960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1" name="Rectangle 10"/>
          <p:cNvSpPr/>
          <p:nvPr/>
        </p:nvSpPr>
        <p:spPr>
          <a:xfrm>
            <a:off x="48672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2" name="Rectangle 11"/>
          <p:cNvSpPr/>
          <p:nvPr/>
        </p:nvSpPr>
        <p:spPr>
          <a:xfrm>
            <a:off x="547704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3" name="Rectangle 12"/>
          <p:cNvSpPr/>
          <p:nvPr/>
        </p:nvSpPr>
        <p:spPr>
          <a:xfrm>
            <a:off x="608652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4" name="Rectangle 13"/>
          <p:cNvSpPr/>
          <p:nvPr/>
        </p:nvSpPr>
        <p:spPr>
          <a:xfrm>
            <a:off x="66960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5" name="Rectangle 14"/>
          <p:cNvSpPr/>
          <p:nvPr/>
        </p:nvSpPr>
        <p:spPr>
          <a:xfrm>
            <a:off x="486720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6" name="Rectangle 15"/>
          <p:cNvSpPr/>
          <p:nvPr/>
        </p:nvSpPr>
        <p:spPr>
          <a:xfrm>
            <a:off x="5477040" y="432756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27" name="Rectangle 16"/>
          <p:cNvSpPr/>
          <p:nvPr/>
        </p:nvSpPr>
        <p:spPr>
          <a:xfrm>
            <a:off x="608652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8" name="Rectangle 17"/>
          <p:cNvSpPr/>
          <p:nvPr/>
        </p:nvSpPr>
        <p:spPr>
          <a:xfrm>
            <a:off x="6696000" y="43275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9" name="Rectangle 18"/>
          <p:cNvSpPr/>
          <p:nvPr/>
        </p:nvSpPr>
        <p:spPr>
          <a:xfrm>
            <a:off x="48672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30" name="Rectangle 19"/>
          <p:cNvSpPr/>
          <p:nvPr/>
        </p:nvSpPr>
        <p:spPr>
          <a:xfrm>
            <a:off x="547704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1" name="Rectangle 20"/>
          <p:cNvSpPr/>
          <p:nvPr/>
        </p:nvSpPr>
        <p:spPr>
          <a:xfrm>
            <a:off x="608652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2" name="Rectangle 21"/>
          <p:cNvSpPr/>
          <p:nvPr/>
        </p:nvSpPr>
        <p:spPr>
          <a:xfrm>
            <a:off x="66960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3" name="Text Box 22"/>
          <p:cNvSpPr/>
          <p:nvPr/>
        </p:nvSpPr>
        <p:spPr>
          <a:xfrm>
            <a:off x="5031000" y="29415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34" name="Text Box 23"/>
          <p:cNvSpPr/>
          <p:nvPr/>
        </p:nvSpPr>
        <p:spPr>
          <a:xfrm>
            <a:off x="56404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35" name="Text Box 24"/>
          <p:cNvSpPr/>
          <p:nvPr/>
        </p:nvSpPr>
        <p:spPr>
          <a:xfrm>
            <a:off x="62578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36" name="Text Box 25"/>
          <p:cNvSpPr/>
          <p:nvPr/>
        </p:nvSpPr>
        <p:spPr>
          <a:xfrm>
            <a:off x="686772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37" name="Text Box 26"/>
          <p:cNvSpPr/>
          <p:nvPr/>
        </p:nvSpPr>
        <p:spPr>
          <a:xfrm>
            <a:off x="4573800" y="3382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38" name="Text Box 27"/>
          <p:cNvSpPr/>
          <p:nvPr/>
        </p:nvSpPr>
        <p:spPr>
          <a:xfrm>
            <a:off x="4573800" y="39160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39" name="Text Box 28"/>
          <p:cNvSpPr/>
          <p:nvPr/>
        </p:nvSpPr>
        <p:spPr>
          <a:xfrm>
            <a:off x="4573800" y="44496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40" name="Text Box 29"/>
          <p:cNvSpPr/>
          <p:nvPr/>
        </p:nvSpPr>
        <p:spPr>
          <a:xfrm>
            <a:off x="4573800" y="4983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41" name="Rectangle 30"/>
          <p:cNvSpPr/>
          <p:nvPr/>
        </p:nvSpPr>
        <p:spPr>
          <a:xfrm>
            <a:off x="4863960" y="326088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2" name="Rectangle 31"/>
          <p:cNvSpPr/>
          <p:nvPr/>
        </p:nvSpPr>
        <p:spPr>
          <a:xfrm>
            <a:off x="486396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43" name="Rectangle 32"/>
          <p:cNvSpPr/>
          <p:nvPr/>
        </p:nvSpPr>
        <p:spPr>
          <a:xfrm>
            <a:off x="547380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44" name="Rectangle 33"/>
          <p:cNvSpPr/>
          <p:nvPr/>
        </p:nvSpPr>
        <p:spPr>
          <a:xfrm>
            <a:off x="608328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5" name="Rectangle 34"/>
          <p:cNvSpPr/>
          <p:nvPr/>
        </p:nvSpPr>
        <p:spPr>
          <a:xfrm>
            <a:off x="6692760" y="5699160"/>
            <a:ext cx="609120" cy="53316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6" name="Rectangle 35"/>
          <p:cNvSpPr/>
          <p:nvPr/>
        </p:nvSpPr>
        <p:spPr>
          <a:xfrm>
            <a:off x="4863960" y="5699160"/>
            <a:ext cx="2437920" cy="5331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7" name="Text Box 36"/>
          <p:cNvSpPr/>
          <p:nvPr/>
        </p:nvSpPr>
        <p:spPr>
          <a:xfrm>
            <a:off x="5313960" y="629424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348" name="Rectangle 37"/>
          <p:cNvSpPr/>
          <p:nvPr/>
        </p:nvSpPr>
        <p:spPr>
          <a:xfrm>
            <a:off x="4029120" y="2666880"/>
            <a:ext cx="350496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9" name="Text Box 38"/>
          <p:cNvSpPr/>
          <p:nvPr/>
        </p:nvSpPr>
        <p:spPr>
          <a:xfrm>
            <a:off x="4047840" y="234792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350" name="Line 39"/>
          <p:cNvSpPr/>
          <p:nvPr/>
        </p:nvSpPr>
        <p:spPr>
          <a:xfrm flipV="1">
            <a:off x="2885760" y="370188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351" name="Text Box 40"/>
          <p:cNvSpPr/>
          <p:nvPr/>
        </p:nvSpPr>
        <p:spPr>
          <a:xfrm>
            <a:off x="3162600" y="376380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352" name="Line 41"/>
          <p:cNvSpPr/>
          <p:nvPr/>
        </p:nvSpPr>
        <p:spPr>
          <a:xfrm>
            <a:off x="2885760" y="547020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353" name="Text Box 42"/>
          <p:cNvSpPr/>
          <p:nvPr/>
        </p:nvSpPr>
        <p:spPr>
          <a:xfrm>
            <a:off x="3130920" y="55162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354" name="Text Box 43"/>
          <p:cNvSpPr/>
          <p:nvPr/>
        </p:nvSpPr>
        <p:spPr>
          <a:xfrm>
            <a:off x="7837920" y="4443480"/>
            <a:ext cx="91260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supercell</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(2,1)</a:t>
            </a:r>
            <a:endParaRPr b="0" lang="en-US" sz="1600" spc="-1" strike="noStrike">
              <a:solidFill>
                <a:srgbClr val="000000"/>
              </a:solidFill>
              <a:latin typeface="Arial"/>
            </a:endParaRPr>
          </a:p>
        </p:txBody>
      </p:sp>
      <p:sp>
        <p:nvSpPr>
          <p:cNvPr id="1355" name="Line 44"/>
          <p:cNvSpPr/>
          <p:nvPr/>
        </p:nvSpPr>
        <p:spPr>
          <a:xfrm flipH="1" flipV="1">
            <a:off x="5857560" y="4632120"/>
            <a:ext cx="1981440" cy="152280"/>
          </a:xfrm>
          <a:prstGeom prst="line">
            <a:avLst/>
          </a:prstGeom>
          <a:ln w="28575">
            <a:solidFill>
              <a:srgbClr val="000000"/>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356" name="Text Box 45"/>
          <p:cNvSpPr/>
          <p:nvPr/>
        </p:nvSpPr>
        <p:spPr>
          <a:xfrm>
            <a:off x="3219480" y="3383640"/>
            <a:ext cx="5086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 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357" name="Text Box 46"/>
          <p:cNvSpPr/>
          <p:nvPr/>
        </p:nvSpPr>
        <p:spPr>
          <a:xfrm>
            <a:off x="3225960" y="5166360"/>
            <a:ext cx="5086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 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358" name="Rectangle 47"/>
          <p:cNvSpPr/>
          <p:nvPr/>
        </p:nvSpPr>
        <p:spPr>
          <a:xfrm>
            <a:off x="1743120" y="303228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gn="ct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359" name="AutoShape 48"/>
          <p:cNvSpPr/>
          <p:nvPr/>
        </p:nvSpPr>
        <p:spPr>
          <a:xfrm>
            <a:off x="447840" y="4251240"/>
            <a:ext cx="1294920" cy="456840"/>
          </a:xfrm>
          <a:prstGeom prst="leftRightArrow">
            <a:avLst>
              <a:gd name="adj1" fmla="val 50000"/>
              <a:gd name="adj2" fmla="val 56667"/>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60" name="Text Box 49"/>
          <p:cNvSpPr/>
          <p:nvPr/>
        </p:nvSpPr>
        <p:spPr>
          <a:xfrm>
            <a:off x="463680" y="4786200"/>
            <a:ext cx="1264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(to/from CPU)</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1" name="Rectangle 62"/>
          <p:cNvSpPr/>
          <p:nvPr/>
        </p:nvSpPr>
        <p:spPr>
          <a:xfrm>
            <a:off x="4714920" y="5715000"/>
            <a:ext cx="2437920" cy="533160"/>
          </a:xfrm>
          <a:prstGeom prst="rect">
            <a:avLst/>
          </a:prstGeom>
          <a:solidFill>
            <a:srgbClr val="ff99cc"/>
          </a:solid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DRAM Supercell (2,1)</a:t>
            </a:r>
            <a:endParaRPr b="0" lang="en-US" sz="3600" spc="-1" strike="noStrike">
              <a:solidFill>
                <a:schemeClr val="dk1"/>
              </a:solidFill>
              <a:latin typeface="Arial Narrow"/>
            </a:endParaRPr>
          </a:p>
        </p:txBody>
      </p:sp>
      <p:sp>
        <p:nvSpPr>
          <p:cNvPr id="1363" name="PlaceHolder 2"/>
          <p:cNvSpPr>
            <a:spLocks noGrp="1"/>
          </p:cNvSpPr>
          <p:nvPr>
            <p:ph/>
          </p:nvPr>
        </p:nvSpPr>
        <p:spPr>
          <a:xfrm>
            <a:off x="519120" y="1219320"/>
            <a:ext cx="8167320" cy="99036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Step 1(a): Row access strobe (</a:t>
            </a:r>
            <a:r>
              <a:rPr b="1" lang="en-US" sz="2000" spc="-1" strike="noStrike">
                <a:solidFill>
                  <a:srgbClr val="ff0000"/>
                </a:solidFill>
                <a:latin typeface="Calibri"/>
              </a:rPr>
              <a:t>RAS</a:t>
            </a:r>
            <a:r>
              <a:rPr b="1" lang="en-US" sz="2000" spc="-1" strike="noStrike">
                <a:solidFill>
                  <a:schemeClr val="dk1"/>
                </a:solidFill>
                <a:latin typeface="Calibri"/>
              </a:rPr>
              <a:t>) selects row 2.</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2"/>
                </a:solidFill>
                <a:latin typeface="Calibri"/>
              </a:rPr>
              <a:t>Step 1(b): Row 2 copied from DRAM array to row buffer.</a:t>
            </a: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p:txBody>
      </p:sp>
      <p:sp>
        <p:nvSpPr>
          <p:cNvPr id="1364" name="Text Box 5"/>
          <p:cNvSpPr/>
          <p:nvPr/>
        </p:nvSpPr>
        <p:spPr>
          <a:xfrm>
            <a:off x="5646960" y="2741400"/>
            <a:ext cx="5421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365" name="Text Box 6"/>
          <p:cNvSpPr/>
          <p:nvPr/>
        </p:nvSpPr>
        <p:spPr>
          <a:xfrm>
            <a:off x="3844440" y="4145040"/>
            <a:ext cx="6213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366" name="Rectangle 7"/>
          <p:cNvSpPr/>
          <p:nvPr/>
        </p:nvSpPr>
        <p:spPr>
          <a:xfrm>
            <a:off x="47052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67" name="Rectangle 8"/>
          <p:cNvSpPr/>
          <p:nvPr/>
        </p:nvSpPr>
        <p:spPr>
          <a:xfrm>
            <a:off x="531504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8" name="Rectangle 9"/>
          <p:cNvSpPr/>
          <p:nvPr/>
        </p:nvSpPr>
        <p:spPr>
          <a:xfrm>
            <a:off x="592452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69" name="Rectangle 10"/>
          <p:cNvSpPr/>
          <p:nvPr/>
        </p:nvSpPr>
        <p:spPr>
          <a:xfrm>
            <a:off x="6534000" y="32608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0" name="Rectangle 11"/>
          <p:cNvSpPr/>
          <p:nvPr/>
        </p:nvSpPr>
        <p:spPr>
          <a:xfrm>
            <a:off x="47052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1" name="Rectangle 12"/>
          <p:cNvSpPr/>
          <p:nvPr/>
        </p:nvSpPr>
        <p:spPr>
          <a:xfrm>
            <a:off x="531504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2" name="Rectangle 13"/>
          <p:cNvSpPr/>
          <p:nvPr/>
        </p:nvSpPr>
        <p:spPr>
          <a:xfrm>
            <a:off x="592452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3" name="Rectangle 14"/>
          <p:cNvSpPr/>
          <p:nvPr/>
        </p:nvSpPr>
        <p:spPr>
          <a:xfrm>
            <a:off x="6534000" y="37940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4" name="Text Box 4"/>
          <p:cNvSpPr/>
          <p:nvPr/>
        </p:nvSpPr>
        <p:spPr>
          <a:xfrm>
            <a:off x="2763000" y="3078000"/>
            <a:ext cx="1034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rgbClr val="ff0000"/>
                </a:solidFill>
                <a:latin typeface="Courier New"/>
              </a:rPr>
              <a:t>RAS = 2</a:t>
            </a:r>
            <a:endParaRPr b="0" lang="en-US" sz="1600" spc="-1" strike="noStrike">
              <a:solidFill>
                <a:srgbClr val="000000"/>
              </a:solidFill>
              <a:latin typeface="Arial"/>
            </a:endParaRPr>
          </a:p>
        </p:txBody>
      </p:sp>
      <p:sp>
        <p:nvSpPr>
          <p:cNvPr id="1375" name="Rectangle 15"/>
          <p:cNvSpPr/>
          <p:nvPr/>
        </p:nvSpPr>
        <p:spPr>
          <a:xfrm>
            <a:off x="470520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6" name="Rectangle 16"/>
          <p:cNvSpPr/>
          <p:nvPr/>
        </p:nvSpPr>
        <p:spPr>
          <a:xfrm>
            <a:off x="531504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77" name="Rectangle 17"/>
          <p:cNvSpPr/>
          <p:nvPr/>
        </p:nvSpPr>
        <p:spPr>
          <a:xfrm>
            <a:off x="592452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8" name="Rectangle 18"/>
          <p:cNvSpPr/>
          <p:nvPr/>
        </p:nvSpPr>
        <p:spPr>
          <a:xfrm>
            <a:off x="6534000" y="43275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79" name="Text Box 23"/>
          <p:cNvSpPr/>
          <p:nvPr/>
        </p:nvSpPr>
        <p:spPr>
          <a:xfrm>
            <a:off x="4869000" y="29415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80" name="Text Box 24"/>
          <p:cNvSpPr/>
          <p:nvPr/>
        </p:nvSpPr>
        <p:spPr>
          <a:xfrm>
            <a:off x="54784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81" name="Text Box 25"/>
          <p:cNvSpPr/>
          <p:nvPr/>
        </p:nvSpPr>
        <p:spPr>
          <a:xfrm>
            <a:off x="609588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82" name="Text Box 26"/>
          <p:cNvSpPr/>
          <p:nvPr/>
        </p:nvSpPr>
        <p:spPr>
          <a:xfrm>
            <a:off x="6705720" y="29574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83" name="Text Box 27"/>
          <p:cNvSpPr/>
          <p:nvPr/>
        </p:nvSpPr>
        <p:spPr>
          <a:xfrm>
            <a:off x="4411800" y="3382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384" name="Text Box 28"/>
          <p:cNvSpPr/>
          <p:nvPr/>
        </p:nvSpPr>
        <p:spPr>
          <a:xfrm>
            <a:off x="4411800" y="39160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385" name="Text Box 29"/>
          <p:cNvSpPr/>
          <p:nvPr/>
        </p:nvSpPr>
        <p:spPr>
          <a:xfrm>
            <a:off x="4411800" y="44496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386" name="Text Box 37"/>
          <p:cNvSpPr/>
          <p:nvPr/>
        </p:nvSpPr>
        <p:spPr>
          <a:xfrm>
            <a:off x="5151960" y="629424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387" name="Rectangle 38"/>
          <p:cNvSpPr/>
          <p:nvPr/>
        </p:nvSpPr>
        <p:spPr>
          <a:xfrm>
            <a:off x="3867120" y="2666880"/>
            <a:ext cx="366660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88" name="Text Box 39"/>
          <p:cNvSpPr/>
          <p:nvPr/>
        </p:nvSpPr>
        <p:spPr>
          <a:xfrm>
            <a:off x="3895200" y="234792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389" name="Rectangle 19"/>
          <p:cNvSpPr/>
          <p:nvPr/>
        </p:nvSpPr>
        <p:spPr>
          <a:xfrm>
            <a:off x="47052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0" name="Rectangle 20"/>
          <p:cNvSpPr/>
          <p:nvPr/>
        </p:nvSpPr>
        <p:spPr>
          <a:xfrm>
            <a:off x="531504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1" name="Rectangle 21"/>
          <p:cNvSpPr/>
          <p:nvPr/>
        </p:nvSpPr>
        <p:spPr>
          <a:xfrm>
            <a:off x="592452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2" name="Rectangle 22"/>
          <p:cNvSpPr/>
          <p:nvPr/>
        </p:nvSpPr>
        <p:spPr>
          <a:xfrm>
            <a:off x="6534000" y="486108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3" name="Text Box 30"/>
          <p:cNvSpPr/>
          <p:nvPr/>
        </p:nvSpPr>
        <p:spPr>
          <a:xfrm>
            <a:off x="4411800" y="4983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394" name="Rectangle 32"/>
          <p:cNvSpPr/>
          <p:nvPr/>
        </p:nvSpPr>
        <p:spPr>
          <a:xfrm>
            <a:off x="470232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5" name="Rectangle 33"/>
          <p:cNvSpPr/>
          <p:nvPr/>
        </p:nvSpPr>
        <p:spPr>
          <a:xfrm>
            <a:off x="531180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396" name="Rectangle 34"/>
          <p:cNvSpPr/>
          <p:nvPr/>
        </p:nvSpPr>
        <p:spPr>
          <a:xfrm>
            <a:off x="592128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7" name="Rectangle 35"/>
          <p:cNvSpPr/>
          <p:nvPr/>
        </p:nvSpPr>
        <p:spPr>
          <a:xfrm>
            <a:off x="6531120" y="5699160"/>
            <a:ext cx="609120" cy="53316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98" name="Line 45"/>
          <p:cNvSpPr/>
          <p:nvPr/>
        </p:nvSpPr>
        <p:spPr>
          <a:xfrm flipV="1">
            <a:off x="2733480" y="362556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399" name="Text Box 46"/>
          <p:cNvSpPr/>
          <p:nvPr/>
        </p:nvSpPr>
        <p:spPr>
          <a:xfrm>
            <a:off x="3009960" y="36874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400" name="Line 47"/>
          <p:cNvSpPr/>
          <p:nvPr/>
        </p:nvSpPr>
        <p:spPr>
          <a:xfrm>
            <a:off x="2733480" y="539424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401" name="Text Box 48"/>
          <p:cNvSpPr/>
          <p:nvPr/>
        </p:nvSpPr>
        <p:spPr>
          <a:xfrm>
            <a:off x="2978280" y="544032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402" name="Text Box 49"/>
          <p:cNvSpPr/>
          <p:nvPr/>
        </p:nvSpPr>
        <p:spPr>
          <a:xfrm>
            <a:off x="3192840" y="330732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03" name="Text Box 50"/>
          <p:cNvSpPr/>
          <p:nvPr/>
        </p:nvSpPr>
        <p:spPr>
          <a:xfrm>
            <a:off x="3199320" y="509040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04" name="Rectangle 51"/>
          <p:cNvSpPr/>
          <p:nvPr/>
        </p:nvSpPr>
        <p:spPr>
          <a:xfrm>
            <a:off x="1590840" y="295596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grpSp>
        <p:nvGrpSpPr>
          <p:cNvPr id="1405" name="Group 65"/>
          <p:cNvGrpSpPr/>
          <p:nvPr/>
        </p:nvGrpSpPr>
        <p:grpSpPr>
          <a:xfrm>
            <a:off x="4705200" y="4324320"/>
            <a:ext cx="2437920" cy="533160"/>
            <a:chOff x="4705200" y="4324320"/>
            <a:chExt cx="2437920" cy="533160"/>
          </a:xfrm>
        </p:grpSpPr>
        <p:sp>
          <p:nvSpPr>
            <p:cNvPr id="1406" name="Rectangle 66"/>
            <p:cNvSpPr/>
            <p:nvPr/>
          </p:nvSpPr>
          <p:spPr>
            <a:xfrm>
              <a:off x="470520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07" name="Rectangle 67"/>
            <p:cNvSpPr/>
            <p:nvPr/>
          </p:nvSpPr>
          <p:spPr>
            <a:xfrm>
              <a:off x="531504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08" name="Rectangle 68"/>
            <p:cNvSpPr/>
            <p:nvPr/>
          </p:nvSpPr>
          <p:spPr>
            <a:xfrm>
              <a:off x="592452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09" name="Rectangle 69"/>
            <p:cNvSpPr/>
            <p:nvPr/>
          </p:nvSpPr>
          <p:spPr>
            <a:xfrm>
              <a:off x="6534000" y="43243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1410" name="Rectangle 31"/>
          <p:cNvSpPr/>
          <p:nvPr/>
        </p:nvSpPr>
        <p:spPr>
          <a:xfrm>
            <a:off x="4702320" y="326088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1411" name="Group 63"/>
          <p:cNvGrpSpPr/>
          <p:nvPr/>
        </p:nvGrpSpPr>
        <p:grpSpPr>
          <a:xfrm>
            <a:off x="4857840" y="4708440"/>
            <a:ext cx="2133360" cy="990360"/>
            <a:chOff x="4857840" y="4708440"/>
            <a:chExt cx="2133360" cy="990360"/>
          </a:xfrm>
        </p:grpSpPr>
        <p:sp>
          <p:nvSpPr>
            <p:cNvPr id="1412" name="AutoShape 40"/>
            <p:cNvSpPr/>
            <p:nvPr/>
          </p:nvSpPr>
          <p:spPr>
            <a:xfrm>
              <a:off x="485784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3" name="AutoShape 41"/>
            <p:cNvSpPr/>
            <p:nvPr/>
          </p:nvSpPr>
          <p:spPr>
            <a:xfrm>
              <a:off x="546732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4" name="AutoShape 42"/>
            <p:cNvSpPr/>
            <p:nvPr/>
          </p:nvSpPr>
          <p:spPr>
            <a:xfrm>
              <a:off x="607680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15" name="AutoShape 43"/>
            <p:cNvSpPr/>
            <p:nvPr/>
          </p:nvSpPr>
          <p:spPr>
            <a:xfrm>
              <a:off x="6686640" y="4708440"/>
              <a:ext cx="304560" cy="990360"/>
            </a:xfrm>
            <a:prstGeom prst="downArrow">
              <a:avLst>
                <a:gd name="adj1" fmla="val 50000"/>
                <a:gd name="adj2" fmla="val 81250"/>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Tree>
  </p:cSld>
  <mc:AlternateContent>
    <mc:Choice Requires="p14">
      <p:transition spd="slow" p14:dur="2000"/>
    </mc:Choice>
    <mc:Fallback>
      <p:transition spd="slow"/>
    </mc:Fallback>
  </mc:AlternateContent>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499"/>
                                          </p:stCondLst>
                                        </p:cTn>
                                        <p:tgtEl>
                                          <p:spTgt spid="1374"/>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499"/>
                                          </p:stCondLst>
                                        </p:cTn>
                                        <p:tgtEl>
                                          <p:spTgt spid="1405"/>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499"/>
                                          </p:stCondLst>
                                        </p:cTn>
                                        <p:tgtEl>
                                          <p:spTgt spid="1411"/>
                                        </p:tgtEl>
                                        <p:attrNameLst>
                                          <p:attrName>style.visibility</p:attrName>
                                        </p:attrNameLst>
                                      </p:cBhvr>
                                      <p:to>
                                        <p:strVal val="visible"/>
                                      </p:to>
                                    </p:set>
                                    <p:set>
                                      <p:cBhvr>
                                        <p:cTn id="237" dur="1" fill="hold"/>
                                        <p:tgtEl>
                                          <p:spTgt spid="1411"/>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499"/>
                                          </p:stCondLst>
                                        </p:cTn>
                                        <p:tgtEl>
                                          <p:spTgt spid="1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Reading DRAM Supercell (2,1)</a:t>
            </a:r>
            <a:endParaRPr b="0" lang="en-US" sz="3600" spc="-1" strike="noStrike">
              <a:solidFill>
                <a:schemeClr val="dk1"/>
              </a:solidFill>
              <a:latin typeface="Arial Narrow"/>
            </a:endParaRPr>
          </a:p>
        </p:txBody>
      </p:sp>
      <p:sp>
        <p:nvSpPr>
          <p:cNvPr id="1417" name="PlaceHolder 2"/>
          <p:cNvSpPr>
            <a:spLocks noGrp="1"/>
          </p:cNvSpPr>
          <p:nvPr>
            <p:ph/>
          </p:nvPr>
        </p:nvSpPr>
        <p:spPr>
          <a:xfrm>
            <a:off x="519120" y="1219320"/>
            <a:ext cx="8091000" cy="1066320"/>
          </a:xfrm>
          <a:prstGeom prst="rect">
            <a:avLst/>
          </a:prstGeom>
          <a:noFill/>
          <a:ln w="9360">
            <a:noFill/>
          </a:ln>
        </p:spPr>
        <p:txBody>
          <a:bodyPr numCol="1" spcCol="0" lIns="91440" rIns="91440" tIns="45720" bIns="45720" anchor="t">
            <a:noAutofit/>
          </a:bodyPr>
          <a:p>
            <a:pPr marL="343080" indent="-343080">
              <a:lnSpc>
                <a:spcPct val="100000"/>
              </a:lnSpc>
              <a:spcBef>
                <a:spcPts val="400"/>
              </a:spcBef>
              <a:buNone/>
              <a:tabLst>
                <a:tab algn="l" pos="0"/>
              </a:tabLst>
            </a:pPr>
            <a:r>
              <a:rPr b="1" lang="en-US" sz="2000" spc="-1" strike="noStrike">
                <a:solidFill>
                  <a:schemeClr val="dk1"/>
                </a:solidFill>
                <a:latin typeface="Calibri"/>
              </a:rPr>
              <a:t>Step 2(a): Column access strobe (</a:t>
            </a:r>
            <a:r>
              <a:rPr b="1" lang="en-US" sz="2000" spc="-1" strike="noStrike">
                <a:solidFill>
                  <a:srgbClr val="ff0000"/>
                </a:solidFill>
                <a:latin typeface="Calibri"/>
              </a:rPr>
              <a:t>CAS</a:t>
            </a:r>
            <a:r>
              <a:rPr b="1" lang="en-US" sz="2000" spc="-1" strike="noStrike">
                <a:solidFill>
                  <a:schemeClr val="dk1"/>
                </a:solidFill>
                <a:latin typeface="Calibri"/>
              </a:rPr>
              <a:t>) selects column 1.</a:t>
            </a:r>
            <a:endParaRPr b="1" lang="en-US" sz="2000" spc="-1" strike="noStrike">
              <a:solidFill>
                <a:schemeClr val="dk1"/>
              </a:solidFill>
              <a:latin typeface="Calibri"/>
            </a:endParaRPr>
          </a:p>
          <a:p>
            <a:pPr marL="343080" indent="-343080">
              <a:lnSpc>
                <a:spcPct val="100000"/>
              </a:lnSpc>
              <a:spcBef>
                <a:spcPts val="400"/>
              </a:spcBef>
              <a:buNone/>
              <a:tabLst>
                <a:tab algn="l" pos="0"/>
              </a:tabLst>
            </a:pPr>
            <a:r>
              <a:rPr b="1" lang="en-US" sz="2000" spc="-1" strike="noStrike">
                <a:solidFill>
                  <a:schemeClr val="dk2"/>
                </a:solidFill>
                <a:latin typeface="Calibri"/>
              </a:rPr>
              <a:t>Step 2(b): Supercell (2,1) copied from buffer to data lines, and eventually back to the CPU.</a:t>
            </a: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a:p>
            <a:pPr marL="343080" indent="-343080">
              <a:lnSpc>
                <a:spcPct val="100000"/>
              </a:lnSpc>
              <a:spcBef>
                <a:spcPts val="400"/>
              </a:spcBef>
              <a:buNone/>
              <a:tabLst>
                <a:tab algn="l" pos="0"/>
              </a:tabLst>
            </a:pPr>
            <a:endParaRPr b="1" lang="en-US" sz="2000" spc="-1" strike="noStrike">
              <a:solidFill>
                <a:schemeClr val="dk1"/>
              </a:solidFill>
              <a:latin typeface="Calibri"/>
            </a:endParaRPr>
          </a:p>
        </p:txBody>
      </p:sp>
      <p:sp>
        <p:nvSpPr>
          <p:cNvPr id="1418" name="Text Box 6"/>
          <p:cNvSpPr/>
          <p:nvPr/>
        </p:nvSpPr>
        <p:spPr>
          <a:xfrm>
            <a:off x="5657760" y="2751120"/>
            <a:ext cx="5421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Cols</a:t>
            </a:r>
            <a:endParaRPr b="0" lang="en-US" sz="1600" spc="-1" strike="noStrike">
              <a:solidFill>
                <a:srgbClr val="000000"/>
              </a:solidFill>
              <a:latin typeface="Arial"/>
            </a:endParaRPr>
          </a:p>
        </p:txBody>
      </p:sp>
      <p:sp>
        <p:nvSpPr>
          <p:cNvPr id="1419" name="Text Box 7"/>
          <p:cNvSpPr/>
          <p:nvPr/>
        </p:nvSpPr>
        <p:spPr>
          <a:xfrm>
            <a:off x="3855600" y="4154400"/>
            <a:ext cx="6213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Rows</a:t>
            </a:r>
            <a:endParaRPr b="0" lang="en-US" sz="1600" spc="-1" strike="noStrike">
              <a:solidFill>
                <a:srgbClr val="000000"/>
              </a:solidFill>
              <a:latin typeface="Arial"/>
            </a:endParaRPr>
          </a:p>
        </p:txBody>
      </p:sp>
      <p:sp>
        <p:nvSpPr>
          <p:cNvPr id="1420" name="Rectangle 8"/>
          <p:cNvSpPr/>
          <p:nvPr/>
        </p:nvSpPr>
        <p:spPr>
          <a:xfrm>
            <a:off x="471636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1" name="Rectangle 9"/>
          <p:cNvSpPr/>
          <p:nvPr/>
        </p:nvSpPr>
        <p:spPr>
          <a:xfrm>
            <a:off x="532620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2" name="Rectangle 10"/>
          <p:cNvSpPr/>
          <p:nvPr/>
        </p:nvSpPr>
        <p:spPr>
          <a:xfrm>
            <a:off x="593568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3" name="Rectangle 11"/>
          <p:cNvSpPr/>
          <p:nvPr/>
        </p:nvSpPr>
        <p:spPr>
          <a:xfrm>
            <a:off x="6545160" y="32702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4" name="Rectangle 12"/>
          <p:cNvSpPr/>
          <p:nvPr/>
        </p:nvSpPr>
        <p:spPr>
          <a:xfrm>
            <a:off x="471636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5" name="Rectangle 13"/>
          <p:cNvSpPr/>
          <p:nvPr/>
        </p:nvSpPr>
        <p:spPr>
          <a:xfrm>
            <a:off x="532620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6" name="Rectangle 14"/>
          <p:cNvSpPr/>
          <p:nvPr/>
        </p:nvSpPr>
        <p:spPr>
          <a:xfrm>
            <a:off x="593568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7" name="Rectangle 15"/>
          <p:cNvSpPr/>
          <p:nvPr/>
        </p:nvSpPr>
        <p:spPr>
          <a:xfrm>
            <a:off x="6545160" y="380376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28" name="Rectangle 16"/>
          <p:cNvSpPr/>
          <p:nvPr/>
        </p:nvSpPr>
        <p:spPr>
          <a:xfrm>
            <a:off x="471636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29" name="Rectangle 17"/>
          <p:cNvSpPr/>
          <p:nvPr/>
        </p:nvSpPr>
        <p:spPr>
          <a:xfrm>
            <a:off x="532620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30" name="Rectangle 18"/>
          <p:cNvSpPr/>
          <p:nvPr/>
        </p:nvSpPr>
        <p:spPr>
          <a:xfrm>
            <a:off x="593568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1" name="Rectangle 19"/>
          <p:cNvSpPr/>
          <p:nvPr/>
        </p:nvSpPr>
        <p:spPr>
          <a:xfrm>
            <a:off x="6545160" y="433692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2" name="Rectangle 20"/>
          <p:cNvSpPr/>
          <p:nvPr/>
        </p:nvSpPr>
        <p:spPr>
          <a:xfrm>
            <a:off x="471636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33" name="Rectangle 21"/>
          <p:cNvSpPr/>
          <p:nvPr/>
        </p:nvSpPr>
        <p:spPr>
          <a:xfrm>
            <a:off x="532620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4" name="Rectangle 22"/>
          <p:cNvSpPr/>
          <p:nvPr/>
        </p:nvSpPr>
        <p:spPr>
          <a:xfrm>
            <a:off x="593568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5" name="Rectangle 23"/>
          <p:cNvSpPr/>
          <p:nvPr/>
        </p:nvSpPr>
        <p:spPr>
          <a:xfrm>
            <a:off x="6545160" y="4870440"/>
            <a:ext cx="609120" cy="5331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36" name="Text Box 24"/>
          <p:cNvSpPr/>
          <p:nvPr/>
        </p:nvSpPr>
        <p:spPr>
          <a:xfrm>
            <a:off x="4880160" y="29509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37" name="Text Box 25"/>
          <p:cNvSpPr/>
          <p:nvPr/>
        </p:nvSpPr>
        <p:spPr>
          <a:xfrm>
            <a:off x="548964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438" name="Text Box 26"/>
          <p:cNvSpPr/>
          <p:nvPr/>
        </p:nvSpPr>
        <p:spPr>
          <a:xfrm>
            <a:off x="610704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439" name="Text Box 27"/>
          <p:cNvSpPr/>
          <p:nvPr/>
        </p:nvSpPr>
        <p:spPr>
          <a:xfrm>
            <a:off x="6716880" y="296676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440" name="Text Box 28"/>
          <p:cNvSpPr/>
          <p:nvPr/>
        </p:nvSpPr>
        <p:spPr>
          <a:xfrm>
            <a:off x="4422960" y="3392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41" name="Text Box 29"/>
          <p:cNvSpPr/>
          <p:nvPr/>
        </p:nvSpPr>
        <p:spPr>
          <a:xfrm>
            <a:off x="4422960" y="392580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a:t>
            </a:r>
            <a:endParaRPr b="0" lang="en-US" sz="1600" spc="-1" strike="noStrike">
              <a:solidFill>
                <a:srgbClr val="000000"/>
              </a:solidFill>
              <a:latin typeface="Arial"/>
            </a:endParaRPr>
          </a:p>
        </p:txBody>
      </p:sp>
      <p:sp>
        <p:nvSpPr>
          <p:cNvPr id="1442" name="Text Box 30"/>
          <p:cNvSpPr/>
          <p:nvPr/>
        </p:nvSpPr>
        <p:spPr>
          <a:xfrm>
            <a:off x="4422960" y="44593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2</a:t>
            </a:r>
            <a:endParaRPr b="0" lang="en-US" sz="1600" spc="-1" strike="noStrike">
              <a:solidFill>
                <a:srgbClr val="000000"/>
              </a:solidFill>
              <a:latin typeface="Arial"/>
            </a:endParaRPr>
          </a:p>
        </p:txBody>
      </p:sp>
      <p:sp>
        <p:nvSpPr>
          <p:cNvPr id="1443" name="Text Box 31"/>
          <p:cNvSpPr/>
          <p:nvPr/>
        </p:nvSpPr>
        <p:spPr>
          <a:xfrm>
            <a:off x="4422960" y="49924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3</a:t>
            </a:r>
            <a:endParaRPr b="0" lang="en-US" sz="1600" spc="-1" strike="noStrike">
              <a:solidFill>
                <a:srgbClr val="000000"/>
              </a:solidFill>
              <a:latin typeface="Arial"/>
            </a:endParaRPr>
          </a:p>
        </p:txBody>
      </p:sp>
      <p:sp>
        <p:nvSpPr>
          <p:cNvPr id="1444" name="Rectangle 32"/>
          <p:cNvSpPr/>
          <p:nvPr/>
        </p:nvSpPr>
        <p:spPr>
          <a:xfrm>
            <a:off x="4713120" y="3270240"/>
            <a:ext cx="2437920" cy="21333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5" name="Rectangle 35"/>
          <p:cNvSpPr/>
          <p:nvPr/>
        </p:nvSpPr>
        <p:spPr>
          <a:xfrm>
            <a:off x="593244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6" name="Rectangle 36"/>
          <p:cNvSpPr/>
          <p:nvPr/>
        </p:nvSpPr>
        <p:spPr>
          <a:xfrm>
            <a:off x="654192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7" name="Text Box 38"/>
          <p:cNvSpPr/>
          <p:nvPr/>
        </p:nvSpPr>
        <p:spPr>
          <a:xfrm>
            <a:off x="5163120" y="6303960"/>
            <a:ext cx="16394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Internal row buffer</a:t>
            </a:r>
            <a:endParaRPr b="0" lang="en-US" sz="1600" spc="-1" strike="noStrike">
              <a:solidFill>
                <a:srgbClr val="000000"/>
              </a:solidFill>
              <a:latin typeface="Arial"/>
            </a:endParaRPr>
          </a:p>
        </p:txBody>
      </p:sp>
      <p:sp>
        <p:nvSpPr>
          <p:cNvPr id="1448" name="Rectangle 39"/>
          <p:cNvSpPr/>
          <p:nvPr/>
        </p:nvSpPr>
        <p:spPr>
          <a:xfrm>
            <a:off x="3878280" y="2676600"/>
            <a:ext cx="3644640" cy="4038120"/>
          </a:xfrm>
          <a:prstGeom prst="rect">
            <a:avLst/>
          </a:prstGeom>
          <a:noFill/>
          <a:ln w="12700">
            <a:solidFill>
              <a:srgbClr val="000000"/>
            </a:solidFill>
            <a:prstDash val="dash"/>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49" name="Text Box 40"/>
          <p:cNvSpPr/>
          <p:nvPr/>
        </p:nvSpPr>
        <p:spPr>
          <a:xfrm>
            <a:off x="3914280" y="2357280"/>
            <a:ext cx="15786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16 x 8 DRAM chip</a:t>
            </a:r>
            <a:endParaRPr b="0" lang="en-US" sz="1600" spc="-1" strike="noStrike">
              <a:solidFill>
                <a:srgbClr val="000000"/>
              </a:solidFill>
              <a:latin typeface="Arial"/>
            </a:endParaRPr>
          </a:p>
        </p:txBody>
      </p:sp>
      <p:sp>
        <p:nvSpPr>
          <p:cNvPr id="1450" name="Text Box 42"/>
          <p:cNvSpPr/>
          <p:nvPr/>
        </p:nvSpPr>
        <p:spPr>
          <a:xfrm>
            <a:off x="2780280" y="3087720"/>
            <a:ext cx="103464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rgbClr val="ff0000"/>
                </a:solidFill>
                <a:latin typeface="Courier New"/>
              </a:rPr>
              <a:t>CAS = 1</a:t>
            </a:r>
            <a:endParaRPr b="0" lang="en-US" sz="1600" spc="-1" strike="noStrike">
              <a:solidFill>
                <a:srgbClr val="000000"/>
              </a:solidFill>
              <a:latin typeface="Arial"/>
            </a:endParaRPr>
          </a:p>
        </p:txBody>
      </p:sp>
      <p:sp>
        <p:nvSpPr>
          <p:cNvPr id="1451" name="Line 43"/>
          <p:cNvSpPr/>
          <p:nvPr/>
        </p:nvSpPr>
        <p:spPr>
          <a:xfrm flipV="1">
            <a:off x="2697120" y="3635280"/>
            <a:ext cx="1143000" cy="15840"/>
          </a:xfrm>
          <a:prstGeom prst="line">
            <a:avLst/>
          </a:prstGeom>
          <a:ln w="38100">
            <a:solidFill>
              <a:srgbClr val="000000"/>
            </a:solidFill>
            <a:round/>
            <a:tailEnd len="med" type="triangle" w="med"/>
          </a:ln>
        </p:spPr>
        <p:style>
          <a:lnRef idx="0"/>
          <a:fillRef idx="0"/>
          <a:effectRef idx="0"/>
          <a:fontRef idx="minor"/>
        </p:style>
        <p:txBody>
          <a:bodyPr lIns="90000" rIns="90000" tIns="-29160" bIns="-29160" anchor="ctr">
            <a:noAutofit/>
          </a:bodyPr>
          <a:p>
            <a:endParaRPr b="1" lang="en-US" sz="2400" spc="-1" strike="noStrike">
              <a:solidFill>
                <a:schemeClr val="dk1"/>
              </a:solidFill>
              <a:latin typeface="Arial Narrow"/>
            </a:endParaRPr>
          </a:p>
        </p:txBody>
      </p:sp>
      <p:sp>
        <p:nvSpPr>
          <p:cNvPr id="1452" name="Text Box 44"/>
          <p:cNvSpPr/>
          <p:nvPr/>
        </p:nvSpPr>
        <p:spPr>
          <a:xfrm>
            <a:off x="2973600" y="369720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a:t>
            </a:r>
            <a:endParaRPr b="0" lang="en-US" sz="1600" spc="-1" strike="noStrike">
              <a:solidFill>
                <a:srgbClr val="000000"/>
              </a:solidFill>
              <a:latin typeface="Arial"/>
            </a:endParaRPr>
          </a:p>
        </p:txBody>
      </p:sp>
      <p:sp>
        <p:nvSpPr>
          <p:cNvPr id="1453" name="Line 45"/>
          <p:cNvSpPr/>
          <p:nvPr/>
        </p:nvSpPr>
        <p:spPr>
          <a:xfrm>
            <a:off x="2697120" y="5403600"/>
            <a:ext cx="1143000" cy="360"/>
          </a:xfrm>
          <a:prstGeom prst="line">
            <a:avLst/>
          </a:prstGeom>
          <a:ln w="38100">
            <a:solidFill>
              <a:srgbClr val="000000"/>
            </a:solidFill>
            <a:round/>
            <a:headEnd len="med" type="triangle" w="me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454" name="Text Box 46"/>
          <p:cNvSpPr/>
          <p:nvPr/>
        </p:nvSpPr>
        <p:spPr>
          <a:xfrm>
            <a:off x="2941920" y="5449680"/>
            <a:ext cx="6688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data</a:t>
            </a:r>
            <a:endParaRPr b="0" lang="en-US" sz="1600" spc="-1" strike="noStrike">
              <a:solidFill>
                <a:srgbClr val="000000"/>
              </a:solidFill>
              <a:latin typeface="Arial"/>
            </a:endParaRPr>
          </a:p>
        </p:txBody>
      </p:sp>
      <p:sp>
        <p:nvSpPr>
          <p:cNvPr id="1455" name="Text Box 47"/>
          <p:cNvSpPr/>
          <p:nvPr/>
        </p:nvSpPr>
        <p:spPr>
          <a:xfrm>
            <a:off x="3156120" y="331704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2</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56" name="Text Box 48"/>
          <p:cNvSpPr/>
          <p:nvPr/>
        </p:nvSpPr>
        <p:spPr>
          <a:xfrm>
            <a:off x="3162600" y="5099760"/>
            <a:ext cx="25128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8</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a:t>
            </a:r>
            <a:endParaRPr b="0" lang="en-US" sz="1200" spc="-1" strike="noStrike">
              <a:solidFill>
                <a:srgbClr val="000000"/>
              </a:solidFill>
              <a:latin typeface="Arial"/>
            </a:endParaRPr>
          </a:p>
        </p:txBody>
      </p:sp>
      <p:sp>
        <p:nvSpPr>
          <p:cNvPr id="1457" name="Rectangle 49"/>
          <p:cNvSpPr/>
          <p:nvPr/>
        </p:nvSpPr>
        <p:spPr>
          <a:xfrm>
            <a:off x="1554120" y="2965320"/>
            <a:ext cx="1142640" cy="320004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458" name="Rectangle 33"/>
          <p:cNvSpPr/>
          <p:nvPr/>
        </p:nvSpPr>
        <p:spPr>
          <a:xfrm>
            <a:off x="4713120" y="569916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59" name="Rectangle 54"/>
          <p:cNvSpPr/>
          <p:nvPr/>
        </p:nvSpPr>
        <p:spPr>
          <a:xfrm>
            <a:off x="5322960" y="5689440"/>
            <a:ext cx="609120" cy="53316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60" name="Rectangle 34"/>
          <p:cNvSpPr/>
          <p:nvPr/>
        </p:nvSpPr>
        <p:spPr>
          <a:xfrm>
            <a:off x="5311800" y="570852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61" name="Rectangle 37"/>
          <p:cNvSpPr/>
          <p:nvPr/>
        </p:nvSpPr>
        <p:spPr>
          <a:xfrm>
            <a:off x="4703760" y="5697360"/>
            <a:ext cx="2437920" cy="533160"/>
          </a:xfrm>
          <a:prstGeom prst="rect">
            <a:avLst/>
          </a:prstGeom>
          <a:noFill/>
          <a:ln w="381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62" name="AutoShape 41"/>
          <p:cNvSpPr/>
          <p:nvPr/>
        </p:nvSpPr>
        <p:spPr>
          <a:xfrm rot="6382800">
            <a:off x="4505400" y="4778280"/>
            <a:ext cx="304560" cy="1723680"/>
          </a:xfrm>
          <a:prstGeom prst="downArrow">
            <a:avLst>
              <a:gd name="adj1" fmla="val 58333"/>
              <a:gd name="adj2" fmla="val 102677"/>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nvGrpSpPr>
          <p:cNvPr id="1463" name="Group 57"/>
          <p:cNvGrpSpPr/>
          <p:nvPr/>
        </p:nvGrpSpPr>
        <p:grpSpPr>
          <a:xfrm>
            <a:off x="2836080" y="5748480"/>
            <a:ext cx="956880" cy="1016640"/>
            <a:chOff x="2836080" y="5748480"/>
            <a:chExt cx="956880" cy="1016640"/>
          </a:xfrm>
        </p:grpSpPr>
        <p:sp>
          <p:nvSpPr>
            <p:cNvPr id="1464" name="Text Box 5"/>
            <p:cNvSpPr/>
            <p:nvPr/>
          </p:nvSpPr>
          <p:spPr>
            <a:xfrm>
              <a:off x="2836080" y="6188400"/>
              <a:ext cx="95688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rgbClr val="ff0000"/>
                  </a:solidFill>
                  <a:latin typeface="Arial Narrow"/>
                </a:rPr>
                <a:t>supercell </a:t>
              </a:r>
              <a:endParaRPr b="0" lang="en-US" sz="1600" spc="-1" strike="noStrike">
                <a:solidFill>
                  <a:srgbClr val="000000"/>
                </a:solidFill>
                <a:latin typeface="Arial"/>
              </a:endParaRPr>
            </a:p>
            <a:p>
              <a:pPr algn="ctr">
                <a:lnSpc>
                  <a:spcPct val="100000"/>
                </a:lnSpc>
              </a:pPr>
              <a:r>
                <a:rPr b="1" lang="en-US" sz="1600" spc="-1" strike="noStrike">
                  <a:solidFill>
                    <a:srgbClr val="ff0000"/>
                  </a:solidFill>
                  <a:latin typeface="Arial Narrow"/>
                </a:rPr>
                <a:t>(2,1)</a:t>
              </a:r>
              <a:endParaRPr b="0" lang="en-US" sz="1600" spc="-1" strike="noStrike">
                <a:solidFill>
                  <a:srgbClr val="000000"/>
                </a:solidFill>
                <a:latin typeface="Arial"/>
              </a:endParaRPr>
            </a:p>
          </p:txBody>
        </p:sp>
        <p:sp>
          <p:nvSpPr>
            <p:cNvPr id="1465" name="Rectangle 55"/>
            <p:cNvSpPr/>
            <p:nvPr/>
          </p:nvSpPr>
          <p:spPr>
            <a:xfrm>
              <a:off x="2954160" y="574848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grpSp>
      <p:grpSp>
        <p:nvGrpSpPr>
          <p:cNvPr id="1466" name="Group 56"/>
          <p:cNvGrpSpPr/>
          <p:nvPr/>
        </p:nvGrpSpPr>
        <p:grpSpPr>
          <a:xfrm>
            <a:off x="415800" y="3886200"/>
            <a:ext cx="1117440" cy="1599480"/>
            <a:chOff x="415800" y="3886200"/>
            <a:chExt cx="1117440" cy="1599480"/>
          </a:xfrm>
        </p:grpSpPr>
        <p:grpSp>
          <p:nvGrpSpPr>
            <p:cNvPr id="1467" name="Group 58"/>
            <p:cNvGrpSpPr/>
            <p:nvPr/>
          </p:nvGrpSpPr>
          <p:grpSpPr>
            <a:xfrm>
              <a:off x="510480" y="4468680"/>
              <a:ext cx="956880" cy="1017000"/>
              <a:chOff x="510480" y="4468680"/>
              <a:chExt cx="956880" cy="1017000"/>
            </a:xfrm>
          </p:grpSpPr>
          <p:sp>
            <p:nvSpPr>
              <p:cNvPr id="1468" name="Text Box 59"/>
              <p:cNvSpPr/>
              <p:nvPr/>
            </p:nvSpPr>
            <p:spPr>
              <a:xfrm>
                <a:off x="510480" y="4908960"/>
                <a:ext cx="956880" cy="57672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rgbClr val="ff0000"/>
                    </a:solidFill>
                    <a:latin typeface="Arial Narrow"/>
                  </a:rPr>
                  <a:t>supercell </a:t>
                </a:r>
                <a:endParaRPr b="0" lang="en-US" sz="1600" spc="-1" strike="noStrike">
                  <a:solidFill>
                    <a:srgbClr val="000000"/>
                  </a:solidFill>
                  <a:latin typeface="Arial"/>
                </a:endParaRPr>
              </a:p>
              <a:p>
                <a:pPr algn="ctr">
                  <a:lnSpc>
                    <a:spcPct val="100000"/>
                  </a:lnSpc>
                </a:pPr>
                <a:r>
                  <a:rPr b="1" lang="en-US" sz="1600" spc="-1" strike="noStrike">
                    <a:solidFill>
                      <a:srgbClr val="ff0000"/>
                    </a:solidFill>
                    <a:latin typeface="Arial Narrow"/>
                  </a:rPr>
                  <a:t>(2,1)</a:t>
                </a:r>
                <a:endParaRPr b="0" lang="en-US" sz="1600" spc="-1" strike="noStrike">
                  <a:solidFill>
                    <a:srgbClr val="000000"/>
                  </a:solidFill>
                  <a:latin typeface="Arial"/>
                </a:endParaRPr>
              </a:p>
            </p:txBody>
          </p:sp>
          <p:sp>
            <p:nvSpPr>
              <p:cNvPr id="1469" name="Rectangle 60"/>
              <p:cNvSpPr/>
              <p:nvPr/>
            </p:nvSpPr>
            <p:spPr>
              <a:xfrm>
                <a:off x="628560" y="4468680"/>
                <a:ext cx="609120" cy="533160"/>
              </a:xfrm>
              <a:prstGeom prst="rect">
                <a:avLst/>
              </a:prstGeom>
              <a:solidFill>
                <a:srgbClr val="00ffff"/>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endParaRPr b="1" lang="en-US" sz="1600" spc="-1" strike="noStrike">
                  <a:solidFill>
                    <a:schemeClr val="dk1"/>
                  </a:solidFill>
                  <a:latin typeface="Arial Narrow"/>
                </a:endParaRPr>
              </a:p>
            </p:txBody>
          </p:sp>
        </p:grpSp>
        <p:sp>
          <p:nvSpPr>
            <p:cNvPr id="1470" name="Line 61"/>
            <p:cNvSpPr/>
            <p:nvPr/>
          </p:nvSpPr>
          <p:spPr>
            <a:xfrm flipH="1">
              <a:off x="415800" y="4316400"/>
              <a:ext cx="1117440" cy="360"/>
            </a:xfrm>
            <a:prstGeom prst="line">
              <a:avLst/>
            </a:prstGeom>
            <a:ln w="19050">
              <a:solidFill>
                <a:srgbClr val="000000"/>
              </a:solidFill>
              <a:round/>
              <a:tailEnd len="sm" type="triangle" w="sm"/>
            </a:ln>
          </p:spPr>
          <p:style>
            <a:lnRef idx="0"/>
            <a:fillRef idx="0"/>
            <a:effectRef idx="0"/>
            <a:fontRef idx="minor"/>
          </p:style>
          <p:txBody>
            <a:bodyPr lIns="45720" rIns="45720" tIns="-44640" bIns="-44640" anchor="ctr">
              <a:noAutofit/>
            </a:bodyPr>
            <a:p>
              <a:endParaRPr b="1" lang="en-US" sz="2400" spc="-1" strike="noStrike">
                <a:solidFill>
                  <a:schemeClr val="dk1"/>
                </a:solidFill>
                <a:latin typeface="Arial Narrow"/>
              </a:endParaRPr>
            </a:p>
          </p:txBody>
        </p:sp>
        <p:sp>
          <p:nvSpPr>
            <p:cNvPr id="1471" name="Text Box 62"/>
            <p:cNvSpPr/>
            <p:nvPr/>
          </p:nvSpPr>
          <p:spPr>
            <a:xfrm>
              <a:off x="538920" y="3886200"/>
              <a:ext cx="828720" cy="394560"/>
            </a:xfrm>
            <a:prstGeom prst="rect">
              <a:avLst/>
            </a:prstGeom>
            <a:noFill/>
            <a:ln w="19050">
              <a:noFill/>
            </a:ln>
          </p:spPr>
          <p:style>
            <a:lnRef idx="0"/>
            <a:fillRef idx="0"/>
            <a:effectRef idx="0"/>
            <a:fontRef idx="minor"/>
          </p:style>
          <p:txBody>
            <a:bodyPr wrap="none" lIns="45720" rIns="45720" tIns="45000" bIns="45000" anchor="t">
              <a:spAutoFit/>
            </a:bodyPr>
            <a:p>
              <a:pPr>
                <a:lnSpc>
                  <a:spcPct val="100000"/>
                </a:lnSpc>
              </a:pPr>
              <a:r>
                <a:rPr b="1" lang="en-US" sz="2000" spc="-1" strike="noStrike">
                  <a:solidFill>
                    <a:schemeClr val="dk1"/>
                  </a:solidFill>
                  <a:latin typeface="Arial Narrow"/>
                </a:rPr>
                <a:t>To CPU</a:t>
              </a:r>
              <a:endParaRPr b="0" lang="en-US" sz="20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242" dur="indefinite" restart="never" nodeType="tmRoot">
          <p:childTnLst>
            <p:seq>
              <p:cTn id="243" dur="indefinite" nodeType="mainSeq">
                <p:childTnLst>
                  <p:par>
                    <p:cTn id="244" fill="hold">
                      <p:stCondLst>
                        <p:cond delay="indefinite"/>
                      </p:stCondLst>
                      <p:childTnLst>
                        <p:par>
                          <p:cTn id="245" fill="hold">
                            <p:stCondLst>
                              <p:cond delay="0"/>
                            </p:stCondLst>
                            <p:childTnLst>
                              <p:par>
                                <p:cTn id="246" nodeType="clickEffect" fill="hold" presetClass="entr" presetID="1">
                                  <p:stCondLst>
                                    <p:cond delay="0"/>
                                  </p:stCondLst>
                                  <p:childTnLst>
                                    <p:set>
                                      <p:cBhvr>
                                        <p:cTn id="247" dur="1" fill="hold">
                                          <p:stCondLst>
                                            <p:cond delay="499"/>
                                          </p:stCondLst>
                                        </p:cTn>
                                        <p:tgtEl>
                                          <p:spTgt spid="145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
                                  <p:stCondLst>
                                    <p:cond delay="0"/>
                                  </p:stCondLst>
                                  <p:childTnLst>
                                    <p:set>
                                      <p:cBhvr>
                                        <p:cTn id="251" dur="1" fill="hold">
                                          <p:stCondLst>
                                            <p:cond delay="499"/>
                                          </p:stCondLst>
                                        </p:cTn>
                                        <p:tgtEl>
                                          <p:spTgt spid="1460"/>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1">
                                  <p:stCondLst>
                                    <p:cond delay="0"/>
                                  </p:stCondLst>
                                  <p:childTnLst>
                                    <p:set>
                                      <p:cBhvr>
                                        <p:cTn id="255" dur="1" fill="hold">
                                          <p:stCondLst>
                                            <p:cond delay="499"/>
                                          </p:stCondLst>
                                        </p:cTn>
                                        <p:tgtEl>
                                          <p:spTgt spid="1462"/>
                                        </p:tgtEl>
                                        <p:attrNameLst>
                                          <p:attrName>style.visibility</p:attrName>
                                        </p:attrNameLst>
                                      </p:cBhvr>
                                      <p:to>
                                        <p:strVal val="visible"/>
                                      </p:to>
                                    </p:set>
                                    <p:set>
                                      <p:cBhvr>
                                        <p:cTn id="256" dur="1" fill="hold"/>
                                        <p:tgtEl>
                                          <p:spTgt spid="1462"/>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499"/>
                                          </p:stCondLst>
                                        </p:cTn>
                                        <p:tgtEl>
                                          <p:spTgt spid="1463"/>
                                        </p:tgtEl>
                                        <p:attrNameLst>
                                          <p:attrName>style.visibility</p:attrName>
                                        </p:attrNameLst>
                                      </p:cBhvr>
                                      <p:to>
                                        <p:strVal val="visible"/>
                                      </p:to>
                                    </p:set>
                                    <p:set>
                                      <p:cBhvr>
                                        <p:cTn id="261" dur="1" fill="hold"/>
                                        <p:tgtEl>
                                          <p:spTgt spid="1463"/>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1">
                                  <p:stCondLst>
                                    <p:cond delay="0"/>
                                  </p:stCondLst>
                                  <p:childTnLst>
                                    <p:set>
                                      <p:cBhvr>
                                        <p:cTn id="265" dur="1" fill="hold">
                                          <p:stCondLst>
                                            <p:cond delay="0"/>
                                          </p:stCondLst>
                                        </p:cTn>
                                        <p:tgtEl>
                                          <p:spTgt spid="1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Modules</a:t>
            </a:r>
            <a:endParaRPr b="0" lang="en-US" sz="3600" spc="-1" strike="noStrike">
              <a:solidFill>
                <a:schemeClr val="dk1"/>
              </a:solidFill>
              <a:latin typeface="Arial Narrow"/>
            </a:endParaRPr>
          </a:p>
        </p:txBody>
      </p:sp>
      <p:sp>
        <p:nvSpPr>
          <p:cNvPr id="1473" name="Rectangle 4"/>
          <p:cNvSpPr/>
          <p:nvPr/>
        </p:nvSpPr>
        <p:spPr>
          <a:xfrm>
            <a:off x="1549440" y="1327320"/>
            <a:ext cx="5062320" cy="2692080"/>
          </a:xfrm>
          <a:prstGeom prst="rect">
            <a:avLst/>
          </a:prstGeom>
          <a:solidFill>
            <a:schemeClr val="bg1"/>
          </a:solidFill>
          <a:ln w="12700">
            <a:solidFill>
              <a:srgbClr val="000000"/>
            </a:solidFill>
            <a:miter/>
          </a:ln>
          <a:effectLst>
            <a:outerShdw algn="ctr" blurRad="63360" dir="2700000" dist="107423"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4" name="Rectangle 5"/>
          <p:cNvSpPr/>
          <p:nvPr/>
        </p:nvSpPr>
        <p:spPr>
          <a:xfrm>
            <a:off x="2044800" y="4710240"/>
            <a:ext cx="4509720" cy="1279080"/>
          </a:xfrm>
          <a:prstGeom prst="rect">
            <a:avLst/>
          </a:prstGeom>
          <a:solidFill>
            <a:srgbClr val="ffffff"/>
          </a:solidFill>
          <a:ln w="12700">
            <a:solidFill>
              <a:srgbClr val="000000"/>
            </a:solidFill>
            <a:miter/>
          </a:ln>
          <a:effectLst>
            <a:outerShdw algn="ctr" blurRad="63360" dir="2700000" dist="107423"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5" name="Rectangle 6"/>
          <p:cNvSpPr/>
          <p:nvPr/>
        </p:nvSpPr>
        <p:spPr>
          <a:xfrm>
            <a:off x="5099040" y="207324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6" name="Rectangle 7"/>
          <p:cNvSpPr/>
          <p:nvPr/>
        </p:nvSpPr>
        <p:spPr>
          <a:xfrm>
            <a:off x="4611600" y="219564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7" name="Rectangle 8"/>
          <p:cNvSpPr/>
          <p:nvPr/>
        </p:nvSpPr>
        <p:spPr>
          <a:xfrm>
            <a:off x="4124160" y="231768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8" name="Rectangle 9"/>
          <p:cNvSpPr/>
          <p:nvPr/>
        </p:nvSpPr>
        <p:spPr>
          <a:xfrm>
            <a:off x="3637080" y="2438280"/>
            <a:ext cx="1096560" cy="9759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79" name="Rectangle 10"/>
          <p:cNvSpPr/>
          <p:nvPr/>
        </p:nvSpPr>
        <p:spPr>
          <a:xfrm>
            <a:off x="3149640" y="2560680"/>
            <a:ext cx="1096560" cy="97596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0" name="Rectangle 11"/>
          <p:cNvSpPr/>
          <p:nvPr/>
        </p:nvSpPr>
        <p:spPr>
          <a:xfrm>
            <a:off x="2662200" y="26827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1" name="Rectangle 12"/>
          <p:cNvSpPr/>
          <p:nvPr/>
        </p:nvSpPr>
        <p:spPr>
          <a:xfrm>
            <a:off x="2173320" y="28051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2" name="Rectangle 13"/>
          <p:cNvSpPr/>
          <p:nvPr/>
        </p:nvSpPr>
        <p:spPr>
          <a:xfrm>
            <a:off x="1685880" y="2927520"/>
            <a:ext cx="1096560" cy="974520"/>
          </a:xfrm>
          <a:prstGeom prst="rect">
            <a:avLst/>
          </a:prstGeom>
          <a:solidFill>
            <a:srgbClr val="ffffff"/>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483" name="Rectangle 15"/>
          <p:cNvSpPr/>
          <p:nvPr/>
        </p:nvSpPr>
        <p:spPr>
          <a:xfrm>
            <a:off x="6743880" y="171288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484" name="Text Box 16"/>
          <p:cNvSpPr/>
          <p:nvPr/>
        </p:nvSpPr>
        <p:spPr>
          <a:xfrm>
            <a:off x="6939360" y="1600200"/>
            <a:ext cx="1317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 supercell (i,j)</a:t>
            </a:r>
            <a:endParaRPr b="0" lang="en-US" sz="1600" spc="-1" strike="noStrike">
              <a:solidFill>
                <a:srgbClr val="000000"/>
              </a:solidFill>
              <a:latin typeface="Arial"/>
            </a:endParaRPr>
          </a:p>
        </p:txBody>
      </p:sp>
      <p:sp>
        <p:nvSpPr>
          <p:cNvPr id="1485" name="Text Box 61"/>
          <p:cNvSpPr/>
          <p:nvPr/>
        </p:nvSpPr>
        <p:spPr>
          <a:xfrm>
            <a:off x="6811920" y="2275920"/>
            <a:ext cx="1682280" cy="106416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64 MB  </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memory module</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consisting of</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eight 8Mx8 DRAMs</a:t>
            </a:r>
            <a:endParaRPr b="0" lang="en-US" sz="1600" spc="-1" strike="noStrike">
              <a:solidFill>
                <a:srgbClr val="000000"/>
              </a:solidFill>
              <a:latin typeface="Arial"/>
            </a:endParaRPr>
          </a:p>
        </p:txBody>
      </p:sp>
      <p:grpSp>
        <p:nvGrpSpPr>
          <p:cNvPr id="1486" name="Group 102"/>
          <p:cNvGrpSpPr/>
          <p:nvPr/>
        </p:nvGrpSpPr>
        <p:grpSpPr>
          <a:xfrm>
            <a:off x="1218960" y="1295280"/>
            <a:ext cx="4164120" cy="4033800"/>
            <a:chOff x="1218960" y="1295280"/>
            <a:chExt cx="4164120" cy="4033800"/>
          </a:xfrm>
        </p:grpSpPr>
        <p:sp>
          <p:nvSpPr>
            <p:cNvPr id="1487" name="Line 42"/>
            <p:cNvSpPr/>
            <p:nvPr/>
          </p:nvSpPr>
          <p:spPr>
            <a:xfrm>
              <a:off x="1218960" y="1601640"/>
              <a:ext cx="4164120" cy="360"/>
            </a:xfrm>
            <a:prstGeom prst="line">
              <a:avLst/>
            </a:prstGeom>
            <a:ln w="38100">
              <a:solidFill>
                <a:srgbClr val="99ccff"/>
              </a:solidFill>
              <a:roun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grpSp>
          <p:nvGrpSpPr>
            <p:cNvPr id="1488" name="Group 99"/>
            <p:cNvGrpSpPr/>
            <p:nvPr/>
          </p:nvGrpSpPr>
          <p:grpSpPr>
            <a:xfrm>
              <a:off x="1218960" y="1295280"/>
              <a:ext cx="4143960" cy="4033800"/>
              <a:chOff x="1218960" y="1295280"/>
              <a:chExt cx="4143960" cy="4033800"/>
            </a:xfrm>
          </p:grpSpPr>
          <p:sp>
            <p:nvSpPr>
              <p:cNvPr id="1489" name="Text Box 43"/>
              <p:cNvSpPr/>
              <p:nvPr/>
            </p:nvSpPr>
            <p:spPr>
              <a:xfrm>
                <a:off x="2279880" y="1295280"/>
                <a:ext cx="29851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Courier New"/>
                  </a:rPr>
                  <a:t>addr (row = i, col = j)</a:t>
                </a:r>
                <a:endParaRPr b="0" lang="en-US" sz="1600" spc="-1" strike="noStrike">
                  <a:solidFill>
                    <a:srgbClr val="000000"/>
                  </a:solidFill>
                  <a:latin typeface="Arial"/>
                </a:endParaRPr>
              </a:p>
            </p:txBody>
          </p:sp>
          <p:sp>
            <p:nvSpPr>
              <p:cNvPr id="1490" name="Line 53"/>
              <p:cNvSpPr/>
              <p:nvPr/>
            </p:nvSpPr>
            <p:spPr>
              <a:xfrm>
                <a:off x="5362560" y="1601640"/>
                <a:ext cx="360" cy="4762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1" name="Line 54"/>
              <p:cNvSpPr/>
              <p:nvPr/>
            </p:nvSpPr>
            <p:spPr>
              <a:xfrm>
                <a:off x="4814640" y="1601640"/>
                <a:ext cx="360" cy="5983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2" name="Line 55"/>
              <p:cNvSpPr/>
              <p:nvPr/>
            </p:nvSpPr>
            <p:spPr>
              <a:xfrm>
                <a:off x="4327200" y="1601640"/>
                <a:ext cx="360" cy="7300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3" name="Line 56"/>
              <p:cNvSpPr/>
              <p:nvPr/>
            </p:nvSpPr>
            <p:spPr>
              <a:xfrm>
                <a:off x="3840120" y="1601640"/>
                <a:ext cx="360" cy="8524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4" name="Line 57"/>
              <p:cNvSpPr/>
              <p:nvPr/>
            </p:nvSpPr>
            <p:spPr>
              <a:xfrm>
                <a:off x="3352680" y="1601640"/>
                <a:ext cx="360" cy="9745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5" name="Line 58"/>
              <p:cNvSpPr/>
              <p:nvPr/>
            </p:nvSpPr>
            <p:spPr>
              <a:xfrm>
                <a:off x="2803320" y="1601640"/>
                <a:ext cx="360" cy="10969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6" name="Line 59"/>
              <p:cNvSpPr/>
              <p:nvPr/>
            </p:nvSpPr>
            <p:spPr>
              <a:xfrm>
                <a:off x="2376360" y="1601640"/>
                <a:ext cx="360" cy="12175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7" name="Line 60"/>
              <p:cNvSpPr/>
              <p:nvPr/>
            </p:nvSpPr>
            <p:spPr>
              <a:xfrm>
                <a:off x="1888920" y="1601640"/>
                <a:ext cx="360" cy="13399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498" name="Line 62"/>
              <p:cNvSpPr/>
              <p:nvPr/>
            </p:nvSpPr>
            <p:spPr>
              <a:xfrm flipH="1" flipV="1">
                <a:off x="1218960" y="5319360"/>
                <a:ext cx="822240" cy="9720"/>
              </a:xfrm>
              <a:prstGeom prst="line">
                <a:avLst/>
              </a:prstGeom>
              <a:ln w="38100">
                <a:solidFill>
                  <a:srgbClr val="99ccff"/>
                </a:solidFill>
                <a:round/>
              </a:ln>
            </p:spPr>
            <p:style>
              <a:lnRef idx="0"/>
              <a:fillRef idx="0"/>
              <a:effectRef idx="0"/>
              <a:fontRef idx="minor"/>
            </p:style>
            <p:txBody>
              <a:bodyPr lIns="90000" rIns="90000" tIns="-35280" bIns="-35280" anchor="ctr">
                <a:noAutofit/>
              </a:bodyPr>
              <a:p>
                <a:endParaRPr b="1" lang="en-US" sz="2400" spc="-1" strike="noStrike">
                  <a:solidFill>
                    <a:schemeClr val="dk1"/>
                  </a:solidFill>
                  <a:latin typeface="Arial Narrow"/>
                </a:endParaRPr>
              </a:p>
            </p:txBody>
          </p:sp>
          <p:sp>
            <p:nvSpPr>
              <p:cNvPr id="1499" name="Line 63"/>
              <p:cNvSpPr/>
              <p:nvPr/>
            </p:nvSpPr>
            <p:spPr>
              <a:xfrm flipV="1">
                <a:off x="1218960" y="1601640"/>
                <a:ext cx="360" cy="3717720"/>
              </a:xfrm>
              <a:prstGeom prst="line">
                <a:avLst/>
              </a:prstGeom>
              <a:ln w="38100">
                <a:solidFill>
                  <a:srgbClr val="99ccff"/>
                </a:solidFill>
                <a:roun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grpSp>
      <p:sp>
        <p:nvSpPr>
          <p:cNvPr id="1500" name="Text Box 64"/>
          <p:cNvSpPr/>
          <p:nvPr/>
        </p:nvSpPr>
        <p:spPr>
          <a:xfrm>
            <a:off x="6665760" y="4996080"/>
            <a:ext cx="947520" cy="5767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Memory</a:t>
            </a:r>
            <a:endParaRPr b="0" lang="en-US" sz="1600" spc="-1" strike="noStrike">
              <a:solidFill>
                <a:srgbClr val="000000"/>
              </a:solidFill>
              <a:latin typeface="Arial"/>
            </a:endParaRPr>
          </a:p>
          <a:p>
            <a:pPr>
              <a:lnSpc>
                <a:spcPct val="100000"/>
              </a:lnSpc>
            </a:pPr>
            <a:r>
              <a:rPr b="1" lang="en-US" sz="1600" spc="-1" strike="noStrike">
                <a:solidFill>
                  <a:schemeClr val="dk1"/>
                </a:solidFill>
                <a:latin typeface="Arial Narrow"/>
              </a:rPr>
              <a:t>controller</a:t>
            </a:r>
            <a:endParaRPr b="0" lang="en-US" sz="1600" spc="-1" strike="noStrike">
              <a:solidFill>
                <a:srgbClr val="000000"/>
              </a:solidFill>
              <a:latin typeface="Arial"/>
            </a:endParaRPr>
          </a:p>
        </p:txBody>
      </p:sp>
      <p:sp>
        <p:nvSpPr>
          <p:cNvPr id="1501" name="Rectangle 65"/>
          <p:cNvSpPr/>
          <p:nvPr/>
        </p:nvSpPr>
        <p:spPr>
          <a:xfrm>
            <a:off x="3078000" y="32209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2" name="Rectangle 66"/>
          <p:cNvSpPr/>
          <p:nvPr/>
        </p:nvSpPr>
        <p:spPr>
          <a:xfrm>
            <a:off x="2611440" y="333864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3" name="Rectangle 67"/>
          <p:cNvSpPr/>
          <p:nvPr/>
        </p:nvSpPr>
        <p:spPr>
          <a:xfrm>
            <a:off x="3565440" y="309420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4" name="Rectangle 68"/>
          <p:cNvSpPr/>
          <p:nvPr/>
        </p:nvSpPr>
        <p:spPr>
          <a:xfrm>
            <a:off x="4057560" y="29671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5" name="Rectangle 69"/>
          <p:cNvSpPr/>
          <p:nvPr/>
        </p:nvSpPr>
        <p:spPr>
          <a:xfrm>
            <a:off x="4560840" y="283536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6" name="Rectangle 70"/>
          <p:cNvSpPr/>
          <p:nvPr/>
        </p:nvSpPr>
        <p:spPr>
          <a:xfrm>
            <a:off x="5038560" y="272412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7" name="Rectangle 71"/>
          <p:cNvSpPr/>
          <p:nvPr/>
        </p:nvSpPr>
        <p:spPr>
          <a:xfrm>
            <a:off x="5526000" y="2590920"/>
            <a:ext cx="101160" cy="11232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8" name="Rectangle 72"/>
          <p:cNvSpPr/>
          <p:nvPr/>
        </p:nvSpPr>
        <p:spPr>
          <a:xfrm>
            <a:off x="6004080" y="2470320"/>
            <a:ext cx="101160" cy="1108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09" name="Text Box 74"/>
          <p:cNvSpPr/>
          <p:nvPr/>
        </p:nvSpPr>
        <p:spPr>
          <a:xfrm>
            <a:off x="2215440" y="2897640"/>
            <a:ext cx="621360" cy="257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100" spc="-1" strike="noStrike">
                <a:solidFill>
                  <a:schemeClr val="dk1"/>
                </a:solidFill>
                <a:latin typeface="Arial Narrow"/>
              </a:rPr>
              <a:t>DRAM 7</a:t>
            </a:r>
            <a:endParaRPr b="0" lang="en-US" sz="1100" spc="-1" strike="noStrike">
              <a:solidFill>
                <a:srgbClr val="000000"/>
              </a:solidFill>
              <a:latin typeface="Arial"/>
            </a:endParaRPr>
          </a:p>
        </p:txBody>
      </p:sp>
      <p:sp>
        <p:nvSpPr>
          <p:cNvPr id="1510" name="Text Box 75"/>
          <p:cNvSpPr/>
          <p:nvPr/>
        </p:nvSpPr>
        <p:spPr>
          <a:xfrm>
            <a:off x="5644440" y="2026440"/>
            <a:ext cx="621360" cy="257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100" spc="-1" strike="noStrike">
                <a:solidFill>
                  <a:schemeClr val="dk1"/>
                </a:solidFill>
                <a:latin typeface="Arial Narrow"/>
              </a:rPr>
              <a:t>DRAM 0</a:t>
            </a:r>
            <a:endParaRPr b="0" lang="en-US" sz="1100" spc="-1" strike="noStrike">
              <a:solidFill>
                <a:srgbClr val="000000"/>
              </a:solidFill>
              <a:latin typeface="Arial"/>
            </a:endParaRPr>
          </a:p>
        </p:txBody>
      </p:sp>
      <p:grpSp>
        <p:nvGrpSpPr>
          <p:cNvPr id="1511" name="Group 138"/>
          <p:cNvGrpSpPr/>
          <p:nvPr/>
        </p:nvGrpSpPr>
        <p:grpSpPr>
          <a:xfrm>
            <a:off x="2343600" y="2576160"/>
            <a:ext cx="4105800" cy="3151800"/>
            <a:chOff x="2343600" y="2576160"/>
            <a:chExt cx="4105800" cy="3151800"/>
          </a:xfrm>
        </p:grpSpPr>
        <p:grpSp>
          <p:nvGrpSpPr>
            <p:cNvPr id="1512" name="Group 108"/>
            <p:cNvGrpSpPr/>
            <p:nvPr/>
          </p:nvGrpSpPr>
          <p:grpSpPr>
            <a:xfrm>
              <a:off x="2343600" y="4952520"/>
              <a:ext cx="4076280" cy="775440"/>
              <a:chOff x="2343600" y="4952520"/>
              <a:chExt cx="4076280" cy="775440"/>
            </a:xfrm>
          </p:grpSpPr>
          <p:sp>
            <p:nvSpPr>
              <p:cNvPr id="1513" name="Text Box 17"/>
              <p:cNvSpPr/>
              <p:nvPr/>
            </p:nvSpPr>
            <p:spPr>
              <a:xfrm>
                <a:off x="618084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0</a:t>
                </a:r>
                <a:endParaRPr b="0" lang="en-US" sz="1000" spc="-1" strike="noStrike">
                  <a:solidFill>
                    <a:srgbClr val="000000"/>
                  </a:solidFill>
                  <a:latin typeface="Arial"/>
                </a:endParaRPr>
              </a:p>
            </p:txBody>
          </p:sp>
          <p:sp>
            <p:nvSpPr>
              <p:cNvPr id="1514" name="Text Box 18"/>
              <p:cNvSpPr/>
              <p:nvPr/>
            </p:nvSpPr>
            <p:spPr>
              <a:xfrm>
                <a:off x="42915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31</a:t>
                </a:r>
                <a:endParaRPr b="0" lang="en-US" sz="1000" spc="-1" strike="noStrike">
                  <a:solidFill>
                    <a:srgbClr val="000000"/>
                  </a:solidFill>
                  <a:latin typeface="Arial"/>
                </a:endParaRPr>
              </a:p>
            </p:txBody>
          </p:sp>
          <p:sp>
            <p:nvSpPr>
              <p:cNvPr id="1515" name="Text Box 23"/>
              <p:cNvSpPr/>
              <p:nvPr/>
            </p:nvSpPr>
            <p:spPr>
              <a:xfrm>
                <a:off x="579348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7</a:t>
                </a:r>
                <a:endParaRPr b="0" lang="en-US" sz="1000" spc="-1" strike="noStrike">
                  <a:solidFill>
                    <a:srgbClr val="000000"/>
                  </a:solidFill>
                  <a:latin typeface="Arial"/>
                </a:endParaRPr>
              </a:p>
            </p:txBody>
          </p:sp>
          <p:sp>
            <p:nvSpPr>
              <p:cNvPr id="1516" name="Text Box 24"/>
              <p:cNvSpPr/>
              <p:nvPr/>
            </p:nvSpPr>
            <p:spPr>
              <a:xfrm>
                <a:off x="564912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8</a:t>
                </a:r>
                <a:endParaRPr b="0" lang="en-US" sz="1000" spc="-1" strike="noStrike">
                  <a:solidFill>
                    <a:srgbClr val="000000"/>
                  </a:solidFill>
                  <a:latin typeface="Arial"/>
                </a:endParaRPr>
              </a:p>
            </p:txBody>
          </p:sp>
          <p:sp>
            <p:nvSpPr>
              <p:cNvPr id="1517" name="Text Box 25"/>
              <p:cNvSpPr/>
              <p:nvPr/>
            </p:nvSpPr>
            <p:spPr>
              <a:xfrm>
                <a:off x="5266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15</a:t>
                </a:r>
                <a:endParaRPr b="0" lang="en-US" sz="1000" spc="-1" strike="noStrike">
                  <a:solidFill>
                    <a:srgbClr val="000000"/>
                  </a:solidFill>
                  <a:latin typeface="Arial"/>
                </a:endParaRPr>
              </a:p>
            </p:txBody>
          </p:sp>
          <p:sp>
            <p:nvSpPr>
              <p:cNvPr id="1518" name="Text Box 26"/>
              <p:cNvSpPr/>
              <p:nvPr/>
            </p:nvSpPr>
            <p:spPr>
              <a:xfrm>
                <a:off x="508392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16</a:t>
                </a:r>
                <a:endParaRPr b="0" lang="en-US" sz="1000" spc="-1" strike="noStrike">
                  <a:solidFill>
                    <a:srgbClr val="000000"/>
                  </a:solidFill>
                  <a:latin typeface="Arial"/>
                </a:endParaRPr>
              </a:p>
            </p:txBody>
          </p:sp>
          <p:sp>
            <p:nvSpPr>
              <p:cNvPr id="1519" name="Text Box 27"/>
              <p:cNvSpPr/>
              <p:nvPr/>
            </p:nvSpPr>
            <p:spPr>
              <a:xfrm>
                <a:off x="4823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23</a:t>
                </a:r>
                <a:endParaRPr b="0" lang="en-US" sz="1000" spc="-1" strike="noStrike">
                  <a:solidFill>
                    <a:srgbClr val="000000"/>
                  </a:solidFill>
                  <a:latin typeface="Arial"/>
                </a:endParaRPr>
              </a:p>
            </p:txBody>
          </p:sp>
          <p:sp>
            <p:nvSpPr>
              <p:cNvPr id="1520" name="Text Box 28"/>
              <p:cNvSpPr/>
              <p:nvPr/>
            </p:nvSpPr>
            <p:spPr>
              <a:xfrm>
                <a:off x="4656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24</a:t>
                </a:r>
                <a:endParaRPr b="0" lang="en-US" sz="1000" spc="-1" strike="noStrike">
                  <a:solidFill>
                    <a:srgbClr val="000000"/>
                  </a:solidFill>
                  <a:latin typeface="Arial"/>
                </a:endParaRPr>
              </a:p>
            </p:txBody>
          </p:sp>
          <p:sp>
            <p:nvSpPr>
              <p:cNvPr id="1521" name="Text Box 29"/>
              <p:cNvSpPr/>
              <p:nvPr/>
            </p:nvSpPr>
            <p:spPr>
              <a:xfrm>
                <a:off x="41266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32</a:t>
                </a:r>
                <a:endParaRPr b="0" lang="en-US" sz="1000" spc="-1" strike="noStrike">
                  <a:solidFill>
                    <a:srgbClr val="000000"/>
                  </a:solidFill>
                  <a:latin typeface="Arial"/>
                </a:endParaRPr>
              </a:p>
            </p:txBody>
          </p:sp>
          <p:sp>
            <p:nvSpPr>
              <p:cNvPr id="1522" name="Text Box 30"/>
              <p:cNvSpPr/>
              <p:nvPr/>
            </p:nvSpPr>
            <p:spPr>
              <a:xfrm>
                <a:off x="2343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63</a:t>
                </a:r>
                <a:endParaRPr b="0" lang="en-US" sz="1000" spc="-1" strike="noStrike">
                  <a:solidFill>
                    <a:srgbClr val="000000"/>
                  </a:solidFill>
                  <a:latin typeface="Arial"/>
                </a:endParaRPr>
              </a:p>
            </p:txBody>
          </p:sp>
          <p:sp>
            <p:nvSpPr>
              <p:cNvPr id="1523" name="Text Box 35"/>
              <p:cNvSpPr/>
              <p:nvPr/>
            </p:nvSpPr>
            <p:spPr>
              <a:xfrm>
                <a:off x="3834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39</a:t>
                </a:r>
                <a:endParaRPr b="0" lang="en-US" sz="1000" spc="-1" strike="noStrike">
                  <a:solidFill>
                    <a:srgbClr val="000000"/>
                  </a:solidFill>
                  <a:latin typeface="Arial"/>
                </a:endParaRPr>
              </a:p>
            </p:txBody>
          </p:sp>
          <p:sp>
            <p:nvSpPr>
              <p:cNvPr id="1524" name="Text Box 36"/>
              <p:cNvSpPr/>
              <p:nvPr/>
            </p:nvSpPr>
            <p:spPr>
              <a:xfrm>
                <a:off x="3637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40</a:t>
                </a:r>
                <a:endParaRPr b="0" lang="en-US" sz="1000" spc="-1" strike="noStrike">
                  <a:solidFill>
                    <a:srgbClr val="000000"/>
                  </a:solidFill>
                  <a:latin typeface="Arial"/>
                </a:endParaRPr>
              </a:p>
            </p:txBody>
          </p:sp>
          <p:sp>
            <p:nvSpPr>
              <p:cNvPr id="1525" name="Text Box 37"/>
              <p:cNvSpPr/>
              <p:nvPr/>
            </p:nvSpPr>
            <p:spPr>
              <a:xfrm>
                <a:off x="33184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47</a:t>
                </a:r>
                <a:endParaRPr b="0" lang="en-US" sz="1000" spc="-1" strike="noStrike">
                  <a:solidFill>
                    <a:srgbClr val="000000"/>
                  </a:solidFill>
                  <a:latin typeface="Arial"/>
                </a:endParaRPr>
              </a:p>
            </p:txBody>
          </p:sp>
          <p:sp>
            <p:nvSpPr>
              <p:cNvPr id="1526" name="Text Box 38"/>
              <p:cNvSpPr/>
              <p:nvPr/>
            </p:nvSpPr>
            <p:spPr>
              <a:xfrm>
                <a:off x="3150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48</a:t>
                </a:r>
                <a:endParaRPr b="0" lang="en-US" sz="1000" spc="-1" strike="noStrike">
                  <a:solidFill>
                    <a:srgbClr val="000000"/>
                  </a:solidFill>
                  <a:latin typeface="Arial"/>
                </a:endParaRPr>
              </a:p>
            </p:txBody>
          </p:sp>
          <p:sp>
            <p:nvSpPr>
              <p:cNvPr id="1527" name="Text Box 39"/>
              <p:cNvSpPr/>
              <p:nvPr/>
            </p:nvSpPr>
            <p:spPr>
              <a:xfrm>
                <a:off x="2845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55</a:t>
                </a:r>
                <a:endParaRPr b="0" lang="en-US" sz="1000" spc="-1" strike="noStrike">
                  <a:solidFill>
                    <a:srgbClr val="000000"/>
                  </a:solidFill>
                  <a:latin typeface="Arial"/>
                </a:endParaRPr>
              </a:p>
            </p:txBody>
          </p:sp>
          <p:sp>
            <p:nvSpPr>
              <p:cNvPr id="1528" name="Text Box 40"/>
              <p:cNvSpPr/>
              <p:nvPr/>
            </p:nvSpPr>
            <p:spPr>
              <a:xfrm>
                <a:off x="2645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56</a:t>
                </a:r>
                <a:endParaRPr b="0" lang="en-US" sz="1000" spc="-1" strike="noStrike">
                  <a:solidFill>
                    <a:srgbClr val="000000"/>
                  </a:solidFill>
                  <a:latin typeface="Arial"/>
                </a:endParaRPr>
              </a:p>
            </p:txBody>
          </p:sp>
          <p:grpSp>
            <p:nvGrpSpPr>
              <p:cNvPr id="1529" name="Group 107"/>
              <p:cNvGrpSpPr/>
              <p:nvPr/>
            </p:nvGrpSpPr>
            <p:grpSpPr>
              <a:xfrm>
                <a:off x="2438280" y="5157720"/>
                <a:ext cx="3882600" cy="570240"/>
                <a:chOff x="2438280" y="5157720"/>
                <a:chExt cx="3882600" cy="570240"/>
              </a:xfrm>
            </p:grpSpPr>
            <p:grpSp>
              <p:nvGrpSpPr>
                <p:cNvPr id="1530" name="Group 97"/>
                <p:cNvGrpSpPr/>
                <p:nvPr/>
              </p:nvGrpSpPr>
              <p:grpSpPr>
                <a:xfrm>
                  <a:off x="2438280" y="5157720"/>
                  <a:ext cx="3882600" cy="244080"/>
                  <a:chOff x="2438280" y="5157720"/>
                  <a:chExt cx="3882600" cy="244080"/>
                </a:xfrm>
              </p:grpSpPr>
              <p:sp>
                <p:nvSpPr>
                  <p:cNvPr id="1531" name="Rectangle 19"/>
                  <p:cNvSpPr/>
                  <p:nvPr/>
                </p:nvSpPr>
                <p:spPr>
                  <a:xfrm>
                    <a:off x="43704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2" name="Rectangle 20"/>
                  <p:cNvSpPr/>
                  <p:nvPr/>
                </p:nvSpPr>
                <p:spPr>
                  <a:xfrm>
                    <a:off x="485784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3" name="Rectangle 21"/>
                  <p:cNvSpPr/>
                  <p:nvPr/>
                </p:nvSpPr>
                <p:spPr>
                  <a:xfrm>
                    <a:off x="5345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4" name="Rectangle 22"/>
                  <p:cNvSpPr/>
                  <p:nvPr/>
                </p:nvSpPr>
                <p:spPr>
                  <a:xfrm>
                    <a:off x="5832360" y="5157720"/>
                    <a:ext cx="48852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5" name="Rectangle 31"/>
                  <p:cNvSpPr/>
                  <p:nvPr/>
                </p:nvSpPr>
                <p:spPr>
                  <a:xfrm>
                    <a:off x="2438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6" name="Rectangle 32"/>
                  <p:cNvSpPr/>
                  <p:nvPr/>
                </p:nvSpPr>
                <p:spPr>
                  <a:xfrm>
                    <a:off x="292572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7" name="Rectangle 33"/>
                  <p:cNvSpPr/>
                  <p:nvPr/>
                </p:nvSpPr>
                <p:spPr>
                  <a:xfrm>
                    <a:off x="341316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8" name="Rectangle 34"/>
                  <p:cNvSpPr/>
                  <p:nvPr/>
                </p:nvSpPr>
                <p:spPr>
                  <a:xfrm>
                    <a:off x="39006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sp>
              <p:nvSpPr>
                <p:cNvPr id="1539" name="Text Box 41"/>
                <p:cNvSpPr/>
                <p:nvPr/>
              </p:nvSpPr>
              <p:spPr>
                <a:xfrm>
                  <a:off x="2779560" y="5394960"/>
                  <a:ext cx="305064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64-bit word main memory address </a:t>
                  </a:r>
                  <a:r>
                    <a:rPr b="1" i="1" lang="en-US" sz="1600" spc="-1" strike="noStrike">
                      <a:solidFill>
                        <a:schemeClr val="dk1"/>
                      </a:solidFill>
                      <a:latin typeface="Arial Narrow"/>
                    </a:rPr>
                    <a:t>A</a:t>
                  </a:r>
                  <a:endParaRPr b="0" lang="en-US" sz="1600" spc="-1" strike="noStrike">
                    <a:solidFill>
                      <a:srgbClr val="000000"/>
                    </a:solidFill>
                    <a:latin typeface="Arial"/>
                  </a:endParaRPr>
                </a:p>
              </p:txBody>
            </p:sp>
          </p:grpSp>
        </p:grpSp>
        <p:grpSp>
          <p:nvGrpSpPr>
            <p:cNvPr id="1540" name="Group 106"/>
            <p:cNvGrpSpPr/>
            <p:nvPr/>
          </p:nvGrpSpPr>
          <p:grpSpPr>
            <a:xfrm>
              <a:off x="2655000" y="2576160"/>
              <a:ext cx="3794400" cy="2376720"/>
              <a:chOff x="2655000" y="2576160"/>
              <a:chExt cx="3794400" cy="2376720"/>
            </a:xfrm>
          </p:grpSpPr>
          <p:grpSp>
            <p:nvGrpSpPr>
              <p:cNvPr id="1541" name="Group 100"/>
              <p:cNvGrpSpPr/>
              <p:nvPr/>
            </p:nvGrpSpPr>
            <p:grpSpPr>
              <a:xfrm>
                <a:off x="2662200" y="2576160"/>
                <a:ext cx="3392640" cy="2376720"/>
                <a:chOff x="2662200" y="2576160"/>
                <a:chExt cx="3392640" cy="2376720"/>
              </a:xfrm>
            </p:grpSpPr>
            <p:sp>
              <p:nvSpPr>
                <p:cNvPr id="1542" name="Line 44"/>
                <p:cNvSpPr/>
                <p:nvPr/>
              </p:nvSpPr>
              <p:spPr>
                <a:xfrm>
                  <a:off x="6054480" y="2576160"/>
                  <a:ext cx="360" cy="23767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3" name="Line 45"/>
                <p:cNvSpPr/>
                <p:nvPr/>
              </p:nvSpPr>
              <p:spPr>
                <a:xfrm>
                  <a:off x="5576760" y="2698560"/>
                  <a:ext cx="360" cy="224460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4" name="Line 46"/>
                <p:cNvSpPr/>
                <p:nvPr/>
              </p:nvSpPr>
              <p:spPr>
                <a:xfrm>
                  <a:off x="5089320" y="2819160"/>
                  <a:ext cx="360" cy="213372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5" name="Line 47"/>
                <p:cNvSpPr/>
                <p:nvPr/>
              </p:nvSpPr>
              <p:spPr>
                <a:xfrm>
                  <a:off x="4611600" y="2941560"/>
                  <a:ext cx="360" cy="200160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6" name="Line 48"/>
                <p:cNvSpPr/>
                <p:nvPr/>
              </p:nvSpPr>
              <p:spPr>
                <a:xfrm>
                  <a:off x="4114800" y="3063600"/>
                  <a:ext cx="360" cy="18892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7" name="Line 49"/>
                <p:cNvSpPr/>
                <p:nvPr/>
              </p:nvSpPr>
              <p:spPr>
                <a:xfrm>
                  <a:off x="3616200" y="3186000"/>
                  <a:ext cx="360" cy="176688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8" name="Line 50"/>
                <p:cNvSpPr/>
                <p:nvPr/>
              </p:nvSpPr>
              <p:spPr>
                <a:xfrm>
                  <a:off x="3128760" y="3308040"/>
                  <a:ext cx="360" cy="164484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549" name="Line 51"/>
                <p:cNvSpPr/>
                <p:nvPr/>
              </p:nvSpPr>
              <p:spPr>
                <a:xfrm>
                  <a:off x="2662200" y="3429000"/>
                  <a:ext cx="360" cy="1514160"/>
                </a:xfrm>
                <a:prstGeom prst="line">
                  <a:avLst/>
                </a:prstGeom>
                <a:ln w="38100">
                  <a:solidFill>
                    <a:srgbClr val="99cc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grpSp>
          <p:sp>
            <p:nvSpPr>
              <p:cNvPr id="1550" name="Text Box 73"/>
              <p:cNvSpPr/>
              <p:nvPr/>
            </p:nvSpPr>
            <p:spPr>
              <a:xfrm>
                <a:off x="6045840" y="4116960"/>
                <a:ext cx="403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0-7</a:t>
                </a:r>
                <a:endParaRPr b="0" lang="en-US" sz="1200" spc="-1" strike="noStrike">
                  <a:solidFill>
                    <a:srgbClr val="000000"/>
                  </a:solidFill>
                  <a:latin typeface="Arial"/>
                </a:endParaRPr>
              </a:p>
            </p:txBody>
          </p:sp>
          <p:sp>
            <p:nvSpPr>
              <p:cNvPr id="1551" name="Text Box 76"/>
              <p:cNvSpPr/>
              <p:nvPr/>
            </p:nvSpPr>
            <p:spPr>
              <a:xfrm>
                <a:off x="5573880" y="4116960"/>
                <a:ext cx="43272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8-15</a:t>
                </a:r>
                <a:endParaRPr b="0" lang="en-US" sz="1200" spc="-1" strike="noStrike">
                  <a:solidFill>
                    <a:srgbClr val="000000"/>
                  </a:solidFill>
                  <a:latin typeface="Arial"/>
                </a:endParaRPr>
              </a:p>
            </p:txBody>
          </p:sp>
          <p:sp>
            <p:nvSpPr>
              <p:cNvPr id="1552" name="Text Box 77"/>
              <p:cNvSpPr/>
              <p:nvPr/>
            </p:nvSpPr>
            <p:spPr>
              <a:xfrm>
                <a:off x="509184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16-23</a:t>
                </a:r>
                <a:endParaRPr b="0" lang="en-US" sz="1200" spc="-1" strike="noStrike">
                  <a:solidFill>
                    <a:srgbClr val="000000"/>
                  </a:solidFill>
                  <a:latin typeface="Arial"/>
                </a:endParaRPr>
              </a:p>
            </p:txBody>
          </p:sp>
          <p:sp>
            <p:nvSpPr>
              <p:cNvPr id="1553" name="Text Box 78"/>
              <p:cNvSpPr/>
              <p:nvPr/>
            </p:nvSpPr>
            <p:spPr>
              <a:xfrm>
                <a:off x="460476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24-31</a:t>
                </a:r>
                <a:endParaRPr b="0" lang="en-US" sz="1200" spc="-1" strike="noStrike">
                  <a:solidFill>
                    <a:srgbClr val="000000"/>
                  </a:solidFill>
                  <a:latin typeface="Arial"/>
                </a:endParaRPr>
              </a:p>
            </p:txBody>
          </p:sp>
          <p:sp>
            <p:nvSpPr>
              <p:cNvPr id="1554" name="Text Box 79"/>
              <p:cNvSpPr/>
              <p:nvPr/>
            </p:nvSpPr>
            <p:spPr>
              <a:xfrm>
                <a:off x="411732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32-39</a:t>
                </a:r>
                <a:endParaRPr b="0" lang="en-US" sz="1200" spc="-1" strike="noStrike">
                  <a:solidFill>
                    <a:srgbClr val="000000"/>
                  </a:solidFill>
                  <a:latin typeface="Arial"/>
                </a:endParaRPr>
              </a:p>
            </p:txBody>
          </p:sp>
          <p:sp>
            <p:nvSpPr>
              <p:cNvPr id="1555" name="Text Box 80"/>
              <p:cNvSpPr/>
              <p:nvPr/>
            </p:nvSpPr>
            <p:spPr>
              <a:xfrm>
                <a:off x="359820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40-47</a:t>
                </a:r>
                <a:endParaRPr b="0" lang="en-US" sz="1200" spc="-1" strike="noStrike">
                  <a:solidFill>
                    <a:srgbClr val="000000"/>
                  </a:solidFill>
                  <a:latin typeface="Arial"/>
                </a:endParaRPr>
              </a:p>
            </p:txBody>
          </p:sp>
          <p:sp>
            <p:nvSpPr>
              <p:cNvPr id="1556" name="Text Box 81"/>
              <p:cNvSpPr/>
              <p:nvPr/>
            </p:nvSpPr>
            <p:spPr>
              <a:xfrm>
                <a:off x="311076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48-55</a:t>
                </a:r>
                <a:endParaRPr b="0" lang="en-US" sz="1200" spc="-1" strike="noStrike">
                  <a:solidFill>
                    <a:srgbClr val="000000"/>
                  </a:solidFill>
                  <a:latin typeface="Arial"/>
                </a:endParaRPr>
              </a:p>
            </p:txBody>
          </p:sp>
          <p:sp>
            <p:nvSpPr>
              <p:cNvPr id="1557" name="Text Box 82"/>
              <p:cNvSpPr/>
              <p:nvPr/>
            </p:nvSpPr>
            <p:spPr>
              <a:xfrm>
                <a:off x="2655000" y="4116960"/>
                <a:ext cx="502560" cy="45504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200" spc="-1" strike="noStrike">
                    <a:solidFill>
                      <a:schemeClr val="dk1"/>
                    </a:solidFill>
                    <a:latin typeface="Arial Narrow"/>
                  </a:rPr>
                  <a:t>bits</a:t>
                </a:r>
                <a:endParaRPr b="0" lang="en-US" sz="1200" spc="-1" strike="noStrike">
                  <a:solidFill>
                    <a:srgbClr val="000000"/>
                  </a:solidFill>
                  <a:latin typeface="Arial"/>
                </a:endParaRPr>
              </a:p>
              <a:p>
                <a:pPr>
                  <a:lnSpc>
                    <a:spcPct val="100000"/>
                  </a:lnSpc>
                </a:pPr>
                <a:r>
                  <a:rPr b="1" lang="en-US" sz="1200" spc="-1" strike="noStrike">
                    <a:solidFill>
                      <a:schemeClr val="dk1"/>
                    </a:solidFill>
                    <a:latin typeface="Arial Narrow"/>
                  </a:rPr>
                  <a:t>56-63</a:t>
                </a:r>
                <a:endParaRPr b="0" lang="en-US" sz="1200" spc="-1" strike="noStrike">
                  <a:solidFill>
                    <a:srgbClr val="000000"/>
                  </a:solidFill>
                  <a:latin typeface="Arial"/>
                </a:endParaRPr>
              </a:p>
            </p:txBody>
          </p:sp>
        </p:grpSp>
      </p:grpSp>
      <p:grpSp>
        <p:nvGrpSpPr>
          <p:cNvPr id="1558" name="Group 139"/>
          <p:cNvGrpSpPr/>
          <p:nvPr/>
        </p:nvGrpSpPr>
        <p:grpSpPr>
          <a:xfrm>
            <a:off x="2343600" y="4952520"/>
            <a:ext cx="4076280" cy="1828800"/>
            <a:chOff x="2343600" y="4952520"/>
            <a:chExt cx="4076280" cy="1828800"/>
          </a:xfrm>
        </p:grpSpPr>
        <p:grpSp>
          <p:nvGrpSpPr>
            <p:cNvPr id="1559" name="Group 105"/>
            <p:cNvGrpSpPr/>
            <p:nvPr/>
          </p:nvGrpSpPr>
          <p:grpSpPr>
            <a:xfrm>
              <a:off x="3930480" y="5989680"/>
              <a:ext cx="1830240" cy="791640"/>
              <a:chOff x="3930480" y="5989680"/>
              <a:chExt cx="1830240" cy="791640"/>
            </a:xfrm>
          </p:grpSpPr>
          <p:sp>
            <p:nvSpPr>
              <p:cNvPr id="1560" name="AutoShape 83"/>
              <p:cNvSpPr/>
              <p:nvPr/>
            </p:nvSpPr>
            <p:spPr>
              <a:xfrm>
                <a:off x="3930480" y="5989680"/>
                <a:ext cx="853560" cy="791640"/>
              </a:xfrm>
              <a:prstGeom prst="downArrow">
                <a:avLst>
                  <a:gd name="adj1" fmla="val 50000"/>
                  <a:gd name="adj2" fmla="val 25000"/>
                </a:avLst>
              </a:prstGeom>
              <a:solidFill>
                <a:srgbClr val="ff99cc"/>
              </a:solidFill>
              <a:ln w="12700">
                <a:solidFill>
                  <a:srgbClr val="000004"/>
                </a:solidFill>
                <a:miter/>
              </a:ln>
              <a:effectLst>
                <a:outerShdw algn="ctr" blurRad="63360" dir="2700000" dist="37674" rotWithShape="0">
                  <a:srgbClr val="000004">
                    <a:alpha val="75000"/>
                  </a:srgbClr>
                </a:outerShdw>
              </a:effectLst>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61" name="Text Box 84"/>
              <p:cNvSpPr/>
              <p:nvPr/>
            </p:nvSpPr>
            <p:spPr>
              <a:xfrm>
                <a:off x="4694040" y="6113880"/>
                <a:ext cx="106668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64-bit word</a:t>
                </a:r>
                <a:endParaRPr b="0" lang="en-US" sz="1600" spc="-1" strike="noStrike">
                  <a:solidFill>
                    <a:srgbClr val="000000"/>
                  </a:solidFill>
                  <a:latin typeface="Arial"/>
                </a:endParaRPr>
              </a:p>
            </p:txBody>
          </p:sp>
        </p:grpSp>
        <p:grpSp>
          <p:nvGrpSpPr>
            <p:cNvPr id="1562" name="Group 110"/>
            <p:cNvGrpSpPr/>
            <p:nvPr/>
          </p:nvGrpSpPr>
          <p:grpSpPr>
            <a:xfrm>
              <a:off x="2343600" y="4952520"/>
              <a:ext cx="4076280" cy="449280"/>
              <a:chOff x="2343600" y="4952520"/>
              <a:chExt cx="4076280" cy="449280"/>
            </a:xfrm>
          </p:grpSpPr>
          <p:sp>
            <p:nvSpPr>
              <p:cNvPr id="1563" name="Text Box 111"/>
              <p:cNvSpPr/>
              <p:nvPr/>
            </p:nvSpPr>
            <p:spPr>
              <a:xfrm>
                <a:off x="618084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0</a:t>
                </a:r>
                <a:endParaRPr b="0" lang="en-US" sz="1000" spc="-1" strike="noStrike">
                  <a:solidFill>
                    <a:srgbClr val="000000"/>
                  </a:solidFill>
                  <a:latin typeface="Arial"/>
                </a:endParaRPr>
              </a:p>
            </p:txBody>
          </p:sp>
          <p:sp>
            <p:nvSpPr>
              <p:cNvPr id="1564" name="Text Box 112"/>
              <p:cNvSpPr/>
              <p:nvPr/>
            </p:nvSpPr>
            <p:spPr>
              <a:xfrm>
                <a:off x="42915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31</a:t>
                </a:r>
                <a:endParaRPr b="0" lang="en-US" sz="1000" spc="-1" strike="noStrike">
                  <a:solidFill>
                    <a:srgbClr val="000000"/>
                  </a:solidFill>
                  <a:latin typeface="Arial"/>
                </a:endParaRPr>
              </a:p>
            </p:txBody>
          </p:sp>
          <p:sp>
            <p:nvSpPr>
              <p:cNvPr id="1565" name="Text Box 113"/>
              <p:cNvSpPr/>
              <p:nvPr/>
            </p:nvSpPr>
            <p:spPr>
              <a:xfrm>
                <a:off x="579348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7</a:t>
                </a:r>
                <a:endParaRPr b="0" lang="en-US" sz="1000" spc="-1" strike="noStrike">
                  <a:solidFill>
                    <a:srgbClr val="000000"/>
                  </a:solidFill>
                  <a:latin typeface="Arial"/>
                </a:endParaRPr>
              </a:p>
            </p:txBody>
          </p:sp>
          <p:sp>
            <p:nvSpPr>
              <p:cNvPr id="1566" name="Text Box 114"/>
              <p:cNvSpPr/>
              <p:nvPr/>
            </p:nvSpPr>
            <p:spPr>
              <a:xfrm>
                <a:off x="5649120" y="4952520"/>
                <a:ext cx="23904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8</a:t>
                </a:r>
                <a:endParaRPr b="0" lang="en-US" sz="1000" spc="-1" strike="noStrike">
                  <a:solidFill>
                    <a:srgbClr val="000000"/>
                  </a:solidFill>
                  <a:latin typeface="Arial"/>
                </a:endParaRPr>
              </a:p>
            </p:txBody>
          </p:sp>
          <p:sp>
            <p:nvSpPr>
              <p:cNvPr id="1567" name="Text Box 115"/>
              <p:cNvSpPr/>
              <p:nvPr/>
            </p:nvSpPr>
            <p:spPr>
              <a:xfrm>
                <a:off x="5266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15</a:t>
                </a:r>
                <a:endParaRPr b="0" lang="en-US" sz="1000" spc="-1" strike="noStrike">
                  <a:solidFill>
                    <a:srgbClr val="000000"/>
                  </a:solidFill>
                  <a:latin typeface="Arial"/>
                </a:endParaRPr>
              </a:p>
            </p:txBody>
          </p:sp>
          <p:sp>
            <p:nvSpPr>
              <p:cNvPr id="1568" name="Text Box 116"/>
              <p:cNvSpPr/>
              <p:nvPr/>
            </p:nvSpPr>
            <p:spPr>
              <a:xfrm>
                <a:off x="508392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16</a:t>
                </a:r>
                <a:endParaRPr b="0" lang="en-US" sz="1000" spc="-1" strike="noStrike">
                  <a:solidFill>
                    <a:srgbClr val="000000"/>
                  </a:solidFill>
                  <a:latin typeface="Arial"/>
                </a:endParaRPr>
              </a:p>
            </p:txBody>
          </p:sp>
          <p:sp>
            <p:nvSpPr>
              <p:cNvPr id="1569" name="Text Box 117"/>
              <p:cNvSpPr/>
              <p:nvPr/>
            </p:nvSpPr>
            <p:spPr>
              <a:xfrm>
                <a:off x="4823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23</a:t>
                </a:r>
                <a:endParaRPr b="0" lang="en-US" sz="1000" spc="-1" strike="noStrike">
                  <a:solidFill>
                    <a:srgbClr val="000000"/>
                  </a:solidFill>
                  <a:latin typeface="Arial"/>
                </a:endParaRPr>
              </a:p>
            </p:txBody>
          </p:sp>
          <p:sp>
            <p:nvSpPr>
              <p:cNvPr id="1570" name="Text Box 118"/>
              <p:cNvSpPr/>
              <p:nvPr/>
            </p:nvSpPr>
            <p:spPr>
              <a:xfrm>
                <a:off x="4656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24</a:t>
                </a:r>
                <a:endParaRPr b="0" lang="en-US" sz="1000" spc="-1" strike="noStrike">
                  <a:solidFill>
                    <a:srgbClr val="000000"/>
                  </a:solidFill>
                  <a:latin typeface="Arial"/>
                </a:endParaRPr>
              </a:p>
            </p:txBody>
          </p:sp>
          <p:sp>
            <p:nvSpPr>
              <p:cNvPr id="1571" name="Text Box 119"/>
              <p:cNvSpPr/>
              <p:nvPr/>
            </p:nvSpPr>
            <p:spPr>
              <a:xfrm>
                <a:off x="41266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32</a:t>
                </a:r>
                <a:endParaRPr b="0" lang="en-US" sz="1000" spc="-1" strike="noStrike">
                  <a:solidFill>
                    <a:srgbClr val="000000"/>
                  </a:solidFill>
                  <a:latin typeface="Arial"/>
                </a:endParaRPr>
              </a:p>
            </p:txBody>
          </p:sp>
          <p:sp>
            <p:nvSpPr>
              <p:cNvPr id="1572" name="Text Box 120"/>
              <p:cNvSpPr/>
              <p:nvPr/>
            </p:nvSpPr>
            <p:spPr>
              <a:xfrm>
                <a:off x="234360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63</a:t>
                </a:r>
                <a:endParaRPr b="0" lang="en-US" sz="1000" spc="-1" strike="noStrike">
                  <a:solidFill>
                    <a:srgbClr val="000000"/>
                  </a:solidFill>
                  <a:latin typeface="Arial"/>
                </a:endParaRPr>
              </a:p>
            </p:txBody>
          </p:sp>
          <p:sp>
            <p:nvSpPr>
              <p:cNvPr id="1573" name="Text Box 121"/>
              <p:cNvSpPr/>
              <p:nvPr/>
            </p:nvSpPr>
            <p:spPr>
              <a:xfrm>
                <a:off x="3834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39</a:t>
                </a:r>
                <a:endParaRPr b="0" lang="en-US" sz="1000" spc="-1" strike="noStrike">
                  <a:solidFill>
                    <a:srgbClr val="000000"/>
                  </a:solidFill>
                  <a:latin typeface="Arial"/>
                </a:endParaRPr>
              </a:p>
            </p:txBody>
          </p:sp>
          <p:sp>
            <p:nvSpPr>
              <p:cNvPr id="1574" name="Text Box 122"/>
              <p:cNvSpPr/>
              <p:nvPr/>
            </p:nvSpPr>
            <p:spPr>
              <a:xfrm>
                <a:off x="3637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40</a:t>
                </a:r>
                <a:endParaRPr b="0" lang="en-US" sz="1000" spc="-1" strike="noStrike">
                  <a:solidFill>
                    <a:srgbClr val="000000"/>
                  </a:solidFill>
                  <a:latin typeface="Arial"/>
                </a:endParaRPr>
              </a:p>
            </p:txBody>
          </p:sp>
          <p:sp>
            <p:nvSpPr>
              <p:cNvPr id="1575" name="Text Box 123"/>
              <p:cNvSpPr/>
              <p:nvPr/>
            </p:nvSpPr>
            <p:spPr>
              <a:xfrm>
                <a:off x="33184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47</a:t>
                </a:r>
                <a:endParaRPr b="0" lang="en-US" sz="1000" spc="-1" strike="noStrike">
                  <a:solidFill>
                    <a:srgbClr val="000000"/>
                  </a:solidFill>
                  <a:latin typeface="Arial"/>
                </a:endParaRPr>
              </a:p>
            </p:txBody>
          </p:sp>
          <p:sp>
            <p:nvSpPr>
              <p:cNvPr id="1576" name="Text Box 124"/>
              <p:cNvSpPr/>
              <p:nvPr/>
            </p:nvSpPr>
            <p:spPr>
              <a:xfrm>
                <a:off x="315036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48</a:t>
                </a:r>
                <a:endParaRPr b="0" lang="en-US" sz="1000" spc="-1" strike="noStrike">
                  <a:solidFill>
                    <a:srgbClr val="000000"/>
                  </a:solidFill>
                  <a:latin typeface="Arial"/>
                </a:endParaRPr>
              </a:p>
            </p:txBody>
          </p:sp>
          <p:sp>
            <p:nvSpPr>
              <p:cNvPr id="1577" name="Text Box 125"/>
              <p:cNvSpPr/>
              <p:nvPr/>
            </p:nvSpPr>
            <p:spPr>
              <a:xfrm>
                <a:off x="284544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55</a:t>
                </a:r>
                <a:endParaRPr b="0" lang="en-US" sz="1000" spc="-1" strike="noStrike">
                  <a:solidFill>
                    <a:srgbClr val="000000"/>
                  </a:solidFill>
                  <a:latin typeface="Arial"/>
                </a:endParaRPr>
              </a:p>
            </p:txBody>
          </p:sp>
          <p:sp>
            <p:nvSpPr>
              <p:cNvPr id="1578" name="Text Box 126"/>
              <p:cNvSpPr/>
              <p:nvPr/>
            </p:nvSpPr>
            <p:spPr>
              <a:xfrm>
                <a:off x="2645280" y="4952520"/>
                <a:ext cx="297000" cy="24192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000" spc="-1" strike="noStrike">
                    <a:solidFill>
                      <a:schemeClr val="dk1"/>
                    </a:solidFill>
                    <a:latin typeface="Arial Narrow"/>
                  </a:rPr>
                  <a:t>56</a:t>
                </a:r>
                <a:endParaRPr b="0" lang="en-US" sz="1000" spc="-1" strike="noStrike">
                  <a:solidFill>
                    <a:srgbClr val="000000"/>
                  </a:solidFill>
                  <a:latin typeface="Arial"/>
                </a:endParaRPr>
              </a:p>
            </p:txBody>
          </p:sp>
          <p:grpSp>
            <p:nvGrpSpPr>
              <p:cNvPr id="1579" name="Group 128"/>
              <p:cNvGrpSpPr/>
              <p:nvPr/>
            </p:nvGrpSpPr>
            <p:grpSpPr>
              <a:xfrm>
                <a:off x="2438280" y="5157720"/>
                <a:ext cx="3882600" cy="244080"/>
                <a:chOff x="2438280" y="5157720"/>
                <a:chExt cx="3882600" cy="244080"/>
              </a:xfrm>
            </p:grpSpPr>
            <p:sp>
              <p:nvSpPr>
                <p:cNvPr id="1580" name="Rectangle 129"/>
                <p:cNvSpPr/>
                <p:nvPr/>
              </p:nvSpPr>
              <p:spPr>
                <a:xfrm>
                  <a:off x="43704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1" name="Rectangle 130"/>
                <p:cNvSpPr/>
                <p:nvPr/>
              </p:nvSpPr>
              <p:spPr>
                <a:xfrm>
                  <a:off x="485784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2" name="Rectangle 131"/>
                <p:cNvSpPr/>
                <p:nvPr/>
              </p:nvSpPr>
              <p:spPr>
                <a:xfrm>
                  <a:off x="5345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3" name="Rectangle 132"/>
                <p:cNvSpPr/>
                <p:nvPr/>
              </p:nvSpPr>
              <p:spPr>
                <a:xfrm>
                  <a:off x="5832360" y="5157720"/>
                  <a:ext cx="48852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4" name="Rectangle 133"/>
                <p:cNvSpPr/>
                <p:nvPr/>
              </p:nvSpPr>
              <p:spPr>
                <a:xfrm>
                  <a:off x="243828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5" name="Rectangle 134"/>
                <p:cNvSpPr/>
                <p:nvPr/>
              </p:nvSpPr>
              <p:spPr>
                <a:xfrm>
                  <a:off x="292572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6" name="Rectangle 135"/>
                <p:cNvSpPr/>
                <p:nvPr/>
              </p:nvSpPr>
              <p:spPr>
                <a:xfrm>
                  <a:off x="341316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7" name="Rectangle 136"/>
                <p:cNvSpPr/>
                <p:nvPr/>
              </p:nvSpPr>
              <p:spPr>
                <a:xfrm>
                  <a:off x="3900600" y="5157720"/>
                  <a:ext cx="487080" cy="244080"/>
                </a:xfrm>
                <a:prstGeom prst="rect">
                  <a:avLst/>
                </a:prstGeom>
                <a:solidFill>
                  <a:srgbClr val="ff99cc"/>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grpSp>
        </p:grpSp>
      </p:grpSp>
    </p:spTree>
  </p:cSld>
  <mc:AlternateContent>
    <mc:Choice Requires="p14">
      <p:transition spd="slow" p14:dur="2000"/>
    </mc:Choice>
    <mc:Fallback>
      <p:transition spd="slow"/>
    </mc:Fallback>
  </mc:AlternateContent>
  <p:timing>
    <p:tnLst>
      <p:par>
        <p:cTn id="266" dur="indefinite" restart="never" nodeType="tmRoot">
          <p:childTnLst>
            <p:seq>
              <p:cTn id="267" dur="indefinite" nodeType="mainSeq">
                <p:childTnLst>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499"/>
                                          </p:stCondLst>
                                        </p:cTn>
                                        <p:tgtEl>
                                          <p:spTgt spid="1486"/>
                                        </p:tgtEl>
                                        <p:attrNameLst>
                                          <p:attrName>style.visibility</p:attrName>
                                        </p:attrNameLst>
                                      </p:cBhvr>
                                      <p:to>
                                        <p:strVal val="visible"/>
                                      </p:to>
                                    </p:set>
                                    <p:set>
                                      <p:cBhvr>
                                        <p:cTn id="272" dur="1" fill="hold"/>
                                        <p:tgtEl>
                                          <p:spTgt spid="1486"/>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499"/>
                                          </p:stCondLst>
                                        </p:cTn>
                                        <p:tgtEl>
                                          <p:spTgt spid="1511"/>
                                        </p:tgtEl>
                                        <p:attrNameLst>
                                          <p:attrName>style.visibility</p:attrName>
                                        </p:attrNameLst>
                                      </p:cBhvr>
                                      <p:to>
                                        <p:strVal val="visible"/>
                                      </p:to>
                                    </p:set>
                                    <p:set>
                                      <p:cBhvr>
                                        <p:cTn id="277" dur="1" fill="hold"/>
                                        <p:tgtEl>
                                          <p:spTgt spid="1511"/>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
                                  <p:stCondLst>
                                    <p:cond delay="0"/>
                                  </p:stCondLst>
                                  <p:childTnLst>
                                    <p:set>
                                      <p:cBhvr>
                                        <p:cTn id="281" dur="1" fill="hold">
                                          <p:stCondLst>
                                            <p:cond delay="499"/>
                                          </p:stCondLst>
                                        </p:cTn>
                                        <p:tgtEl>
                                          <p:spTgt spid="1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Enhanced DRAMs</a:t>
            </a:r>
            <a:endParaRPr b="0" lang="en-US" sz="3600" spc="-1" strike="noStrike">
              <a:solidFill>
                <a:schemeClr val="dk1"/>
              </a:solidFill>
              <a:latin typeface="Arial Narrow"/>
            </a:endParaRPr>
          </a:p>
        </p:txBody>
      </p:sp>
      <p:sp>
        <p:nvSpPr>
          <p:cNvPr id="1589" name="PlaceHolder 2"/>
          <p:cNvSpPr>
            <a:spLocks noGrp="1"/>
          </p:cNvSpPr>
          <p:nvPr>
            <p:ph/>
          </p:nvPr>
        </p:nvSpPr>
        <p:spPr>
          <a:xfrm>
            <a:off x="396720" y="1362240"/>
            <a:ext cx="8594280" cy="5114520"/>
          </a:xfrm>
          <a:prstGeom prst="rect">
            <a:avLst/>
          </a:prstGeom>
          <a:noFill/>
          <a:ln w="9360">
            <a:noFill/>
          </a:ln>
        </p:spPr>
        <p:txBody>
          <a:bodyPr numCol="1" spcCol="0" lIns="91440" rIns="91440" tIns="45720" bIns="45720" anchor="t">
            <a:norm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Basic DRAM cell has not changed since its invention in 1966.</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Commercialized by Intel in 1970. </a:t>
            </a:r>
            <a:endParaRPr b="0" lang="en-US" sz="2000" spc="-1" strike="noStrike">
              <a:solidFill>
                <a:schemeClr val="dk1"/>
              </a:solidFill>
              <a:latin typeface="Calibri"/>
            </a:endParaRPr>
          </a:p>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DRAM cores with better interface logic and faster I/O :</a:t>
            </a:r>
            <a:endParaRPr b="1" lang="en-US" sz="24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Synchronous DRAM (</a:t>
            </a:r>
            <a:r>
              <a:rPr b="0" lang="en-US" sz="2000" spc="-1" strike="noStrike">
                <a:solidFill>
                  <a:srgbClr val="ff0000"/>
                </a:solidFill>
                <a:latin typeface="Calibri"/>
              </a:rPr>
              <a:t>SDRAM</a:t>
            </a:r>
            <a:r>
              <a:rPr b="0" lang="en-US" sz="2000" spc="-1" strike="noStrike">
                <a:solidFill>
                  <a:schemeClr val="dk1"/>
                </a:solidFill>
                <a:latin typeface="Calibri"/>
              </a:rPr>
              <a:t>)</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Uses a conventional clock signal instead of asynchronous control</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Allows reuse of the row addresses (e.g., RAS, CAS, CAS, CAS)</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lvl="1" marL="743040" indent="-285840">
              <a:lnSpc>
                <a:spcPct val="100000"/>
              </a:lnSpc>
              <a:spcBef>
                <a:spcPts val="400"/>
              </a:spcBef>
              <a:buClr>
                <a:srgbClr val="990000"/>
              </a:buClr>
              <a:buSzPct val="110000"/>
              <a:buFont typeface="Wingdings" charset="2"/>
              <a:buChar char=""/>
            </a:pPr>
            <a:r>
              <a:rPr b="0" lang="en-US" sz="2000" spc="-1" strike="noStrike">
                <a:solidFill>
                  <a:schemeClr val="dk1"/>
                </a:solidFill>
                <a:latin typeface="Calibri"/>
              </a:rPr>
              <a:t>Double data-rate synchronous DRAM (</a:t>
            </a:r>
            <a:r>
              <a:rPr b="0" lang="en-US" sz="2000" spc="-1" strike="noStrike">
                <a:solidFill>
                  <a:srgbClr val="ff0000"/>
                </a:solidFill>
                <a:latin typeface="Calibri"/>
              </a:rPr>
              <a:t>DDR SDRAM</a:t>
            </a:r>
            <a:r>
              <a:rPr b="0" lang="en-US" sz="2000" spc="-1" strike="noStrike">
                <a:solidFill>
                  <a:schemeClr val="dk1"/>
                </a:solidFill>
                <a:latin typeface="Calibri"/>
              </a:rPr>
              <a:t>)</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Double edge clocking sends two bits per cycle per pin</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Different types distinguished by size of small prefetch buffer:</a:t>
            </a:r>
            <a:endParaRPr b="0" lang="en-US" sz="2000" spc="-1" strike="noStrike">
              <a:solidFill>
                <a:schemeClr val="dk1"/>
              </a:solidFill>
              <a:latin typeface="Calibri"/>
            </a:endParaRPr>
          </a:p>
          <a:p>
            <a:pPr lvl="3" marL="1600200" indent="-228600">
              <a:lnSpc>
                <a:spcPct val="100000"/>
              </a:lnSpc>
              <a:spcBef>
                <a:spcPts val="400"/>
              </a:spcBef>
              <a:buClr>
                <a:srgbClr val="ff0000"/>
              </a:buClr>
              <a:buFont typeface="Symbol" charset="2"/>
              <a:buChar char=""/>
            </a:pPr>
            <a:r>
              <a:rPr b="0" lang="en-US" sz="2000" spc="-1" strike="noStrike">
                <a:solidFill>
                  <a:srgbClr val="ff0000"/>
                </a:solidFill>
                <a:latin typeface="Calibri"/>
              </a:rPr>
              <a:t>DDR</a:t>
            </a:r>
            <a:r>
              <a:rPr b="0" lang="en-US" sz="2000" spc="-1" strike="noStrike">
                <a:solidFill>
                  <a:schemeClr val="dk1"/>
                </a:solidFill>
                <a:latin typeface="Calibri"/>
              </a:rPr>
              <a:t> (2 bits), </a:t>
            </a:r>
            <a:r>
              <a:rPr b="0" lang="en-US" sz="2000" spc="-1" strike="noStrike">
                <a:solidFill>
                  <a:srgbClr val="ff0000"/>
                </a:solidFill>
                <a:latin typeface="Calibri"/>
              </a:rPr>
              <a:t>DDR2</a:t>
            </a:r>
            <a:r>
              <a:rPr b="0" lang="en-US" sz="2000" spc="-1" strike="noStrike">
                <a:solidFill>
                  <a:schemeClr val="dk1"/>
                </a:solidFill>
                <a:latin typeface="Calibri"/>
              </a:rPr>
              <a:t> (4 bits), </a:t>
            </a:r>
            <a:r>
              <a:rPr b="0" lang="en-US" sz="2000" spc="-1" strike="noStrike">
                <a:solidFill>
                  <a:srgbClr val="ff0000"/>
                </a:solidFill>
                <a:latin typeface="Calibri"/>
              </a:rPr>
              <a:t>DDR3</a:t>
            </a:r>
            <a:r>
              <a:rPr b="0" lang="en-US" sz="2000" spc="-1" strike="noStrike">
                <a:solidFill>
                  <a:schemeClr val="dk1"/>
                </a:solidFill>
                <a:latin typeface="Calibri"/>
              </a:rPr>
              <a:t> (8 bits)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By 2010, standard for most server and desktop systems</a:t>
            </a:r>
            <a:endParaRPr b="0" lang="en-US" sz="2000" spc="-1" strike="noStrike">
              <a:solidFill>
                <a:schemeClr val="dk1"/>
              </a:solidFill>
              <a:latin typeface="Calibri"/>
            </a:endParaRPr>
          </a:p>
          <a:p>
            <a:pPr lvl="2" marL="1143000" indent="-228600">
              <a:lnSpc>
                <a:spcPct val="100000"/>
              </a:lnSpc>
              <a:spcBef>
                <a:spcPts val="400"/>
              </a:spcBef>
              <a:buClr>
                <a:srgbClr val="000000"/>
              </a:buClr>
              <a:buSzPct val="80000"/>
              <a:buFont typeface="Wingdings" charset="2"/>
              <a:buChar char=""/>
            </a:pPr>
            <a:r>
              <a:rPr b="0" lang="en-US" sz="2000" spc="-1" strike="noStrike">
                <a:solidFill>
                  <a:schemeClr val="dk1"/>
                </a:solidFill>
                <a:latin typeface="Calibri"/>
              </a:rPr>
              <a:t>Intel Core i7 supports only DDR3 SDRAM</a:t>
            </a:r>
            <a:endParaRPr b="0"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a:p>
            <a:pPr indent="0">
              <a:lnSpc>
                <a:spcPct val="100000"/>
              </a:lnSpc>
              <a:spcBef>
                <a:spcPts val="400"/>
              </a:spcBef>
              <a:buNone/>
            </a:pPr>
            <a:endParaRPr b="1" lang="en-US" sz="2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Rectangle 18"/>
          <p:cNvSpPr/>
          <p:nvPr/>
        </p:nvSpPr>
        <p:spPr>
          <a:xfrm>
            <a:off x="76320" y="3032280"/>
            <a:ext cx="8892720" cy="421920"/>
          </a:xfrm>
          <a:prstGeom prst="rect">
            <a:avLst/>
          </a:prstGeom>
          <a:solidFill>
            <a:srgbClr val="e6e6e6"/>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22228b"/>
              </a:solidFill>
              <a:latin typeface="Calibri"/>
            </a:endParaRPr>
          </a:p>
        </p:txBody>
      </p:sp>
      <p:sp>
        <p:nvSpPr>
          <p:cNvPr id="1591" name="Rectangle 3"/>
          <p:cNvSpPr/>
          <p:nvPr/>
        </p:nvSpPr>
        <p:spPr>
          <a:xfrm>
            <a:off x="76320" y="3032280"/>
            <a:ext cx="8892720" cy="173412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$/MB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880</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30</a:t>
            </a:r>
            <a:r>
              <a:rPr b="1" lang="en-US" sz="1800" spc="-1" strike="noStrike">
                <a:solidFill>
                  <a:srgbClr val="22228b"/>
                </a:solidFill>
                <a:latin typeface="Arial Narrow"/>
              </a:rPr>
              <a:t>	</a:t>
            </a:r>
            <a:r>
              <a:rPr b="1" lang="en-US" sz="1800" spc="-1" strike="noStrike">
                <a:solidFill>
                  <a:srgbClr val="22228b"/>
                </a:solidFill>
                <a:latin typeface="Arial Narrow"/>
              </a:rPr>
              <a:t>1</a:t>
            </a:r>
            <a:r>
              <a:rPr b="1" lang="en-US" sz="1800" spc="-1" strike="noStrike">
                <a:solidFill>
                  <a:srgbClr val="22228b"/>
                </a:solidFill>
                <a:latin typeface="Arial Narrow"/>
              </a:rPr>
              <a:t>	</a:t>
            </a:r>
            <a:r>
              <a:rPr b="1" lang="en-US" sz="1800" spc="-1" strike="noStrike">
                <a:solidFill>
                  <a:srgbClr val="22228b"/>
                </a:solidFill>
                <a:latin typeface="Arial Narrow"/>
              </a:rPr>
              <a:t>0.1</a:t>
            </a:r>
            <a:r>
              <a:rPr b="1" lang="en-US" sz="1800" spc="-1" strike="noStrike">
                <a:solidFill>
                  <a:srgbClr val="22228b"/>
                </a:solidFill>
                <a:latin typeface="Arial Narrow"/>
              </a:rPr>
              <a:t>	</a:t>
            </a:r>
            <a:r>
              <a:rPr b="1" lang="en-US" sz="1800" spc="-1" strike="noStrike">
                <a:solidFill>
                  <a:srgbClr val="22228b"/>
                </a:solidFill>
                <a:latin typeface="Arial Narrow"/>
              </a:rPr>
              <a:t>0.06</a:t>
            </a:r>
            <a:r>
              <a:rPr b="1" lang="en-US" sz="1800" spc="-1" strike="noStrike">
                <a:solidFill>
                  <a:srgbClr val="22228b"/>
                </a:solidFill>
                <a:latin typeface="Arial Narrow"/>
              </a:rPr>
              <a:t>	</a:t>
            </a:r>
            <a:r>
              <a:rPr b="1" lang="en-US" sz="1800" spc="-1" strike="noStrike">
                <a:solidFill>
                  <a:srgbClr val="22228b"/>
                </a:solidFill>
                <a:latin typeface="Arial Narrow"/>
              </a:rPr>
              <a:t>0.02</a:t>
            </a:r>
            <a:r>
              <a:rPr b="1" lang="en-US" sz="1800" spc="-1" strike="noStrike">
                <a:solidFill>
                  <a:srgbClr val="22228b"/>
                </a:solidFill>
                <a:latin typeface="Arial Narrow"/>
              </a:rPr>
              <a:t>	</a:t>
            </a:r>
            <a:r>
              <a:rPr b="1" i="1" lang="en-US" sz="1800" spc="-1" strike="noStrike">
                <a:solidFill>
                  <a:srgbClr val="22228b"/>
                </a:solidFill>
                <a:latin typeface="Arial Narrow"/>
              </a:rPr>
              <a:t>44,000</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(ns)</a:t>
            </a:r>
            <a:r>
              <a:rPr b="1" lang="en-US" sz="1800" spc="-1" strike="noStrike">
                <a:solidFill>
                  <a:srgbClr val="22228b"/>
                </a:solidFill>
                <a:latin typeface="Arial Narrow"/>
              </a:rPr>
              <a:t>	</a:t>
            </a:r>
            <a:r>
              <a:rPr b="1" lang="en-US" sz="1800" spc="-1" strike="noStrike">
                <a:solidFill>
                  <a:srgbClr val="22228b"/>
                </a:solidFill>
                <a:latin typeface="Arial Narrow"/>
              </a:rPr>
              <a:t>200</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70</a:t>
            </a:r>
            <a:r>
              <a:rPr b="1" lang="en-US" sz="1800" spc="-1" strike="noStrike">
                <a:solidFill>
                  <a:srgbClr val="22228b"/>
                </a:solidFill>
                <a:latin typeface="Arial Narrow"/>
              </a:rPr>
              <a:t>	</a:t>
            </a:r>
            <a:r>
              <a:rPr b="1" lang="en-US" sz="1800" spc="-1" strike="noStrike">
                <a:solidFill>
                  <a:srgbClr val="22228b"/>
                </a:solidFill>
                <a:latin typeface="Arial Narrow"/>
              </a:rPr>
              <a:t>60</a:t>
            </a:r>
            <a:r>
              <a:rPr b="1" lang="en-US" sz="1800" spc="-1" strike="noStrike">
                <a:solidFill>
                  <a:srgbClr val="22228b"/>
                </a:solidFill>
                <a:latin typeface="Arial Narrow"/>
              </a:rPr>
              <a:t>	</a:t>
            </a:r>
            <a:r>
              <a:rPr b="1" lang="en-US" sz="1800" spc="-1" strike="noStrike">
                <a:solidFill>
                  <a:srgbClr val="22228b"/>
                </a:solidFill>
                <a:latin typeface="Arial Narrow"/>
              </a:rPr>
              <a:t>50</a:t>
            </a:r>
            <a:r>
              <a:rPr b="1" lang="en-US" sz="1800" spc="-1" strike="noStrike">
                <a:solidFill>
                  <a:srgbClr val="22228b"/>
                </a:solidFill>
                <a:latin typeface="Arial Narrow"/>
              </a:rPr>
              <a:t>	</a:t>
            </a:r>
            <a:r>
              <a:rPr b="1" lang="en-US" sz="1800" spc="-1" strike="noStrike">
                <a:solidFill>
                  <a:srgbClr val="22228b"/>
                </a:solidFill>
                <a:latin typeface="Arial Narrow"/>
              </a:rPr>
              <a:t>40</a:t>
            </a:r>
            <a:r>
              <a:rPr b="1" lang="en-US" sz="1800" spc="-1" strike="noStrike">
                <a:solidFill>
                  <a:srgbClr val="22228b"/>
                </a:solidFill>
                <a:latin typeface="Arial Narrow"/>
              </a:rPr>
              <a:t>	</a:t>
            </a:r>
            <a:r>
              <a:rPr b="1" lang="en-US" sz="1800" spc="-1" strike="noStrike">
                <a:solidFill>
                  <a:srgbClr val="22228b"/>
                </a:solidFill>
                <a:latin typeface="Arial Narrow"/>
              </a:rPr>
              <a:t>20</a:t>
            </a:r>
            <a:r>
              <a:rPr b="1" lang="en-US" sz="1800" spc="-1" strike="noStrike">
                <a:solidFill>
                  <a:srgbClr val="22228b"/>
                </a:solidFill>
                <a:latin typeface="Arial Narrow"/>
              </a:rPr>
              <a:t>	</a:t>
            </a:r>
            <a:r>
              <a:rPr b="1" i="1" lang="en-US" sz="1800" spc="-1" strike="noStrike">
                <a:solidFill>
                  <a:srgbClr val="22228b"/>
                </a:solidFill>
                <a:latin typeface="Arial Narrow"/>
              </a:rPr>
              <a:t>10</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typical size (MB) </a:t>
            </a:r>
            <a:r>
              <a:rPr b="1" lang="en-US" sz="1800" spc="-1" strike="noStrike">
                <a:solidFill>
                  <a:srgbClr val="22228b"/>
                </a:solidFill>
                <a:latin typeface="Arial Narrow"/>
              </a:rPr>
              <a:t>	</a:t>
            </a:r>
            <a:r>
              <a:rPr b="1" lang="en-US" sz="1800" spc="-1" strike="noStrike">
                <a:solidFill>
                  <a:srgbClr val="22228b"/>
                </a:solidFill>
                <a:latin typeface="Arial Narrow"/>
              </a:rPr>
              <a:t>0.256</a:t>
            </a:r>
            <a:r>
              <a:rPr b="1" lang="en-US" sz="1800" spc="-1" strike="noStrike">
                <a:solidFill>
                  <a:srgbClr val="22228b"/>
                </a:solidFill>
                <a:latin typeface="Arial Narrow"/>
              </a:rPr>
              <a:t>	</a:t>
            </a:r>
            <a:r>
              <a:rPr b="1" lang="en-US" sz="1800" spc="-1" strike="noStrike">
                <a:solidFill>
                  <a:srgbClr val="22228b"/>
                </a:solidFill>
                <a:latin typeface="Arial Narrow"/>
              </a:rPr>
              <a:t>4</a:t>
            </a:r>
            <a:r>
              <a:rPr b="1" lang="en-US" sz="1800" spc="-1" strike="noStrike">
                <a:solidFill>
                  <a:srgbClr val="22228b"/>
                </a:solidFill>
                <a:latin typeface="Arial Narrow"/>
              </a:rPr>
              <a:t>	</a:t>
            </a:r>
            <a:r>
              <a:rPr b="1" lang="en-US" sz="1800" spc="-1" strike="noStrike">
                <a:solidFill>
                  <a:srgbClr val="22228b"/>
                </a:solidFill>
                <a:latin typeface="Arial Narrow"/>
              </a:rPr>
              <a:t>16</a:t>
            </a:r>
            <a:r>
              <a:rPr b="1" lang="en-US" sz="1800" spc="-1" strike="noStrike">
                <a:solidFill>
                  <a:srgbClr val="22228b"/>
                </a:solidFill>
                <a:latin typeface="Arial Narrow"/>
              </a:rPr>
              <a:t>	</a:t>
            </a:r>
            <a:r>
              <a:rPr b="1" lang="en-US" sz="1800" spc="-1" strike="noStrike">
                <a:solidFill>
                  <a:srgbClr val="22228b"/>
                </a:solidFill>
                <a:latin typeface="Arial Narrow"/>
              </a:rPr>
              <a:t>64</a:t>
            </a:r>
            <a:r>
              <a:rPr b="1" lang="en-US" sz="1800" spc="-1" strike="noStrike">
                <a:solidFill>
                  <a:srgbClr val="22228b"/>
                </a:solidFill>
                <a:latin typeface="Arial Narrow"/>
              </a:rPr>
              <a:t>	</a:t>
            </a:r>
            <a:r>
              <a:rPr b="1" lang="en-US" sz="1800" spc="-1" strike="noStrike">
                <a:solidFill>
                  <a:srgbClr val="22228b"/>
                </a:solidFill>
                <a:latin typeface="Arial Narrow"/>
              </a:rPr>
              <a:t>2,000</a:t>
            </a:r>
            <a:r>
              <a:rPr b="1" lang="en-US" sz="1800" spc="-1" strike="noStrike">
                <a:solidFill>
                  <a:srgbClr val="22228b"/>
                </a:solidFill>
                <a:latin typeface="Arial Narrow"/>
              </a:rPr>
              <a:t>	</a:t>
            </a:r>
            <a:r>
              <a:rPr b="1" lang="en-US" sz="1800" spc="-1" strike="noStrike">
                <a:solidFill>
                  <a:srgbClr val="22228b"/>
                </a:solidFill>
                <a:latin typeface="Arial Narrow"/>
              </a:rPr>
              <a:t>8,000</a:t>
            </a:r>
            <a:r>
              <a:rPr b="1" lang="en-US" sz="1800" spc="-1" strike="noStrike">
                <a:solidFill>
                  <a:srgbClr val="22228b"/>
                </a:solidFill>
                <a:latin typeface="Arial Narrow"/>
              </a:rPr>
              <a:t>	</a:t>
            </a:r>
            <a:r>
              <a:rPr b="1" lang="en-US" sz="1800" spc="-1" strike="noStrike">
                <a:solidFill>
                  <a:srgbClr val="22228b"/>
                </a:solidFill>
                <a:latin typeface="Arial Narrow"/>
              </a:rPr>
              <a:t>16.000</a:t>
            </a:r>
            <a:r>
              <a:rPr b="1" lang="en-US" sz="1800" spc="-1" strike="noStrike">
                <a:solidFill>
                  <a:srgbClr val="22228b"/>
                </a:solidFill>
                <a:latin typeface="Arial Narrow"/>
              </a:rPr>
              <a:t>	</a:t>
            </a:r>
            <a:r>
              <a:rPr b="1" i="1" lang="en-US" sz="1800" spc="-1" strike="noStrike">
                <a:solidFill>
                  <a:srgbClr val="22228b"/>
                </a:solidFill>
                <a:latin typeface="Arial Narrow"/>
              </a:rPr>
              <a:t>62,500</a:t>
            </a:r>
            <a:endParaRPr b="0" lang="en-US" sz="1800" spc="-1" strike="noStrike">
              <a:solidFill>
                <a:srgbClr val="000000"/>
              </a:solidFill>
              <a:latin typeface="Arial"/>
            </a:endParaRPr>
          </a:p>
          <a:p>
            <a:pPr defTabSz="857160">
              <a:lnSpc>
                <a:spcPct val="100000"/>
              </a:lnSpc>
            </a:pPr>
            <a:endParaRPr b="0" lang="en-US" sz="1800" spc="-1" strike="noStrike">
              <a:solidFill>
                <a:srgbClr val="000000"/>
              </a:solidFill>
              <a:latin typeface="Arial"/>
            </a:endParaRPr>
          </a:p>
        </p:txBody>
      </p:sp>
      <p:sp>
        <p:nvSpPr>
          <p:cNvPr id="1592" name="Rectangle 17"/>
          <p:cNvSpPr/>
          <p:nvPr/>
        </p:nvSpPr>
        <p:spPr>
          <a:xfrm>
            <a:off x="76320" y="5229360"/>
            <a:ext cx="8892720" cy="421920"/>
          </a:xfrm>
          <a:prstGeom prst="rect">
            <a:avLst/>
          </a:prstGeom>
          <a:solidFill>
            <a:srgbClr val="e2e2e2"/>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22228b"/>
              </a:solidFill>
              <a:latin typeface="Calibri"/>
            </a:endParaRPr>
          </a:p>
        </p:txBody>
      </p:sp>
      <p:sp>
        <p:nvSpPr>
          <p:cNvPr id="1593" name="Rectangle 15"/>
          <p:cNvSpPr/>
          <p:nvPr/>
        </p:nvSpPr>
        <p:spPr>
          <a:xfrm>
            <a:off x="98280" y="1482840"/>
            <a:ext cx="8892720" cy="421920"/>
          </a:xfrm>
          <a:prstGeom prst="rect">
            <a:avLst/>
          </a:prstGeom>
          <a:solidFill>
            <a:srgbClr val="e6e6e6"/>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rgbClr val="000000"/>
              </a:solidFill>
              <a:latin typeface="Calibri"/>
            </a:endParaRPr>
          </a:p>
        </p:txBody>
      </p:sp>
      <p:sp>
        <p:nvSpPr>
          <p:cNvPr id="159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Storage Trends</a:t>
            </a:r>
            <a:endParaRPr b="0" lang="en-US" sz="3600" spc="-1" strike="noStrike">
              <a:solidFill>
                <a:schemeClr val="dk1"/>
              </a:solidFill>
              <a:latin typeface="Arial Narrow"/>
            </a:endParaRPr>
          </a:p>
        </p:txBody>
      </p:sp>
      <p:sp>
        <p:nvSpPr>
          <p:cNvPr id="1595" name="Rectangle 5"/>
          <p:cNvSpPr/>
          <p:nvPr/>
        </p:nvSpPr>
        <p:spPr>
          <a:xfrm>
            <a:off x="2160" y="2727360"/>
            <a:ext cx="74556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DRAM</a:t>
            </a:r>
            <a:endParaRPr b="0" lang="en-US" sz="1800" spc="-1" strike="noStrike">
              <a:solidFill>
                <a:srgbClr val="000000"/>
              </a:solidFill>
              <a:latin typeface="Arial"/>
            </a:endParaRPr>
          </a:p>
        </p:txBody>
      </p:sp>
      <p:sp>
        <p:nvSpPr>
          <p:cNvPr id="1596" name="Rectangle 8"/>
          <p:cNvSpPr/>
          <p:nvPr/>
        </p:nvSpPr>
        <p:spPr>
          <a:xfrm>
            <a:off x="24480" y="1143000"/>
            <a:ext cx="73512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SRAM</a:t>
            </a:r>
            <a:endParaRPr b="0" lang="en-US" sz="1800" spc="-1" strike="noStrike">
              <a:solidFill>
                <a:srgbClr val="000000"/>
              </a:solidFill>
              <a:latin typeface="Arial"/>
            </a:endParaRPr>
          </a:p>
        </p:txBody>
      </p:sp>
      <p:sp>
        <p:nvSpPr>
          <p:cNvPr id="1597" name="Rectangle 9"/>
          <p:cNvSpPr/>
          <p:nvPr/>
        </p:nvSpPr>
        <p:spPr>
          <a:xfrm>
            <a:off x="76320" y="5229360"/>
            <a:ext cx="8892720" cy="145980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$/GB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100,000</a:t>
            </a:r>
            <a:r>
              <a:rPr b="1" lang="en-US" sz="1800" spc="-1" strike="noStrike">
                <a:solidFill>
                  <a:srgbClr val="22228b"/>
                </a:solidFill>
                <a:latin typeface="Arial Narrow"/>
              </a:rPr>
              <a:t>	</a:t>
            </a:r>
            <a:r>
              <a:rPr b="1" lang="en-US" sz="1800" spc="-1" strike="noStrike">
                <a:solidFill>
                  <a:srgbClr val="22228b"/>
                </a:solidFill>
                <a:latin typeface="Arial Narrow"/>
              </a:rPr>
              <a:t>8,000</a:t>
            </a:r>
            <a:r>
              <a:rPr b="1" lang="en-US" sz="1800" spc="-1" strike="noStrike">
                <a:solidFill>
                  <a:srgbClr val="22228b"/>
                </a:solidFill>
                <a:latin typeface="Arial Narrow"/>
              </a:rPr>
              <a:t>	</a:t>
            </a:r>
            <a:r>
              <a:rPr b="1" lang="en-US" sz="1800" spc="-1" strike="noStrike">
                <a:solidFill>
                  <a:srgbClr val="22228b"/>
                </a:solidFill>
                <a:latin typeface="Arial Narrow"/>
              </a:rPr>
              <a:t>300</a:t>
            </a:r>
            <a:r>
              <a:rPr b="1" lang="en-US" sz="1800" spc="-1" strike="noStrike">
                <a:solidFill>
                  <a:srgbClr val="22228b"/>
                </a:solidFill>
                <a:latin typeface="Arial Narrow"/>
              </a:rPr>
              <a:t>	</a:t>
            </a:r>
            <a:r>
              <a:rPr b="1" lang="en-US" sz="1800" spc="-1" strike="noStrike">
                <a:solidFill>
                  <a:srgbClr val="22228b"/>
                </a:solidFill>
                <a:latin typeface="Arial Narrow"/>
              </a:rPr>
              <a:t>10</a:t>
            </a:r>
            <a:r>
              <a:rPr b="1" lang="en-US" sz="1800" spc="-1" strike="noStrike">
                <a:solidFill>
                  <a:srgbClr val="22228b"/>
                </a:solidFill>
                <a:latin typeface="Arial Narrow"/>
              </a:rPr>
              <a:t>	</a:t>
            </a:r>
            <a:r>
              <a:rPr b="1" lang="en-US" sz="1800" spc="-1" strike="noStrike">
                <a:solidFill>
                  <a:srgbClr val="22228b"/>
                </a:solidFill>
                <a:latin typeface="Arial Narrow"/>
              </a:rPr>
              <a:t>5</a:t>
            </a:r>
            <a:r>
              <a:rPr b="1" lang="en-US" sz="1800" spc="-1" strike="noStrike">
                <a:solidFill>
                  <a:srgbClr val="22228b"/>
                </a:solidFill>
                <a:latin typeface="Arial Narrow"/>
              </a:rPr>
              <a:t>	</a:t>
            </a:r>
            <a:r>
              <a:rPr b="1" lang="en-US" sz="1800" spc="-1" strike="noStrike">
                <a:solidFill>
                  <a:srgbClr val="22228b"/>
                </a:solidFill>
                <a:latin typeface="Arial Narrow"/>
              </a:rPr>
              <a:t>0.3</a:t>
            </a:r>
            <a:r>
              <a:rPr b="1" lang="en-US" sz="1800" spc="-1" strike="noStrike">
                <a:solidFill>
                  <a:srgbClr val="22228b"/>
                </a:solidFill>
                <a:latin typeface="Arial Narrow"/>
              </a:rPr>
              <a:t>	</a:t>
            </a:r>
            <a:r>
              <a:rPr b="1" lang="en-US" sz="1800" spc="-1" strike="noStrike">
                <a:solidFill>
                  <a:srgbClr val="22228b"/>
                </a:solidFill>
                <a:latin typeface="Arial Narrow"/>
              </a:rPr>
              <a:t>0.03</a:t>
            </a:r>
            <a:r>
              <a:rPr b="1" lang="en-US" sz="1800" spc="-1" strike="noStrike">
                <a:solidFill>
                  <a:srgbClr val="22228b"/>
                </a:solidFill>
                <a:latin typeface="Arial Narrow"/>
              </a:rPr>
              <a:t>	</a:t>
            </a:r>
            <a:r>
              <a:rPr b="1" i="1" lang="en-US" sz="1800" spc="-1" strike="noStrike">
                <a:solidFill>
                  <a:srgbClr val="22228b"/>
                </a:solidFill>
                <a:latin typeface="Arial Narrow"/>
              </a:rPr>
              <a:t>3,333,333</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(ms)</a:t>
            </a:r>
            <a:r>
              <a:rPr b="1" lang="en-US" sz="1800" spc="-1" strike="noStrike">
                <a:solidFill>
                  <a:srgbClr val="22228b"/>
                </a:solidFill>
                <a:latin typeface="Arial Narrow"/>
              </a:rPr>
              <a:t>	</a:t>
            </a:r>
            <a:r>
              <a:rPr b="1" lang="en-US" sz="1800" spc="-1" strike="noStrike">
                <a:solidFill>
                  <a:srgbClr val="22228b"/>
                </a:solidFill>
                <a:latin typeface="Arial Narrow"/>
              </a:rPr>
              <a:t>75</a:t>
            </a:r>
            <a:r>
              <a:rPr b="1" lang="en-US" sz="1800" spc="-1" strike="noStrike">
                <a:solidFill>
                  <a:srgbClr val="22228b"/>
                </a:solidFill>
                <a:latin typeface="Arial Narrow"/>
              </a:rPr>
              <a:t>	</a:t>
            </a:r>
            <a:r>
              <a:rPr b="1" lang="en-US" sz="1800" spc="-1" strike="noStrike">
                <a:solidFill>
                  <a:srgbClr val="22228b"/>
                </a:solidFill>
                <a:latin typeface="Arial Narrow"/>
              </a:rPr>
              <a:t>28</a:t>
            </a:r>
            <a:r>
              <a:rPr b="1" lang="en-US" sz="1800" spc="-1" strike="noStrike">
                <a:solidFill>
                  <a:srgbClr val="22228b"/>
                </a:solidFill>
                <a:latin typeface="Arial Narrow"/>
              </a:rPr>
              <a:t>	</a:t>
            </a:r>
            <a:r>
              <a:rPr b="1" lang="en-US" sz="1800" spc="-1" strike="noStrike">
                <a:solidFill>
                  <a:srgbClr val="22228b"/>
                </a:solidFill>
                <a:latin typeface="Arial Narrow"/>
              </a:rPr>
              <a:t>10</a:t>
            </a:r>
            <a:r>
              <a:rPr b="1" lang="en-US" sz="1800" spc="-1" strike="noStrike">
                <a:solidFill>
                  <a:srgbClr val="22228b"/>
                </a:solidFill>
                <a:latin typeface="Arial Narrow"/>
              </a:rPr>
              <a:t>	</a:t>
            </a:r>
            <a:r>
              <a:rPr b="1" lang="en-US" sz="1800" spc="-1" strike="noStrike">
                <a:solidFill>
                  <a:srgbClr val="22228b"/>
                </a:solidFill>
                <a:latin typeface="Arial Narrow"/>
              </a:rPr>
              <a:t>8</a:t>
            </a:r>
            <a:r>
              <a:rPr b="1" lang="en-US" sz="1800" spc="-1" strike="noStrike">
                <a:solidFill>
                  <a:srgbClr val="22228b"/>
                </a:solidFill>
                <a:latin typeface="Arial Narrow"/>
              </a:rPr>
              <a:t>	</a:t>
            </a:r>
            <a:r>
              <a:rPr b="1" i="1" lang="en-US" sz="1800" spc="-1" strike="noStrike">
                <a:solidFill>
                  <a:srgbClr val="22228b"/>
                </a:solidFill>
                <a:latin typeface="Arial Narrow"/>
              </a:rPr>
              <a:t>5</a:t>
            </a:r>
            <a:r>
              <a:rPr b="1" i="1" lang="en-US" sz="1800" spc="-1" strike="noStrike">
                <a:solidFill>
                  <a:srgbClr val="22228b"/>
                </a:solidFill>
                <a:latin typeface="Arial Narrow"/>
              </a:rPr>
              <a:t>	</a:t>
            </a:r>
            <a:r>
              <a:rPr b="1" i="1" lang="en-US" sz="1800" spc="-1" strike="noStrike">
                <a:solidFill>
                  <a:srgbClr val="22228b"/>
                </a:solidFill>
                <a:latin typeface="Arial Narrow"/>
              </a:rPr>
              <a:t>3</a:t>
            </a:r>
            <a:r>
              <a:rPr b="1" i="1" lang="en-US" sz="1800" spc="-1" strike="noStrike">
                <a:solidFill>
                  <a:srgbClr val="22228b"/>
                </a:solidFill>
                <a:latin typeface="Arial Narrow"/>
              </a:rPr>
              <a:t>	</a:t>
            </a:r>
            <a:r>
              <a:rPr b="1" i="1" lang="en-US" sz="1800" spc="-1" strike="noStrike">
                <a:solidFill>
                  <a:srgbClr val="22228b"/>
                </a:solidFill>
                <a:latin typeface="Arial Narrow"/>
              </a:rPr>
              <a:t>3</a:t>
            </a:r>
            <a:r>
              <a:rPr b="1" i="1" lang="en-US" sz="1800" spc="-1" strike="noStrike">
                <a:solidFill>
                  <a:srgbClr val="22228b"/>
                </a:solidFill>
                <a:latin typeface="Arial Narrow"/>
              </a:rPr>
              <a:t>	</a:t>
            </a:r>
            <a:r>
              <a:rPr b="1" i="1" lang="en-US" sz="1800" spc="-1" strike="noStrike">
                <a:solidFill>
                  <a:srgbClr val="22228b"/>
                </a:solidFill>
                <a:latin typeface="Arial Narrow"/>
              </a:rPr>
              <a:t>25</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typical size (GB) </a:t>
            </a:r>
            <a:r>
              <a:rPr b="1" lang="en-US" sz="1800" spc="-1" strike="noStrike">
                <a:solidFill>
                  <a:srgbClr val="22228b"/>
                </a:solidFill>
                <a:latin typeface="Arial Narrow"/>
              </a:rPr>
              <a:t>	</a:t>
            </a:r>
            <a:r>
              <a:rPr b="1" lang="en-US" sz="1800" spc="-1" strike="noStrike">
                <a:solidFill>
                  <a:srgbClr val="22228b"/>
                </a:solidFill>
                <a:latin typeface="Arial Narrow"/>
              </a:rPr>
              <a:t>0.01</a:t>
            </a:r>
            <a:r>
              <a:rPr b="1" lang="en-US" sz="1800" spc="-1" strike="noStrike">
                <a:solidFill>
                  <a:srgbClr val="22228b"/>
                </a:solidFill>
                <a:latin typeface="Arial Narrow"/>
              </a:rPr>
              <a:t>	</a:t>
            </a:r>
            <a:r>
              <a:rPr b="1" lang="en-US" sz="1800" spc="-1" strike="noStrike">
                <a:solidFill>
                  <a:srgbClr val="22228b"/>
                </a:solidFill>
                <a:latin typeface="Arial Narrow"/>
              </a:rPr>
              <a:t>0.16</a:t>
            </a:r>
            <a:r>
              <a:rPr b="1" lang="en-US" sz="1800" spc="-1" strike="noStrike">
                <a:solidFill>
                  <a:srgbClr val="22228b"/>
                </a:solidFill>
                <a:latin typeface="Arial Narrow"/>
              </a:rPr>
              <a:t>	</a:t>
            </a:r>
            <a:r>
              <a:rPr b="1" lang="en-US" sz="1800" spc="-1" strike="noStrike">
                <a:solidFill>
                  <a:srgbClr val="22228b"/>
                </a:solidFill>
                <a:latin typeface="Arial Narrow"/>
              </a:rPr>
              <a:t>1</a:t>
            </a:r>
            <a:r>
              <a:rPr b="1" lang="en-US" sz="1800" spc="-1" strike="noStrike">
                <a:solidFill>
                  <a:srgbClr val="22228b"/>
                </a:solidFill>
                <a:latin typeface="Arial Narrow"/>
              </a:rPr>
              <a:t>	</a:t>
            </a:r>
            <a:r>
              <a:rPr b="1" lang="en-US" sz="1800" spc="-1" strike="noStrike">
                <a:solidFill>
                  <a:srgbClr val="22228b"/>
                </a:solidFill>
                <a:latin typeface="Arial Narrow"/>
              </a:rPr>
              <a:t>20</a:t>
            </a:r>
            <a:r>
              <a:rPr b="1" lang="en-US" sz="1800" spc="-1" strike="noStrike">
                <a:solidFill>
                  <a:srgbClr val="22228b"/>
                </a:solidFill>
                <a:latin typeface="Arial Narrow"/>
              </a:rPr>
              <a:t>	</a:t>
            </a:r>
            <a:r>
              <a:rPr b="1" lang="en-US" sz="1800" spc="-1" strike="noStrike">
                <a:solidFill>
                  <a:srgbClr val="22228b"/>
                </a:solidFill>
                <a:latin typeface="Arial Narrow"/>
              </a:rPr>
              <a:t>160</a:t>
            </a:r>
            <a:r>
              <a:rPr b="1" lang="en-US" sz="1800" spc="-1" strike="noStrike">
                <a:solidFill>
                  <a:srgbClr val="22228b"/>
                </a:solidFill>
                <a:latin typeface="Arial Narrow"/>
              </a:rPr>
              <a:t>	</a:t>
            </a:r>
            <a:r>
              <a:rPr b="1" lang="en-US" sz="1800" spc="-1" strike="noStrike">
                <a:solidFill>
                  <a:srgbClr val="22228b"/>
                </a:solidFill>
                <a:latin typeface="Arial Narrow"/>
              </a:rPr>
              <a:t>1,500</a:t>
            </a:r>
            <a:r>
              <a:rPr b="1" lang="en-US" sz="1800" spc="-1" strike="noStrike">
                <a:solidFill>
                  <a:srgbClr val="22228b"/>
                </a:solidFill>
                <a:latin typeface="Arial Narrow"/>
              </a:rPr>
              <a:t>	</a:t>
            </a:r>
            <a:r>
              <a:rPr b="1" lang="en-US" sz="1800" spc="-1" strike="noStrike">
                <a:solidFill>
                  <a:srgbClr val="22228b"/>
                </a:solidFill>
                <a:latin typeface="Arial Narrow"/>
              </a:rPr>
              <a:t>3,000</a:t>
            </a:r>
            <a:r>
              <a:rPr b="1" lang="en-US" sz="1800" spc="-1" strike="noStrike">
                <a:solidFill>
                  <a:srgbClr val="22228b"/>
                </a:solidFill>
                <a:latin typeface="Arial Narrow"/>
              </a:rPr>
              <a:t>	</a:t>
            </a:r>
            <a:r>
              <a:rPr b="1" i="1" lang="en-US" sz="1800" spc="-1" strike="noStrike">
                <a:solidFill>
                  <a:srgbClr val="22228b"/>
                </a:solidFill>
                <a:latin typeface="Arial Narrow"/>
              </a:rPr>
              <a:t>300,000</a:t>
            </a:r>
            <a:endParaRPr b="0" lang="en-US" sz="1800" spc="-1" strike="noStrike">
              <a:solidFill>
                <a:srgbClr val="000000"/>
              </a:solidFill>
              <a:latin typeface="Arial"/>
            </a:endParaRPr>
          </a:p>
        </p:txBody>
      </p:sp>
      <p:sp>
        <p:nvSpPr>
          <p:cNvPr id="1598" name="Rectangle 11"/>
          <p:cNvSpPr/>
          <p:nvPr/>
        </p:nvSpPr>
        <p:spPr>
          <a:xfrm>
            <a:off x="30600" y="4903920"/>
            <a:ext cx="576360" cy="362520"/>
          </a:xfrm>
          <a:prstGeom prst="rect">
            <a:avLst/>
          </a:prstGeom>
          <a:noFill/>
          <a:ln w="12700">
            <a:noFill/>
          </a:ln>
        </p:spPr>
        <p:style>
          <a:lnRef idx="0"/>
          <a:fillRef idx="0"/>
          <a:effectRef idx="0"/>
          <a:fontRef idx="minor"/>
        </p:style>
        <p:txBody>
          <a:bodyPr wrap="none" lIns="90360" rIns="90360" tIns="44280" bIns="44280" anchor="t">
            <a:spAutoFit/>
          </a:bodyPr>
          <a:p>
            <a:pPr>
              <a:lnSpc>
                <a:spcPct val="100000"/>
              </a:lnSpc>
            </a:pPr>
            <a:r>
              <a:rPr b="1" lang="en-US" sz="1800" spc="-1" strike="noStrike">
                <a:solidFill>
                  <a:srgbClr val="ff0000"/>
                </a:solidFill>
                <a:latin typeface="Arial Narrow"/>
              </a:rPr>
              <a:t>Disk</a:t>
            </a:r>
            <a:endParaRPr b="0" lang="en-US" sz="1800" spc="-1" strike="noStrike">
              <a:solidFill>
                <a:srgbClr val="000000"/>
              </a:solidFill>
              <a:latin typeface="Arial"/>
            </a:endParaRPr>
          </a:p>
        </p:txBody>
      </p:sp>
      <p:sp>
        <p:nvSpPr>
          <p:cNvPr id="1599" name="Rectangle 6"/>
          <p:cNvSpPr/>
          <p:nvPr/>
        </p:nvSpPr>
        <p:spPr>
          <a:xfrm>
            <a:off x="98280" y="1482840"/>
            <a:ext cx="8892720" cy="118548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defTabSz="857160">
              <a:lnSpc>
                <a:spcPct val="100000"/>
              </a:lnSpc>
            </a:pPr>
            <a:r>
              <a:rPr b="1" lang="en-US" sz="2000" spc="-1" strike="noStrike">
                <a:solidFill>
                  <a:srgbClr val="000000"/>
                </a:solidFill>
                <a:latin typeface="Arial Narrow"/>
              </a:rPr>
              <a:t>Metric</a:t>
            </a:r>
            <a:r>
              <a:rPr b="1" lang="en-US" sz="2000" spc="-1" strike="noStrike">
                <a:solidFill>
                  <a:srgbClr val="000000"/>
                </a:solidFill>
                <a:latin typeface="Arial Narrow"/>
              </a:rPr>
              <a:t>	</a:t>
            </a:r>
            <a:r>
              <a:rPr b="1" lang="en-US" sz="2000" spc="-1" strike="noStrike">
                <a:solidFill>
                  <a:srgbClr val="000000"/>
                </a:solidFill>
                <a:latin typeface="Arial Narrow"/>
              </a:rPr>
              <a:t>	</a:t>
            </a:r>
            <a:r>
              <a:rPr b="1" lang="en-US" sz="2000" spc="-1" strike="noStrike">
                <a:solidFill>
                  <a:srgbClr val="000000"/>
                </a:solidFill>
                <a:latin typeface="Arial Narrow"/>
              </a:rPr>
              <a:t>1985</a:t>
            </a:r>
            <a:r>
              <a:rPr b="1" lang="en-US" sz="2000" spc="-1" strike="noStrike">
                <a:solidFill>
                  <a:srgbClr val="000000"/>
                </a:solidFill>
                <a:latin typeface="Arial Narrow"/>
              </a:rPr>
              <a:t>	</a:t>
            </a:r>
            <a:r>
              <a:rPr b="1" lang="en-US" sz="2000" spc="-1" strike="noStrike">
                <a:solidFill>
                  <a:srgbClr val="000000"/>
                </a:solidFill>
                <a:latin typeface="Arial Narrow"/>
              </a:rPr>
              <a:t>1990</a:t>
            </a:r>
            <a:r>
              <a:rPr b="1" lang="en-US" sz="2000" spc="-1" strike="noStrike">
                <a:solidFill>
                  <a:srgbClr val="000000"/>
                </a:solidFill>
                <a:latin typeface="Arial Narrow"/>
              </a:rPr>
              <a:t>	</a:t>
            </a:r>
            <a:r>
              <a:rPr b="1" lang="en-US" sz="2000" spc="-1" strike="noStrike">
                <a:solidFill>
                  <a:srgbClr val="000000"/>
                </a:solidFill>
                <a:latin typeface="Arial Narrow"/>
              </a:rPr>
              <a:t>1995</a:t>
            </a:r>
            <a:r>
              <a:rPr b="1" lang="en-US" sz="2000" spc="-1" strike="noStrike">
                <a:solidFill>
                  <a:srgbClr val="000000"/>
                </a:solidFill>
                <a:latin typeface="Arial Narrow"/>
              </a:rPr>
              <a:t>	</a:t>
            </a:r>
            <a:r>
              <a:rPr b="1" lang="en-US" sz="2000" spc="-1" strike="noStrike">
                <a:solidFill>
                  <a:srgbClr val="000000"/>
                </a:solidFill>
                <a:latin typeface="Arial Narrow"/>
              </a:rPr>
              <a:t>2000</a:t>
            </a:r>
            <a:r>
              <a:rPr b="1" lang="en-US" sz="2000" spc="-1" strike="noStrike">
                <a:solidFill>
                  <a:srgbClr val="000000"/>
                </a:solidFill>
                <a:latin typeface="Arial Narrow"/>
              </a:rPr>
              <a:t>	</a:t>
            </a:r>
            <a:r>
              <a:rPr b="1" lang="en-US" sz="2000" spc="-1" strike="noStrike">
                <a:solidFill>
                  <a:srgbClr val="000000"/>
                </a:solidFill>
                <a:latin typeface="Arial Narrow"/>
              </a:rPr>
              <a:t>2005</a:t>
            </a:r>
            <a:r>
              <a:rPr b="1" lang="en-US" sz="2000" spc="-1" strike="noStrike">
                <a:solidFill>
                  <a:srgbClr val="000000"/>
                </a:solidFill>
                <a:latin typeface="Arial Narrow"/>
              </a:rPr>
              <a:t>	</a:t>
            </a:r>
            <a:r>
              <a:rPr b="1" lang="en-US" sz="2000" spc="-1" strike="noStrike">
                <a:solidFill>
                  <a:srgbClr val="000000"/>
                </a:solidFill>
                <a:latin typeface="Arial Narrow"/>
              </a:rPr>
              <a:t>2010</a:t>
            </a:r>
            <a:r>
              <a:rPr b="1" lang="en-US" sz="2000" spc="-1" strike="noStrike">
                <a:solidFill>
                  <a:srgbClr val="000000"/>
                </a:solidFill>
                <a:latin typeface="Arial Narrow"/>
              </a:rPr>
              <a:t>	</a:t>
            </a:r>
            <a:r>
              <a:rPr b="1" lang="en-US" sz="2000" spc="-1" strike="noStrike">
                <a:solidFill>
                  <a:srgbClr val="000000"/>
                </a:solidFill>
                <a:latin typeface="Arial Narrow"/>
              </a:rPr>
              <a:t>2015</a:t>
            </a:r>
            <a:r>
              <a:rPr b="1" lang="en-US" sz="2000" spc="-1" strike="noStrike">
                <a:solidFill>
                  <a:srgbClr val="000000"/>
                </a:solidFill>
                <a:latin typeface="Arial Narrow"/>
              </a:rPr>
              <a:t>	</a:t>
            </a:r>
            <a:r>
              <a:rPr b="1" i="1" lang="en-US" sz="2000" spc="-1" strike="noStrike">
                <a:solidFill>
                  <a:srgbClr val="000000"/>
                </a:solidFill>
                <a:latin typeface="Arial Narrow"/>
              </a:rPr>
              <a:t>2015:1985</a:t>
            </a:r>
            <a:endParaRPr b="0" lang="en-US" sz="2000" spc="-1" strike="noStrike">
              <a:solidFill>
                <a:srgbClr val="000000"/>
              </a:solidFill>
              <a:latin typeface="Arial"/>
            </a:endParaRPr>
          </a:p>
          <a:p>
            <a:pPr defTabSz="857160">
              <a:lnSpc>
                <a:spcPct val="100000"/>
              </a:lnSpc>
            </a:pPr>
            <a:endParaRPr b="0" lang="en-US" sz="16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$/MB</a:t>
            </a:r>
            <a:r>
              <a:rPr b="1" lang="en-US" sz="1800" spc="-1" strike="noStrike">
                <a:solidFill>
                  <a:srgbClr val="22228b"/>
                </a:solidFill>
                <a:latin typeface="Arial Narrow"/>
              </a:rPr>
              <a:t>	</a:t>
            </a:r>
            <a:r>
              <a:rPr b="1" lang="en-US" sz="1800" spc="-1" strike="noStrike">
                <a:solidFill>
                  <a:srgbClr val="22228b"/>
                </a:solidFill>
                <a:latin typeface="Arial Narrow"/>
              </a:rPr>
              <a:t>	</a:t>
            </a:r>
            <a:r>
              <a:rPr b="1" lang="en-US" sz="1800" spc="-1" strike="noStrike">
                <a:solidFill>
                  <a:srgbClr val="22228b"/>
                </a:solidFill>
                <a:latin typeface="Arial Narrow"/>
              </a:rPr>
              <a:t>2,900</a:t>
            </a:r>
            <a:r>
              <a:rPr b="1" lang="en-US" sz="1800" spc="-1" strike="noStrike">
                <a:solidFill>
                  <a:srgbClr val="22228b"/>
                </a:solidFill>
                <a:latin typeface="Arial Narrow"/>
              </a:rPr>
              <a:t>	</a:t>
            </a:r>
            <a:r>
              <a:rPr b="1" lang="en-US" sz="1800" spc="-1" strike="noStrike">
                <a:solidFill>
                  <a:srgbClr val="22228b"/>
                </a:solidFill>
                <a:latin typeface="Arial Narrow"/>
              </a:rPr>
              <a:t>320</a:t>
            </a:r>
            <a:r>
              <a:rPr b="1" lang="en-US" sz="1800" spc="-1" strike="noStrike">
                <a:solidFill>
                  <a:srgbClr val="22228b"/>
                </a:solidFill>
                <a:latin typeface="Arial Narrow"/>
              </a:rPr>
              <a:t>	</a:t>
            </a:r>
            <a:r>
              <a:rPr b="1" lang="en-US" sz="1800" spc="-1" strike="noStrike">
                <a:solidFill>
                  <a:srgbClr val="22228b"/>
                </a:solidFill>
                <a:latin typeface="Arial Narrow"/>
              </a:rPr>
              <a:t>256</a:t>
            </a:r>
            <a:r>
              <a:rPr b="1" lang="en-US" sz="1800" spc="-1" strike="noStrike">
                <a:solidFill>
                  <a:srgbClr val="22228b"/>
                </a:solidFill>
                <a:latin typeface="Arial Narrow"/>
              </a:rPr>
              <a:t>	</a:t>
            </a:r>
            <a:r>
              <a:rPr b="1" lang="en-US" sz="1800" spc="-1" strike="noStrike">
                <a:solidFill>
                  <a:srgbClr val="22228b"/>
                </a:solidFill>
                <a:latin typeface="Arial Narrow"/>
              </a:rPr>
              <a:t>100</a:t>
            </a:r>
            <a:r>
              <a:rPr b="1" lang="en-US" sz="1800" spc="-1" strike="noStrike">
                <a:solidFill>
                  <a:srgbClr val="22228b"/>
                </a:solidFill>
                <a:latin typeface="Arial Narrow"/>
              </a:rPr>
              <a:t>	</a:t>
            </a:r>
            <a:r>
              <a:rPr b="1" lang="en-US" sz="1800" spc="-1" strike="noStrike">
                <a:solidFill>
                  <a:srgbClr val="22228b"/>
                </a:solidFill>
                <a:latin typeface="Arial Narrow"/>
              </a:rPr>
              <a:t>75</a:t>
            </a:r>
            <a:r>
              <a:rPr b="1" lang="en-US" sz="1800" spc="-1" strike="noStrike">
                <a:solidFill>
                  <a:srgbClr val="22228b"/>
                </a:solidFill>
                <a:latin typeface="Arial Narrow"/>
              </a:rPr>
              <a:t>	</a:t>
            </a:r>
            <a:r>
              <a:rPr b="1" lang="en-US" sz="1800" spc="-1" strike="noStrike">
                <a:solidFill>
                  <a:srgbClr val="22228b"/>
                </a:solidFill>
                <a:latin typeface="Arial Narrow"/>
              </a:rPr>
              <a:t>60</a:t>
            </a:r>
            <a:r>
              <a:rPr b="1" lang="en-US" sz="1800" spc="-1" strike="noStrike">
                <a:solidFill>
                  <a:srgbClr val="22228b"/>
                </a:solidFill>
                <a:latin typeface="Arial Narrow"/>
              </a:rPr>
              <a:t>	</a:t>
            </a:r>
            <a:r>
              <a:rPr b="1" i="1" lang="en-US" sz="1800" spc="-1" strike="noStrike">
                <a:solidFill>
                  <a:srgbClr val="22228b"/>
                </a:solidFill>
                <a:latin typeface="Arial Narrow"/>
              </a:rPr>
              <a:t>320</a:t>
            </a:r>
            <a:r>
              <a:rPr b="1" i="1" lang="en-US" sz="1800" spc="-1" strike="noStrike">
                <a:solidFill>
                  <a:srgbClr val="22228b"/>
                </a:solidFill>
                <a:latin typeface="Arial Narrow"/>
              </a:rPr>
              <a:t>	</a:t>
            </a:r>
            <a:r>
              <a:rPr b="1" i="1" lang="en-US" sz="1800" spc="-1" strike="noStrike">
                <a:solidFill>
                  <a:srgbClr val="22228b"/>
                </a:solidFill>
                <a:latin typeface="Arial Narrow"/>
              </a:rPr>
              <a:t>116</a:t>
            </a:r>
            <a:endParaRPr b="0" lang="en-US" sz="1800" spc="-1" strike="noStrike">
              <a:solidFill>
                <a:srgbClr val="000000"/>
              </a:solidFill>
              <a:latin typeface="Arial"/>
            </a:endParaRPr>
          </a:p>
          <a:p>
            <a:pPr defTabSz="857160">
              <a:lnSpc>
                <a:spcPct val="100000"/>
              </a:lnSpc>
            </a:pPr>
            <a:r>
              <a:rPr b="1" lang="en-US" sz="1800" spc="-1" strike="noStrike">
                <a:solidFill>
                  <a:srgbClr val="22228b"/>
                </a:solidFill>
                <a:latin typeface="Arial Narrow"/>
              </a:rPr>
              <a:t>access (ns)</a:t>
            </a:r>
            <a:r>
              <a:rPr b="1" lang="en-US" sz="1800" spc="-1" strike="noStrike">
                <a:solidFill>
                  <a:srgbClr val="22228b"/>
                </a:solidFill>
                <a:latin typeface="Arial Narrow"/>
              </a:rPr>
              <a:t>	</a:t>
            </a:r>
            <a:r>
              <a:rPr b="1" lang="en-US" sz="1800" spc="-1" strike="noStrike">
                <a:solidFill>
                  <a:srgbClr val="22228b"/>
                </a:solidFill>
                <a:latin typeface="Arial Narrow"/>
              </a:rPr>
              <a:t>150</a:t>
            </a:r>
            <a:r>
              <a:rPr b="1" lang="en-US" sz="1800" spc="-1" strike="noStrike">
                <a:solidFill>
                  <a:srgbClr val="22228b"/>
                </a:solidFill>
                <a:latin typeface="Arial Narrow"/>
              </a:rPr>
              <a:t>	</a:t>
            </a:r>
            <a:r>
              <a:rPr b="1" lang="en-US" sz="1800" spc="-1" strike="noStrike">
                <a:solidFill>
                  <a:srgbClr val="22228b"/>
                </a:solidFill>
                <a:latin typeface="Arial Narrow"/>
              </a:rPr>
              <a:t>35</a:t>
            </a:r>
            <a:r>
              <a:rPr b="1" lang="en-US" sz="1800" spc="-1" strike="noStrike">
                <a:solidFill>
                  <a:srgbClr val="22228b"/>
                </a:solidFill>
                <a:latin typeface="Arial Narrow"/>
              </a:rPr>
              <a:t>	</a:t>
            </a:r>
            <a:r>
              <a:rPr b="1" lang="en-US" sz="1800" spc="-1" strike="noStrike">
                <a:solidFill>
                  <a:srgbClr val="22228b"/>
                </a:solidFill>
                <a:latin typeface="Arial Narrow"/>
              </a:rPr>
              <a:t>15</a:t>
            </a:r>
            <a:r>
              <a:rPr b="1" lang="en-US" sz="1800" spc="-1" strike="noStrike">
                <a:solidFill>
                  <a:srgbClr val="22228b"/>
                </a:solidFill>
                <a:latin typeface="Arial Narrow"/>
              </a:rPr>
              <a:t>	</a:t>
            </a:r>
            <a:r>
              <a:rPr b="1" lang="en-US" sz="1800" spc="-1" strike="noStrike">
                <a:solidFill>
                  <a:srgbClr val="22228b"/>
                </a:solidFill>
                <a:latin typeface="Arial Narrow"/>
              </a:rPr>
              <a:t>3</a:t>
            </a:r>
            <a:r>
              <a:rPr b="1" lang="en-US" sz="1800" spc="-1" strike="noStrike">
                <a:solidFill>
                  <a:srgbClr val="22228b"/>
                </a:solidFill>
                <a:latin typeface="Arial Narrow"/>
              </a:rPr>
              <a:t>	</a:t>
            </a:r>
            <a:r>
              <a:rPr b="1" lang="en-US" sz="1800" spc="-1" strike="noStrike">
                <a:solidFill>
                  <a:srgbClr val="22228b"/>
                </a:solidFill>
                <a:latin typeface="Arial Narrow"/>
              </a:rPr>
              <a:t>2</a:t>
            </a:r>
            <a:r>
              <a:rPr b="1" lang="en-US" sz="1800" spc="-1" strike="noStrike">
                <a:solidFill>
                  <a:srgbClr val="22228b"/>
                </a:solidFill>
                <a:latin typeface="Arial Narrow"/>
              </a:rPr>
              <a:t>	</a:t>
            </a:r>
            <a:r>
              <a:rPr b="1" lang="en-US" sz="1800" spc="-1" strike="noStrike">
                <a:solidFill>
                  <a:srgbClr val="22228b"/>
                </a:solidFill>
                <a:latin typeface="Arial Narrow"/>
              </a:rPr>
              <a:t>1.5</a:t>
            </a:r>
            <a:r>
              <a:rPr b="1" lang="en-US" sz="1800" spc="-1" strike="noStrike">
                <a:solidFill>
                  <a:srgbClr val="22228b"/>
                </a:solidFill>
                <a:latin typeface="Arial Narrow"/>
              </a:rPr>
              <a:t>	</a:t>
            </a:r>
            <a:r>
              <a:rPr b="1" i="1" lang="en-US" sz="1800" spc="-1" strike="noStrike">
                <a:solidFill>
                  <a:srgbClr val="22228b"/>
                </a:solidFill>
                <a:latin typeface="Arial Narrow"/>
              </a:rPr>
              <a:t>200</a:t>
            </a:r>
            <a:r>
              <a:rPr b="1" i="1" lang="en-US" sz="1800" spc="-1" strike="noStrike">
                <a:solidFill>
                  <a:srgbClr val="22228b"/>
                </a:solidFill>
                <a:latin typeface="Arial Narrow"/>
              </a:rPr>
              <a:t>	</a:t>
            </a:r>
            <a:r>
              <a:rPr b="1" i="1" lang="en-US" sz="1800" spc="-1" strike="noStrike">
                <a:solidFill>
                  <a:srgbClr val="22228b"/>
                </a:solidFill>
                <a:latin typeface="Arial Narrow"/>
              </a:rPr>
              <a:t>115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Rectangle 14"/>
          <p:cNvSpPr/>
          <p:nvPr/>
        </p:nvSpPr>
        <p:spPr>
          <a:xfrm>
            <a:off x="76320" y="1814400"/>
            <a:ext cx="8826120" cy="394920"/>
          </a:xfrm>
          <a:prstGeom prst="rect">
            <a:avLst/>
          </a:prstGeom>
          <a:solidFill>
            <a:srgbClr val="e0e0e0"/>
          </a:solidFill>
          <a:ln w="28575">
            <a:solidFill>
              <a:srgbClr val="000000"/>
            </a:solidFill>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601"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CPU Clock Rates</a:t>
            </a:r>
            <a:endParaRPr b="0" lang="en-US" sz="3600" spc="-1" strike="noStrike">
              <a:solidFill>
                <a:schemeClr val="dk1"/>
              </a:solidFill>
              <a:latin typeface="Arial Narrow"/>
            </a:endParaRPr>
          </a:p>
        </p:txBody>
      </p:sp>
      <p:sp>
        <p:nvSpPr>
          <p:cNvPr id="1602" name="Rectangle 3"/>
          <p:cNvSpPr/>
          <p:nvPr/>
        </p:nvSpPr>
        <p:spPr>
          <a:xfrm>
            <a:off x="76320" y="1814400"/>
            <a:ext cx="8826120" cy="4172760"/>
          </a:xfrm>
          <a:prstGeom prst="rect">
            <a:avLst/>
          </a:prstGeom>
          <a:noFill/>
          <a:ln w="28575">
            <a:solidFill>
              <a:srgbClr val="000000"/>
            </a:solidFill>
            <a:miter/>
          </a:ln>
        </p:spPr>
        <p:style>
          <a:lnRef idx="0"/>
          <a:fillRef idx="0"/>
          <a:effectRef idx="0"/>
          <a:fontRef idx="minor"/>
        </p:style>
        <p:txBody>
          <a:bodyPr lIns="90360" rIns="90360" tIns="44280" bIns="44280" anchor="t">
            <a:spAutoFit/>
          </a:bodyPr>
          <a:p>
            <a:pPr>
              <a:lnSpc>
                <a:spcPct val="100000"/>
              </a:lnSpc>
            </a:pPr>
            <a:r>
              <a:rPr b="1" lang="en-US" sz="1600" spc="-1" strike="noStrike">
                <a:solidFill>
                  <a:schemeClr val="dk1"/>
                </a:solidFill>
                <a:latin typeface="Arial Narrow"/>
              </a:rPr>
              <a:t>	</a:t>
            </a:r>
            <a:r>
              <a:rPr b="1" lang="en-US" sz="2000" spc="-1" strike="noStrike">
                <a:solidFill>
                  <a:schemeClr val="dk1"/>
                </a:solidFill>
                <a:latin typeface="Arial Narrow"/>
              </a:rPr>
              <a:t>1985</a:t>
            </a:r>
            <a:r>
              <a:rPr b="1" lang="en-US" sz="2000" spc="-1" strike="noStrike">
                <a:solidFill>
                  <a:schemeClr val="dk1"/>
                </a:solidFill>
                <a:latin typeface="Arial Narrow"/>
              </a:rPr>
              <a:t>	</a:t>
            </a:r>
            <a:r>
              <a:rPr b="1" lang="en-US" sz="2000" spc="-1" strike="noStrike">
                <a:solidFill>
                  <a:schemeClr val="dk1"/>
                </a:solidFill>
                <a:latin typeface="Arial Narrow"/>
              </a:rPr>
              <a:t>1990</a:t>
            </a:r>
            <a:r>
              <a:rPr b="1" lang="en-US" sz="2000" spc="-1" strike="noStrike">
                <a:solidFill>
                  <a:schemeClr val="dk1"/>
                </a:solidFill>
                <a:latin typeface="Arial Narrow"/>
              </a:rPr>
              <a:t>	</a:t>
            </a:r>
            <a:r>
              <a:rPr b="1" lang="en-US" sz="2000" spc="-1" strike="noStrike">
                <a:solidFill>
                  <a:schemeClr val="dk1"/>
                </a:solidFill>
                <a:latin typeface="Arial Narrow"/>
              </a:rPr>
              <a:t>1995</a:t>
            </a:r>
            <a:r>
              <a:rPr b="1" lang="en-US" sz="2000" spc="-1" strike="noStrike">
                <a:solidFill>
                  <a:schemeClr val="dk1"/>
                </a:solidFill>
                <a:latin typeface="Arial Narrow"/>
              </a:rPr>
              <a:t>	</a:t>
            </a:r>
            <a:r>
              <a:rPr b="1" lang="en-US" sz="1800" spc="-1" strike="noStrike">
                <a:solidFill>
                  <a:schemeClr val="dk1"/>
                </a:solidFill>
                <a:latin typeface="Arial Narrow"/>
              </a:rPr>
              <a:t>2003</a:t>
            </a:r>
            <a:r>
              <a:rPr b="1" lang="en-US" sz="1800" spc="-1" strike="noStrike">
                <a:solidFill>
                  <a:schemeClr val="dk1"/>
                </a:solidFill>
                <a:latin typeface="Arial Narrow"/>
              </a:rPr>
              <a:t>	</a:t>
            </a:r>
            <a:r>
              <a:rPr b="1" lang="en-US" sz="1800" spc="-1" strike="noStrike">
                <a:solidFill>
                  <a:schemeClr val="dk1"/>
                </a:solidFill>
                <a:latin typeface="Arial Narrow"/>
              </a:rPr>
              <a:t>2005</a:t>
            </a:r>
            <a:r>
              <a:rPr b="1" lang="en-US" sz="1800" spc="-1" strike="noStrike">
                <a:solidFill>
                  <a:schemeClr val="dk1"/>
                </a:solidFill>
                <a:latin typeface="Arial Narrow"/>
              </a:rPr>
              <a:t>	</a:t>
            </a:r>
            <a:r>
              <a:rPr b="1" lang="en-US" sz="1800" spc="-1" strike="noStrike">
                <a:solidFill>
                  <a:schemeClr val="dk1"/>
                </a:solidFill>
                <a:latin typeface="Arial Narrow"/>
              </a:rPr>
              <a:t>2010</a:t>
            </a:r>
            <a:r>
              <a:rPr b="1" lang="en-US" sz="1800" spc="-1" strike="noStrike">
                <a:solidFill>
                  <a:schemeClr val="dk1"/>
                </a:solidFill>
                <a:latin typeface="Arial Narrow"/>
              </a:rPr>
              <a:t>	</a:t>
            </a:r>
            <a:r>
              <a:rPr b="1" lang="en-US" sz="1800" spc="-1" strike="noStrike">
                <a:solidFill>
                  <a:schemeClr val="dk1"/>
                </a:solidFill>
                <a:latin typeface="Arial Narrow"/>
              </a:rPr>
              <a:t>2015</a:t>
            </a:r>
            <a:r>
              <a:rPr b="1" lang="en-US" sz="1800" spc="-1" strike="noStrike">
                <a:solidFill>
                  <a:schemeClr val="dk1"/>
                </a:solidFill>
                <a:latin typeface="Arial Narrow"/>
              </a:rPr>
              <a:t>	</a:t>
            </a:r>
            <a:r>
              <a:rPr b="1" i="1" lang="en-US" sz="1800" spc="-1" strike="noStrike">
                <a:solidFill>
                  <a:schemeClr val="dk1"/>
                </a:solidFill>
                <a:latin typeface="Arial Narrow"/>
              </a:rPr>
              <a:t>2015:1985</a:t>
            </a:r>
            <a:endParaRPr b="0" lang="en-US" sz="18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800" spc="-1" strike="noStrike">
                <a:solidFill>
                  <a:schemeClr val="dk1"/>
                </a:solidFill>
                <a:latin typeface="Arial Narrow"/>
              </a:rPr>
              <a:t>CPU</a:t>
            </a:r>
            <a:r>
              <a:rPr b="1" lang="en-US" sz="1800" spc="-1" strike="noStrike">
                <a:solidFill>
                  <a:schemeClr val="dk1"/>
                </a:solidFill>
                <a:latin typeface="Arial Narrow"/>
              </a:rPr>
              <a:t>	</a:t>
            </a:r>
            <a:r>
              <a:rPr b="1" lang="en-US" sz="1800" spc="-1" strike="noStrike">
                <a:solidFill>
                  <a:schemeClr val="dk1"/>
                </a:solidFill>
                <a:latin typeface="Arial Narrow"/>
              </a:rPr>
              <a:t> 80286</a:t>
            </a:r>
            <a:r>
              <a:rPr b="1" lang="en-US" sz="1800" spc="-1" strike="noStrike">
                <a:solidFill>
                  <a:schemeClr val="dk1"/>
                </a:solidFill>
                <a:latin typeface="Arial Narrow"/>
              </a:rPr>
              <a:t>	</a:t>
            </a:r>
            <a:r>
              <a:rPr b="1" lang="en-US" sz="1800" spc="-1" strike="noStrike">
                <a:solidFill>
                  <a:schemeClr val="dk1"/>
                </a:solidFill>
                <a:latin typeface="Arial Narrow"/>
              </a:rPr>
              <a:t>80386</a:t>
            </a:r>
            <a:r>
              <a:rPr b="1" lang="en-US" sz="1800" spc="-1" strike="noStrike">
                <a:solidFill>
                  <a:schemeClr val="dk1"/>
                </a:solidFill>
                <a:latin typeface="Arial Narrow"/>
              </a:rPr>
              <a:t>	</a:t>
            </a:r>
            <a:r>
              <a:rPr b="1" lang="en-US" sz="1800" spc="-1" strike="noStrike">
                <a:solidFill>
                  <a:schemeClr val="dk1"/>
                </a:solidFill>
                <a:latin typeface="Arial Narrow"/>
              </a:rPr>
              <a:t>Pentium</a:t>
            </a:r>
            <a:r>
              <a:rPr b="1" lang="en-US" sz="1800" spc="-1" strike="noStrike">
                <a:solidFill>
                  <a:schemeClr val="dk1"/>
                </a:solidFill>
                <a:latin typeface="Arial Narrow"/>
              </a:rPr>
              <a:t>	</a:t>
            </a:r>
            <a:r>
              <a:rPr b="1" lang="en-US" sz="1800" spc="-1" strike="noStrike">
                <a:solidFill>
                  <a:schemeClr val="dk1"/>
                </a:solidFill>
                <a:latin typeface="Arial Narrow"/>
              </a:rPr>
              <a:t>P-4</a:t>
            </a:r>
            <a:r>
              <a:rPr b="1" lang="en-US" sz="1800" spc="-1" strike="noStrike">
                <a:solidFill>
                  <a:schemeClr val="dk1"/>
                </a:solidFill>
                <a:latin typeface="Arial Narrow"/>
              </a:rPr>
              <a:t>	</a:t>
            </a:r>
            <a:r>
              <a:rPr b="1" lang="en-US" sz="1800" spc="-1" strike="noStrike">
                <a:solidFill>
                  <a:schemeClr val="dk1"/>
                </a:solidFill>
                <a:latin typeface="Arial Narrow"/>
              </a:rPr>
              <a:t>Core 2</a:t>
            </a:r>
            <a:r>
              <a:rPr b="1" lang="en-US" sz="1800" spc="-1" strike="noStrike">
                <a:solidFill>
                  <a:schemeClr val="dk1"/>
                </a:solidFill>
                <a:latin typeface="Arial Narrow"/>
              </a:rPr>
              <a:t>	</a:t>
            </a:r>
            <a:r>
              <a:rPr b="1" lang="en-US" sz="1800" spc="-1" strike="noStrike">
                <a:solidFill>
                  <a:schemeClr val="dk1"/>
                </a:solidFill>
                <a:latin typeface="Arial Narrow"/>
              </a:rPr>
              <a:t>Core i7(n)</a:t>
            </a:r>
            <a:r>
              <a:rPr b="1" lang="en-US" sz="1800" spc="-1" strike="noStrike">
                <a:solidFill>
                  <a:schemeClr val="dk1"/>
                </a:solidFill>
                <a:latin typeface="Arial Narrow"/>
              </a:rPr>
              <a:t>	</a:t>
            </a:r>
            <a:r>
              <a:rPr b="1" lang="en-US" sz="1800" spc="-1" strike="noStrike">
                <a:solidFill>
                  <a:schemeClr val="dk1"/>
                </a:solidFill>
                <a:latin typeface="Arial Narrow"/>
              </a:rPr>
              <a:t>Core i7(h)</a:t>
            </a:r>
            <a:r>
              <a:rPr b="1" lang="en-US" sz="1800" spc="-1" strike="noStrike">
                <a:solidFill>
                  <a:schemeClr val="dk1"/>
                </a:solidFill>
                <a:latin typeface="Arial Narrow"/>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Clock </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rate (MHz) 6</a:t>
            </a:r>
            <a:r>
              <a:rPr b="1" lang="en-US" sz="1800" spc="-1" strike="noStrike">
                <a:solidFill>
                  <a:schemeClr val="dk1"/>
                </a:solidFill>
                <a:latin typeface="Arial Narrow"/>
              </a:rPr>
              <a:t>	</a:t>
            </a:r>
            <a:r>
              <a:rPr b="1" lang="en-US" sz="1800" spc="-1" strike="noStrike">
                <a:solidFill>
                  <a:schemeClr val="dk1"/>
                </a:solidFill>
                <a:latin typeface="Arial Narrow"/>
              </a:rPr>
              <a:t>20</a:t>
            </a:r>
            <a:r>
              <a:rPr b="1" lang="en-US" sz="1800" spc="-1" strike="noStrike">
                <a:solidFill>
                  <a:schemeClr val="dk1"/>
                </a:solidFill>
                <a:latin typeface="Arial Narrow"/>
              </a:rPr>
              <a:t>	</a:t>
            </a:r>
            <a:r>
              <a:rPr b="1" lang="en-US" sz="1800" spc="-1" strike="noStrike">
                <a:solidFill>
                  <a:schemeClr val="dk1"/>
                </a:solidFill>
                <a:latin typeface="Arial Narrow"/>
              </a:rPr>
              <a:t>150</a:t>
            </a:r>
            <a:r>
              <a:rPr b="1" lang="en-US" sz="1800" spc="-1" strike="noStrike">
                <a:solidFill>
                  <a:schemeClr val="dk1"/>
                </a:solidFill>
                <a:latin typeface="Arial Narrow"/>
              </a:rPr>
              <a:t>	</a:t>
            </a:r>
            <a:r>
              <a:rPr b="1" lang="en-US" sz="1800" spc="-1" strike="noStrike">
                <a:solidFill>
                  <a:schemeClr val="dk1"/>
                </a:solidFill>
                <a:latin typeface="Arial Narrow"/>
              </a:rPr>
              <a:t>3,300</a:t>
            </a:r>
            <a:r>
              <a:rPr b="1" lang="en-US" sz="1800" spc="-1" strike="noStrike">
                <a:solidFill>
                  <a:schemeClr val="dk1"/>
                </a:solidFill>
                <a:latin typeface="Arial Narrow"/>
              </a:rPr>
              <a:t>	</a:t>
            </a:r>
            <a:r>
              <a:rPr b="1" lang="en-US" sz="1800" spc="-1" strike="noStrike">
                <a:solidFill>
                  <a:schemeClr val="dk1"/>
                </a:solidFill>
                <a:latin typeface="Arial Narrow"/>
              </a:rPr>
              <a:t>2,000</a:t>
            </a:r>
            <a:r>
              <a:rPr b="1" lang="en-US" sz="1800" spc="-1" strike="noStrike">
                <a:solidFill>
                  <a:schemeClr val="dk1"/>
                </a:solidFill>
                <a:latin typeface="Arial Narrow"/>
              </a:rPr>
              <a:t>	</a:t>
            </a:r>
            <a:r>
              <a:rPr b="1" lang="en-US" sz="1800" spc="-1" strike="noStrike">
                <a:solidFill>
                  <a:schemeClr val="dk1"/>
                </a:solidFill>
                <a:latin typeface="Arial Narrow"/>
              </a:rPr>
              <a:t>2,500</a:t>
            </a:r>
            <a:r>
              <a:rPr b="1" lang="en-US" sz="1800" spc="-1" strike="noStrike">
                <a:solidFill>
                  <a:schemeClr val="dk1"/>
                </a:solidFill>
                <a:latin typeface="Arial Narrow"/>
              </a:rPr>
              <a:t>	</a:t>
            </a:r>
            <a:r>
              <a:rPr b="1" lang="en-US" sz="1800" spc="-1" strike="noStrike">
                <a:solidFill>
                  <a:schemeClr val="dk1"/>
                </a:solidFill>
                <a:latin typeface="Arial Narrow"/>
              </a:rPr>
              <a:t>3,000</a:t>
            </a:r>
            <a:r>
              <a:rPr b="1" lang="en-US" sz="1800" spc="-1" strike="noStrike">
                <a:solidFill>
                  <a:schemeClr val="dk1"/>
                </a:solidFill>
                <a:latin typeface="Arial Narrow"/>
              </a:rPr>
              <a:t>	</a:t>
            </a:r>
            <a:r>
              <a:rPr b="1" lang="en-US" sz="1800" spc="-1" strike="noStrike">
                <a:solidFill>
                  <a:schemeClr val="dk1"/>
                </a:solidFill>
                <a:latin typeface="Arial Narrow"/>
              </a:rPr>
              <a:t>500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Cycle </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time (ns)</a:t>
            </a:r>
            <a:r>
              <a:rPr b="1" lang="en-US" sz="1800" spc="-1" strike="noStrike">
                <a:solidFill>
                  <a:schemeClr val="dk1"/>
                </a:solidFill>
                <a:latin typeface="Arial Narrow"/>
              </a:rPr>
              <a:t>	</a:t>
            </a:r>
            <a:r>
              <a:rPr b="1" lang="en-US" sz="1800" spc="-1" strike="noStrike">
                <a:solidFill>
                  <a:schemeClr val="dk1"/>
                </a:solidFill>
                <a:latin typeface="Arial Narrow"/>
              </a:rPr>
              <a:t>166</a:t>
            </a:r>
            <a:r>
              <a:rPr b="1" lang="en-US" sz="1800" spc="-1" strike="noStrike">
                <a:solidFill>
                  <a:schemeClr val="dk1"/>
                </a:solidFill>
                <a:latin typeface="Arial Narrow"/>
              </a:rPr>
              <a:t>	</a:t>
            </a:r>
            <a:r>
              <a:rPr b="1" lang="en-US" sz="1800" spc="-1" strike="noStrike">
                <a:solidFill>
                  <a:schemeClr val="dk1"/>
                </a:solidFill>
                <a:latin typeface="Arial Narrow"/>
              </a:rPr>
              <a:t>50</a:t>
            </a:r>
            <a:r>
              <a:rPr b="1" lang="en-US" sz="1800" spc="-1" strike="noStrike">
                <a:solidFill>
                  <a:schemeClr val="dk1"/>
                </a:solidFill>
                <a:latin typeface="Arial Narrow"/>
              </a:rPr>
              <a:t>	</a:t>
            </a:r>
            <a:r>
              <a:rPr b="1" lang="en-US" sz="1800" spc="-1" strike="noStrike">
                <a:solidFill>
                  <a:schemeClr val="dk1"/>
                </a:solidFill>
                <a:latin typeface="Arial Narrow"/>
              </a:rPr>
              <a:t>6</a:t>
            </a:r>
            <a:r>
              <a:rPr b="1" lang="en-US" sz="1800" spc="-1" strike="noStrike">
                <a:solidFill>
                  <a:schemeClr val="dk1"/>
                </a:solidFill>
                <a:latin typeface="Arial Narrow"/>
              </a:rPr>
              <a:t>	</a:t>
            </a:r>
            <a:r>
              <a:rPr b="1" lang="en-US" sz="1800" spc="-1" strike="noStrike">
                <a:solidFill>
                  <a:schemeClr val="dk1"/>
                </a:solidFill>
                <a:latin typeface="Arial Narrow"/>
              </a:rPr>
              <a:t>0.30</a:t>
            </a:r>
            <a:r>
              <a:rPr b="1" lang="en-US" sz="1800" spc="-1" strike="noStrike">
                <a:solidFill>
                  <a:schemeClr val="dk1"/>
                </a:solidFill>
                <a:latin typeface="Arial Narrow"/>
              </a:rPr>
              <a:t>	</a:t>
            </a:r>
            <a:r>
              <a:rPr b="1" lang="en-US" sz="1800" spc="-1" strike="noStrike">
                <a:solidFill>
                  <a:schemeClr val="dk1"/>
                </a:solidFill>
                <a:latin typeface="Arial Narrow"/>
              </a:rPr>
              <a:t>0.50</a:t>
            </a:r>
            <a:r>
              <a:rPr b="1" lang="en-US" sz="1800" spc="-1" strike="noStrike">
                <a:solidFill>
                  <a:schemeClr val="dk1"/>
                </a:solidFill>
                <a:latin typeface="Arial Narrow"/>
              </a:rPr>
              <a:t>	</a:t>
            </a:r>
            <a:r>
              <a:rPr b="1" lang="en-US" sz="1800" spc="-1" strike="noStrike">
                <a:solidFill>
                  <a:schemeClr val="dk1"/>
                </a:solidFill>
                <a:latin typeface="Arial Narrow"/>
              </a:rPr>
              <a:t>0.4</a:t>
            </a:r>
            <a:r>
              <a:rPr b="1" lang="en-US" sz="1800" spc="-1" strike="noStrike">
                <a:solidFill>
                  <a:schemeClr val="dk1"/>
                </a:solidFill>
                <a:latin typeface="Arial Narrow"/>
              </a:rPr>
              <a:t>	</a:t>
            </a:r>
            <a:r>
              <a:rPr b="1" lang="en-US" sz="1800" spc="-1" strike="noStrike">
                <a:solidFill>
                  <a:schemeClr val="dk1"/>
                </a:solidFill>
                <a:latin typeface="Arial Narrow"/>
              </a:rPr>
              <a:t>0.33</a:t>
            </a:r>
            <a:r>
              <a:rPr b="1" lang="en-US" sz="1800" spc="-1" strike="noStrike">
                <a:solidFill>
                  <a:schemeClr val="dk1"/>
                </a:solidFill>
                <a:latin typeface="Arial Narrow"/>
              </a:rPr>
              <a:t>	</a:t>
            </a:r>
            <a:r>
              <a:rPr b="1" lang="en-US" sz="1800" spc="-1" strike="noStrike">
                <a:solidFill>
                  <a:schemeClr val="dk1"/>
                </a:solidFill>
                <a:latin typeface="Arial Narrow"/>
              </a:rPr>
              <a:t>500</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Cores</a:t>
            </a:r>
            <a:r>
              <a:rPr b="1" lang="en-US" sz="1800" spc="-1" strike="noStrike">
                <a:solidFill>
                  <a:schemeClr val="dk1"/>
                </a:solidFill>
                <a:latin typeface="Arial Narrow"/>
              </a:rPr>
              <a:t>	</a:t>
            </a:r>
            <a:r>
              <a:rPr b="1" lang="en-US" sz="1800" spc="-1" strike="noStrike">
                <a:solidFill>
                  <a:schemeClr val="dk1"/>
                </a:solidFill>
                <a:latin typeface="Arial Narrow"/>
              </a:rPr>
              <a:t> 1  </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1</a:t>
            </a:r>
            <a:r>
              <a:rPr b="1" lang="en-US" sz="1800" spc="-1" strike="noStrike">
                <a:solidFill>
                  <a:schemeClr val="dk1"/>
                </a:solidFill>
                <a:latin typeface="Arial Narrow"/>
              </a:rPr>
              <a:t>	</a:t>
            </a:r>
            <a:r>
              <a:rPr b="1" lang="en-US" sz="1800" spc="-1" strike="noStrike">
                <a:solidFill>
                  <a:schemeClr val="dk1"/>
                </a:solidFill>
                <a:latin typeface="Arial Narrow"/>
              </a:rPr>
              <a:t>2</a:t>
            </a:r>
            <a:r>
              <a:rPr b="1" lang="en-US" sz="1800" spc="-1" strike="noStrike">
                <a:solidFill>
                  <a:schemeClr val="dk1"/>
                </a:solidFill>
                <a:latin typeface="Arial Narrow"/>
              </a:rPr>
              <a:t>	</a:t>
            </a:r>
            <a:r>
              <a:rPr b="1" lang="en-US" sz="1800" spc="-1" strike="noStrike">
                <a:solidFill>
                  <a:schemeClr val="dk1"/>
                </a:solidFill>
                <a:latin typeface="Arial Narrow"/>
              </a:rPr>
              <a:t>4</a:t>
            </a:r>
            <a:r>
              <a:rPr b="1" lang="en-US" sz="1800" spc="-1" strike="noStrike">
                <a:solidFill>
                  <a:schemeClr val="dk1"/>
                </a:solidFill>
                <a:latin typeface="Arial Narrow"/>
              </a:rPr>
              <a:t>	</a:t>
            </a:r>
            <a:r>
              <a:rPr b="1" lang="en-US" sz="1800" spc="-1" strike="noStrike">
                <a:solidFill>
                  <a:schemeClr val="dk1"/>
                </a:solidFill>
                <a:latin typeface="Arial Narrow"/>
              </a:rPr>
              <a:t>4</a:t>
            </a:r>
            <a:r>
              <a:rPr b="1" lang="en-US" sz="1800" spc="-1" strike="noStrike">
                <a:solidFill>
                  <a:schemeClr val="dk1"/>
                </a:solidFill>
                <a:latin typeface="Arial Narrow"/>
              </a:rPr>
              <a:t>	</a:t>
            </a:r>
            <a:r>
              <a:rPr b="1" lang="en-US" sz="1800" spc="-1" strike="noStrike">
                <a:solidFill>
                  <a:schemeClr val="dk1"/>
                </a:solidFill>
                <a:latin typeface="Arial Narrow"/>
              </a:rPr>
              <a:t>4</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Effective</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cycle </a:t>
            </a:r>
            <a:r>
              <a:rPr b="1" lang="en-US" sz="1800" spc="-1" strike="noStrike">
                <a:solidFill>
                  <a:schemeClr val="dk1"/>
                </a:solidFill>
                <a:latin typeface="Arial Narrow"/>
              </a:rPr>
              <a:t>	</a:t>
            </a:r>
            <a:r>
              <a:rPr b="1" lang="en-US" sz="1800" spc="-1" strike="noStrike">
                <a:solidFill>
                  <a:schemeClr val="dk1"/>
                </a:solidFill>
                <a:latin typeface="Arial Narrow"/>
              </a:rPr>
              <a:t>166</a:t>
            </a:r>
            <a:r>
              <a:rPr b="1" lang="en-US" sz="1800" spc="-1" strike="noStrike">
                <a:solidFill>
                  <a:schemeClr val="dk1"/>
                </a:solidFill>
                <a:latin typeface="Arial Narrow"/>
              </a:rPr>
              <a:t>	</a:t>
            </a:r>
            <a:r>
              <a:rPr b="1" lang="en-US" sz="1800" spc="-1" strike="noStrike">
                <a:solidFill>
                  <a:schemeClr val="dk1"/>
                </a:solidFill>
                <a:latin typeface="Arial Narrow"/>
              </a:rPr>
              <a:t>50</a:t>
            </a:r>
            <a:r>
              <a:rPr b="1" lang="en-US" sz="1800" spc="-1" strike="noStrike">
                <a:solidFill>
                  <a:schemeClr val="dk1"/>
                </a:solidFill>
                <a:latin typeface="Arial Narrow"/>
              </a:rPr>
              <a:t>	</a:t>
            </a:r>
            <a:r>
              <a:rPr b="1" lang="en-US" sz="1800" spc="-1" strike="noStrike">
                <a:solidFill>
                  <a:schemeClr val="dk1"/>
                </a:solidFill>
                <a:latin typeface="Arial Narrow"/>
              </a:rPr>
              <a:t>6</a:t>
            </a:r>
            <a:r>
              <a:rPr b="1" lang="en-US" sz="1800" spc="-1" strike="noStrike">
                <a:solidFill>
                  <a:schemeClr val="dk1"/>
                </a:solidFill>
                <a:latin typeface="Arial Narrow"/>
              </a:rPr>
              <a:t>	</a:t>
            </a:r>
            <a:r>
              <a:rPr b="1" lang="en-US" sz="1800" spc="-1" strike="noStrike">
                <a:solidFill>
                  <a:schemeClr val="dk1"/>
                </a:solidFill>
                <a:latin typeface="Arial Narrow"/>
              </a:rPr>
              <a:t>0.30</a:t>
            </a:r>
            <a:r>
              <a:rPr b="1" lang="en-US" sz="1800" spc="-1" strike="noStrike">
                <a:solidFill>
                  <a:schemeClr val="dk1"/>
                </a:solidFill>
                <a:latin typeface="Arial Narrow"/>
              </a:rPr>
              <a:t>	</a:t>
            </a:r>
            <a:r>
              <a:rPr b="1" lang="en-US" sz="1800" spc="-1" strike="noStrike">
                <a:solidFill>
                  <a:schemeClr val="dk1"/>
                </a:solidFill>
                <a:latin typeface="Arial Narrow"/>
              </a:rPr>
              <a:t>0.25</a:t>
            </a:r>
            <a:r>
              <a:rPr b="1" lang="en-US" sz="1800" spc="-1" strike="noStrike">
                <a:solidFill>
                  <a:schemeClr val="dk1"/>
                </a:solidFill>
                <a:latin typeface="Arial Narrow"/>
              </a:rPr>
              <a:t>	</a:t>
            </a:r>
            <a:r>
              <a:rPr b="1" lang="en-US" sz="1800" spc="-1" strike="noStrike">
                <a:solidFill>
                  <a:schemeClr val="dk1"/>
                </a:solidFill>
                <a:latin typeface="Arial Narrow"/>
              </a:rPr>
              <a:t>0.10</a:t>
            </a:r>
            <a:r>
              <a:rPr b="1" lang="en-US" sz="1800" spc="-1" strike="noStrike">
                <a:solidFill>
                  <a:schemeClr val="dk1"/>
                </a:solidFill>
                <a:latin typeface="Arial Narrow"/>
              </a:rPr>
              <a:t>	</a:t>
            </a:r>
            <a:r>
              <a:rPr b="1" lang="en-US" sz="1800" spc="-1" strike="noStrike">
                <a:solidFill>
                  <a:schemeClr val="dk1"/>
                </a:solidFill>
                <a:latin typeface="Arial Narrow"/>
              </a:rPr>
              <a:t>0.08</a:t>
            </a:r>
            <a:r>
              <a:rPr b="1" lang="en-US" sz="1800" spc="-1" strike="noStrike">
                <a:solidFill>
                  <a:schemeClr val="dk1"/>
                </a:solidFill>
                <a:latin typeface="Arial Narrow"/>
              </a:rPr>
              <a:t>	</a:t>
            </a:r>
            <a:r>
              <a:rPr b="1" lang="en-US" sz="1800" spc="-1" strike="noStrike">
                <a:solidFill>
                  <a:schemeClr val="dk1"/>
                </a:solidFill>
                <a:latin typeface="Arial Narrow"/>
              </a:rPr>
              <a:t>2,075</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Arial Narrow"/>
              </a:rPr>
              <a:t>time (ns)</a:t>
            </a:r>
            <a:endParaRPr b="0" lang="en-US" sz="1800" spc="-1" strike="noStrike">
              <a:solidFill>
                <a:srgbClr val="000000"/>
              </a:solidFill>
              <a:latin typeface="Arial"/>
            </a:endParaRPr>
          </a:p>
        </p:txBody>
      </p:sp>
      <p:sp>
        <p:nvSpPr>
          <p:cNvPr id="1603" name="TextBox 6"/>
          <p:cNvSpPr/>
          <p:nvPr/>
        </p:nvSpPr>
        <p:spPr>
          <a:xfrm>
            <a:off x="4489200" y="621360"/>
            <a:ext cx="36741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Inflection point in computer history</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alibri"/>
              </a:rPr>
              <a:t>when designers hit the “Power Wall”</a:t>
            </a:r>
            <a:endParaRPr b="0" lang="en-US" sz="1800" spc="-1" strike="noStrike">
              <a:solidFill>
                <a:srgbClr val="000000"/>
              </a:solidFill>
              <a:latin typeface="Arial"/>
            </a:endParaRPr>
          </a:p>
        </p:txBody>
      </p:sp>
      <p:cxnSp>
        <p:nvCxnSpPr>
          <p:cNvPr id="1604" name="Straight Arrow Connector 8"/>
          <p:cNvCxnSpPr/>
          <p:nvPr/>
        </p:nvCxnSpPr>
        <p:spPr>
          <a:xfrm flipH="1">
            <a:off x="4470120" y="1267560"/>
            <a:ext cx="457560" cy="333000"/>
          </a:xfrm>
          <a:prstGeom prst="straightConnector1">
            <a:avLst/>
          </a:prstGeom>
          <a:ln w="25400">
            <a:solidFill>
              <a:srgbClr val="000000"/>
            </a:solidFill>
            <a:round/>
            <a:tailEnd len="med" type="arrow" w="med"/>
          </a:ln>
        </p:spPr>
      </p:cxnSp>
      <p:sp>
        <p:nvSpPr>
          <p:cNvPr id="1605" name="Rectangle 13"/>
          <p:cNvSpPr/>
          <p:nvPr/>
        </p:nvSpPr>
        <p:spPr>
          <a:xfrm>
            <a:off x="3683160" y="1600200"/>
            <a:ext cx="685440" cy="4723920"/>
          </a:xfrm>
          <a:prstGeom prst="rect">
            <a:avLst/>
          </a:prstGeom>
          <a:noFill/>
          <a:ln w="12700">
            <a:solidFill>
              <a:srgbClr val="000000"/>
            </a:solidFill>
            <a:prstDash val="dash"/>
            <a:round/>
            <a:tailEnd len="med" type="triangle" w="med"/>
          </a:ln>
        </p:spPr>
        <p:style>
          <a:lnRef idx="0"/>
          <a:fillRef idx="0"/>
          <a:effectRef idx="0"/>
          <a:fontRef idx="minor"/>
        </p:style>
        <p:txBody>
          <a:bodyPr numCol="1" spcCol="0" anchor="ctr" anchorCtr="1">
            <a:noAutofit/>
          </a:bodyPr>
          <a:p>
            <a:pPr algn="ctr" defTabSz="914400">
              <a:lnSpc>
                <a:spcPct val="100000"/>
              </a:lnSpc>
              <a:tabLst>
                <a:tab algn="l" pos="0"/>
              </a:tabLst>
            </a:pPr>
            <a:endParaRPr b="1" lang="en-US" sz="2400" spc="-1" strike="noStrike">
              <a:solidFill>
                <a:schemeClr val="dk1"/>
              </a:solidFill>
              <a:latin typeface="Calibri"/>
            </a:endParaRPr>
          </a:p>
        </p:txBody>
      </p:sp>
      <p:sp>
        <p:nvSpPr>
          <p:cNvPr id="1606" name="TextBox 1"/>
          <p:cNvSpPr/>
          <p:nvPr/>
        </p:nvSpPr>
        <p:spPr>
          <a:xfrm>
            <a:off x="5308200" y="6197760"/>
            <a:ext cx="23313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chemeClr val="dk1"/>
                </a:solidFill>
                <a:latin typeface="Calibri"/>
              </a:rPr>
              <a:t>(n) Nehalem processor</a:t>
            </a:r>
            <a:endParaRPr b="0" lang="en-US" sz="1800" spc="-1" strike="noStrike">
              <a:solidFill>
                <a:srgbClr val="000000"/>
              </a:solidFill>
              <a:latin typeface="Arial"/>
            </a:endParaRPr>
          </a:p>
          <a:p>
            <a:pPr>
              <a:lnSpc>
                <a:spcPct val="100000"/>
              </a:lnSpc>
            </a:pPr>
            <a:r>
              <a:rPr b="1" lang="en-US" sz="1800" spc="-1" strike="noStrike">
                <a:solidFill>
                  <a:schemeClr val="dk1"/>
                </a:solidFill>
                <a:latin typeface="Calibri"/>
              </a:rPr>
              <a:t>(h) Haswell processor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(1)</a:t>
            </a:r>
            <a:endParaRPr b="0" lang="en-US" sz="3600" spc="-1" strike="noStrike">
              <a:solidFill>
                <a:schemeClr val="dk1"/>
              </a:solidFill>
              <a:latin typeface="Arial Narrow"/>
            </a:endParaRPr>
          </a:p>
        </p:txBody>
      </p:sp>
      <p:sp>
        <p:nvSpPr>
          <p:cNvPr id="123"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CPU places address A on the memory bus.</a:t>
            </a:r>
            <a:endParaRPr b="1" lang="en-US" sz="2400" spc="-1" strike="noStrike">
              <a:solidFill>
                <a:schemeClr val="dk1"/>
              </a:solidFill>
              <a:latin typeface="Calibri"/>
            </a:endParaRPr>
          </a:p>
        </p:txBody>
      </p:sp>
      <p:sp>
        <p:nvSpPr>
          <p:cNvPr id="124" name="Rectangle 4"/>
          <p:cNvSpPr/>
          <p:nvPr/>
        </p:nvSpPr>
        <p:spPr>
          <a:xfrm>
            <a:off x="676764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25" name="AutoShape 5"/>
          <p:cNvSpPr/>
          <p:nvPr/>
        </p:nvSpPr>
        <p:spPr>
          <a:xfrm>
            <a:off x="524340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26" name="Rectangle 6"/>
          <p:cNvSpPr/>
          <p:nvPr/>
        </p:nvSpPr>
        <p:spPr>
          <a:xfrm>
            <a:off x="432900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127" name="AutoShape 7"/>
          <p:cNvSpPr/>
          <p:nvPr/>
        </p:nvSpPr>
        <p:spPr>
          <a:xfrm>
            <a:off x="287172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28" name="Rectangle 8"/>
          <p:cNvSpPr/>
          <p:nvPr/>
        </p:nvSpPr>
        <p:spPr>
          <a:xfrm>
            <a:off x="188748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29" name="Rectangle 9"/>
          <p:cNvSpPr/>
          <p:nvPr/>
        </p:nvSpPr>
        <p:spPr>
          <a:xfrm>
            <a:off x="188748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0" name="Rectangle 10"/>
          <p:cNvSpPr/>
          <p:nvPr/>
        </p:nvSpPr>
        <p:spPr>
          <a:xfrm>
            <a:off x="188748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1" name="Rectangle 11"/>
          <p:cNvSpPr/>
          <p:nvPr/>
        </p:nvSpPr>
        <p:spPr>
          <a:xfrm>
            <a:off x="188748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2" name="Rectangle 12"/>
          <p:cNvSpPr/>
          <p:nvPr/>
        </p:nvSpPr>
        <p:spPr>
          <a:xfrm>
            <a:off x="188748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3" name="AutoShape 13"/>
          <p:cNvSpPr/>
          <p:nvPr/>
        </p:nvSpPr>
        <p:spPr>
          <a:xfrm>
            <a:off x="266076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4" name="AutoShape 14"/>
          <p:cNvSpPr/>
          <p:nvPr/>
        </p:nvSpPr>
        <p:spPr>
          <a:xfrm flipH="1">
            <a:off x="257184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5" name="Rectangle 15"/>
          <p:cNvSpPr/>
          <p:nvPr/>
        </p:nvSpPr>
        <p:spPr>
          <a:xfrm>
            <a:off x="310500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36" name="Text Box 16"/>
          <p:cNvSpPr/>
          <p:nvPr/>
        </p:nvSpPr>
        <p:spPr>
          <a:xfrm>
            <a:off x="168408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37" name="AutoShape 17"/>
          <p:cNvSpPr/>
          <p:nvPr/>
        </p:nvSpPr>
        <p:spPr>
          <a:xfrm>
            <a:off x="196200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38" name="Line 18"/>
          <p:cNvSpPr/>
          <p:nvPr/>
        </p:nvSpPr>
        <p:spPr>
          <a:xfrm>
            <a:off x="2800080" y="4190760"/>
            <a:ext cx="3962520" cy="360"/>
          </a:xfrm>
          <a:prstGeom prst="line">
            <a:avLst/>
          </a:prstGeom>
          <a:ln w="76200">
            <a:solidFill>
              <a:srgbClr val="00ffff"/>
            </a:solidFill>
            <a:round/>
            <a:tail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39" name="Rectangle 19"/>
          <p:cNvSpPr/>
          <p:nvPr/>
        </p:nvSpPr>
        <p:spPr>
          <a:xfrm>
            <a:off x="97164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40" name="Text Box 20"/>
          <p:cNvSpPr/>
          <p:nvPr/>
        </p:nvSpPr>
        <p:spPr>
          <a:xfrm>
            <a:off x="5775120" y="381168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41" name="Text Box 21"/>
          <p:cNvSpPr/>
          <p:nvPr/>
        </p:nvSpPr>
        <p:spPr>
          <a:xfrm>
            <a:off x="7685280" y="368928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42" name="Text Box 22"/>
          <p:cNvSpPr/>
          <p:nvPr/>
        </p:nvSpPr>
        <p:spPr>
          <a:xfrm>
            <a:off x="7672320" y="419256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43" name="Rectangle 23"/>
          <p:cNvSpPr/>
          <p:nvPr/>
        </p:nvSpPr>
        <p:spPr>
          <a:xfrm>
            <a:off x="676260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44" name="Text Box 24"/>
          <p:cNvSpPr/>
          <p:nvPr/>
        </p:nvSpPr>
        <p:spPr>
          <a:xfrm>
            <a:off x="6558840" y="3475080"/>
            <a:ext cx="12571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45" name="Text Box 25"/>
          <p:cNvSpPr/>
          <p:nvPr/>
        </p:nvSpPr>
        <p:spPr>
          <a:xfrm>
            <a:off x="430848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46" name="Text Box 26"/>
          <p:cNvSpPr/>
          <p:nvPr/>
        </p:nvSpPr>
        <p:spPr>
          <a:xfrm>
            <a:off x="125028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47" name="Text Box 28"/>
          <p:cNvSpPr/>
          <p:nvPr/>
        </p:nvSpPr>
        <p:spPr>
          <a:xfrm>
            <a:off x="4645440" y="2438280"/>
            <a:ext cx="295164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(2)</a:t>
            </a:r>
            <a:endParaRPr b="0" lang="en-US" sz="3600" spc="-1" strike="noStrike">
              <a:solidFill>
                <a:schemeClr val="dk1"/>
              </a:solidFill>
              <a:latin typeface="Arial Narrow"/>
            </a:endParaRPr>
          </a:p>
        </p:txBody>
      </p:sp>
      <p:sp>
        <p:nvSpPr>
          <p:cNvPr id="149"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Main memory reads A from the memory bus, retrieves word x, and places it on the bus.</a:t>
            </a:r>
            <a:endParaRPr b="1" lang="en-US" sz="2400" spc="-1" strike="noStrike">
              <a:solidFill>
                <a:schemeClr val="dk1"/>
              </a:solidFill>
              <a:latin typeface="Calibri"/>
            </a:endParaRPr>
          </a:p>
        </p:txBody>
      </p:sp>
      <p:sp>
        <p:nvSpPr>
          <p:cNvPr id="150" name="AutoShape 4"/>
          <p:cNvSpPr/>
          <p:nvPr/>
        </p:nvSpPr>
        <p:spPr>
          <a:xfrm>
            <a:off x="5248440" y="395928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51" name="Rectangle 5"/>
          <p:cNvSpPr/>
          <p:nvPr/>
        </p:nvSpPr>
        <p:spPr>
          <a:xfrm>
            <a:off x="4334040" y="399096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52" name="AutoShape 6"/>
          <p:cNvSpPr/>
          <p:nvPr/>
        </p:nvSpPr>
        <p:spPr>
          <a:xfrm>
            <a:off x="2876400" y="395928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3" name="Rectangle 7"/>
          <p:cNvSpPr/>
          <p:nvPr/>
        </p:nvSpPr>
        <p:spPr>
          <a:xfrm>
            <a:off x="1892160" y="26640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4" name="Rectangle 8"/>
          <p:cNvSpPr/>
          <p:nvPr/>
        </p:nvSpPr>
        <p:spPr>
          <a:xfrm>
            <a:off x="1892160" y="28162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5" name="Rectangle 9"/>
          <p:cNvSpPr/>
          <p:nvPr/>
        </p:nvSpPr>
        <p:spPr>
          <a:xfrm>
            <a:off x="1892160" y="296856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6" name="Rectangle 10"/>
          <p:cNvSpPr/>
          <p:nvPr/>
        </p:nvSpPr>
        <p:spPr>
          <a:xfrm>
            <a:off x="1892160" y="31212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7" name="Rectangle 11"/>
          <p:cNvSpPr/>
          <p:nvPr/>
        </p:nvSpPr>
        <p:spPr>
          <a:xfrm>
            <a:off x="1892160" y="32734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8" name="AutoShape 12"/>
          <p:cNvSpPr/>
          <p:nvPr/>
        </p:nvSpPr>
        <p:spPr>
          <a:xfrm>
            <a:off x="2665440" y="266400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59" name="AutoShape 13"/>
          <p:cNvSpPr/>
          <p:nvPr/>
        </p:nvSpPr>
        <p:spPr>
          <a:xfrm flipH="1">
            <a:off x="2576520" y="3044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60" name="Rectangle 14"/>
          <p:cNvSpPr/>
          <p:nvPr/>
        </p:nvSpPr>
        <p:spPr>
          <a:xfrm>
            <a:off x="3110040" y="251136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61" name="Text Box 15"/>
          <p:cNvSpPr/>
          <p:nvPr/>
        </p:nvSpPr>
        <p:spPr>
          <a:xfrm>
            <a:off x="1696680" y="234468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62" name="AutoShape 16"/>
          <p:cNvSpPr/>
          <p:nvPr/>
        </p:nvSpPr>
        <p:spPr>
          <a:xfrm>
            <a:off x="1967040" y="350208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63" name="Line 17"/>
          <p:cNvSpPr/>
          <p:nvPr/>
        </p:nvSpPr>
        <p:spPr>
          <a:xfrm>
            <a:off x="2804760" y="4187520"/>
            <a:ext cx="3962520" cy="360"/>
          </a:xfrm>
          <a:prstGeom prst="line">
            <a:avLst/>
          </a:prstGeom>
          <a:ln w="76200">
            <a:solidFill>
              <a:srgbClr val="00ffff"/>
            </a:solidFill>
            <a:round/>
            <a:headEnd len="med" type="triangle" w="med"/>
          </a:ln>
        </p:spPr>
        <p:style>
          <a:lnRef idx="0"/>
          <a:fillRef idx="0"/>
          <a:effectRef idx="0"/>
          <a:fontRef idx="minor"/>
        </p:style>
        <p:txBody>
          <a:bodyPr lIns="90000" rIns="90000" tIns="-44640" bIns="-44640" anchor="ctr">
            <a:noAutofit/>
          </a:bodyPr>
          <a:p>
            <a:endParaRPr b="1" lang="en-US" sz="2400" spc="-1" strike="noStrike">
              <a:solidFill>
                <a:schemeClr val="dk1"/>
              </a:solidFill>
              <a:latin typeface="Arial Narrow"/>
            </a:endParaRPr>
          </a:p>
        </p:txBody>
      </p:sp>
      <p:sp>
        <p:nvSpPr>
          <p:cNvPr id="164" name="Rectangle 18"/>
          <p:cNvSpPr/>
          <p:nvPr/>
        </p:nvSpPr>
        <p:spPr>
          <a:xfrm>
            <a:off x="976320" y="399096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65" name="Text Box 19"/>
          <p:cNvSpPr/>
          <p:nvPr/>
        </p:nvSpPr>
        <p:spPr>
          <a:xfrm>
            <a:off x="5794560" y="373212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i="1" lang="en-US" sz="1600" spc="-1" strike="noStrike">
                <a:solidFill>
                  <a:schemeClr val="dk1"/>
                </a:solidFill>
                <a:latin typeface="Arial Narrow"/>
              </a:rPr>
              <a:t>x</a:t>
            </a:r>
            <a:endParaRPr b="0" lang="en-US" sz="1600" spc="-1" strike="noStrike">
              <a:solidFill>
                <a:srgbClr val="000000"/>
              </a:solidFill>
              <a:latin typeface="Arial"/>
            </a:endParaRPr>
          </a:p>
        </p:txBody>
      </p:sp>
      <p:sp>
        <p:nvSpPr>
          <p:cNvPr id="166" name="Rectangle 20"/>
          <p:cNvSpPr/>
          <p:nvPr/>
        </p:nvSpPr>
        <p:spPr>
          <a:xfrm>
            <a:off x="6772320" y="380700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67" name="Text Box 21"/>
          <p:cNvSpPr/>
          <p:nvPr/>
        </p:nvSpPr>
        <p:spPr>
          <a:xfrm>
            <a:off x="7689960" y="36860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68" name="Text Box 22"/>
          <p:cNvSpPr/>
          <p:nvPr/>
        </p:nvSpPr>
        <p:spPr>
          <a:xfrm>
            <a:off x="7677000" y="41893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69" name="Rectangle 23"/>
          <p:cNvSpPr/>
          <p:nvPr/>
        </p:nvSpPr>
        <p:spPr>
          <a:xfrm>
            <a:off x="6767640" y="428004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70" name="Text Box 24"/>
          <p:cNvSpPr/>
          <p:nvPr/>
        </p:nvSpPr>
        <p:spPr>
          <a:xfrm>
            <a:off x="6553080" y="3474000"/>
            <a:ext cx="1319400" cy="33300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71" name="Text Box 25"/>
          <p:cNvSpPr/>
          <p:nvPr/>
        </p:nvSpPr>
        <p:spPr>
          <a:xfrm>
            <a:off x="1254960" y="30146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72" name="Text Box 26"/>
          <p:cNvSpPr/>
          <p:nvPr/>
        </p:nvSpPr>
        <p:spPr>
          <a:xfrm>
            <a:off x="4313160" y="37162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73" name="Text Box 27"/>
          <p:cNvSpPr/>
          <p:nvPr/>
        </p:nvSpPr>
        <p:spPr>
          <a:xfrm>
            <a:off x="4664520" y="2467080"/>
            <a:ext cx="2951640" cy="57708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357120" y="435600"/>
            <a:ext cx="7591680" cy="761760"/>
          </a:xfrm>
          <a:prstGeom prst="rect">
            <a:avLst/>
          </a:prstGeom>
          <a:noFill/>
          <a:ln w="9360">
            <a:noFill/>
          </a:ln>
        </p:spPr>
        <p:txBody>
          <a:bodyPr numCol="1" spcCol="0" lIns="91440" rIns="91440" tIns="45720" bIns="45720" anchor="ctr">
            <a:noAutofit/>
          </a:bodyPr>
          <a:p>
            <a:pPr marL="119160" indent="-119160">
              <a:lnSpc>
                <a:spcPct val="100000"/>
              </a:lnSpc>
              <a:buNone/>
              <a:tabLst>
                <a:tab algn="l" pos="0"/>
              </a:tabLst>
            </a:pPr>
            <a:r>
              <a:rPr b="1" lang="en-US" sz="3600" spc="-1" strike="noStrike">
                <a:solidFill>
                  <a:schemeClr val="dk1"/>
                </a:solidFill>
                <a:latin typeface="Calibri"/>
              </a:rPr>
              <a:t>Memory Read Transaction (3)</a:t>
            </a:r>
            <a:endParaRPr b="0" lang="en-US" sz="3600" spc="-1" strike="noStrike">
              <a:solidFill>
                <a:schemeClr val="dk1"/>
              </a:solidFill>
              <a:latin typeface="Arial Narrow"/>
            </a:endParaRPr>
          </a:p>
        </p:txBody>
      </p:sp>
      <p:sp>
        <p:nvSpPr>
          <p:cNvPr id="175" name="PlaceHolder 2"/>
          <p:cNvSpPr>
            <a:spLocks noGrp="1"/>
          </p:cNvSpPr>
          <p:nvPr>
            <p:ph/>
          </p:nvPr>
        </p:nvSpPr>
        <p:spPr>
          <a:xfrm>
            <a:off x="396720" y="1362240"/>
            <a:ext cx="7895880" cy="49716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990000"/>
              </a:buClr>
              <a:buSzPct val="60000"/>
              <a:buFont typeface="Wingdings 2" charset="2"/>
              <a:buChar char=""/>
            </a:pPr>
            <a:r>
              <a:rPr b="1" lang="en-US" sz="2400" spc="-1" strike="noStrike">
                <a:solidFill>
                  <a:schemeClr val="dk1"/>
                </a:solidFill>
                <a:latin typeface="Calibri"/>
              </a:rPr>
              <a:t>CPU read word x from the bus and copies it into register %rax.</a:t>
            </a:r>
            <a:endParaRPr b="1" lang="en-US" sz="2400" spc="-1" strike="noStrike">
              <a:solidFill>
                <a:schemeClr val="dk1"/>
              </a:solidFill>
              <a:latin typeface="Calibri"/>
            </a:endParaRPr>
          </a:p>
        </p:txBody>
      </p:sp>
      <p:sp>
        <p:nvSpPr>
          <p:cNvPr id="176" name="AutoShape 4"/>
          <p:cNvSpPr/>
          <p:nvPr/>
        </p:nvSpPr>
        <p:spPr>
          <a:xfrm>
            <a:off x="5248440" y="3962520"/>
            <a:ext cx="1491840" cy="533160"/>
          </a:xfrm>
          <a:prstGeom prst="leftRightArrow">
            <a:avLst>
              <a:gd name="adj1" fmla="val 50000"/>
              <a:gd name="adj2" fmla="val 55952"/>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77" name="Rectangle 5"/>
          <p:cNvSpPr/>
          <p:nvPr/>
        </p:nvSpPr>
        <p:spPr>
          <a:xfrm>
            <a:off x="4334040" y="3994200"/>
            <a:ext cx="909360" cy="5774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78" name="AutoShape 6"/>
          <p:cNvSpPr/>
          <p:nvPr/>
        </p:nvSpPr>
        <p:spPr>
          <a:xfrm>
            <a:off x="2876400" y="3962520"/>
            <a:ext cx="1452240" cy="533160"/>
          </a:xfrm>
          <a:prstGeom prst="leftRightArrow">
            <a:avLst>
              <a:gd name="adj1" fmla="val 50000"/>
              <a:gd name="adj2" fmla="val 54464"/>
            </a:avLst>
          </a:prstGeom>
          <a:solidFill>
            <a:srgbClr val="f7f5cd"/>
          </a:solid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79" name="Rectangle 7"/>
          <p:cNvSpPr/>
          <p:nvPr/>
        </p:nvSpPr>
        <p:spPr>
          <a:xfrm>
            <a:off x="1892160" y="26668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0" name="Rectangle 8"/>
          <p:cNvSpPr/>
          <p:nvPr/>
        </p:nvSpPr>
        <p:spPr>
          <a:xfrm>
            <a:off x="1892160" y="28195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1" name="Rectangle 9"/>
          <p:cNvSpPr/>
          <p:nvPr/>
        </p:nvSpPr>
        <p:spPr>
          <a:xfrm>
            <a:off x="1892160" y="297180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2" name="Rectangle 10"/>
          <p:cNvSpPr/>
          <p:nvPr/>
        </p:nvSpPr>
        <p:spPr>
          <a:xfrm>
            <a:off x="1892160" y="312408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83" name="Rectangle 11"/>
          <p:cNvSpPr/>
          <p:nvPr/>
        </p:nvSpPr>
        <p:spPr>
          <a:xfrm>
            <a:off x="1892160" y="3276720"/>
            <a:ext cx="68400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4" name="AutoShape 12"/>
          <p:cNvSpPr/>
          <p:nvPr/>
        </p:nvSpPr>
        <p:spPr>
          <a:xfrm>
            <a:off x="2665440" y="266688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5" name="AutoShape 13"/>
          <p:cNvSpPr/>
          <p:nvPr/>
        </p:nvSpPr>
        <p:spPr>
          <a:xfrm flipH="1">
            <a:off x="2576520" y="3048120"/>
            <a:ext cx="444240" cy="380520"/>
          </a:xfrm>
          <a:prstGeom prst="rightArrow">
            <a:avLst>
              <a:gd name="adj1" fmla="val 50000"/>
              <a:gd name="adj2" fmla="val 29167"/>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6" name="Rectangle 14"/>
          <p:cNvSpPr/>
          <p:nvPr/>
        </p:nvSpPr>
        <p:spPr>
          <a:xfrm>
            <a:off x="3110040" y="2514600"/>
            <a:ext cx="533160" cy="10663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chemeClr val="dk1"/>
                </a:solidFill>
                <a:latin typeface="Arial Narrow"/>
              </a:rPr>
              <a:t>ALU</a:t>
            </a:r>
            <a:endParaRPr b="0" lang="en-US" sz="1600" spc="-1" strike="noStrike">
              <a:solidFill>
                <a:srgbClr val="000000"/>
              </a:solidFill>
              <a:latin typeface="Arial"/>
            </a:endParaRPr>
          </a:p>
        </p:txBody>
      </p:sp>
      <p:sp>
        <p:nvSpPr>
          <p:cNvPr id="187" name="Text Box 15"/>
          <p:cNvSpPr/>
          <p:nvPr/>
        </p:nvSpPr>
        <p:spPr>
          <a:xfrm>
            <a:off x="1696680" y="2347920"/>
            <a:ext cx="113220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Register file</a:t>
            </a:r>
            <a:endParaRPr b="0" lang="en-US" sz="1600" spc="-1" strike="noStrike">
              <a:solidFill>
                <a:srgbClr val="000000"/>
              </a:solidFill>
              <a:latin typeface="Arial"/>
            </a:endParaRPr>
          </a:p>
        </p:txBody>
      </p:sp>
      <p:sp>
        <p:nvSpPr>
          <p:cNvPr id="188" name="AutoShape 16"/>
          <p:cNvSpPr/>
          <p:nvPr/>
        </p:nvSpPr>
        <p:spPr>
          <a:xfrm>
            <a:off x="1967040" y="3505320"/>
            <a:ext cx="609120" cy="456840"/>
          </a:xfrm>
          <a:prstGeom prst="upDownArrow">
            <a:avLst>
              <a:gd name="adj1" fmla="val 50000"/>
              <a:gd name="adj2" fmla="val 20000"/>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2400" spc="-1" strike="noStrike">
              <a:solidFill>
                <a:schemeClr val="dk1"/>
              </a:solidFill>
              <a:latin typeface="Arial Narrow"/>
            </a:endParaRPr>
          </a:p>
        </p:txBody>
      </p:sp>
      <p:sp>
        <p:nvSpPr>
          <p:cNvPr id="189" name="Rectangle 17"/>
          <p:cNvSpPr/>
          <p:nvPr/>
        </p:nvSpPr>
        <p:spPr>
          <a:xfrm>
            <a:off x="976320" y="3994200"/>
            <a:ext cx="1872720" cy="577440"/>
          </a:xfrm>
          <a:prstGeom prst="rect">
            <a:avLst/>
          </a:prstGeom>
          <a:solidFill>
            <a:schemeClr val="bg1"/>
          </a:solid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600" spc="-1" strike="noStrike">
                <a:solidFill>
                  <a:schemeClr val="dk1"/>
                </a:solidFill>
                <a:latin typeface="Arial Narrow"/>
              </a:rPr>
              <a:t>Bus interface</a:t>
            </a:r>
            <a:endParaRPr b="0" lang="en-US" sz="1600" spc="-1" strike="noStrike">
              <a:solidFill>
                <a:srgbClr val="000000"/>
              </a:solidFill>
              <a:latin typeface="Arial"/>
            </a:endParaRPr>
          </a:p>
        </p:txBody>
      </p:sp>
      <p:sp>
        <p:nvSpPr>
          <p:cNvPr id="190" name="Line 18"/>
          <p:cNvSpPr/>
          <p:nvPr/>
        </p:nvSpPr>
        <p:spPr>
          <a:xfrm flipV="1">
            <a:off x="2271600" y="3276360"/>
            <a:ext cx="360" cy="762120"/>
          </a:xfrm>
          <a:prstGeom prst="line">
            <a:avLst/>
          </a:prstGeom>
          <a:ln w="76200">
            <a:solidFill>
              <a:srgbClr val="00ffff"/>
            </a:solidFill>
            <a:round/>
            <a:tailEnd len="med" type="triangle" w="med"/>
          </a:ln>
        </p:spPr>
        <p:style>
          <a:lnRef idx="0"/>
          <a:fillRef idx="0"/>
          <a:effectRef idx="0"/>
          <a:fontRef idx="minor"/>
        </p:style>
        <p:txBody>
          <a:bodyPr lIns="90000" rIns="90000" tIns="45000" bIns="45000" anchor="ctr">
            <a:noAutofit/>
          </a:bodyPr>
          <a:p>
            <a:endParaRPr b="1" lang="en-US" sz="2400" spc="-1" strike="noStrike">
              <a:solidFill>
                <a:schemeClr val="dk1"/>
              </a:solidFill>
              <a:latin typeface="Arial Narrow"/>
            </a:endParaRPr>
          </a:p>
        </p:txBody>
      </p:sp>
      <p:sp>
        <p:nvSpPr>
          <p:cNvPr id="191" name="Rectangle 19"/>
          <p:cNvSpPr/>
          <p:nvPr/>
        </p:nvSpPr>
        <p:spPr>
          <a:xfrm>
            <a:off x="6772320" y="3809880"/>
            <a:ext cx="909360" cy="91404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nSpc>
                <a:spcPct val="100000"/>
              </a:lnSpc>
            </a:pPr>
            <a:endParaRPr b="1" lang="en-US" sz="1600" spc="-1" strike="noStrike">
              <a:solidFill>
                <a:schemeClr val="dk1"/>
              </a:solidFill>
              <a:latin typeface="Arial Narrow"/>
            </a:endParaRPr>
          </a:p>
        </p:txBody>
      </p:sp>
      <p:sp>
        <p:nvSpPr>
          <p:cNvPr id="192" name="Rectangle 20"/>
          <p:cNvSpPr/>
          <p:nvPr/>
        </p:nvSpPr>
        <p:spPr>
          <a:xfrm>
            <a:off x="6767640" y="4282920"/>
            <a:ext cx="914040" cy="15192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algn="ctr">
              <a:lnSpc>
                <a:spcPct val="100000"/>
              </a:lnSpc>
            </a:pPr>
            <a:r>
              <a:rPr b="1" lang="en-US" sz="1400" spc="-1" strike="noStrike">
                <a:solidFill>
                  <a:schemeClr val="dk1"/>
                </a:solidFill>
                <a:latin typeface="Arial Narrow"/>
              </a:rPr>
              <a:t>x</a:t>
            </a:r>
            <a:endParaRPr b="0" lang="en-US" sz="1400" spc="-1" strike="noStrike">
              <a:solidFill>
                <a:srgbClr val="000000"/>
              </a:solidFill>
              <a:latin typeface="Arial"/>
            </a:endParaRPr>
          </a:p>
        </p:txBody>
      </p:sp>
      <p:sp>
        <p:nvSpPr>
          <p:cNvPr id="193" name="Text Box 21"/>
          <p:cNvSpPr/>
          <p:nvPr/>
        </p:nvSpPr>
        <p:spPr>
          <a:xfrm>
            <a:off x="6477120" y="3474000"/>
            <a:ext cx="1498680" cy="333000"/>
          </a:xfrm>
          <a:prstGeom prst="rect">
            <a:avLst/>
          </a:prstGeom>
          <a:noFill/>
          <a:ln w="12700">
            <a:noFill/>
          </a:ln>
        </p:spPr>
        <p:style>
          <a:lnRef idx="0"/>
          <a:fillRef idx="0"/>
          <a:effectRef idx="0"/>
          <a:fontRef idx="minor"/>
        </p:style>
        <p:txBody>
          <a:bodyPr lIns="90000" rIns="90000" tIns="45000" bIns="45000" anchor="ctr">
            <a:spAutoFit/>
          </a:bodyPr>
          <a:p>
            <a:pPr algn="ctr">
              <a:lnSpc>
                <a:spcPct val="100000"/>
              </a:lnSpc>
            </a:pPr>
            <a:r>
              <a:rPr b="1" lang="en-US" sz="1600" spc="-1" strike="noStrike">
                <a:solidFill>
                  <a:schemeClr val="dk1"/>
                </a:solidFill>
                <a:latin typeface="Arial Narrow"/>
              </a:rPr>
              <a:t>Main memory</a:t>
            </a:r>
            <a:endParaRPr b="0" lang="en-US" sz="1600" spc="-1" strike="noStrike">
              <a:solidFill>
                <a:srgbClr val="000000"/>
              </a:solidFill>
              <a:latin typeface="Arial"/>
            </a:endParaRPr>
          </a:p>
        </p:txBody>
      </p:sp>
      <p:sp>
        <p:nvSpPr>
          <p:cNvPr id="194" name="Text Box 22"/>
          <p:cNvSpPr/>
          <p:nvPr/>
        </p:nvSpPr>
        <p:spPr>
          <a:xfrm>
            <a:off x="7689960" y="3673440"/>
            <a:ext cx="27396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0</a:t>
            </a:r>
            <a:endParaRPr b="0" lang="en-US" sz="1600" spc="-1" strike="noStrike">
              <a:solidFill>
                <a:srgbClr val="000000"/>
              </a:solidFill>
              <a:latin typeface="Arial"/>
            </a:endParaRPr>
          </a:p>
        </p:txBody>
      </p:sp>
      <p:sp>
        <p:nvSpPr>
          <p:cNvPr id="195" name="Text Box 23"/>
          <p:cNvSpPr/>
          <p:nvPr/>
        </p:nvSpPr>
        <p:spPr>
          <a:xfrm>
            <a:off x="7677000" y="4176720"/>
            <a:ext cx="301320" cy="333000"/>
          </a:xfrm>
          <a:prstGeom prst="rect">
            <a:avLst/>
          </a:prstGeom>
          <a:noFill/>
          <a:ln w="12700">
            <a:noFill/>
          </a:ln>
        </p:spPr>
        <p:style>
          <a:lnRef idx="0"/>
          <a:fillRef idx="0"/>
          <a:effectRef idx="0"/>
          <a:fontRef idx="minor"/>
        </p:style>
        <p:txBody>
          <a:bodyPr wrap="none" lIns="90000" rIns="90000" tIns="45000" bIns="45000" anchor="ctr">
            <a:spAutoFit/>
          </a:bodyPr>
          <a:p>
            <a:pPr>
              <a:lnSpc>
                <a:spcPct val="100000"/>
              </a:lnSpc>
            </a:pPr>
            <a:r>
              <a:rPr b="1" lang="en-US" sz="1600" spc="-1" strike="noStrike">
                <a:solidFill>
                  <a:schemeClr val="dk1"/>
                </a:solidFill>
                <a:latin typeface="Arial Narrow"/>
              </a:rPr>
              <a:t>A</a:t>
            </a:r>
            <a:endParaRPr b="0" lang="en-US" sz="1600" spc="-1" strike="noStrike">
              <a:solidFill>
                <a:srgbClr val="000000"/>
              </a:solidFill>
              <a:latin typeface="Arial"/>
            </a:endParaRPr>
          </a:p>
        </p:txBody>
      </p:sp>
      <p:sp>
        <p:nvSpPr>
          <p:cNvPr id="196" name="Text Box 24"/>
          <p:cNvSpPr/>
          <p:nvPr/>
        </p:nvSpPr>
        <p:spPr>
          <a:xfrm>
            <a:off x="1254960" y="3002040"/>
            <a:ext cx="58032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%rax</a:t>
            </a:r>
            <a:endParaRPr b="0" lang="en-US" sz="1600" spc="-1" strike="noStrike">
              <a:solidFill>
                <a:srgbClr val="000000"/>
              </a:solidFill>
              <a:latin typeface="Arial"/>
            </a:endParaRPr>
          </a:p>
        </p:txBody>
      </p:sp>
      <p:sp>
        <p:nvSpPr>
          <p:cNvPr id="197" name="Text Box 25"/>
          <p:cNvSpPr/>
          <p:nvPr/>
        </p:nvSpPr>
        <p:spPr>
          <a:xfrm>
            <a:off x="4313160" y="3703680"/>
            <a:ext cx="956880" cy="333000"/>
          </a:xfrm>
          <a:prstGeom prst="rect">
            <a:avLst/>
          </a:prstGeom>
          <a:noFill/>
          <a:ln w="12700">
            <a:noFill/>
          </a:ln>
        </p:spPr>
        <p:style>
          <a:lnRef idx="0"/>
          <a:fillRef idx="0"/>
          <a:effectRef idx="0"/>
          <a:fontRef idx="minor"/>
        </p:style>
        <p:txBody>
          <a:bodyPr wrap="none" lIns="90000" rIns="90000" tIns="45000" bIns="45000" anchor="ctr">
            <a:spAutoFit/>
          </a:bodyPr>
          <a:p>
            <a:pPr algn="ctr">
              <a:lnSpc>
                <a:spcPct val="100000"/>
              </a:lnSpc>
            </a:pPr>
            <a:r>
              <a:rPr b="1" lang="en-US" sz="1600" spc="-1" strike="noStrike">
                <a:solidFill>
                  <a:schemeClr val="dk1"/>
                </a:solidFill>
                <a:latin typeface="Arial Narrow"/>
              </a:rPr>
              <a:t>I/O bridge</a:t>
            </a:r>
            <a:endParaRPr b="0" lang="en-US" sz="1600" spc="-1" strike="noStrike">
              <a:solidFill>
                <a:srgbClr val="000000"/>
              </a:solidFill>
              <a:latin typeface="Arial"/>
            </a:endParaRPr>
          </a:p>
        </p:txBody>
      </p:sp>
      <p:sp>
        <p:nvSpPr>
          <p:cNvPr id="198" name="Text Box 26"/>
          <p:cNvSpPr/>
          <p:nvPr/>
        </p:nvSpPr>
        <p:spPr>
          <a:xfrm>
            <a:off x="4664520" y="2438280"/>
            <a:ext cx="2951640" cy="333360"/>
          </a:xfrm>
          <a:prstGeom prst="rect">
            <a:avLst/>
          </a:prstGeom>
          <a:noFill/>
          <a:ln w="25400">
            <a:noFill/>
          </a:ln>
        </p:spPr>
        <p:style>
          <a:lnRef idx="0"/>
          <a:fillRef idx="0"/>
          <a:effectRef idx="0"/>
          <a:fontRef idx="minor"/>
        </p:style>
        <p:txBody>
          <a:bodyPr wrap="none" lIns="90000" rIns="90000" tIns="45000" bIns="45000" anchor="t">
            <a:spAutoFit/>
          </a:bodyPr>
          <a:p>
            <a:pPr>
              <a:lnSpc>
                <a:spcPct val="100000"/>
              </a:lnSpc>
            </a:pPr>
            <a:r>
              <a:rPr b="1" lang="en-US" sz="1600" spc="-1" strike="noStrike">
                <a:solidFill>
                  <a:srgbClr val="ff0000"/>
                </a:solidFill>
                <a:latin typeface="Arial Narrow"/>
              </a:rPr>
              <a:t>Load operation</a:t>
            </a:r>
            <a:r>
              <a:rPr b="1" lang="en-US" sz="1600" spc="-1" strike="noStrike">
                <a:solidFill>
                  <a:schemeClr val="dk1"/>
                </a:solidFill>
                <a:latin typeface="Arial Narrow"/>
              </a:rPr>
              <a:t>:</a:t>
            </a:r>
            <a:r>
              <a:rPr b="1" lang="en-US" sz="1600" spc="-1" strike="noStrike">
                <a:solidFill>
                  <a:schemeClr val="dk1"/>
                </a:solidFill>
                <a:latin typeface="Times New Roman"/>
              </a:rPr>
              <a:t> </a:t>
            </a:r>
            <a:r>
              <a:rPr b="1" lang="en-US" sz="1600" spc="-1" strike="noStrike">
                <a:solidFill>
                  <a:schemeClr val="dk1"/>
                </a:solidFill>
                <a:latin typeface="Courier New"/>
              </a:rPr>
              <a:t>movq A, %rax</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pitchFamily="0" charset="1"/>
        <a:ea typeface=""/>
        <a:cs typeface=""/>
      </a:majorFont>
      <a:minorFont>
        <a:latin typeface="Helvetic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template200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solidFill>
          <a:schemeClr val="phClr"/>
        </a:solidFill>
      </a:fillStyleLst>
      <a:lnStyleLst>
        <a:ln w="9525" cap="flat" cmpd="sng" algn="ctr">
          <a:prstDash val="solid"/>
        </a:ln>
        <a:ln w="25400" cap="flat" cmpd="sng" algn="ctr">
          <a:prstDash val="solid"/>
        </a:ln>
        <a:ln w="38100" cap="flat" cmpd="sng" algn="ctr">
          <a:prstDash val="solid"/>
        </a:ln>
        <a:ln w="9525" cap="flat" cmpd="sng" algn="ctr">
          <a:prstDash val="solid"/>
        </a:ln>
      </a:lnStyleLst>
      <a:effectStyleLst>
        <a:effectStyle>
          <a:effectLst/>
        </a:effectStyle>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template2007</Template>
  <TotalTime>14501</TotalTime>
  <Application>LibreOffice/7.6.6.3$Linux_X86_64 LibreOffice_project/60$Build-3</Application>
  <AppVersion>15.0000</AppVersion>
  <Words>3603</Words>
  <Paragraphs>1030</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dc:description>Redesign of slides created by Randal E. Bryant and David R. O'Hallaron</dc:description>
  <dc:language>en-US</dc:language>
  <cp:lastModifiedBy/>
  <cp:lastPrinted>1999-09-20T15:19:18Z</cp:lastPrinted>
  <dcterms:modified xsi:type="dcterms:W3CDTF">2024-09-11T15:22:53Z</dcterms:modified>
  <cp:revision>512</cp:revision>
  <dc:subject/>
  <dc:title>Introduction to Computer Systems 15-213/18-243, spring 2009</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59</vt:i4>
  </property>
  <property fmtid="{D5CDD505-2E9C-101B-9397-08002B2CF9AE}" pid="3" name="PresentationFormat">
    <vt:lpwstr>On-screen Show (4:3)</vt:lpwstr>
  </property>
  <property fmtid="{D5CDD505-2E9C-101B-9397-08002B2CF9AE}" pid="4" name="Slides">
    <vt:i4>66</vt:i4>
  </property>
</Properties>
</file>