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slide" Target="slides/slide11.xml"/><Relationship Id="rId46" Type="http://schemas.openxmlformats.org/officeDocument/2006/relationships/slide" Target="slides/slide12.xml"/><Relationship Id="rId47" Type="http://schemas.openxmlformats.org/officeDocument/2006/relationships/slide" Target="slides/slide13.xml"/><Relationship Id="rId48" Type="http://schemas.openxmlformats.org/officeDocument/2006/relationships/slide" Target="slides/slide14.xml"/><Relationship Id="rId49" Type="http://schemas.openxmlformats.org/officeDocument/2006/relationships/slide" Target="slides/slide15.xml"/><Relationship Id="rId5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view3D>
      <c:rotX val="15"/>
      <c:rotY val="45"/>
      <c:rAngAx val="0"/>
      <c:perspective val="30"/>
    </c:view3D>
    <c:floor>
      <c:spPr>
        <a:solidFill>
          <a:srgbClr val="d9d9d9"/>
        </a:solidFill>
        <a:ln w="9360">
          <a:solidFill>
            <a:srgbClr val="878787"/>
          </a:solidFill>
          <a:round/>
        </a:ln>
      </c:spPr>
    </c:floor>
    <c:sideWall>
      <c:spPr>
        <a:noFill/>
        <a:ln w="9360">
          <a:solidFill>
            <a:srgbClr val="878787"/>
          </a:solidFill>
          <a:round/>
        </a:ln>
      </c:spPr>
    </c:sideWall>
    <c:backWall>
      <c:spPr>
        <a:noFill/>
        <a:ln w="9360">
          <a:solidFill>
            <a:srgbClr val="878787"/>
          </a:solidFill>
          <a:round/>
        </a:ln>
      </c:spPr>
    </c:backWall>
    <c:plotArea>
      <c:layout>
        <c:manualLayout>
          <c:layoutTarget val="inner"/>
          <c:xMode val="edge"/>
          <c:yMode val="edge"/>
          <c:x val="0.128512032254"/>
          <c:y val="0.0284108455314681"/>
          <c:w val="0.699718617445718"/>
          <c:h val="0.9210672595886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128m</c:v>
                </c:pt>
              </c:strCache>
            </c:strRef>
          </c:tx>
          <c:spPr>
            <a:solidFill>
              <a:srgbClr val="416a9c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f423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809b4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6a52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3e8ea4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cc7c3a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1024k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9bbb5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8064a2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4bacc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</c:ser>
        <c:ser>
          <c:idx val="11"/>
          <c:order val="11"/>
          <c:tx>
            <c:strRef>
              <c:f>label 11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7964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11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</c:ser>
        <c:ser>
          <c:idx val="12"/>
          <c:order val="12"/>
          <c:tx>
            <c:strRef>
              <c:f>label 12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aabad7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12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</c:ser>
        <c:ser>
          <c:idx val="13"/>
          <c:order val="13"/>
          <c:tx>
            <c:strRef>
              <c:f>label 13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d8aaa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13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</c:ser>
        <c:gapWidth val="100"/>
        <c:shape val="box"/>
        <c:axId val="6742294"/>
        <c:axId val="2623788"/>
        <c:axId val="71304999"/>
      </c:bar3DChart>
      <c:catAx>
        <c:axId val="674229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2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701524505481"/>
              <c:y val="0.848928417021802"/>
            </c:manualLayout>
          </c:layout>
          <c:overlay val="0"/>
          <c:spPr>
            <a:noFill/>
            <a:ln w="0">
              <a:noFill/>
            </a:ln>
          </c:spPr>
        </c:title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2623788"/>
        <c:crosses val="autoZero"/>
        <c:auto val="1"/>
        <c:lblAlgn val="ctr"/>
        <c:lblOffset val="100"/>
        <c:noMultiLvlLbl val="0"/>
      </c:catAx>
      <c:valAx>
        <c:axId val="2623788"/>
        <c:scaling>
          <c:orientation val="minMax"/>
          <c:max val="17000"/>
          <c:min val="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2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</a:rPr>
                  <a:t>Read throughput (MB/s)
</a:t>
                </a:r>
              </a:p>
            </c:rich>
          </c:tx>
          <c:layout>
            <c:manualLayout>
              <c:xMode val="edge"/>
              <c:yMode val="edge"/>
              <c:x val="0.0293141825206837"/>
              <c:y val="0.261379778889507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6742294"/>
        <c:crosses val="autoZero"/>
        <c:crossBetween val="between"/>
        <c:majorUnit val="2000"/>
        <c:minorUnit val="500"/>
      </c:valAx>
      <c:serAx>
        <c:axId val="7130499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200" spc="-1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1" lang="en-US" sz="1200" spc="-1" strike="noStrike">
                    <a:solidFill>
                      <a:srgbClr val="000000"/>
                    </a:solidFill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5038007643526"/>
              <c:y val="0.855475264035575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2623788"/>
        <c:crosses val="autoZero"/>
      </c:serAx>
    </c:plotArea>
    <c:plotVisOnly val="1"/>
    <c:dispBlanksAs val="zero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532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532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532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B5E1610-1C70-4CE7-80B7-EA5B03B4F28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15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BDC7391-3B33-4843-BFE2-7E39F152F75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4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C930D8A-F4DF-4167-B36F-2AE5980CD9AD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075A5E8-9CE1-4D35-BC13-F045818CB13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0C83C67-A99C-4F29-81C7-2D7AC977AFCA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B32837-1BCC-446E-9B14-5BCF78C641C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70A0104-12A6-4A74-BC2F-A8C764DF57DD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9E81DFA-1957-42EA-A536-BC69993132E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777E965-A170-4FED-BAF3-3AA08A37E1F8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5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56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A8235D1-126F-4640-AF18-4C6097A688F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6126A9D-2A6B-46C8-99E3-F3BD2074589A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E381EFC-96DF-4211-9627-21B3DBE6E35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5855EF4-DDBE-4B6C-85C2-E9A314A0F3CD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34A2141-B8A6-4D73-B2AF-7150469665F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C59C7C-3F9A-499A-9A8B-0DEB426573E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7F79670-7B8F-40C5-8565-6C62EA1A8A1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3B314D0-080E-4972-A59D-691DC11B253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5676B4D-A263-429A-88AF-3F6C414C9586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65CFA5B-C806-47F2-B94C-5A03B3E1DCB2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DD59C7F-AF70-4B7A-BCA9-C27146CC78B5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AF5EF54-0744-467E-B840-5A1E7898913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56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02B83A-942B-4F6F-8420-BF2CD358DD9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A4AB01-6B2A-480C-8A32-74CD1B433B2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33470AC-069C-400C-9361-4C5E0E20FB1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32627BF-F217-4CF8-A26A-581328DDAD7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9155F37-D8C7-4E26-A49C-77B6E6A3583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1CD7991-486E-4A4B-9D80-74662D09A0B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B01F6A1-8FF9-44A1-B746-90DDE6F67FE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155BCF3-C458-483F-AF9F-112439A0A39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6A6338-2867-4468-A50B-6AE9D98A2BD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4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5680" y="1397160"/>
            <a:ext cx="4089600" cy="543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BCE39CA-FB9A-4DE2-9761-8E1DFE7F1C56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4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3E54D68-9820-4BDA-89A4-80D2AB9010DD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4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/>
          <p:nvPr/>
        </p:nvSpPr>
        <p:spPr>
          <a:xfrm>
            <a:off x="8645400" y="6611760"/>
            <a:ext cx="68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62DE40D-D0C4-41F6-BBB1-5EA8B3570B8C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Box 4"/>
          <p:cNvSpPr/>
          <p:nvPr/>
        </p:nvSpPr>
        <p:spPr>
          <a:xfrm>
            <a:off x="25560" y="6629400"/>
            <a:ext cx="4564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ヒラギノ角ゴ ProN W3"/>
              </a:rPr>
              <a:t>Bryant and O’Hallaron, Computer Systems: A Programmer’s Perspective, Third Edition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5"/>
          <p:cNvSpPr/>
          <p:nvPr/>
        </p:nvSpPr>
        <p:spPr>
          <a:xfrm>
            <a:off x="534240" y="5338800"/>
            <a:ext cx="7769880" cy="62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8160" rIns="38160" tIns="38160" bIns="38160" anchor="t">
            <a:spAutoFit/>
          </a:bodyPr>
          <a:p>
            <a:pPr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Arial"/>
              <a:ea typeface="ヒラギノ角ゴ ProN W3"/>
            </a:endParaRPr>
          </a:p>
        </p:txBody>
      </p:sp>
      <p:sp>
        <p:nvSpPr>
          <p:cNvPr id="100" name="Title 1"/>
          <p:cNvSpPr/>
          <p:nvPr/>
        </p:nvSpPr>
        <p:spPr>
          <a:xfrm>
            <a:off x="685800" y="2013120"/>
            <a:ext cx="7771320" cy="171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  <a:ea typeface="ヒラギノ角ゴ ProN W6"/>
              </a:rPr>
              <a:t>Introduction to Computer Systems</a:t>
            </a:r>
            <a:r>
              <a:rPr b="0" lang="en-US" sz="4200" spc="-1" strike="noStrike">
                <a:solidFill>
                  <a:schemeClr val="dk1"/>
                </a:solidFill>
                <a:latin typeface="Calibri"/>
                <a:ea typeface="ヒラギノ角ゴ ProN W6"/>
              </a:rPr>
              <a:t>	</a:t>
            </a:r>
            <a:br>
              <a:rPr sz="4200"/>
            </a:b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ubtitle 2"/>
          <p:cNvSpPr/>
          <p:nvPr/>
        </p:nvSpPr>
        <p:spPr>
          <a:xfrm>
            <a:off x="685800" y="3886200"/>
            <a:ext cx="7677720" cy="2132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Instructor: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Susmit Shannigrahi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Referencing Errors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 and C++ do not provide any memory protection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Out of bounds array 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Invalid pointer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Abuses of malloc/free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Can lead to nasty bugs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Whether or not bug has any effect depends on system and compiler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Action at a distance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Corrupted object logically unrelated to one being accessed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Effect of bug may be first observed long after it is generated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How can I deal with this?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Program in Java, Ruby, Python, ML, 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Understand what possible interactions may occur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Use or develop tools to detect referencing errors (e.g. Valgrind)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80880" y="457200"/>
            <a:ext cx="8380800" cy="1065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rmAutofit fontScale="56111"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Great Reality #4: There’s more to performance than asymptotic complexity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80880" y="1650960"/>
            <a:ext cx="8380800" cy="518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Constant factors matter too!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And even exact op count does not predict performance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Easily see 10:1 performance range depending on how code written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Must optimize at multiple levels: algorithm, data representations, procedures, and loops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Must understand system to optimize performance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How programs compiled and executed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How to measure program performance and identify bottlenecks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How to improve performance without destroying code modularity and generality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System Performance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80880" y="4610160"/>
            <a:ext cx="8380800" cy="222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Hierarchical memory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Performance depends on access patterns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Including how step through multi-dimensional array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5"/>
          <p:cNvSpPr/>
          <p:nvPr/>
        </p:nvSpPr>
        <p:spPr>
          <a:xfrm>
            <a:off x="4622760" y="1603440"/>
            <a:ext cx="4113720" cy="2272320"/>
          </a:xfrm>
          <a:prstGeom prst="rect">
            <a:avLst/>
          </a:prstGeom>
          <a:solidFill>
            <a:srgbClr val="d3f2d3"/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3360" rIns="63360" tIns="63360" bIns="63360" anchor="t">
            <a:noAutofit/>
          </a:bodyPr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void copyji(int src[2048][2048],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dst[2048][2048])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i,j;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rgbClr val="21218a"/>
                </a:solidFill>
                <a:latin typeface="Courier New"/>
                <a:ea typeface="Monaco"/>
              </a:rPr>
              <a:t>for (j = 0; j &lt; 2048; j++)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</a:t>
            </a:r>
            <a:r>
              <a:rPr b="1" lang="en-US" sz="1600" spc="-1" strike="noStrike">
                <a:solidFill>
                  <a:srgbClr val="c00000"/>
                </a:solidFill>
                <a:latin typeface="Courier New"/>
                <a:ea typeface="Monaco"/>
              </a:rPr>
              <a:t>for (i = 0; i &lt; 2048; i++)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dst[i][j] = src[i][j];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6"/>
          <p:cNvSpPr/>
          <p:nvPr/>
        </p:nvSpPr>
        <p:spPr>
          <a:xfrm>
            <a:off x="393840" y="1603440"/>
            <a:ext cx="4113720" cy="2272320"/>
          </a:xfrm>
          <a:prstGeom prst="rect">
            <a:avLst/>
          </a:prstGeom>
          <a:solidFill>
            <a:srgbClr val="f8f6d9"/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3360" rIns="63360" tIns="63360" bIns="63360" anchor="t">
            <a:noAutofit/>
          </a:bodyPr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void copyij(int src[2048][2048],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  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dst[2048][2048])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i,j;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rgbClr val="c00000"/>
                </a:solidFill>
                <a:latin typeface="Courier New"/>
                <a:ea typeface="Monaco"/>
              </a:rPr>
              <a:t>for (i = 0; i &lt; 2048; i++)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</a:t>
            </a:r>
            <a:r>
              <a:rPr b="1" lang="en-US" sz="1600" spc="-1" strike="noStrike">
                <a:solidFill>
                  <a:srgbClr val="21218a"/>
                </a:solidFill>
                <a:latin typeface="Courier New"/>
                <a:ea typeface="Monaco"/>
              </a:rPr>
              <a:t>for (j = 0; j &lt; 2048; j++)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  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dst[i][j] = src[i][j];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Group 7"/>
          <p:cNvGrpSpPr/>
          <p:nvPr/>
        </p:nvGrpSpPr>
        <p:grpSpPr>
          <a:xfrm>
            <a:off x="4130640" y="2860560"/>
            <a:ext cx="761760" cy="228600"/>
            <a:chOff x="4130640" y="2860560"/>
            <a:chExt cx="761760" cy="228600"/>
          </a:xfrm>
        </p:grpSpPr>
        <p:sp>
          <p:nvSpPr>
            <p:cNvPr id="149" name="Line 8"/>
            <p:cNvSpPr/>
            <p:nvPr/>
          </p:nvSpPr>
          <p:spPr>
            <a:xfrm>
              <a:off x="4130640" y="2860560"/>
              <a:ext cx="7617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  <p:sp>
          <p:nvSpPr>
            <p:cNvPr id="150" name="Line 9"/>
            <p:cNvSpPr/>
            <p:nvPr/>
          </p:nvSpPr>
          <p:spPr>
            <a:xfrm flipV="1">
              <a:off x="4130640" y="2860560"/>
              <a:ext cx="7617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endParaRPr>
            </a:p>
          </p:txBody>
        </p:sp>
      </p:grpSp>
      <p:grpSp>
        <p:nvGrpSpPr>
          <p:cNvPr id="151" name="Group 2"/>
          <p:cNvGrpSpPr/>
          <p:nvPr/>
        </p:nvGrpSpPr>
        <p:grpSpPr>
          <a:xfrm>
            <a:off x="1816920" y="3886200"/>
            <a:ext cx="6000120" cy="670320"/>
            <a:chOff x="1816920" y="3886200"/>
            <a:chExt cx="6000120" cy="670320"/>
          </a:xfrm>
        </p:grpSpPr>
        <p:sp>
          <p:nvSpPr>
            <p:cNvPr id="152" name="Rectangle 10"/>
            <p:cNvSpPr/>
            <p:nvPr/>
          </p:nvSpPr>
          <p:spPr>
            <a:xfrm>
              <a:off x="6535440" y="3886200"/>
              <a:ext cx="1281600" cy="502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8160" rIns="38160" tIns="38160" bIns="3816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chemeClr val="dk1"/>
                  </a:solidFill>
                  <a:latin typeface="Calibri Bold"/>
                  <a:ea typeface="Calibri"/>
                </a:rPr>
                <a:t>81.8ms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TextBox 1"/>
            <p:cNvSpPr/>
            <p:nvPr/>
          </p:nvSpPr>
          <p:spPr>
            <a:xfrm>
              <a:off x="1816920" y="3886200"/>
              <a:ext cx="1182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alibri Bold"/>
                  <a:ea typeface="ヒラギノ角ゴ ProN W3"/>
                </a:rPr>
                <a:t>4.3ms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Rectangle 10"/>
            <p:cNvSpPr/>
            <p:nvPr/>
          </p:nvSpPr>
          <p:spPr>
            <a:xfrm>
              <a:off x="2617560" y="4114800"/>
              <a:ext cx="4181760" cy="441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38160" rIns="38160" tIns="38160" bIns="3816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dk1"/>
                  </a:solidFill>
                  <a:latin typeface="Calibri Bold"/>
                  <a:ea typeface="Calibri"/>
                </a:rPr>
                <a:t>2.0 GHz Intel Core i7 Haswell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Why The Performance Differs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6" name="Chart 3"/>
          <p:cNvGraphicFramePr/>
          <p:nvPr/>
        </p:nvGraphicFramePr>
        <p:xfrm>
          <a:off x="457200" y="1061280"/>
          <a:ext cx="8571600" cy="58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7" name="Rectangle 4"/>
          <p:cNvSpPr/>
          <p:nvPr/>
        </p:nvSpPr>
        <p:spPr>
          <a:xfrm>
            <a:off x="1828800" y="1295280"/>
            <a:ext cx="1218240" cy="53244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ヒラギノ角ゴ ProN W3"/>
              </a:rPr>
              <a:t>copyij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 5"/>
          <p:cNvSpPr/>
          <p:nvPr/>
        </p:nvSpPr>
        <p:spPr>
          <a:xfrm>
            <a:off x="4724280" y="4724280"/>
            <a:ext cx="1218240" cy="53244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ヒラギノ角ゴ ProN W3"/>
              </a:rPr>
              <a:t>copyji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7"/>
          <p:cNvCxnSpPr>
            <a:stCxn id="157" idx="2"/>
          </p:cNvCxnSpPr>
          <p:nvPr/>
        </p:nvCxnSpPr>
        <p:spPr>
          <a:xfrm flipH="1">
            <a:off x="1981080" y="1827720"/>
            <a:ext cx="457200" cy="1830960"/>
          </a:xfrm>
          <a:prstGeom prst="straightConnector1">
            <a:avLst/>
          </a:prstGeom>
          <a:ln w="25400">
            <a:solidFill>
              <a:srgbClr val="ff0000"/>
            </a:solidFill>
            <a:round/>
            <a:tailEnd len="med" type="arrow" w="med"/>
          </a:ln>
        </p:spPr>
      </p:cxnSp>
      <p:cxnSp>
        <p:nvCxnSpPr>
          <p:cNvPr id="160" name="Straight Arrow Connector 8"/>
          <p:cNvCxnSpPr>
            <a:stCxn id="158" idx="2"/>
          </p:cNvCxnSpPr>
          <p:nvPr/>
        </p:nvCxnSpPr>
        <p:spPr>
          <a:xfrm flipH="1">
            <a:off x="4495680" y="5256720"/>
            <a:ext cx="838080" cy="687960"/>
          </a:xfrm>
          <a:prstGeom prst="straightConnector1">
            <a:avLst/>
          </a:prstGeom>
          <a:ln w="25400">
            <a:solidFill>
              <a:srgbClr val="ff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533440" cy="116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Great Reality #5: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Computers do more than execute programs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80880" y="1600200"/>
            <a:ext cx="8380800" cy="523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They need to get data in and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I/O system critical to program reliability and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They communicate with each other over networks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Many system-level issues arise in presence of network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Concurrent operations by autonomous processes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Coping with unreliable media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Cross platform compatibility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Complex performance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"/>
          <p:cNvSpPr/>
          <p:nvPr/>
        </p:nvSpPr>
        <p:spPr>
          <a:xfrm>
            <a:off x="0" y="0"/>
            <a:ext cx="9155520" cy="22752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165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Textbooks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Randal E. Bryant and David R. O’Hallaron,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Computer Systems: A Programmer’s Perspective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ヒラギノ角ゴ ProN W3"/>
              </a:rPr>
              <a:t>Third Edition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(CS:APP3e), Pearson, 2016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http://csapp.cs.cmu.edu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This book really matters for the course!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How to solve labs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Practice problems typical of exam 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Brian Kernighan and Dennis Ritchie,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The C Programming Language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, Second Edition, Prentice Hall, 1988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Still the best book about C, from the originators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Course theme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Five realities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Academic integrity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53344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Course Theme: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Abstraction Is Good But Don’t Forget Reality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Most CS and CE courses emphasize abstraction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Abstract data 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Asymptotic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These abstractions have limits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Especially in the presence of bugs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Need to understand details of underlying implementations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Useful outcomes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Become more effective programmers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Able to find and eliminate bugs efficiently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Able to understand and tune for program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0">
              <a:lnSpc>
                <a:spcPct val="10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Great Reality #1: 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Ints are not Integers, Floats are not Reals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Example 1: Is x</a:t>
            </a:r>
            <a:r>
              <a:rPr b="1" lang="en-US" sz="2400" spc="-1" strike="noStrike" baseline="32000">
                <a:solidFill>
                  <a:schemeClr val="dk1"/>
                </a:solidFill>
                <a:latin typeface="Calibri Bold"/>
                <a:ea typeface="ヒラギノ角ゴ ProN W6"/>
              </a:rPr>
              <a:t>2</a:t>
            </a: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 ≥ 0?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15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Float’s: Yes!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960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Int’s: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40000 * 40000  ➙ 1600000000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Zapf Dingbats"/>
              </a:rPr>
              <a:t>50000 * 50000  ➙ ??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Example 2: Is (x + y) + z  =  x + (y + z)?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Unsigned &amp; Signed Int’s: Yes!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Float’s: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(1e20 + -1e20) + 3.14 --&gt; 3.14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380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1e20 + (-1e20 + 3.14) --&gt; ??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3098880" y="1900080"/>
            <a:ext cx="5523480" cy="1819800"/>
          </a:xfrm>
          <a:prstGeom prst="rect">
            <a:avLst/>
          </a:prstGeom>
          <a:ln w="12700">
            <a:noFill/>
          </a:ln>
        </p:spPr>
      </p:pic>
      <p:sp>
        <p:nvSpPr>
          <p:cNvPr id="112" name="Rectangle 6"/>
          <p:cNvSpPr/>
          <p:nvPr/>
        </p:nvSpPr>
        <p:spPr>
          <a:xfrm>
            <a:off x="7342200" y="6578640"/>
            <a:ext cx="1726200" cy="253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  <a:ea typeface="Calibri"/>
              </a:rPr>
              <a:t>Source: xkcd.com/571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Computer Arithmetic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Does not generate random values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Arithmetic operations have important mathematical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Cannot assume all “usual” mathematical properties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Due to finiteness of representations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Integer operations satisfy “ring”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Commutativity, associativity, distributivity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Floating point operations satisfy “ordering”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Monotonicity, values of signs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Observation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Need to understand which abstractions apply in which contexts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Important issues for compiler writers and serious application programmers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Great Reality #2: 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You’ve Got to Know Assembly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Chances are, you’ll never write programs in assembly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Compilers are much better &amp; more patient than you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But: Understanding assembly is key to machine-level execution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Behavior of programs in presence of bugs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High-level language models break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Tuning program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Understand optimizations done / not done by the compiler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Understanding sources of program inefficiency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Implementing system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Compiler has machine code as target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Operating systems must manage process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Creating / fighting malware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203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x86 assembly is the language of choice!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Great Reality #3: Memory Matters</a:t>
            </a:r>
            <a:br>
              <a:rPr sz="3600"/>
            </a:br>
            <a:r>
              <a:rPr b="1" lang="en-US" sz="29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Random Access Memory Is an Unphysical Abstraction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80880" y="1397160"/>
            <a:ext cx="8380800" cy="54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is not unbounded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It must be allocated and managed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Many applications are memory dominated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referencing bugs especially pernicious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Effects are distant in both time and space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54160" indent="-254160">
              <a:lnSpc>
                <a:spcPct val="100000"/>
              </a:lnSpc>
              <a:spcBef>
                <a:spcPts val="601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performance is not uniform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Cache and virtual memory effects can greatly affect program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52600" indent="-235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Adapting program to characteristics of memory system can lead to major speed improvements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80880" y="254160"/>
            <a:ext cx="8380800" cy="109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Referencing Bug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6095880"/>
            <a:ext cx="8228520" cy="56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t">
            <a:noAutofit/>
          </a:bodyPr>
          <a:p>
            <a:pPr lvl="1" marL="514440" indent="-343080">
              <a:lnSpc>
                <a:spcPct val="100000"/>
              </a:lnSpc>
              <a:spcBef>
                <a:spcPts val="49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ヒラギノ角ゴ ProN W3"/>
              </a:rPr>
              <a:t>Result is system specific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5"/>
          <p:cNvSpPr/>
          <p:nvPr/>
        </p:nvSpPr>
        <p:spPr>
          <a:xfrm>
            <a:off x="825480" y="4267080"/>
            <a:ext cx="7326720" cy="18277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fun(0)  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fun(1)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fun(2)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3.1399998664856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fun(3)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2.00000061035156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fun(4)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fun(6)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Monaco"/>
              </a:rPr>
              <a:t>Segmentation 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838080" y="1295280"/>
            <a:ext cx="6552000" cy="2843640"/>
          </a:xfrm>
          <a:prstGeom prst="rect">
            <a:avLst/>
          </a:prstGeom>
          <a:solidFill>
            <a:srgbClr val="f8f6d9"/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3360" rIns="63360" tIns="63360" bIns="63360" anchor="t">
            <a:noAutofit/>
          </a:bodyPr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typedef struct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a[2];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double d;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} struct_t;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double fun(int i)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volatile struct_t s;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s.d = 3.14;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s.a[i] = 1073741824; /* Possibly out of bounds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return s.d;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/>
          <p:nvPr/>
        </p:nvSpPr>
        <p:spPr>
          <a:xfrm>
            <a:off x="8062920" y="22320"/>
            <a:ext cx="1319760" cy="17676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ill Sans"/>
                <a:ea typeface="Gill Sans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7120" y="50760"/>
            <a:ext cx="7590240" cy="154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38160" rIns="38160" tIns="38160" bIns="3816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Bold"/>
                <a:ea typeface="ヒラギノ角ゴ ProN W6"/>
              </a:rPr>
              <a:t>Memory Referencing Bug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angle 4"/>
          <p:cNvSpPr/>
          <p:nvPr/>
        </p:nvSpPr>
        <p:spPr>
          <a:xfrm>
            <a:off x="762120" y="1270080"/>
            <a:ext cx="2208600" cy="1319760"/>
          </a:xfrm>
          <a:prstGeom prst="rect">
            <a:avLst/>
          </a:prstGeom>
          <a:solidFill>
            <a:srgbClr val="f8f6d9"/>
          </a:solidFill>
          <a:ln w="63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3360" rIns="63360" tIns="63360" bIns="63360" anchor="t">
            <a:noAutofit/>
          </a:bodyPr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typedef struct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int a[2];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  </a:t>
            </a: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double d;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228600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  <a:ea typeface="Monaco"/>
              </a:rPr>
              <a:t>} struct_t;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5"/>
          <p:cNvSpPr/>
          <p:nvPr/>
        </p:nvSpPr>
        <p:spPr>
          <a:xfrm>
            <a:off x="3581280" y="1295280"/>
            <a:ext cx="4418640" cy="13705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fun(0)  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fun(1)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fun(2)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3.1399998664856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fun(3)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2.00000061035156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fun(4)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3.14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fun(6)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Zapf Dingbats"/>
              </a:rPr>
              <a:t>➙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Monaco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Monaco"/>
              </a:rPr>
              <a:t>Segmentation fault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AutoShape 6"/>
          <p:cNvSpPr/>
          <p:nvPr/>
        </p:nvSpPr>
        <p:spPr>
          <a:xfrm>
            <a:off x="4648320" y="3733920"/>
            <a:ext cx="303840" cy="2665800"/>
          </a:xfrm>
          <a:custGeom>
            <a:avLst/>
            <a:gdLst>
              <a:gd name="textAreaLeft" fmla="*/ 0 w 303840"/>
              <a:gd name="textAreaRight" fmla="*/ 304920 w 303840"/>
              <a:gd name="textAreaTop" fmla="*/ 0 h 2665800"/>
              <a:gd name="textAreaBottom" fmla="*/ 2666880 h 2665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132" name="Rectangle 7"/>
          <p:cNvSpPr/>
          <p:nvPr/>
        </p:nvSpPr>
        <p:spPr>
          <a:xfrm>
            <a:off x="5105520" y="4800600"/>
            <a:ext cx="2119680" cy="646560"/>
          </a:xfrm>
          <a:prstGeom prst="rect">
            <a:avLst/>
          </a:prstGeom>
          <a:noFill/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t">
            <a:noAutofit/>
          </a:bodyPr>
          <a:p>
            <a:pPr>
              <a:lnSpc>
                <a:spcPct val="11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Location accessed by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fun(i)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710280" y="3200400"/>
            <a:ext cx="1771920" cy="36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 Bold"/>
                <a:ea typeface="Calibri Bold"/>
              </a:rPr>
              <a:t>Explanation: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Group 9"/>
          <p:cNvGraphicFramePr/>
          <p:nvPr/>
        </p:nvGraphicFramePr>
        <p:xfrm>
          <a:off x="2514600" y="3733920"/>
          <a:ext cx="2069280" cy="2666160"/>
        </p:xfrm>
        <a:graphic>
          <a:graphicData uri="http://schemas.openxmlformats.org/drawingml/2006/table">
            <a:tbl>
              <a:tblPr/>
              <a:tblGrid>
                <a:gridCol w="1638000"/>
                <a:gridCol w="431640"/>
              </a:tblGrid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Monaco"/>
                        </a:rPr>
                        <a:t>Critical State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 Bold"/>
                          <a:ea typeface="Monaco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Monaco"/>
                        </a:rPr>
                        <a:t>d7 ... d4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Monaco"/>
                        </a:rPr>
                        <a:t>d3 ... d0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Monaco"/>
                        </a:rPr>
                        <a:t>a[1]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ourier New"/>
                          <a:ea typeface="Monaco"/>
                        </a:rPr>
                        <a:t>a[0]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  <a:ea typeface="Arial Narrow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AutoShape 6"/>
          <p:cNvSpPr/>
          <p:nvPr/>
        </p:nvSpPr>
        <p:spPr>
          <a:xfrm flipH="1">
            <a:off x="2056680" y="4876920"/>
            <a:ext cx="303840" cy="1522800"/>
          </a:xfrm>
          <a:custGeom>
            <a:avLst/>
            <a:gdLst>
              <a:gd name="textAreaLeft" fmla="*/ 720 w 303840"/>
              <a:gd name="textAreaRight" fmla="*/ 305640 w 303840"/>
              <a:gd name="textAreaTop" fmla="*/ 0 h 1522800"/>
              <a:gd name="textAreaBottom" fmla="*/ 1523880 h 1522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US" sz="4200" spc="-1" strike="noStrike">
              <a:solidFill>
                <a:srgbClr val="000000"/>
              </a:solidFill>
              <a:latin typeface="Gill Sans"/>
              <a:ea typeface="ヒラギノ角ゴ ProN W3"/>
            </a:endParaRPr>
          </a:p>
        </p:txBody>
      </p:sp>
      <p:sp>
        <p:nvSpPr>
          <p:cNvPr id="136" name="Rectangle 1"/>
          <p:cNvSpPr/>
          <p:nvPr/>
        </p:nvSpPr>
        <p:spPr>
          <a:xfrm>
            <a:off x="616320" y="5486400"/>
            <a:ext cx="12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struct_t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itle and Cont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 Bold" pitchFamily="0" charset="1"/>
        <a:ea typeface="ヒラギノ角ゴ ProN W6" pitchFamily="0" charset="1"/>
        <a:cs typeface="ヒラギノ角ゴ ProN W6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 pitchFamily="0" charset="1"/>
        <a:ea typeface="ヒラギノ角ゴ ProN W6" pitchFamily="0" charset="1"/>
        <a:cs typeface="ヒラギノ角ゴ ProN W6" pitchFamily="0" charset="1"/>
      </a:majorFont>
      <a:minorFont>
        <a:latin typeface="Calibri" pitchFamily="0" charset="1"/>
        <a:ea typeface="ヒラギノ角ゴ ProN W3" pitchFamily="0" charset="1"/>
        <a:cs typeface="ヒラギノ角ゴ ProN W3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Application>LibreOffice/7.6.6.3$Linux_X86_64 LibreOffice_project/60$Build-3</Application>
  <AppVersion>15.0000</AppVersion>
  <Pages>0</Pages>
  <Words>2638</Words>
  <Characters>0</Characters>
  <Paragraphs>495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  <dc:description>Redesign of slides created by Randal E. Bryant and David R. O'Hallaron</dc:description>
  <dc:language>en-US</dc:language>
  <cp:lastModifiedBy/>
  <cp:lastPrinted>2011-08-30T03:47:10Z</cp:lastPrinted>
  <dcterms:modified xsi:type="dcterms:W3CDTF">2024-09-09T14:29:46Z</dcterms:modified>
  <cp:revision>97</cp:revision>
  <dc:subject/>
  <dc:title>Introduction to Computer Systems 15-213/18-243, spring 2009 1st Lecture, Jan. 12th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39</vt:i4>
  </property>
</Properties>
</file>