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1.png" ContentType="image/png"/>
  <Override PartName="/ppt/media/image2.png" ContentType="image/png"/>
  <Override PartName="/ppt/media/image13.wmf" ContentType="image/x-wmf"/>
  <Override PartName="/ppt/media/image9.wmf" ContentType="image/x-wmf"/>
  <Override PartName="/ppt/media/image20.wmf" ContentType="image/x-wmf"/>
  <Override PartName="/ppt/media/image12.wmf" ContentType="image/x-wmf"/>
  <Override PartName="/ppt/media/image8.wmf" ContentType="image/x-wmf"/>
  <Override PartName="/ppt/media/image17.wmf" ContentType="image/x-wmf"/>
  <Override PartName="/ppt/media/image21.wmf" ContentType="image/x-wmf"/>
  <Override PartName="/ppt/media/image6.png" ContentType="image/png"/>
  <Override PartName="/ppt/media/image19.png" ContentType="image/png"/>
  <Override PartName="/ppt/media/image18.png" ContentType="image/png"/>
  <Override PartName="/ppt/media/image10.png" ContentType="image/png"/>
  <Override PartName="/ppt/media/image1.png" ContentType="image/png"/>
  <Override PartName="/ppt/media/image15.wmf" ContentType="image/x-wmf"/>
  <Override PartName="/ppt/media/image14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16.wmf" ContentType="image/x-wmf"/>
  <Override PartName="/ppt/media/image7.wmf" ContentType="image/x-wmf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1.doc" ContentType="application/msword"/>
  <Override PartName="/ppt/embeddings/oleObject1.xls" ContentType="application/vnd.ms-exce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4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71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6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56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4.xml.rels" ContentType="application/vnd.openxmlformats-package.relationships+xml"/>
  <Override PartName="/ppt/slides/_rels/slide55.xml.rels" ContentType="application/vnd.openxmlformats-package.relationships+xml"/>
  <Override PartName="/ppt/slides/_rels/slide29.xml.rels" ContentType="application/vnd.openxmlformats-package.relationships+xml"/>
  <Override PartName="/ppt/slides/_rels/slide1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16.xml.rels" ContentType="application/vnd.openxmlformats-package.relationships+xml"/>
  <Override PartName="/ppt/slides/_rels/slide53.xml.rels" ContentType="application/vnd.openxmlformats-package.relationships+xml"/>
  <Override PartName="/ppt/slides/_rels/slide41.xml.rels" ContentType="application/vnd.openxmlformats-package.relationships+xml"/>
  <Override PartName="/ppt/slides/_rels/slide15.xml.rels" ContentType="application/vnd.openxmlformats-package.relationships+xml"/>
  <Override PartName="/ppt/slides/_rels/slide52.xml.rels" ContentType="application/vnd.openxmlformats-package.relationships+xml"/>
  <Override PartName="/ppt/slides/_rels/slide54.xml.rels" ContentType="application/vnd.openxmlformats-package.relationships+xml"/>
  <Override PartName="/ppt/slides/_rels/slide17.xml.rels" ContentType="application/vnd.openxmlformats-package.relationships+xml"/>
  <Override PartName="/ppt/slides/_rels/slide14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5.xml.rels" ContentType="application/vnd.openxmlformats-package.relationships+xml"/>
  <Override PartName="/ppt/slides/_rels/slide69.xml.rels" ContentType="application/vnd.openxmlformats-package.relationships+xml"/>
  <Override PartName="/ppt/slides/_rels/slide32.xml.rels" ContentType="application/vnd.openxmlformats-package.relationships+xml"/>
  <Override PartName="/ppt/slides/_rels/slide70.xml.rels" ContentType="application/vnd.openxmlformats-package.relationships+xml"/>
  <Override PartName="/ppt/slides/_rels/slide28.xml.rels" ContentType="application/vnd.openxmlformats-package.relationships+xml"/>
  <Override PartName="/ppt/slides/_rels/slide68.xml.rels" ContentType="application/vnd.openxmlformats-package.relationships+xml"/>
  <Override PartName="/ppt/slides/_rels/slide31.xml.rels" ContentType="application/vnd.openxmlformats-package.relationships+xml"/>
  <Override PartName="/ppt/slides/_rels/slide67.xml.rels" ContentType="application/vnd.openxmlformats-package.relationships+xml"/>
  <Override PartName="/ppt/slides/_rels/slide30.xml.rels" ContentType="application/vnd.openxmlformats-package.relationships+xml"/>
  <Override PartName="/ppt/slides/_rels/slide65.xml.rels" ContentType="application/vnd.openxmlformats-package.relationships+xml"/>
  <Override PartName="/ppt/slides/_rels/slide27.xml.rels" ContentType="application/vnd.openxmlformats-package.relationships+xml"/>
  <Override PartName="/ppt/slides/_rels/slide64.xml.rels" ContentType="application/vnd.openxmlformats-package.relationships+xml"/>
  <Override PartName="/ppt/slides/_rels/slide66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19.xml.rels" ContentType="application/vnd.openxmlformats-package.relationships+xml"/>
  <Override PartName="/ppt/slides/_rels/slide6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57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66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3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</p:sldMasterIdLst>
  <p:notesMasterIdLst>
    <p:notesMasterId r:id="rId24"/>
  </p:notes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1" r:id="rId80"/>
    <p:sldId id="312" r:id="rId81"/>
    <p:sldId id="313" r:id="rId82"/>
    <p:sldId id="314" r:id="rId83"/>
    <p:sldId id="315" r:id="rId84"/>
    <p:sldId id="316" r:id="rId85"/>
    <p:sldId id="317" r:id="rId86"/>
    <p:sldId id="318" r:id="rId87"/>
    <p:sldId id="319" r:id="rId88"/>
    <p:sldId id="320" r:id="rId89"/>
    <p:sldId id="321" r:id="rId90"/>
    <p:sldId id="322" r:id="rId91"/>
    <p:sldId id="323" r:id="rId92"/>
    <p:sldId id="324" r:id="rId93"/>
    <p:sldId id="325" r:id="rId94"/>
    <p:sldId id="326" r:id="rId95"/>
  </p:sldIdLst>
  <p:sldSz cx="9144000" cy="6858000"/>
  <p:notesSz cx="7302500" cy="95869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notesMaster" Target="notesMasters/notesMaster1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slide" Target="slides/slide15.xml"/><Relationship Id="rId40" Type="http://schemas.openxmlformats.org/officeDocument/2006/relationships/slide" Target="slides/slide16.xml"/><Relationship Id="rId41" Type="http://schemas.openxmlformats.org/officeDocument/2006/relationships/slide" Target="slides/slide17.xml"/><Relationship Id="rId42" Type="http://schemas.openxmlformats.org/officeDocument/2006/relationships/slide" Target="slides/slide18.xml"/><Relationship Id="rId43" Type="http://schemas.openxmlformats.org/officeDocument/2006/relationships/slide" Target="slides/slide19.xml"/><Relationship Id="rId44" Type="http://schemas.openxmlformats.org/officeDocument/2006/relationships/slide" Target="slides/slide20.xml"/><Relationship Id="rId45" Type="http://schemas.openxmlformats.org/officeDocument/2006/relationships/slide" Target="slides/slide21.xml"/><Relationship Id="rId46" Type="http://schemas.openxmlformats.org/officeDocument/2006/relationships/slide" Target="slides/slide22.xml"/><Relationship Id="rId47" Type="http://schemas.openxmlformats.org/officeDocument/2006/relationships/slide" Target="slides/slide23.xml"/><Relationship Id="rId48" Type="http://schemas.openxmlformats.org/officeDocument/2006/relationships/slide" Target="slides/slide24.xml"/><Relationship Id="rId49" Type="http://schemas.openxmlformats.org/officeDocument/2006/relationships/slide" Target="slides/slide25.xml"/><Relationship Id="rId50" Type="http://schemas.openxmlformats.org/officeDocument/2006/relationships/slide" Target="slides/slide26.xml"/><Relationship Id="rId51" Type="http://schemas.openxmlformats.org/officeDocument/2006/relationships/slide" Target="slides/slide27.xml"/><Relationship Id="rId52" Type="http://schemas.openxmlformats.org/officeDocument/2006/relationships/slide" Target="slides/slide28.xml"/><Relationship Id="rId53" Type="http://schemas.openxmlformats.org/officeDocument/2006/relationships/slide" Target="slides/slide29.xml"/><Relationship Id="rId54" Type="http://schemas.openxmlformats.org/officeDocument/2006/relationships/slide" Target="slides/slide30.xml"/><Relationship Id="rId55" Type="http://schemas.openxmlformats.org/officeDocument/2006/relationships/slide" Target="slides/slide31.xml"/><Relationship Id="rId56" Type="http://schemas.openxmlformats.org/officeDocument/2006/relationships/slide" Target="slides/slide32.xml"/><Relationship Id="rId57" Type="http://schemas.openxmlformats.org/officeDocument/2006/relationships/slide" Target="slides/slide33.xml"/><Relationship Id="rId58" Type="http://schemas.openxmlformats.org/officeDocument/2006/relationships/slide" Target="slides/slide34.xml"/><Relationship Id="rId59" Type="http://schemas.openxmlformats.org/officeDocument/2006/relationships/slide" Target="slides/slide35.xml"/><Relationship Id="rId60" Type="http://schemas.openxmlformats.org/officeDocument/2006/relationships/slide" Target="slides/slide36.xml"/><Relationship Id="rId61" Type="http://schemas.openxmlformats.org/officeDocument/2006/relationships/slide" Target="slides/slide37.xml"/><Relationship Id="rId62" Type="http://schemas.openxmlformats.org/officeDocument/2006/relationships/slide" Target="slides/slide38.xml"/><Relationship Id="rId63" Type="http://schemas.openxmlformats.org/officeDocument/2006/relationships/slide" Target="slides/slide39.xml"/><Relationship Id="rId64" Type="http://schemas.openxmlformats.org/officeDocument/2006/relationships/slide" Target="slides/slide40.xml"/><Relationship Id="rId65" Type="http://schemas.openxmlformats.org/officeDocument/2006/relationships/slide" Target="slides/slide41.xml"/><Relationship Id="rId66" Type="http://schemas.openxmlformats.org/officeDocument/2006/relationships/slide" Target="slides/slide42.xml"/><Relationship Id="rId67" Type="http://schemas.openxmlformats.org/officeDocument/2006/relationships/slide" Target="slides/slide43.xml"/><Relationship Id="rId68" Type="http://schemas.openxmlformats.org/officeDocument/2006/relationships/slide" Target="slides/slide44.xml"/><Relationship Id="rId69" Type="http://schemas.openxmlformats.org/officeDocument/2006/relationships/slide" Target="slides/slide45.xml"/><Relationship Id="rId70" Type="http://schemas.openxmlformats.org/officeDocument/2006/relationships/slide" Target="slides/slide46.xml"/><Relationship Id="rId71" Type="http://schemas.openxmlformats.org/officeDocument/2006/relationships/slide" Target="slides/slide47.xml"/><Relationship Id="rId72" Type="http://schemas.openxmlformats.org/officeDocument/2006/relationships/slide" Target="slides/slide48.xml"/><Relationship Id="rId73" Type="http://schemas.openxmlformats.org/officeDocument/2006/relationships/slide" Target="slides/slide49.xml"/><Relationship Id="rId74" Type="http://schemas.openxmlformats.org/officeDocument/2006/relationships/slide" Target="slides/slide50.xml"/><Relationship Id="rId75" Type="http://schemas.openxmlformats.org/officeDocument/2006/relationships/slide" Target="slides/slide51.xml"/><Relationship Id="rId76" Type="http://schemas.openxmlformats.org/officeDocument/2006/relationships/slide" Target="slides/slide52.xml"/><Relationship Id="rId77" Type="http://schemas.openxmlformats.org/officeDocument/2006/relationships/slide" Target="slides/slide53.xml"/><Relationship Id="rId78" Type="http://schemas.openxmlformats.org/officeDocument/2006/relationships/slide" Target="slides/slide54.xml"/><Relationship Id="rId79" Type="http://schemas.openxmlformats.org/officeDocument/2006/relationships/slide" Target="slides/slide55.xml"/><Relationship Id="rId80" Type="http://schemas.openxmlformats.org/officeDocument/2006/relationships/slide" Target="slides/slide56.xml"/><Relationship Id="rId81" Type="http://schemas.openxmlformats.org/officeDocument/2006/relationships/slide" Target="slides/slide57.xml"/><Relationship Id="rId82" Type="http://schemas.openxmlformats.org/officeDocument/2006/relationships/slide" Target="slides/slide58.xml"/><Relationship Id="rId83" Type="http://schemas.openxmlformats.org/officeDocument/2006/relationships/slide" Target="slides/slide59.xml"/><Relationship Id="rId84" Type="http://schemas.openxmlformats.org/officeDocument/2006/relationships/slide" Target="slides/slide60.xml"/><Relationship Id="rId85" Type="http://schemas.openxmlformats.org/officeDocument/2006/relationships/slide" Target="slides/slide61.xml"/><Relationship Id="rId86" Type="http://schemas.openxmlformats.org/officeDocument/2006/relationships/slide" Target="slides/slide62.xml"/><Relationship Id="rId87" Type="http://schemas.openxmlformats.org/officeDocument/2006/relationships/slide" Target="slides/slide63.xml"/><Relationship Id="rId88" Type="http://schemas.openxmlformats.org/officeDocument/2006/relationships/slide" Target="slides/slide64.xml"/><Relationship Id="rId89" Type="http://schemas.openxmlformats.org/officeDocument/2006/relationships/slide" Target="slides/slide65.xml"/><Relationship Id="rId90" Type="http://schemas.openxmlformats.org/officeDocument/2006/relationships/slide" Target="slides/slide66.xml"/><Relationship Id="rId91" Type="http://schemas.openxmlformats.org/officeDocument/2006/relationships/slide" Target="slides/slide67.xml"/><Relationship Id="rId92" Type="http://schemas.openxmlformats.org/officeDocument/2006/relationships/slide" Target="slides/slide68.xml"/><Relationship Id="rId93" Type="http://schemas.openxmlformats.org/officeDocument/2006/relationships/slide" Target="slides/slide69.xml"/><Relationship Id="rId94" Type="http://schemas.openxmlformats.org/officeDocument/2006/relationships/slide" Target="slides/slide70.xml"/><Relationship Id="rId95" Type="http://schemas.openxmlformats.org/officeDocument/2006/relationships/slide" Target="slides/slide71.xml"/><Relationship Id="rId9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2E0AE6B-CA1A-48E5-BDC8-BC68603D7A9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4400" cy="3656880"/>
          </a:xfrm>
          <a:prstGeom prst="rect">
            <a:avLst/>
          </a:prstGeom>
          <a:ln w="0">
            <a:noFill/>
          </a:ln>
        </p:spPr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 type="sldNum" idx="4"/>
          </p:nvPr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36C22F-9FFA-4689-A417-825FA9D4CAE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4400" cy="3656880"/>
          </a:xfrm>
          <a:prstGeom prst="rect">
            <a:avLst/>
          </a:prstGeom>
          <a:ln w="0">
            <a:noFill/>
          </a:ln>
        </p:spPr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PlaceHolder 3"/>
          <p:cNvSpPr>
            <a:spLocks noGrp="1"/>
          </p:cNvSpPr>
          <p:nvPr>
            <p:ph type="sldNum" idx="7"/>
          </p:nvPr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C9AAC5-9E8C-4B55-883E-656DF6DD8CDC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4400" cy="3656880"/>
          </a:xfrm>
          <a:prstGeom prst="rect">
            <a:avLst/>
          </a:prstGeom>
          <a:ln w="0">
            <a:noFill/>
          </a:ln>
        </p:spPr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8" name="PlaceHolder 3"/>
          <p:cNvSpPr>
            <a:spLocks noGrp="1"/>
          </p:cNvSpPr>
          <p:nvPr>
            <p:ph type="sldNum" idx="5"/>
          </p:nvPr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71A994-3659-427C-9CE6-68800B274995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4400" cy="3656880"/>
          </a:xfrm>
          <a:prstGeom prst="rect">
            <a:avLst/>
          </a:prstGeom>
          <a:ln w="0">
            <a:noFill/>
          </a:ln>
        </p:spPr>
      </p:sp>
      <p:sp>
        <p:nvSpPr>
          <p:cNvPr id="996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PlaceHolder 3"/>
          <p:cNvSpPr>
            <a:spLocks noGrp="1"/>
          </p:cNvSpPr>
          <p:nvPr>
            <p:ph type="sldNum" idx="8"/>
          </p:nvPr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D51899-6161-4282-9C8D-6228FE2FDF58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4400" cy="3656880"/>
          </a:xfrm>
          <a:prstGeom prst="rect">
            <a:avLst/>
          </a:prstGeom>
          <a:ln w="0">
            <a:noFill/>
          </a:ln>
        </p:spPr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sldNum" idx="9"/>
          </p:nvPr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3FA66E-9253-4167-9E7E-BE5BEF0AFBF7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4400" cy="3656880"/>
          </a:xfrm>
          <a:prstGeom prst="rect">
            <a:avLst/>
          </a:prstGeom>
          <a:ln w="0">
            <a:noFill/>
          </a:ln>
        </p:spPr>
      </p:sp>
      <p:sp>
        <p:nvSpPr>
          <p:cNvPr id="1002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3"/>
          <p:cNvSpPr>
            <a:spLocks noGrp="1"/>
          </p:cNvSpPr>
          <p:nvPr>
            <p:ph type="sldNum" idx="10"/>
          </p:nvPr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CC2D10-4281-4FDD-874F-7439B87C0F1B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10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spcBef>
                <a:spcPts val="425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Latex source for equation: 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Monaco"/>
              </a:rPr>
              <a:t>\sum_{k=-j}^i b_k \times 2^k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4400" cy="3656880"/>
          </a:xfrm>
          <a:prstGeom prst="rect">
            <a:avLst/>
          </a:prstGeom>
          <a:ln w="0">
            <a:noFill/>
          </a:ln>
        </p:spPr>
      </p:sp>
      <p:sp>
        <p:nvSpPr>
          <p:cNvPr id="990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 type="sldNum" idx="6"/>
          </p:nvPr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7CEDAA-C330-4B1B-A2B1-2AED12ACD9C3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40899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5680" y="1397160"/>
            <a:ext cx="4089960" cy="25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5680" y="4236120"/>
            <a:ext cx="4089960" cy="25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40899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5680" y="1397160"/>
            <a:ext cx="40899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6A9D61BE-BC0F-4C9C-B252-1159EB4CD2D1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C1090576-4EC0-4E15-90E1-F5AF07D8E1BB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D8397D7A-8A73-4B7E-956F-9F371EE802C8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3662C177-ED38-47C6-A6B2-50081574DF02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228DD91C-C35A-48F6-A900-A4720492CA4E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54D53D0-7AF2-4A23-87EA-BF38EECE957D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D0FD1D0-4BE7-4820-979C-047A5CA5054E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Times New Roman"/>
                <a:ea typeface="ヒラギノ角ゴ ProN W3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6601E7E-CF58-436A-A9B1-60B2D98941C0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AFC0CC7E-7B64-4DBD-895A-87DEA60731FE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Times New Roman"/>
                <a:ea typeface="ヒラギノ角ゴ ProN W3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3A3AECF-2E6F-4847-81E2-19320321C1F8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62CF99F-25E4-441D-9293-12C67A25E847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8786B80-6EDC-409A-8B6B-ECC13F70FCFA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7F3D1074-600A-4EAA-897F-F231906584BF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21DE0F01-0DA0-408F-97B5-3BF0C06E979F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4089600" cy="543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5680" y="1397160"/>
            <a:ext cx="4089600" cy="2592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5680" y="4236120"/>
            <a:ext cx="4089600" cy="2592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08D68B19-D094-4096-BD6D-ECB465DFBB01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9CB7B7B5-40F0-480F-9105-D6DCA4157984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27AF4B9A-CA66-437A-91C5-8958EFD092F8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F296921A-AF80-47AB-B1E0-AF12B51C01E0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4089600" cy="543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5680" y="1397160"/>
            <a:ext cx="4089600" cy="543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5"/>
          <p:cNvSpPr/>
          <p:nvPr/>
        </p:nvSpPr>
        <p:spPr>
          <a:xfrm>
            <a:off x="7897680" y="-27000"/>
            <a:ext cx="130896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ectangle 5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A2175C40-54BE-46FA-82BB-BE01A65B338B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9.wmf"/><Relationship Id="rId7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doc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doc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oleObject" Target="../embeddings/oleObject1.doc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oleObject" Target="../embeddings/oleObject1.xls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oleObject" Target="../embeddings/oleObject1.xls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oleObject" Target="../embeddings/oleObject1.doc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8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18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1.wmf"/><Relationship Id="rId3" Type="http://schemas.openxmlformats.org/officeDocument/2006/relationships/slideLayout" Target="../slideLayouts/slideLayout18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6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1708200"/>
            <a:ext cx="7771680" cy="1469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Bits, Bytes, Integers, and Floats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85800" y="3886200"/>
            <a:ext cx="7678080" cy="175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Instructor: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Susmit Shannigrahi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57200" y="6412320"/>
            <a:ext cx="45648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Adapted from 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36680" y="493560"/>
            <a:ext cx="6116040" cy="572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Unsi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gne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repr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esen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tatio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 of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Inte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gers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>
            <a:off x="457200" y="1454760"/>
            <a:ext cx="833832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Integer data type of w bits → A bit vector as either x, to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denote the entire vector, or as [xw−1, xw−2, . . . , x0 ] to represent individual bits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457200" y="3075480"/>
            <a:ext cx="8238600" cy="149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08080" y="228600"/>
            <a:ext cx="8935560" cy="572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Two’s complement → Signed Representation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 Box 10"/>
          <p:cNvSpPr/>
          <p:nvPr/>
        </p:nvSpPr>
        <p:spPr>
          <a:xfrm>
            <a:off x="1752480" y="2362320"/>
            <a:ext cx="3428280" cy="638280"/>
          </a:xfrm>
          <a:prstGeom prst="rect">
            <a:avLst/>
          </a:prstGeom>
          <a:solidFill>
            <a:srgbClr val="cdf1c5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short int x =  15213;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short int y = -15213;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3124080"/>
            <a:ext cx="8305200" cy="350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short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2 bytes 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Sign Bit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For 2’s complement, most significant bit indicates sign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0 for nonnegative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1 for negative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0" name="Object 8"/>
          <p:cNvGraphicFramePr/>
          <p:nvPr/>
        </p:nvGraphicFramePr>
        <p:xfrm>
          <a:off x="4800600" y="1523880"/>
          <a:ext cx="3339360" cy="5961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301" name="Object 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800600" y="1523880"/>
                    <a:ext cx="3339360" cy="596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02" name="Object 9"/>
          <p:cNvGraphicFramePr/>
          <p:nvPr/>
        </p:nvGraphicFramePr>
        <p:xfrm>
          <a:off x="990720" y="1523880"/>
          <a:ext cx="2133000" cy="59616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303" name="Object 9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990720" y="1523880"/>
                    <a:ext cx="2133000" cy="596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04" name="Text Box 11"/>
          <p:cNvSpPr/>
          <p:nvPr/>
        </p:nvSpPr>
        <p:spPr>
          <a:xfrm>
            <a:off x="921960" y="1143000"/>
            <a:ext cx="13647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Unsigned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 Box 13"/>
          <p:cNvSpPr/>
          <p:nvPr/>
        </p:nvSpPr>
        <p:spPr>
          <a:xfrm>
            <a:off x="4814280" y="1143000"/>
            <a:ext cx="259632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Two’s Complement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Line 30"/>
          <p:cNvSpPr/>
          <p:nvPr/>
        </p:nvSpPr>
        <p:spPr>
          <a:xfrm flipH="1" flipV="1">
            <a:off x="6629400" y="2057400"/>
            <a:ext cx="1066680" cy="60948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07" name="Rectangle 363"/>
          <p:cNvSpPr/>
          <p:nvPr/>
        </p:nvSpPr>
        <p:spPr>
          <a:xfrm>
            <a:off x="7851240" y="2590920"/>
            <a:ext cx="708840" cy="8197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8" name="Object 10"/>
          <p:cNvGraphicFramePr/>
          <p:nvPr/>
        </p:nvGraphicFramePr>
        <p:xfrm>
          <a:off x="1674720" y="3584520"/>
          <a:ext cx="5639760" cy="986760"/>
        </p:xfrm>
        <a:graphic>
          <a:graphicData uri="http://schemas.openxmlformats.org/presentationml/2006/ole">
            <p:oleObj r:id="rId5" spid="">
              <p:embed/>
              <p:pic>
                <p:nvPicPr>
                  <p:cNvPr id="309" name="Object 10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1674720" y="3584520"/>
                    <a:ext cx="5639760" cy="986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36680" y="493560"/>
            <a:ext cx="6116040" cy="572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Signed representation of Integers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457200" y="1454760"/>
            <a:ext cx="833832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Integer data type of w bits → A bit vector as either x, to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denote the entire vector, or as [xw−1, xw−2, . . . , x0 ] to represent individual bits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743400" y="2741040"/>
            <a:ext cx="7705080" cy="1399320"/>
          </a:xfrm>
          <a:prstGeom prst="rect">
            <a:avLst/>
          </a:prstGeom>
          <a:ln w="0">
            <a:noFill/>
          </a:ln>
        </p:spPr>
      </p:pic>
      <p:pic>
        <p:nvPicPr>
          <p:cNvPr id="313" name="" descr=""/>
          <p:cNvPicPr/>
          <p:nvPr/>
        </p:nvPicPr>
        <p:blipFill>
          <a:blip r:embed="rId2"/>
          <a:stretch/>
        </p:blipFill>
        <p:spPr>
          <a:xfrm rot="16800">
            <a:off x="905400" y="4346280"/>
            <a:ext cx="4345920" cy="227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380880" y="324000"/>
            <a:ext cx="8762400" cy="572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Two-complement Encoding Example (Cont.)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 Box 3"/>
          <p:cNvSpPr/>
          <p:nvPr/>
        </p:nvSpPr>
        <p:spPr>
          <a:xfrm>
            <a:off x="1752480" y="990720"/>
            <a:ext cx="5409360" cy="638280"/>
          </a:xfrm>
          <a:prstGeom prst="rect">
            <a:avLst/>
          </a:prstGeom>
          <a:solidFill>
            <a:srgbClr val="cdf1c5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x =      15213: 00111011 01101101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y =     -15213: 11000100 10010011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6" name="Object 4"/>
          <p:cNvGraphicFramePr/>
          <p:nvPr/>
        </p:nvGraphicFramePr>
        <p:xfrm>
          <a:off x="1920960" y="1779480"/>
          <a:ext cx="5535000" cy="5203080"/>
        </p:xfrm>
        <a:graphic>
          <a:graphicData uri="http://schemas.openxmlformats.org/presentationml/2006/ole">
            <p:oleObj progId="Word.Document.8" r:id="rId1" spid="">
              <p:embed/>
              <p:pic>
                <p:nvPicPr>
                  <p:cNvPr id="317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20960" y="1779480"/>
                    <a:ext cx="5535000" cy="5203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28600" y="511200"/>
            <a:ext cx="5822280" cy="55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Numeric Ranges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290520" y="1220760"/>
            <a:ext cx="4077720" cy="5223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360" rIns="90360" tIns="44280" bIns="44280" anchor="t">
            <a:noAutofit/>
          </a:bodyPr>
          <a:p>
            <a:pPr marL="227160" indent="-2271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1828800"/>
                <a:tab algn="l" pos="223524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Unsigned 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828800"/>
                <a:tab algn="l" pos="2235240"/>
              </a:tabLst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UMin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=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000…0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828800"/>
                <a:tab algn="l" pos="2235240"/>
              </a:tabLst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UMax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=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–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111…1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662360" y="1362240"/>
            <a:ext cx="4099680" cy="49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360" rIns="90360" tIns="44280" bIns="44280" anchor="t">
            <a:noAutofit/>
          </a:bodyPr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1714680"/>
                <a:tab algn="l" pos="228600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Two’s Complement 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714680"/>
                <a:tab algn="l" pos="2286000"/>
              </a:tabLst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TMin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=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–2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–1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100…0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714680"/>
                <a:tab algn="l" pos="2286000"/>
              </a:tabLst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TMax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=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–1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–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011…1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1714680"/>
                <a:tab algn="l" pos="228600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Other 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714680"/>
                <a:tab algn="l" pos="22860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Minus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111…1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21" name="Object 5"/>
          <p:cNvGraphicFramePr/>
          <p:nvPr/>
        </p:nvGraphicFramePr>
        <p:xfrm>
          <a:off x="1374840" y="4638600"/>
          <a:ext cx="5871600" cy="1913760"/>
        </p:xfrm>
        <a:graphic>
          <a:graphicData uri="http://schemas.openxmlformats.org/presentationml/2006/ole">
            <p:oleObj progId="Word.Document.8" r:id="rId1" spid="">
              <p:embed/>
              <p:pic>
                <p:nvPicPr>
                  <p:cNvPr id="322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374840" y="4638600"/>
                    <a:ext cx="5871600" cy="1913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23" name="Rectangle 6"/>
          <p:cNvSpPr/>
          <p:nvPr/>
        </p:nvSpPr>
        <p:spPr>
          <a:xfrm>
            <a:off x="1303560" y="4240080"/>
            <a:ext cx="202320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chemeClr val="dk2"/>
                </a:solidFill>
                <a:latin typeface="Calibri"/>
              </a:rPr>
              <a:t>Values for </a:t>
            </a:r>
            <a:r>
              <a:rPr b="1" i="1" lang="en-US" sz="2000" spc="-1" strike="noStrike">
                <a:solidFill>
                  <a:schemeClr val="dk2"/>
                </a:solidFill>
                <a:latin typeface="Calibri"/>
              </a:rPr>
              <a:t>W</a:t>
            </a:r>
            <a:r>
              <a:rPr b="1" lang="en-US" sz="2000" spc="-1" strike="noStrike">
                <a:solidFill>
                  <a:schemeClr val="dk2"/>
                </a:solidFill>
                <a:latin typeface="Calibri"/>
              </a:rPr>
              <a:t> = 16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380880" y="587520"/>
            <a:ext cx="7308000" cy="119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63360" rIns="63360" tIns="25560" bIns="25560" anchor="t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Values for Different Word Sizes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380880" y="3398760"/>
            <a:ext cx="4145760" cy="2313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1714680"/>
                <a:tab algn="l" pos="2171880"/>
                <a:tab algn="r" pos="543564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Observations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714680"/>
                <a:tab algn="l" pos="2171880"/>
                <a:tab algn="r" pos="543564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|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TMin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|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=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TMax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+ 1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1714680"/>
                <a:tab algn="l" pos="2171880"/>
                <a:tab algn="r" pos="543564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Asymmetric range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714680"/>
                <a:tab algn="l" pos="2171880"/>
                <a:tab algn="r" pos="5435640"/>
              </a:tabLst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UMax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=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2 *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TMax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+ 1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26" name="Object 5"/>
          <p:cNvGraphicFramePr/>
          <p:nvPr/>
        </p:nvGraphicFramePr>
        <p:xfrm>
          <a:off x="441360" y="1554120"/>
          <a:ext cx="8321040" cy="1797840"/>
        </p:xfrm>
        <a:graphic>
          <a:graphicData uri="http://schemas.openxmlformats.org/presentationml/2006/ole">
            <p:oleObj progId="Word.Document.8" r:id="rId1" spid="">
              <p:embed/>
              <p:pic>
                <p:nvPicPr>
                  <p:cNvPr id="327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41360" y="1554120"/>
                    <a:ext cx="8321040" cy="1797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28" name="Rectangle 3"/>
          <p:cNvSpPr/>
          <p:nvPr/>
        </p:nvSpPr>
        <p:spPr>
          <a:xfrm>
            <a:off x="4527720" y="3398760"/>
            <a:ext cx="4968000" cy="3458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360" rIns="90360" tIns="44280" bIns="4428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1714680"/>
                <a:tab algn="l" pos="4460760"/>
                <a:tab algn="r" pos="543564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 Programming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714680"/>
                <a:tab algn="l" pos="4460760"/>
                <a:tab algn="r" pos="543564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#include &lt;limits.h&gt;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714680"/>
                <a:tab algn="l" pos="4460760"/>
                <a:tab algn="r" pos="543564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Declares constants, e.g.,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 defTabSz="91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714680"/>
                <a:tab algn="l" pos="4460760"/>
                <a:tab algn="r" pos="543564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ULONG_MAX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 defTabSz="91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714680"/>
                <a:tab algn="l" pos="4460760"/>
                <a:tab algn="r" pos="543564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LONG_MAX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 defTabSz="91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714680"/>
                <a:tab algn="l" pos="4460760"/>
                <a:tab algn="r" pos="543564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LONG_MIN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714680"/>
                <a:tab algn="l" pos="4460760"/>
                <a:tab algn="r" pos="543564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Values platform specific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33520" y="434880"/>
            <a:ext cx="8305200" cy="119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63360" rIns="63360" tIns="25560" bIns="25560" anchor="t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Unsigned &amp; Signed Numeric Values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114800" y="1066680"/>
            <a:ext cx="4458600" cy="5223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Equivalence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Same encodings for nonnegative 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Uniqueness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Every bit pattern represents unique integer value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Each representable integer has unique bit encoding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Symbol"/>
              </a:rPr>
              <a:t>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Can Invert Mappings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U2B(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  =  B2U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-1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Bit pattern for unsigned integer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T2B(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  =  B2T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-1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Bit pattern for two’s comp integer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1" name="Group 4"/>
          <p:cNvGrpSpPr/>
          <p:nvPr/>
        </p:nvGrpSpPr>
        <p:grpSpPr>
          <a:xfrm>
            <a:off x="622440" y="1219320"/>
            <a:ext cx="3110400" cy="5167800"/>
            <a:chOff x="622440" y="1219320"/>
            <a:chExt cx="3110400" cy="5167800"/>
          </a:xfrm>
        </p:grpSpPr>
        <p:sp>
          <p:nvSpPr>
            <p:cNvPr id="332" name="Rectangle 5"/>
            <p:cNvSpPr/>
            <p:nvPr/>
          </p:nvSpPr>
          <p:spPr>
            <a:xfrm>
              <a:off x="622440" y="121932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chemeClr val="dk1"/>
                  </a:solidFill>
                  <a:latin typeface="Calibri"/>
                </a:rPr>
                <a:t>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Rectangle 6"/>
            <p:cNvSpPr/>
            <p:nvPr/>
          </p:nvSpPr>
          <p:spPr>
            <a:xfrm>
              <a:off x="2755800" y="121932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dk1"/>
                  </a:solidFill>
                  <a:latin typeface="Calibri"/>
                </a:rPr>
                <a:t>B2T(</a:t>
              </a:r>
              <a:r>
                <a:rPr b="1" i="1" lang="en-US" sz="1800" spc="-1" strike="noStrike">
                  <a:solidFill>
                    <a:schemeClr val="dk1"/>
                  </a:solidFill>
                  <a:latin typeface="Calibri"/>
                </a:rPr>
                <a:t>X</a:t>
              </a:r>
              <a:r>
                <a:rPr b="1" lang="en-US" sz="1800" spc="-1" strike="noStrike">
                  <a:solidFill>
                    <a:schemeClr val="dk1"/>
                  </a:solidFill>
                  <a:latin typeface="Calibri"/>
                </a:rPr>
                <a:t>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Rectangle 7"/>
            <p:cNvSpPr/>
            <p:nvPr/>
          </p:nvSpPr>
          <p:spPr>
            <a:xfrm>
              <a:off x="1765440" y="121932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dk1"/>
                  </a:solidFill>
                  <a:latin typeface="Calibri"/>
                </a:rPr>
                <a:t>B2U(</a:t>
              </a:r>
              <a:r>
                <a:rPr b="1" i="1" lang="en-US" sz="1800" spc="-1" strike="noStrike">
                  <a:solidFill>
                    <a:schemeClr val="dk1"/>
                  </a:solidFill>
                  <a:latin typeface="Calibri"/>
                </a:rPr>
                <a:t>X</a:t>
              </a:r>
              <a:r>
                <a:rPr b="1" lang="en-US" sz="1800" spc="-1" strike="noStrike">
                  <a:solidFill>
                    <a:schemeClr val="dk1"/>
                  </a:solidFill>
                  <a:latin typeface="Calibri"/>
                </a:rPr>
                <a:t>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Rectangle 8"/>
            <p:cNvSpPr/>
            <p:nvPr/>
          </p:nvSpPr>
          <p:spPr>
            <a:xfrm>
              <a:off x="622440" y="152388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0000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Rectangle 9"/>
            <p:cNvSpPr/>
            <p:nvPr/>
          </p:nvSpPr>
          <p:spPr>
            <a:xfrm>
              <a:off x="2755800" y="152388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Rectangle 10"/>
            <p:cNvSpPr/>
            <p:nvPr/>
          </p:nvSpPr>
          <p:spPr>
            <a:xfrm>
              <a:off x="622440" y="182880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0001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Rectangle 11"/>
            <p:cNvSpPr/>
            <p:nvPr/>
          </p:nvSpPr>
          <p:spPr>
            <a:xfrm>
              <a:off x="2755800" y="182880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Rectangle 12"/>
            <p:cNvSpPr/>
            <p:nvPr/>
          </p:nvSpPr>
          <p:spPr>
            <a:xfrm>
              <a:off x="622440" y="213372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0010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Rectangle 13"/>
            <p:cNvSpPr/>
            <p:nvPr/>
          </p:nvSpPr>
          <p:spPr>
            <a:xfrm>
              <a:off x="2755800" y="213372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Rectangle 14"/>
            <p:cNvSpPr/>
            <p:nvPr/>
          </p:nvSpPr>
          <p:spPr>
            <a:xfrm>
              <a:off x="622440" y="243828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0011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Rectangle 15"/>
            <p:cNvSpPr/>
            <p:nvPr/>
          </p:nvSpPr>
          <p:spPr>
            <a:xfrm>
              <a:off x="2755800" y="243828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Rectangle 16"/>
            <p:cNvSpPr/>
            <p:nvPr/>
          </p:nvSpPr>
          <p:spPr>
            <a:xfrm>
              <a:off x="622440" y="274320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0100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Rectangle 17"/>
            <p:cNvSpPr/>
            <p:nvPr/>
          </p:nvSpPr>
          <p:spPr>
            <a:xfrm>
              <a:off x="2755800" y="274320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Rectangle 18"/>
            <p:cNvSpPr/>
            <p:nvPr/>
          </p:nvSpPr>
          <p:spPr>
            <a:xfrm>
              <a:off x="622440" y="304812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0101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Rectangle 19"/>
            <p:cNvSpPr/>
            <p:nvPr/>
          </p:nvSpPr>
          <p:spPr>
            <a:xfrm>
              <a:off x="2755800" y="304812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Rectangle 20"/>
            <p:cNvSpPr/>
            <p:nvPr/>
          </p:nvSpPr>
          <p:spPr>
            <a:xfrm>
              <a:off x="622440" y="335268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0110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Rectangle 21"/>
            <p:cNvSpPr/>
            <p:nvPr/>
          </p:nvSpPr>
          <p:spPr>
            <a:xfrm>
              <a:off x="2755800" y="335268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9" name="Rectangle 22"/>
            <p:cNvSpPr/>
            <p:nvPr/>
          </p:nvSpPr>
          <p:spPr>
            <a:xfrm>
              <a:off x="622440" y="365760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0111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Rectangle 23"/>
            <p:cNvSpPr/>
            <p:nvPr/>
          </p:nvSpPr>
          <p:spPr>
            <a:xfrm>
              <a:off x="2755800" y="365760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7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1" name="Rectangle 24"/>
            <p:cNvSpPr/>
            <p:nvPr/>
          </p:nvSpPr>
          <p:spPr>
            <a:xfrm>
              <a:off x="2755800" y="396252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–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8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Rectangle 25"/>
            <p:cNvSpPr/>
            <p:nvPr/>
          </p:nvSpPr>
          <p:spPr>
            <a:xfrm>
              <a:off x="1765440" y="396252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8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Rectangle 26"/>
            <p:cNvSpPr/>
            <p:nvPr/>
          </p:nvSpPr>
          <p:spPr>
            <a:xfrm>
              <a:off x="2755800" y="426708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–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7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Rectangle 27"/>
            <p:cNvSpPr/>
            <p:nvPr/>
          </p:nvSpPr>
          <p:spPr>
            <a:xfrm>
              <a:off x="1765440" y="426708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9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5" name="Rectangle 28"/>
            <p:cNvSpPr/>
            <p:nvPr/>
          </p:nvSpPr>
          <p:spPr>
            <a:xfrm>
              <a:off x="2755800" y="457200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–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Rectangle 29"/>
            <p:cNvSpPr/>
            <p:nvPr/>
          </p:nvSpPr>
          <p:spPr>
            <a:xfrm>
              <a:off x="1765440" y="457200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Rectangle 30"/>
            <p:cNvSpPr/>
            <p:nvPr/>
          </p:nvSpPr>
          <p:spPr>
            <a:xfrm>
              <a:off x="2755800" y="487692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–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8" name="Rectangle 31"/>
            <p:cNvSpPr/>
            <p:nvPr/>
          </p:nvSpPr>
          <p:spPr>
            <a:xfrm>
              <a:off x="1765440" y="487692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9" name="Rectangle 32"/>
            <p:cNvSpPr/>
            <p:nvPr/>
          </p:nvSpPr>
          <p:spPr>
            <a:xfrm>
              <a:off x="2755800" y="518148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–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0" name="Rectangle 33"/>
            <p:cNvSpPr/>
            <p:nvPr/>
          </p:nvSpPr>
          <p:spPr>
            <a:xfrm>
              <a:off x="1765440" y="518148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Rectangle 34"/>
            <p:cNvSpPr/>
            <p:nvPr/>
          </p:nvSpPr>
          <p:spPr>
            <a:xfrm>
              <a:off x="2755800" y="548640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–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Rectangle 35"/>
            <p:cNvSpPr/>
            <p:nvPr/>
          </p:nvSpPr>
          <p:spPr>
            <a:xfrm>
              <a:off x="1765440" y="548640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3" name="Rectangle 36"/>
            <p:cNvSpPr/>
            <p:nvPr/>
          </p:nvSpPr>
          <p:spPr>
            <a:xfrm>
              <a:off x="2755800" y="579132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–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Rectangle 37"/>
            <p:cNvSpPr/>
            <p:nvPr/>
          </p:nvSpPr>
          <p:spPr>
            <a:xfrm>
              <a:off x="1765440" y="579132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14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Rectangle 38"/>
            <p:cNvSpPr/>
            <p:nvPr/>
          </p:nvSpPr>
          <p:spPr>
            <a:xfrm>
              <a:off x="2755800" y="609588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–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6" name="Rectangle 39"/>
            <p:cNvSpPr/>
            <p:nvPr/>
          </p:nvSpPr>
          <p:spPr>
            <a:xfrm>
              <a:off x="1765440" y="6095880"/>
              <a:ext cx="97704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7" name="Rectangle 40"/>
            <p:cNvSpPr/>
            <p:nvPr/>
          </p:nvSpPr>
          <p:spPr>
            <a:xfrm>
              <a:off x="622440" y="396252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1000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8" name="Rectangle 41"/>
            <p:cNvSpPr/>
            <p:nvPr/>
          </p:nvSpPr>
          <p:spPr>
            <a:xfrm>
              <a:off x="622440" y="426708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1001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" name="Rectangle 42"/>
            <p:cNvSpPr/>
            <p:nvPr/>
          </p:nvSpPr>
          <p:spPr>
            <a:xfrm>
              <a:off x="622440" y="457200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1010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0" name="Rectangle 43"/>
            <p:cNvSpPr/>
            <p:nvPr/>
          </p:nvSpPr>
          <p:spPr>
            <a:xfrm>
              <a:off x="622440" y="487692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1011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1" name="Rectangle 44"/>
            <p:cNvSpPr/>
            <p:nvPr/>
          </p:nvSpPr>
          <p:spPr>
            <a:xfrm>
              <a:off x="622440" y="518148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1100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2" name="Rectangle 45"/>
            <p:cNvSpPr/>
            <p:nvPr/>
          </p:nvSpPr>
          <p:spPr>
            <a:xfrm>
              <a:off x="622440" y="548640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1101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3" name="Rectangle 46"/>
            <p:cNvSpPr/>
            <p:nvPr/>
          </p:nvSpPr>
          <p:spPr>
            <a:xfrm>
              <a:off x="622440" y="579132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1110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4" name="Rectangle 47"/>
            <p:cNvSpPr/>
            <p:nvPr/>
          </p:nvSpPr>
          <p:spPr>
            <a:xfrm>
              <a:off x="622440" y="6095880"/>
              <a:ext cx="1129680" cy="29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1111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5" name="Rectangle 48"/>
            <p:cNvSpPr/>
            <p:nvPr/>
          </p:nvSpPr>
          <p:spPr>
            <a:xfrm>
              <a:off x="1765440" y="152388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6" name="Rectangle 49"/>
            <p:cNvSpPr/>
            <p:nvPr/>
          </p:nvSpPr>
          <p:spPr>
            <a:xfrm>
              <a:off x="1765440" y="182880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7" name="Rectangle 50"/>
            <p:cNvSpPr/>
            <p:nvPr/>
          </p:nvSpPr>
          <p:spPr>
            <a:xfrm>
              <a:off x="1765440" y="213372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8" name="Rectangle 51"/>
            <p:cNvSpPr/>
            <p:nvPr/>
          </p:nvSpPr>
          <p:spPr>
            <a:xfrm>
              <a:off x="1765440" y="243828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9" name="Rectangle 52"/>
            <p:cNvSpPr/>
            <p:nvPr/>
          </p:nvSpPr>
          <p:spPr>
            <a:xfrm>
              <a:off x="1765440" y="274320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0" name="Rectangle 53"/>
            <p:cNvSpPr/>
            <p:nvPr/>
          </p:nvSpPr>
          <p:spPr>
            <a:xfrm>
              <a:off x="1765440" y="304812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1" name="Rectangle 54"/>
            <p:cNvSpPr/>
            <p:nvPr/>
          </p:nvSpPr>
          <p:spPr>
            <a:xfrm>
              <a:off x="1765440" y="335268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2" name="Rectangle 55"/>
            <p:cNvSpPr/>
            <p:nvPr/>
          </p:nvSpPr>
          <p:spPr>
            <a:xfrm>
              <a:off x="1765440" y="3657600"/>
              <a:ext cx="977040" cy="291240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7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3" name="Rectangle 56"/>
            <p:cNvSpPr/>
            <p:nvPr/>
          </p:nvSpPr>
          <p:spPr>
            <a:xfrm>
              <a:off x="628560" y="1225440"/>
              <a:ext cx="3098160" cy="2786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84" name="Rectangle 57"/>
            <p:cNvSpPr/>
            <p:nvPr/>
          </p:nvSpPr>
          <p:spPr>
            <a:xfrm>
              <a:off x="628560" y="1530360"/>
              <a:ext cx="3098160" cy="48506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Today: Bits, Bytes, and Integers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Representing information as bits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a6a6a6"/>
                </a:solidFill>
                <a:latin typeface="Calibri"/>
              </a:rPr>
              <a:t>Bit-level manipulations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Integers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Representation: unsigned and 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Conversion, casting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Expanding, truncating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Addition, negation, multiplication, shifting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Summary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Representations in memory, pointers, strings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"/>
          <p:cNvSpPr/>
          <p:nvPr/>
        </p:nvSpPr>
        <p:spPr>
          <a:xfrm>
            <a:off x="3213000" y="1841400"/>
            <a:ext cx="2336040" cy="1040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T2U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Rectangle 4"/>
          <p:cNvSpPr/>
          <p:nvPr/>
        </p:nvSpPr>
        <p:spPr>
          <a:xfrm>
            <a:off x="3517920" y="2222640"/>
            <a:ext cx="583560" cy="278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T2B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Rectangle 5"/>
          <p:cNvSpPr/>
          <p:nvPr/>
        </p:nvSpPr>
        <p:spPr>
          <a:xfrm>
            <a:off x="4660920" y="2222640"/>
            <a:ext cx="583560" cy="278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B2U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Line 6"/>
          <p:cNvSpPr/>
          <p:nvPr/>
        </p:nvSpPr>
        <p:spPr>
          <a:xfrm>
            <a:off x="2527200" y="2361960"/>
            <a:ext cx="96516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1" name="Line 7"/>
          <p:cNvSpPr/>
          <p:nvPr/>
        </p:nvSpPr>
        <p:spPr>
          <a:xfrm>
            <a:off x="5270400" y="2361960"/>
            <a:ext cx="96516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2" name="Line 8"/>
          <p:cNvSpPr/>
          <p:nvPr/>
        </p:nvSpPr>
        <p:spPr>
          <a:xfrm>
            <a:off x="4127400" y="2361960"/>
            <a:ext cx="50796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3" name="Rectangle 9"/>
          <p:cNvSpPr/>
          <p:nvPr/>
        </p:nvSpPr>
        <p:spPr>
          <a:xfrm>
            <a:off x="12240" y="1674720"/>
            <a:ext cx="259704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Two’s Complement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Rectangle 10"/>
          <p:cNvSpPr/>
          <p:nvPr/>
        </p:nvSpPr>
        <p:spPr>
          <a:xfrm>
            <a:off x="6330240" y="1612080"/>
            <a:ext cx="136548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Unsigned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Rectangle 11"/>
          <p:cNvSpPr/>
          <p:nvPr/>
        </p:nvSpPr>
        <p:spPr>
          <a:xfrm>
            <a:off x="2965320" y="2949480"/>
            <a:ext cx="2883600" cy="393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Maintain Same Bit Pattern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Rectangle 12"/>
          <p:cNvSpPr/>
          <p:nvPr/>
        </p:nvSpPr>
        <p:spPr>
          <a:xfrm>
            <a:off x="2043360" y="2131560"/>
            <a:ext cx="31716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Rectangle 13"/>
          <p:cNvSpPr/>
          <p:nvPr/>
        </p:nvSpPr>
        <p:spPr>
          <a:xfrm>
            <a:off x="6311520" y="2131560"/>
            <a:ext cx="46980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Rectangle 14"/>
          <p:cNvSpPr/>
          <p:nvPr/>
        </p:nvSpPr>
        <p:spPr>
          <a:xfrm>
            <a:off x="4177800" y="2304720"/>
            <a:ext cx="36720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357120" y="533520"/>
            <a:ext cx="759132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Mapping Between Signed &amp; Unsigned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Rectangle 42"/>
          <p:cNvSpPr/>
          <p:nvPr/>
        </p:nvSpPr>
        <p:spPr>
          <a:xfrm>
            <a:off x="3224160" y="3710160"/>
            <a:ext cx="2336040" cy="1040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U2T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Rectangle 43"/>
          <p:cNvSpPr/>
          <p:nvPr/>
        </p:nvSpPr>
        <p:spPr>
          <a:xfrm>
            <a:off x="3529080" y="4091040"/>
            <a:ext cx="583560" cy="278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U2B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Rectangle 44"/>
          <p:cNvSpPr/>
          <p:nvPr/>
        </p:nvSpPr>
        <p:spPr>
          <a:xfrm>
            <a:off x="4672080" y="4091040"/>
            <a:ext cx="583560" cy="278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B2T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Line 45"/>
          <p:cNvSpPr/>
          <p:nvPr/>
        </p:nvSpPr>
        <p:spPr>
          <a:xfrm>
            <a:off x="2538360" y="4230360"/>
            <a:ext cx="96516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4" name="Line 46"/>
          <p:cNvSpPr/>
          <p:nvPr/>
        </p:nvSpPr>
        <p:spPr>
          <a:xfrm>
            <a:off x="5281560" y="4230360"/>
            <a:ext cx="96516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5" name="Line 47"/>
          <p:cNvSpPr/>
          <p:nvPr/>
        </p:nvSpPr>
        <p:spPr>
          <a:xfrm>
            <a:off x="4138560" y="4230360"/>
            <a:ext cx="507960" cy="36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6" name="Rectangle 48"/>
          <p:cNvSpPr/>
          <p:nvPr/>
        </p:nvSpPr>
        <p:spPr>
          <a:xfrm>
            <a:off x="6336720" y="3580560"/>
            <a:ext cx="259704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Two’s Complement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Rectangle 49"/>
          <p:cNvSpPr/>
          <p:nvPr/>
        </p:nvSpPr>
        <p:spPr>
          <a:xfrm>
            <a:off x="1249920" y="3657600"/>
            <a:ext cx="136548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Unsigned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Rectangle 50"/>
          <p:cNvSpPr/>
          <p:nvPr/>
        </p:nvSpPr>
        <p:spPr>
          <a:xfrm>
            <a:off x="2964960" y="4818240"/>
            <a:ext cx="2883600" cy="393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Maintain Same Bit Pattern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Rectangle 51"/>
          <p:cNvSpPr/>
          <p:nvPr/>
        </p:nvSpPr>
        <p:spPr>
          <a:xfrm>
            <a:off x="2017440" y="3962520"/>
            <a:ext cx="46980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Rectangle 52"/>
          <p:cNvSpPr/>
          <p:nvPr/>
        </p:nvSpPr>
        <p:spPr>
          <a:xfrm>
            <a:off x="6304680" y="3962520"/>
            <a:ext cx="31608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Rectangle 53"/>
          <p:cNvSpPr/>
          <p:nvPr/>
        </p:nvSpPr>
        <p:spPr>
          <a:xfrm>
            <a:off x="4151160" y="4170240"/>
            <a:ext cx="36612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290520" y="5670720"/>
            <a:ext cx="8656200" cy="88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Mappings between unsigned and two’s complement numbers:</a:t>
            </a:r>
            <a:br>
              <a:rPr sz="2400"/>
            </a:b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Keep bit representations and reinterpret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04640" y="247680"/>
            <a:ext cx="6823800" cy="119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63360" rIns="63360" tIns="25560" bIns="25560" anchor="t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Mapping Signed </a:t>
            </a:r>
            <a:r>
              <a:rPr b="1" lang="en-US" sz="3600" spc="-1" strike="noStrike">
                <a:solidFill>
                  <a:schemeClr val="dk1"/>
                </a:solidFill>
                <a:latin typeface="Symbol"/>
              </a:rPr>
              <a:t>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Unsigned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14" name="Group 3"/>
          <p:cNvGraphicFramePr/>
          <p:nvPr/>
        </p:nvGraphicFramePr>
        <p:xfrm>
          <a:off x="3733920" y="990720"/>
          <a:ext cx="1142640" cy="534420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0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alibri"/>
                        </a:rPr>
                        <a:t>Signed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30132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-8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-7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-6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-5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-4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-3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-2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-1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Group 41"/>
          <p:cNvGraphicFramePr/>
          <p:nvPr/>
        </p:nvGraphicFramePr>
        <p:xfrm>
          <a:off x="7010280" y="990720"/>
          <a:ext cx="1142640" cy="534420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0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alibri"/>
                        </a:rPr>
                        <a:t>Unsigned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30132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cdf1c5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8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6" name="Group 79"/>
          <p:cNvGraphicFramePr/>
          <p:nvPr/>
        </p:nvGraphicFramePr>
        <p:xfrm>
          <a:off x="1752480" y="990720"/>
          <a:ext cx="1142640" cy="534420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0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alibri"/>
                        </a:rPr>
                        <a:t>Bits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0000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0001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0010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0132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0011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0100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0101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0110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0111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1000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1001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1010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8080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1011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1100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1101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1110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880">
                <a:tc>
                  <a:txBody>
                    <a:bodyPr lIns="45720" rIns="45720" anchor="t">
                      <a:noAutofit/>
                    </a:bodyPr>
                    <a:p>
                      <a:pPr algn="ctr" defTabSz="914400">
                        <a:lnSpc>
                          <a:spcPct val="9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chemeClr val="dk2"/>
                          </a:solidFill>
                          <a:latin typeface="Courier New"/>
                        </a:rPr>
                        <a:t>1111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17" name="Group 126"/>
          <p:cNvGrpSpPr/>
          <p:nvPr/>
        </p:nvGrpSpPr>
        <p:grpSpPr>
          <a:xfrm>
            <a:off x="5257800" y="2286000"/>
            <a:ext cx="1447560" cy="577440"/>
            <a:chOff x="5257800" y="2286000"/>
            <a:chExt cx="1447560" cy="577440"/>
          </a:xfrm>
        </p:grpSpPr>
        <p:sp>
          <p:nvSpPr>
            <p:cNvPr id="418" name="Line 121"/>
            <p:cNvSpPr/>
            <p:nvPr/>
          </p:nvSpPr>
          <p:spPr>
            <a:xfrm flipH="1">
              <a:off x="5257800" y="2778120"/>
              <a:ext cx="144756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headEnd len="lg" type="triangle" w="lg"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19" name="Text Box 124"/>
            <p:cNvSpPr/>
            <p:nvPr/>
          </p:nvSpPr>
          <p:spPr>
            <a:xfrm>
              <a:off x="5868000" y="2286000"/>
              <a:ext cx="294840" cy="57744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45720" rIns="4572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chemeClr val="dk1"/>
                  </a:solidFill>
                  <a:latin typeface="Calibri"/>
                </a:rPr>
                <a:t>=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20" name="Group 127"/>
          <p:cNvGrpSpPr/>
          <p:nvPr/>
        </p:nvGrpSpPr>
        <p:grpSpPr>
          <a:xfrm>
            <a:off x="5257800" y="4724280"/>
            <a:ext cx="1447560" cy="492480"/>
            <a:chOff x="5257800" y="4724280"/>
            <a:chExt cx="1447560" cy="492480"/>
          </a:xfrm>
        </p:grpSpPr>
        <p:sp>
          <p:nvSpPr>
            <p:cNvPr id="421" name="Line 123"/>
            <p:cNvSpPr/>
            <p:nvPr/>
          </p:nvSpPr>
          <p:spPr>
            <a:xfrm flipH="1">
              <a:off x="5257800" y="5216400"/>
              <a:ext cx="144756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headEnd len="lg" type="triangle" w="lg"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22" name="Text Box 125"/>
            <p:cNvSpPr/>
            <p:nvPr/>
          </p:nvSpPr>
          <p:spPr>
            <a:xfrm>
              <a:off x="5562720" y="4724280"/>
              <a:ext cx="521640" cy="461160"/>
            </a:xfrm>
            <a:prstGeom prst="rect">
              <a:avLst/>
            </a:prstGeom>
            <a:noFill/>
            <a:ln w="571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chemeClr val="dk1"/>
                  </a:solidFill>
                  <a:latin typeface="Calibri"/>
                </a:rPr>
                <a:t>+/- 16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Today: Bits, Bytes, and Integers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Representing information as bits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Bit-level manipulations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Integers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Representation: unsigned and 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Conversion, casting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Expanding, truncating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Addition, negation, multiplication, shifting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Summary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Representations in memory, pointers, strings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304920" y="533520"/>
            <a:ext cx="7322400" cy="55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Signed vs. Unsigned in C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290520" y="1220760"/>
            <a:ext cx="8852760" cy="5223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Constants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By default are considered to be signed integers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Unsigned if have “U” as suffix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0U, 4294967259U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Casting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Explicit casting between signed &amp; unsigned same as U2T and T2U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int tx, ty;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unsigned ux, uy;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tx = (int) ux;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uy = (unsigned) ty;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Implicit casting also occurs via assignments and procedure calls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tx = ux;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uy = ty;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2"/>
          <p:cNvSpPr/>
          <p:nvPr/>
        </p:nvSpPr>
        <p:spPr>
          <a:xfrm>
            <a:off x="290520" y="3276720"/>
            <a:ext cx="8852760" cy="3580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noAutofit/>
          </a:bodyPr>
          <a:p>
            <a:pPr marL="687240" indent="-187200" defTabSz="8953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0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0U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==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unsigned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87240" indent="-187200" defTabSz="8953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-1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0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&lt;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87240" indent="-187200" defTabSz="8953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-1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0U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&gt;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unsigned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87240" indent="-187200" defTabSz="8953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2147483647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-2147483648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&gt;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87240" indent="-187200" defTabSz="8953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2147483647U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-2147483648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&lt;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unsigned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87240" indent="-187200" defTabSz="8953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-1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-2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&gt;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87240" indent="-187200" defTabSz="8953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(unsigned) -1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-2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&gt;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unsigned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87240" indent="-187200" defTabSz="8953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 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2147483647 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2147483648U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&lt;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unsigned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87240" indent="-187200" defTabSz="8953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 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2147483647 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Arial Narrow"/>
              </a:rPr>
              <a:t>(int) 2147483648U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&gt;</a:t>
            </a:r>
            <a:r>
              <a:rPr b="1" lang="en-US" sz="2000" spc="-1" strike="noStrike">
                <a:solidFill>
                  <a:schemeClr val="dk1"/>
                </a:solidFill>
                <a:latin typeface="Arial Narro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304920" y="324000"/>
            <a:ext cx="6523920" cy="55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g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290520" y="914400"/>
            <a:ext cx="9005040" cy="586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457200"/>
                <a:tab algn="l" pos="2857680"/>
                <a:tab algn="l" pos="5549760"/>
                <a:tab algn="l" pos="697248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Expression Evaluation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7240" indent="-1872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457200"/>
                <a:tab algn="l" pos="2857680"/>
                <a:tab algn="l" pos="5549760"/>
                <a:tab algn="l" pos="6972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If there is a mix of unsigned and signed in single expression, </a:t>
            </a:r>
            <a:br>
              <a:rPr sz="2000"/>
            </a:b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signed values implicitly cast to unsigned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7240" indent="-1872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457200"/>
                <a:tab algn="l" pos="2857680"/>
                <a:tab algn="l" pos="5549760"/>
                <a:tab algn="l" pos="6972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Including comparison operations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&lt;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&gt;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==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&lt;=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&gt;=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7240" indent="-1872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457200"/>
                <a:tab algn="l" pos="2857680"/>
                <a:tab algn="l" pos="5549760"/>
                <a:tab algn="l" pos="6972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Examples for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= 32:    </a:t>
            </a:r>
            <a:r>
              <a:rPr b="1" lang="en-US" sz="2000" spc="-1" strike="noStrike">
                <a:solidFill>
                  <a:srgbClr val="c00000"/>
                </a:solidFill>
                <a:latin typeface="Calibri"/>
              </a:rPr>
              <a:t>TMIN = -2,147,483,648 ,     TMAX = 2,147,483,647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457200"/>
                <a:tab algn="l" pos="2857680"/>
                <a:tab algn="l" pos="5549760"/>
                <a:tab algn="l" pos="697248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Constant</a:t>
            </a:r>
            <a:r>
              <a:rPr b="1" lang="en-US" sz="2400" spc="-1" strike="noStrike" baseline="-25000">
                <a:solidFill>
                  <a:schemeClr val="dk1"/>
                </a:solidFill>
                <a:latin typeface="Calibri"/>
              </a:rPr>
              <a:t>1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Constant</a:t>
            </a:r>
            <a:r>
              <a:rPr b="1" lang="en-US" sz="2400" spc="-1" strike="noStrike" baseline="-25000">
                <a:solidFill>
                  <a:schemeClr val="dk1"/>
                </a:solidFill>
                <a:latin typeface="Calibri"/>
              </a:rPr>
              <a:t>2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Relation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Evaluation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9080" indent="-11736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0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0U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89080" indent="-11736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-1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0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89080" indent="-11736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-1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0U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89080" indent="-11736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2147483647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-2147483647-1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89080" indent="-11736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2147483647U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-2147483647-1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89080" indent="-11736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-1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-2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89080" indent="-11736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(unsigned)-1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-2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89080" indent="-11736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2147483647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2147483648U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89080" indent="-11736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2147483647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(int) 2147483648U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Today: Bits, Bytes, and Integers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Representing information as bits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a6a6a6"/>
                </a:solidFill>
                <a:latin typeface="Calibri"/>
              </a:rPr>
              <a:t>Bit-level manipulations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Integers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Representation: unsigned and 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Conversion, casting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Expanding, truncating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Addition, negation, multiplication, shifting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Summary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Representations in memory, pointers, strings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: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B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B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g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Representing information as bits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a6a6a6"/>
                </a:solidFill>
                <a:latin typeface="Calibri"/>
              </a:rPr>
              <a:t>Bit-level manipulations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Integers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Representation: unsigned and 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Conversion, casting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Expanding, truncating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Addition, negation, multiplication, shifting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Representations in memory, pointers, strings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a6a6a6"/>
                </a:solidFill>
                <a:latin typeface="Calibri"/>
              </a:rPr>
              <a:t>Summary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511200"/>
            <a:ext cx="6381000" cy="55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Unsigned Addition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679320" y="3533760"/>
            <a:ext cx="5149080" cy="164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800280"/>
                <a:tab algn="l" pos="1257480"/>
                <a:tab algn="l" pos="3035160"/>
                <a:tab algn="l" pos="342900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Standard Addition Function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800280"/>
                <a:tab algn="l" pos="1257480"/>
                <a:tab algn="l" pos="3035160"/>
                <a:tab algn="l" pos="34290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Ignores carry output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800280"/>
                <a:tab algn="l" pos="1257480"/>
                <a:tab algn="l" pos="3035160"/>
                <a:tab algn="l" pos="342900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Implements Modular Arithmetic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=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UAdd</a:t>
            </a:r>
            <a:r>
              <a:rPr b="0" i="1" lang="en-US" sz="2000" spc="-1" strike="noStrike" baseline="-25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=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+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mod 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4" name="Group 5"/>
          <p:cNvGrpSpPr/>
          <p:nvPr/>
        </p:nvGrpSpPr>
        <p:grpSpPr>
          <a:xfrm>
            <a:off x="4965840" y="1371600"/>
            <a:ext cx="2742480" cy="227880"/>
            <a:chOff x="4965840" y="1371600"/>
            <a:chExt cx="2742480" cy="227880"/>
          </a:xfrm>
        </p:grpSpPr>
        <p:sp>
          <p:nvSpPr>
            <p:cNvPr id="435" name="Rectangle 6"/>
            <p:cNvSpPr/>
            <p:nvPr/>
          </p:nvSpPr>
          <p:spPr>
            <a:xfrm>
              <a:off x="4965840" y="13716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36" name="Rectangle 7"/>
            <p:cNvSpPr/>
            <p:nvPr/>
          </p:nvSpPr>
          <p:spPr>
            <a:xfrm>
              <a:off x="5194440" y="13716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37" name="Rectangle 8"/>
            <p:cNvSpPr/>
            <p:nvPr/>
          </p:nvSpPr>
          <p:spPr>
            <a:xfrm>
              <a:off x="5423040" y="13716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38" name="Rectangle 9"/>
            <p:cNvSpPr/>
            <p:nvPr/>
          </p:nvSpPr>
          <p:spPr>
            <a:xfrm>
              <a:off x="7023240" y="13716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39" name="Rectangle 10"/>
            <p:cNvSpPr/>
            <p:nvPr/>
          </p:nvSpPr>
          <p:spPr>
            <a:xfrm>
              <a:off x="7251840" y="13716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40" name="Rectangle 11"/>
            <p:cNvSpPr/>
            <p:nvPr/>
          </p:nvSpPr>
          <p:spPr>
            <a:xfrm>
              <a:off x="7480440" y="13716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41" name="Rectangle 12"/>
            <p:cNvSpPr/>
            <p:nvPr/>
          </p:nvSpPr>
          <p:spPr>
            <a:xfrm>
              <a:off x="5651640" y="137160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42" name="Group 13"/>
          <p:cNvGrpSpPr/>
          <p:nvPr/>
        </p:nvGrpSpPr>
        <p:grpSpPr>
          <a:xfrm>
            <a:off x="4965840" y="1828800"/>
            <a:ext cx="2742480" cy="227880"/>
            <a:chOff x="4965840" y="1828800"/>
            <a:chExt cx="2742480" cy="227880"/>
          </a:xfrm>
        </p:grpSpPr>
        <p:sp>
          <p:nvSpPr>
            <p:cNvPr id="443" name="Rectangle 14"/>
            <p:cNvSpPr/>
            <p:nvPr/>
          </p:nvSpPr>
          <p:spPr>
            <a:xfrm>
              <a:off x="4965840" y="18288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44" name="Rectangle 15"/>
            <p:cNvSpPr/>
            <p:nvPr/>
          </p:nvSpPr>
          <p:spPr>
            <a:xfrm>
              <a:off x="5194440" y="18288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45" name="Rectangle 16"/>
            <p:cNvSpPr/>
            <p:nvPr/>
          </p:nvSpPr>
          <p:spPr>
            <a:xfrm>
              <a:off x="5423040" y="18288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46" name="Rectangle 17"/>
            <p:cNvSpPr/>
            <p:nvPr/>
          </p:nvSpPr>
          <p:spPr>
            <a:xfrm>
              <a:off x="7023240" y="18288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47" name="Rectangle 18"/>
            <p:cNvSpPr/>
            <p:nvPr/>
          </p:nvSpPr>
          <p:spPr>
            <a:xfrm>
              <a:off x="7251840" y="18288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48" name="Rectangle 19"/>
            <p:cNvSpPr/>
            <p:nvPr/>
          </p:nvSpPr>
          <p:spPr>
            <a:xfrm>
              <a:off x="7480440" y="18288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49" name="Rectangle 20"/>
            <p:cNvSpPr/>
            <p:nvPr/>
          </p:nvSpPr>
          <p:spPr>
            <a:xfrm>
              <a:off x="5651640" y="182880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50" name="Rectangle 21"/>
          <p:cNvSpPr/>
          <p:nvPr/>
        </p:nvSpPr>
        <p:spPr>
          <a:xfrm>
            <a:off x="4408920" y="1219320"/>
            <a:ext cx="33192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Rectangle 22"/>
          <p:cNvSpPr/>
          <p:nvPr/>
        </p:nvSpPr>
        <p:spPr>
          <a:xfrm>
            <a:off x="4424040" y="1676520"/>
            <a:ext cx="3153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Line 23"/>
          <p:cNvSpPr/>
          <p:nvPr/>
        </p:nvSpPr>
        <p:spPr>
          <a:xfrm>
            <a:off x="3974760" y="2133360"/>
            <a:ext cx="388620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53" name="Rectangle 24"/>
          <p:cNvSpPr/>
          <p:nvPr/>
        </p:nvSpPr>
        <p:spPr>
          <a:xfrm>
            <a:off x="4149720" y="1683720"/>
            <a:ext cx="35280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+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4" name="Group 25"/>
          <p:cNvGrpSpPr/>
          <p:nvPr/>
        </p:nvGrpSpPr>
        <p:grpSpPr>
          <a:xfrm>
            <a:off x="4737240" y="2286000"/>
            <a:ext cx="2971080" cy="227880"/>
            <a:chOff x="4737240" y="2286000"/>
            <a:chExt cx="2971080" cy="227880"/>
          </a:xfrm>
        </p:grpSpPr>
        <p:grpSp>
          <p:nvGrpSpPr>
            <p:cNvPr id="455" name="Group 26"/>
            <p:cNvGrpSpPr/>
            <p:nvPr/>
          </p:nvGrpSpPr>
          <p:grpSpPr>
            <a:xfrm>
              <a:off x="4965840" y="2286000"/>
              <a:ext cx="2742480" cy="227880"/>
              <a:chOff x="4965840" y="2286000"/>
              <a:chExt cx="2742480" cy="227880"/>
            </a:xfrm>
          </p:grpSpPr>
          <p:sp>
            <p:nvSpPr>
              <p:cNvPr id="456" name="Rectangle 27"/>
              <p:cNvSpPr/>
              <p:nvPr/>
            </p:nvSpPr>
            <p:spPr>
              <a:xfrm>
                <a:off x="4965840" y="2286000"/>
                <a:ext cx="227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457" name="Rectangle 28"/>
              <p:cNvSpPr/>
              <p:nvPr/>
            </p:nvSpPr>
            <p:spPr>
              <a:xfrm>
                <a:off x="5194440" y="2286000"/>
                <a:ext cx="227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458" name="Rectangle 29"/>
              <p:cNvSpPr/>
              <p:nvPr/>
            </p:nvSpPr>
            <p:spPr>
              <a:xfrm>
                <a:off x="5423040" y="2286000"/>
                <a:ext cx="227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459" name="Rectangle 30"/>
              <p:cNvSpPr/>
              <p:nvPr/>
            </p:nvSpPr>
            <p:spPr>
              <a:xfrm>
                <a:off x="7023240" y="2286000"/>
                <a:ext cx="227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460" name="Rectangle 31"/>
              <p:cNvSpPr/>
              <p:nvPr/>
            </p:nvSpPr>
            <p:spPr>
              <a:xfrm>
                <a:off x="7251840" y="2286000"/>
                <a:ext cx="227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461" name="Rectangle 32"/>
              <p:cNvSpPr/>
              <p:nvPr/>
            </p:nvSpPr>
            <p:spPr>
              <a:xfrm>
                <a:off x="7480440" y="2286000"/>
                <a:ext cx="227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462" name="Rectangle 33"/>
              <p:cNvSpPr/>
              <p:nvPr/>
            </p:nvSpPr>
            <p:spPr>
              <a:xfrm>
                <a:off x="5651640" y="2286000"/>
                <a:ext cx="1370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chemeClr val="dk1"/>
                    </a:solidFill>
                    <a:latin typeface="Arial Narrow"/>
                  </a:rPr>
                  <a:t>• • •</a:t>
                </a:r>
                <a:endParaRPr b="0" lang="en-US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63" name="Rectangle 34"/>
            <p:cNvSpPr/>
            <p:nvPr/>
          </p:nvSpPr>
          <p:spPr>
            <a:xfrm>
              <a:off x="4737240" y="2286000"/>
              <a:ext cx="227880" cy="227880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sp>
        <p:nvSpPr>
          <p:cNvPr id="464" name="Rectangle 35"/>
          <p:cNvSpPr/>
          <p:nvPr/>
        </p:nvSpPr>
        <p:spPr>
          <a:xfrm>
            <a:off x="4006440" y="2133720"/>
            <a:ext cx="7923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+ 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5" name="Group 36"/>
          <p:cNvGrpSpPr/>
          <p:nvPr/>
        </p:nvGrpSpPr>
        <p:grpSpPr>
          <a:xfrm>
            <a:off x="4965840" y="2743200"/>
            <a:ext cx="2742480" cy="227880"/>
            <a:chOff x="4965840" y="2743200"/>
            <a:chExt cx="2742480" cy="227880"/>
          </a:xfrm>
        </p:grpSpPr>
        <p:sp>
          <p:nvSpPr>
            <p:cNvPr id="466" name="Rectangle 37"/>
            <p:cNvSpPr/>
            <p:nvPr/>
          </p:nvSpPr>
          <p:spPr>
            <a:xfrm>
              <a:off x="4965840" y="27432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67" name="Rectangle 38"/>
            <p:cNvSpPr/>
            <p:nvPr/>
          </p:nvSpPr>
          <p:spPr>
            <a:xfrm>
              <a:off x="5194440" y="27432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68" name="Rectangle 39"/>
            <p:cNvSpPr/>
            <p:nvPr/>
          </p:nvSpPr>
          <p:spPr>
            <a:xfrm>
              <a:off x="5423040" y="27432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69" name="Rectangle 40"/>
            <p:cNvSpPr/>
            <p:nvPr/>
          </p:nvSpPr>
          <p:spPr>
            <a:xfrm>
              <a:off x="7023240" y="27432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70" name="Rectangle 41"/>
            <p:cNvSpPr/>
            <p:nvPr/>
          </p:nvSpPr>
          <p:spPr>
            <a:xfrm>
              <a:off x="7251840" y="27432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71" name="Rectangle 42"/>
            <p:cNvSpPr/>
            <p:nvPr/>
          </p:nvSpPr>
          <p:spPr>
            <a:xfrm>
              <a:off x="7480440" y="27432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472" name="Rectangle 43"/>
            <p:cNvSpPr/>
            <p:nvPr/>
          </p:nvSpPr>
          <p:spPr>
            <a:xfrm>
              <a:off x="5651640" y="274320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3" name="Line 44"/>
          <p:cNvSpPr/>
          <p:nvPr/>
        </p:nvSpPr>
        <p:spPr>
          <a:xfrm>
            <a:off x="3974760" y="2590560"/>
            <a:ext cx="388620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74" name="Text Box 45"/>
          <p:cNvSpPr/>
          <p:nvPr/>
        </p:nvSpPr>
        <p:spPr>
          <a:xfrm>
            <a:off x="467280" y="2057400"/>
            <a:ext cx="214848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True Sum: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+1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 Box 46"/>
          <p:cNvSpPr/>
          <p:nvPr/>
        </p:nvSpPr>
        <p:spPr>
          <a:xfrm>
            <a:off x="465840" y="1371600"/>
            <a:ext cx="192600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Operands: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Text Box 47"/>
          <p:cNvSpPr/>
          <p:nvPr/>
        </p:nvSpPr>
        <p:spPr>
          <a:xfrm>
            <a:off x="457200" y="2666880"/>
            <a:ext cx="243756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Discard Carry: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Rectangle 48"/>
          <p:cNvSpPr/>
          <p:nvPr/>
        </p:nvSpPr>
        <p:spPr>
          <a:xfrm>
            <a:off x="3247920" y="2590920"/>
            <a:ext cx="1761840" cy="5058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UAdd</a:t>
            </a:r>
            <a:r>
              <a:rPr b="0" i="1" lang="en-US" sz="2400" spc="-1" strike="noStrike" baseline="-25000">
                <a:solidFill>
                  <a:schemeClr val="dk1"/>
                </a:solidFill>
                <a:latin typeface="Times New Roman"/>
              </a:rPr>
              <a:t>w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, 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v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Object 2"/>
          <p:cNvGraphicFramePr/>
          <p:nvPr/>
        </p:nvGraphicFramePr>
        <p:xfrm>
          <a:off x="3733920" y="2013120"/>
          <a:ext cx="4560120" cy="3972960"/>
        </p:xfrm>
        <a:graphic>
          <a:graphicData uri="http://schemas.openxmlformats.org/presentationml/2006/ole">
            <p:oleObj progId="Excel.Sheet.8" r:id="rId1" spid="">
              <p:embed/>
              <p:pic>
                <p:nvPicPr>
                  <p:cNvPr id="479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733920" y="2013120"/>
                    <a:ext cx="4560120" cy="39729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304920" y="609480"/>
            <a:ext cx="8838360" cy="55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Visualizing (Mathematical) Integer Addition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290520" y="1557360"/>
            <a:ext cx="3290040" cy="5223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360" rIns="90360" tIns="44280" bIns="44280" anchor="t">
            <a:noAutofit/>
          </a:bodyPr>
          <a:p>
            <a:pPr marL="228600" indent="-2286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Integer Addition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35040" indent="-2286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4-bit integers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35040" indent="-2286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Compute true sum Add</a:t>
            </a:r>
            <a:r>
              <a:rPr b="0" lang="en-US" sz="2000" spc="-1" strike="noStrike" baseline="-25000">
                <a:solidFill>
                  <a:schemeClr val="dk1"/>
                </a:solidFill>
                <a:latin typeface="Calibri"/>
              </a:rPr>
              <a:t>4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35040" indent="-2286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Values increase linearly with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35040" indent="-2286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Forms planar surface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Rectangle 5"/>
          <p:cNvSpPr/>
          <p:nvPr/>
        </p:nvSpPr>
        <p:spPr>
          <a:xfrm>
            <a:off x="5288760" y="1555920"/>
            <a:ext cx="1490400" cy="5043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1" lang="en-US" sz="2400" spc="-1" strike="noStrike">
                <a:solidFill>
                  <a:schemeClr val="dk2"/>
                </a:solidFill>
                <a:latin typeface="Calibri"/>
              </a:rPr>
              <a:t>Add</a:t>
            </a:r>
            <a:r>
              <a:rPr b="1" lang="en-US" sz="2400" spc="-1" strike="noStrike" baseline="-25000">
                <a:solidFill>
                  <a:schemeClr val="dk2"/>
                </a:solidFill>
                <a:latin typeface="Calibri"/>
              </a:rPr>
              <a:t>4</a:t>
            </a:r>
            <a:r>
              <a:rPr b="1" lang="en-US" sz="2400" spc="-1" strike="noStrike">
                <a:solidFill>
                  <a:schemeClr val="dk2"/>
                </a:solidFill>
                <a:latin typeface="Calibri"/>
              </a:rPr>
              <a:t>(</a:t>
            </a:r>
            <a:r>
              <a:rPr b="1" i="1" lang="en-US" sz="2400" spc="-1" strike="noStrike">
                <a:solidFill>
                  <a:schemeClr val="dk2"/>
                </a:solidFill>
                <a:latin typeface="Calibri"/>
              </a:rPr>
              <a:t>u</a:t>
            </a:r>
            <a:r>
              <a:rPr b="1" lang="en-US" sz="2400" spc="-1" strike="noStrike">
                <a:solidFill>
                  <a:schemeClr val="dk2"/>
                </a:solidFill>
                <a:latin typeface="Calibri"/>
              </a:rPr>
              <a:t> , </a:t>
            </a:r>
            <a:r>
              <a:rPr b="1" i="1" lang="en-US" sz="2400" spc="-1" strike="noStrike">
                <a:solidFill>
                  <a:schemeClr val="dk2"/>
                </a:solidFill>
                <a:latin typeface="Calibri"/>
              </a:rPr>
              <a:t>v</a:t>
            </a:r>
            <a:r>
              <a:rPr b="1" lang="en-US" sz="2400" spc="-1" strike="noStrike">
                <a:solidFill>
                  <a:schemeClr val="dk2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Rectangle 6"/>
          <p:cNvSpPr/>
          <p:nvPr/>
        </p:nvSpPr>
        <p:spPr>
          <a:xfrm>
            <a:off x="4344480" y="5365800"/>
            <a:ext cx="34164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1" i="1" lang="en-US" sz="2400" spc="-1" strike="noStrike">
                <a:solidFill>
                  <a:schemeClr val="dk2"/>
                </a:solidFill>
                <a:latin typeface="Calibri"/>
              </a:rPr>
              <a:t>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Rectangle 7"/>
          <p:cNvSpPr/>
          <p:nvPr/>
        </p:nvSpPr>
        <p:spPr>
          <a:xfrm>
            <a:off x="7239600" y="4832280"/>
            <a:ext cx="32472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1" i="1" lang="en-US" sz="2400" spc="-1" strike="noStrike">
                <a:solidFill>
                  <a:schemeClr val="dk2"/>
                </a:solidFill>
                <a:latin typeface="Calibri"/>
              </a:rPr>
              <a:t>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Object 2"/>
          <p:cNvGraphicFramePr/>
          <p:nvPr/>
        </p:nvGraphicFramePr>
        <p:xfrm>
          <a:off x="3809880" y="2241720"/>
          <a:ext cx="4560120" cy="3974400"/>
        </p:xfrm>
        <a:graphic>
          <a:graphicData uri="http://schemas.openxmlformats.org/presentationml/2006/ole">
            <p:oleObj progId="Excel.Sheet.8" r:id="rId1" spid="">
              <p:embed/>
              <p:pic>
                <p:nvPicPr>
                  <p:cNvPr id="486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809880" y="2241720"/>
                    <a:ext cx="4560120" cy="3974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304920" y="511200"/>
            <a:ext cx="7852680" cy="55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Visualizing Unsigned Addition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290520" y="1633680"/>
            <a:ext cx="3475800" cy="5223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Wraps Around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If true sum ≥ 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At most once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9" name="Group 5"/>
          <p:cNvGrpSpPr/>
          <p:nvPr/>
        </p:nvGrpSpPr>
        <p:grpSpPr>
          <a:xfrm>
            <a:off x="610200" y="3743280"/>
            <a:ext cx="2044080" cy="1825560"/>
            <a:chOff x="610200" y="3743280"/>
            <a:chExt cx="2044080" cy="1825560"/>
          </a:xfrm>
        </p:grpSpPr>
        <p:grpSp>
          <p:nvGrpSpPr>
            <p:cNvPr id="490" name="Group 6"/>
            <p:cNvGrpSpPr/>
            <p:nvPr/>
          </p:nvGrpSpPr>
          <p:grpSpPr>
            <a:xfrm>
              <a:off x="1231560" y="3917880"/>
              <a:ext cx="127080" cy="1371960"/>
              <a:chOff x="1231560" y="3917880"/>
              <a:chExt cx="127080" cy="1371960"/>
            </a:xfrm>
          </p:grpSpPr>
          <p:sp>
            <p:nvSpPr>
              <p:cNvPr id="491" name="Line 7"/>
              <p:cNvSpPr/>
              <p:nvPr/>
            </p:nvSpPr>
            <p:spPr>
              <a:xfrm>
                <a:off x="1295280" y="3930480"/>
                <a:ext cx="360" cy="134604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492" name="Line 8"/>
              <p:cNvSpPr/>
              <p:nvPr/>
            </p:nvSpPr>
            <p:spPr>
              <a:xfrm>
                <a:off x="1231560" y="5289480"/>
                <a:ext cx="127080" cy="3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493" name="Line 9"/>
              <p:cNvSpPr/>
              <p:nvPr/>
            </p:nvSpPr>
            <p:spPr>
              <a:xfrm>
                <a:off x="1231560" y="4603680"/>
                <a:ext cx="127080" cy="3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494" name="Line 10"/>
              <p:cNvSpPr/>
              <p:nvPr/>
            </p:nvSpPr>
            <p:spPr>
              <a:xfrm>
                <a:off x="1231560" y="3917880"/>
                <a:ext cx="127080" cy="3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</p:grpSp>
        <p:grpSp>
          <p:nvGrpSpPr>
            <p:cNvPr id="495" name="Group 11"/>
            <p:cNvGrpSpPr/>
            <p:nvPr/>
          </p:nvGrpSpPr>
          <p:grpSpPr>
            <a:xfrm>
              <a:off x="2527200" y="4603680"/>
              <a:ext cx="127080" cy="686160"/>
              <a:chOff x="2527200" y="4603680"/>
              <a:chExt cx="127080" cy="686160"/>
            </a:xfrm>
          </p:grpSpPr>
          <p:sp>
            <p:nvSpPr>
              <p:cNvPr id="496" name="Line 12"/>
              <p:cNvSpPr/>
              <p:nvPr/>
            </p:nvSpPr>
            <p:spPr>
              <a:xfrm>
                <a:off x="2590560" y="4616280"/>
                <a:ext cx="360" cy="66024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497" name="Line 13"/>
              <p:cNvSpPr/>
              <p:nvPr/>
            </p:nvSpPr>
            <p:spPr>
              <a:xfrm>
                <a:off x="2527200" y="5289480"/>
                <a:ext cx="127080" cy="3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498" name="Line 14"/>
              <p:cNvSpPr/>
              <p:nvPr/>
            </p:nvSpPr>
            <p:spPr>
              <a:xfrm>
                <a:off x="2527200" y="4603680"/>
                <a:ext cx="127080" cy="3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>
                <a:noAutofit/>
              </a:bodyPr>
              <a:p>
                <a:endParaRPr b="1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</p:grpSp>
        <p:sp>
          <p:nvSpPr>
            <p:cNvPr id="499" name="Line 15"/>
            <p:cNvSpPr/>
            <p:nvPr/>
          </p:nvSpPr>
          <p:spPr>
            <a:xfrm>
              <a:off x="1460160" y="4984560"/>
              <a:ext cx="965520" cy="3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00" name="Freeform 16"/>
            <p:cNvSpPr/>
            <p:nvPr/>
          </p:nvSpPr>
          <p:spPr>
            <a:xfrm>
              <a:off x="1447920" y="4222800"/>
              <a:ext cx="991440" cy="534240"/>
            </a:xfrm>
            <a:custGeom>
              <a:avLst/>
              <a:gdLst>
                <a:gd name="textAreaLeft" fmla="*/ 0 w 991440"/>
                <a:gd name="textAreaRight" fmla="*/ 992160 w 991440"/>
                <a:gd name="textAreaTop" fmla="*/ 0 h 534240"/>
                <a:gd name="textAreaBottom" fmla="*/ 534960 h 534240"/>
              </a:gdLst>
              <a:ahLst/>
              <a:rect l="textAreaLeft" t="textAreaTop" r="textAreaRight" b="textAreaBottom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cap="rnd" w="254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01" name="Rectangle 17"/>
            <p:cNvSpPr/>
            <p:nvPr/>
          </p:nvSpPr>
          <p:spPr>
            <a:xfrm>
              <a:off x="610200" y="5114880"/>
              <a:ext cx="335520" cy="45396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Calibri"/>
                </a:rPr>
                <a:t>0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2" name="Rectangle 18"/>
            <p:cNvSpPr/>
            <p:nvPr/>
          </p:nvSpPr>
          <p:spPr>
            <a:xfrm>
              <a:off x="621000" y="4429080"/>
              <a:ext cx="461880" cy="45396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Calibri"/>
                </a:rPr>
                <a:t>2</a:t>
              </a:r>
              <a:r>
                <a:rPr b="0" i="1" lang="en-US" sz="2400" spc="-1" strike="noStrike" baseline="30000">
                  <a:solidFill>
                    <a:schemeClr val="dk1"/>
                  </a:solidFill>
                  <a:latin typeface="Calibri"/>
                </a:rPr>
                <a:t>w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3" name="Rectangle 19"/>
            <p:cNvSpPr/>
            <p:nvPr/>
          </p:nvSpPr>
          <p:spPr>
            <a:xfrm>
              <a:off x="648720" y="3743280"/>
              <a:ext cx="640080" cy="45396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360" rIns="90360" tIns="44280" bIns="4428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Calibri"/>
                </a:rPr>
                <a:t>2</a:t>
              </a:r>
              <a:r>
                <a:rPr b="0" i="1" lang="en-US" sz="2400" spc="-1" strike="noStrike" baseline="30000">
                  <a:solidFill>
                    <a:schemeClr val="dk1"/>
                  </a:solidFill>
                  <a:latin typeface="Calibri"/>
                </a:rPr>
                <a:t>w</a:t>
              </a:r>
              <a:r>
                <a:rPr b="0" lang="en-US" sz="2400" spc="-1" strike="noStrike" baseline="30000">
                  <a:solidFill>
                    <a:schemeClr val="dk1"/>
                  </a:solidFill>
                  <a:latin typeface="Calibri"/>
                </a:rPr>
                <a:t>+1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04" name="Rectangle 20"/>
          <p:cNvSpPr/>
          <p:nvPr/>
        </p:nvSpPr>
        <p:spPr>
          <a:xfrm>
            <a:off x="5441760" y="2317680"/>
            <a:ext cx="1680840" cy="5043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1" lang="en-US" sz="2400" spc="-1" strike="noStrike">
                <a:solidFill>
                  <a:schemeClr val="dk2"/>
                </a:solidFill>
                <a:latin typeface="Calibri"/>
              </a:rPr>
              <a:t>UAdd</a:t>
            </a:r>
            <a:r>
              <a:rPr b="1" lang="en-US" sz="2400" spc="-1" strike="noStrike" baseline="-25000">
                <a:solidFill>
                  <a:schemeClr val="dk2"/>
                </a:solidFill>
                <a:latin typeface="Calibri"/>
              </a:rPr>
              <a:t>4</a:t>
            </a:r>
            <a:r>
              <a:rPr b="1" lang="en-US" sz="2400" spc="-1" strike="noStrike">
                <a:solidFill>
                  <a:schemeClr val="dk2"/>
                </a:solidFill>
                <a:latin typeface="Calibri"/>
              </a:rPr>
              <a:t>(</a:t>
            </a:r>
            <a:r>
              <a:rPr b="1" i="1" lang="en-US" sz="2400" spc="-1" strike="noStrike">
                <a:solidFill>
                  <a:schemeClr val="dk2"/>
                </a:solidFill>
                <a:latin typeface="Calibri"/>
              </a:rPr>
              <a:t>u</a:t>
            </a:r>
            <a:r>
              <a:rPr b="1" lang="en-US" sz="2400" spc="-1" strike="noStrike">
                <a:solidFill>
                  <a:schemeClr val="dk2"/>
                </a:solidFill>
                <a:latin typeface="Calibri"/>
              </a:rPr>
              <a:t> , </a:t>
            </a:r>
            <a:r>
              <a:rPr b="1" i="1" lang="en-US" sz="2400" spc="-1" strike="noStrike">
                <a:solidFill>
                  <a:schemeClr val="dk2"/>
                </a:solidFill>
                <a:latin typeface="Calibri"/>
              </a:rPr>
              <a:t>v</a:t>
            </a:r>
            <a:r>
              <a:rPr b="1" lang="en-US" sz="2400" spc="-1" strike="noStrike">
                <a:solidFill>
                  <a:schemeClr val="dk2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Rectangle 21"/>
          <p:cNvSpPr/>
          <p:nvPr/>
        </p:nvSpPr>
        <p:spPr>
          <a:xfrm>
            <a:off x="4241160" y="5618160"/>
            <a:ext cx="34164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1" i="1" lang="en-US" sz="2400" spc="-1" strike="noStrike">
                <a:solidFill>
                  <a:schemeClr val="dk2"/>
                </a:solidFill>
                <a:latin typeface="Calibri"/>
              </a:rPr>
              <a:t>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Rectangle 22"/>
          <p:cNvSpPr/>
          <p:nvPr/>
        </p:nvSpPr>
        <p:spPr>
          <a:xfrm>
            <a:off x="7765200" y="4932360"/>
            <a:ext cx="32472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1" i="1" lang="en-US" sz="2400" spc="-1" strike="noStrike">
                <a:solidFill>
                  <a:schemeClr val="dk2"/>
                </a:solidFill>
                <a:latin typeface="Calibri"/>
              </a:rPr>
              <a:t>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Rectangle 23"/>
          <p:cNvSpPr/>
          <p:nvPr/>
        </p:nvSpPr>
        <p:spPr>
          <a:xfrm>
            <a:off x="448200" y="3438360"/>
            <a:ext cx="136728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True Sum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Rectangle 24"/>
          <p:cNvSpPr/>
          <p:nvPr/>
        </p:nvSpPr>
        <p:spPr>
          <a:xfrm>
            <a:off x="1670040" y="5343480"/>
            <a:ext cx="1897560" cy="45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Modular Sum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 Box 25"/>
          <p:cNvSpPr/>
          <p:nvPr/>
        </p:nvSpPr>
        <p:spPr>
          <a:xfrm>
            <a:off x="1549440" y="3917880"/>
            <a:ext cx="933480" cy="3333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Overflow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Text Box 26"/>
          <p:cNvSpPr/>
          <p:nvPr/>
        </p:nvSpPr>
        <p:spPr>
          <a:xfrm>
            <a:off x="6484680" y="1631880"/>
            <a:ext cx="957960" cy="3333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Overflow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Line 27"/>
          <p:cNvSpPr/>
          <p:nvPr/>
        </p:nvSpPr>
        <p:spPr>
          <a:xfrm>
            <a:off x="7010280" y="2089080"/>
            <a:ext cx="380880" cy="129528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380880" y="511200"/>
            <a:ext cx="7473240" cy="55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Two’s Complement Addition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453960" y="3533760"/>
            <a:ext cx="7916040" cy="2239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1371600"/>
                <a:tab algn="l" pos="1892160"/>
                <a:tab algn="l" pos="234936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TAdd and UAdd have Identical Bit-Level Behavior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371600"/>
                <a:tab algn="l" pos="1892160"/>
                <a:tab algn="l" pos="234936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Signed vs. unsigned addition in C: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int s, t, u, v;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s = (int) ((unsigned) u + (unsigned) v);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t = u + 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371600"/>
                <a:tab algn="l" pos="1892160"/>
                <a:tab algn="l" pos="234936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Will give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s == 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4" name="Group 4"/>
          <p:cNvGrpSpPr/>
          <p:nvPr/>
        </p:nvGrpSpPr>
        <p:grpSpPr>
          <a:xfrm>
            <a:off x="4626360" y="1392480"/>
            <a:ext cx="2742480" cy="227880"/>
            <a:chOff x="4626360" y="1392480"/>
            <a:chExt cx="2742480" cy="227880"/>
          </a:xfrm>
        </p:grpSpPr>
        <p:sp>
          <p:nvSpPr>
            <p:cNvPr id="515" name="Rectangle 5"/>
            <p:cNvSpPr/>
            <p:nvPr/>
          </p:nvSpPr>
          <p:spPr>
            <a:xfrm>
              <a:off x="4626360" y="13924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16" name="Rectangle 6"/>
            <p:cNvSpPr/>
            <p:nvPr/>
          </p:nvSpPr>
          <p:spPr>
            <a:xfrm>
              <a:off x="4854960" y="13924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17" name="Rectangle 7"/>
            <p:cNvSpPr/>
            <p:nvPr/>
          </p:nvSpPr>
          <p:spPr>
            <a:xfrm>
              <a:off x="5083560" y="13924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18" name="Rectangle 8"/>
            <p:cNvSpPr/>
            <p:nvPr/>
          </p:nvSpPr>
          <p:spPr>
            <a:xfrm>
              <a:off x="6683760" y="13924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19" name="Rectangle 9"/>
            <p:cNvSpPr/>
            <p:nvPr/>
          </p:nvSpPr>
          <p:spPr>
            <a:xfrm>
              <a:off x="6912360" y="13924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20" name="Rectangle 10"/>
            <p:cNvSpPr/>
            <p:nvPr/>
          </p:nvSpPr>
          <p:spPr>
            <a:xfrm>
              <a:off x="7140960" y="13924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21" name="Rectangle 11"/>
            <p:cNvSpPr/>
            <p:nvPr/>
          </p:nvSpPr>
          <p:spPr>
            <a:xfrm>
              <a:off x="5312160" y="139248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22" name="Group 12"/>
          <p:cNvGrpSpPr/>
          <p:nvPr/>
        </p:nvGrpSpPr>
        <p:grpSpPr>
          <a:xfrm>
            <a:off x="4626360" y="1849680"/>
            <a:ext cx="2742480" cy="227880"/>
            <a:chOff x="4626360" y="1849680"/>
            <a:chExt cx="2742480" cy="227880"/>
          </a:xfrm>
        </p:grpSpPr>
        <p:sp>
          <p:nvSpPr>
            <p:cNvPr id="523" name="Rectangle 13"/>
            <p:cNvSpPr/>
            <p:nvPr/>
          </p:nvSpPr>
          <p:spPr>
            <a:xfrm>
              <a:off x="4626360" y="18496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24" name="Rectangle 14"/>
            <p:cNvSpPr/>
            <p:nvPr/>
          </p:nvSpPr>
          <p:spPr>
            <a:xfrm>
              <a:off x="4854960" y="18496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25" name="Rectangle 15"/>
            <p:cNvSpPr/>
            <p:nvPr/>
          </p:nvSpPr>
          <p:spPr>
            <a:xfrm>
              <a:off x="5083560" y="18496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26" name="Rectangle 16"/>
            <p:cNvSpPr/>
            <p:nvPr/>
          </p:nvSpPr>
          <p:spPr>
            <a:xfrm>
              <a:off x="6683760" y="18496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27" name="Rectangle 17"/>
            <p:cNvSpPr/>
            <p:nvPr/>
          </p:nvSpPr>
          <p:spPr>
            <a:xfrm>
              <a:off x="6912360" y="18496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28" name="Rectangle 18"/>
            <p:cNvSpPr/>
            <p:nvPr/>
          </p:nvSpPr>
          <p:spPr>
            <a:xfrm>
              <a:off x="7140960" y="18496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29" name="Rectangle 19"/>
            <p:cNvSpPr/>
            <p:nvPr/>
          </p:nvSpPr>
          <p:spPr>
            <a:xfrm>
              <a:off x="5312160" y="184968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0" name="Rectangle 20"/>
          <p:cNvSpPr/>
          <p:nvPr/>
        </p:nvSpPr>
        <p:spPr>
          <a:xfrm>
            <a:off x="3999960" y="1316160"/>
            <a:ext cx="33192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Rectangle 21"/>
          <p:cNvSpPr/>
          <p:nvPr/>
        </p:nvSpPr>
        <p:spPr>
          <a:xfrm>
            <a:off x="4002120" y="1773360"/>
            <a:ext cx="3153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Line 22"/>
          <p:cNvSpPr/>
          <p:nvPr/>
        </p:nvSpPr>
        <p:spPr>
          <a:xfrm>
            <a:off x="3635640" y="2154240"/>
            <a:ext cx="388620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3" name="Rectangle 23"/>
          <p:cNvSpPr/>
          <p:nvPr/>
        </p:nvSpPr>
        <p:spPr>
          <a:xfrm>
            <a:off x="3633480" y="1773360"/>
            <a:ext cx="32580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Arial Narrow"/>
              </a:rPr>
              <a:t>+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4" name="Group 24"/>
          <p:cNvGrpSpPr/>
          <p:nvPr/>
        </p:nvGrpSpPr>
        <p:grpSpPr>
          <a:xfrm>
            <a:off x="4397760" y="2306880"/>
            <a:ext cx="2971080" cy="227880"/>
            <a:chOff x="4397760" y="2306880"/>
            <a:chExt cx="2971080" cy="227880"/>
          </a:xfrm>
        </p:grpSpPr>
        <p:grpSp>
          <p:nvGrpSpPr>
            <p:cNvPr id="535" name="Group 25"/>
            <p:cNvGrpSpPr/>
            <p:nvPr/>
          </p:nvGrpSpPr>
          <p:grpSpPr>
            <a:xfrm>
              <a:off x="4626360" y="2306880"/>
              <a:ext cx="2742480" cy="227880"/>
              <a:chOff x="4626360" y="2306880"/>
              <a:chExt cx="2742480" cy="227880"/>
            </a:xfrm>
          </p:grpSpPr>
          <p:sp>
            <p:nvSpPr>
              <p:cNvPr id="536" name="Rectangle 26"/>
              <p:cNvSpPr/>
              <p:nvPr/>
            </p:nvSpPr>
            <p:spPr>
              <a:xfrm>
                <a:off x="4626360" y="2306880"/>
                <a:ext cx="227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537" name="Rectangle 27"/>
              <p:cNvSpPr/>
              <p:nvPr/>
            </p:nvSpPr>
            <p:spPr>
              <a:xfrm>
                <a:off x="4854960" y="2306880"/>
                <a:ext cx="227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538" name="Rectangle 28"/>
              <p:cNvSpPr/>
              <p:nvPr/>
            </p:nvSpPr>
            <p:spPr>
              <a:xfrm>
                <a:off x="5083560" y="2306880"/>
                <a:ext cx="227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539" name="Rectangle 29"/>
              <p:cNvSpPr/>
              <p:nvPr/>
            </p:nvSpPr>
            <p:spPr>
              <a:xfrm>
                <a:off x="6683760" y="2306880"/>
                <a:ext cx="227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540" name="Rectangle 30"/>
              <p:cNvSpPr/>
              <p:nvPr/>
            </p:nvSpPr>
            <p:spPr>
              <a:xfrm>
                <a:off x="6912360" y="2306880"/>
                <a:ext cx="227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541" name="Rectangle 31"/>
              <p:cNvSpPr/>
              <p:nvPr/>
            </p:nvSpPr>
            <p:spPr>
              <a:xfrm>
                <a:off x="7140960" y="2306880"/>
                <a:ext cx="227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Arial Narrow"/>
                </a:endParaRPr>
              </a:p>
            </p:txBody>
          </p:sp>
          <p:sp>
            <p:nvSpPr>
              <p:cNvPr id="542" name="Rectangle 32"/>
              <p:cNvSpPr/>
              <p:nvPr/>
            </p:nvSpPr>
            <p:spPr>
              <a:xfrm>
                <a:off x="5312160" y="2306880"/>
                <a:ext cx="1370880" cy="2278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chemeClr val="dk1"/>
                    </a:solidFill>
                    <a:latin typeface="Arial Narrow"/>
                  </a:rPr>
                  <a:t>• • •</a:t>
                </a:r>
                <a:endParaRPr b="0" lang="en-US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43" name="Rectangle 33"/>
            <p:cNvSpPr/>
            <p:nvPr/>
          </p:nvSpPr>
          <p:spPr>
            <a:xfrm>
              <a:off x="4397760" y="2306880"/>
              <a:ext cx="227880" cy="227880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sp>
        <p:nvSpPr>
          <p:cNvPr id="544" name="Rectangle 34"/>
          <p:cNvSpPr/>
          <p:nvPr/>
        </p:nvSpPr>
        <p:spPr>
          <a:xfrm>
            <a:off x="3561120" y="2154240"/>
            <a:ext cx="7923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+ 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5" name="Group 35"/>
          <p:cNvGrpSpPr/>
          <p:nvPr/>
        </p:nvGrpSpPr>
        <p:grpSpPr>
          <a:xfrm>
            <a:off x="4626360" y="2764080"/>
            <a:ext cx="2742480" cy="227880"/>
            <a:chOff x="4626360" y="2764080"/>
            <a:chExt cx="2742480" cy="227880"/>
          </a:xfrm>
        </p:grpSpPr>
        <p:sp>
          <p:nvSpPr>
            <p:cNvPr id="546" name="Rectangle 36"/>
            <p:cNvSpPr/>
            <p:nvPr/>
          </p:nvSpPr>
          <p:spPr>
            <a:xfrm>
              <a:off x="4626360" y="27640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47" name="Rectangle 37"/>
            <p:cNvSpPr/>
            <p:nvPr/>
          </p:nvSpPr>
          <p:spPr>
            <a:xfrm>
              <a:off x="4854960" y="27640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48" name="Rectangle 38"/>
            <p:cNvSpPr/>
            <p:nvPr/>
          </p:nvSpPr>
          <p:spPr>
            <a:xfrm>
              <a:off x="5083560" y="27640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49" name="Rectangle 39"/>
            <p:cNvSpPr/>
            <p:nvPr/>
          </p:nvSpPr>
          <p:spPr>
            <a:xfrm>
              <a:off x="6683760" y="27640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50" name="Rectangle 40"/>
            <p:cNvSpPr/>
            <p:nvPr/>
          </p:nvSpPr>
          <p:spPr>
            <a:xfrm>
              <a:off x="6912360" y="27640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51" name="Rectangle 41"/>
            <p:cNvSpPr/>
            <p:nvPr/>
          </p:nvSpPr>
          <p:spPr>
            <a:xfrm>
              <a:off x="7140960" y="27640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52" name="Rectangle 42"/>
            <p:cNvSpPr/>
            <p:nvPr/>
          </p:nvSpPr>
          <p:spPr>
            <a:xfrm>
              <a:off x="5312160" y="276408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3" name="Line 43"/>
          <p:cNvSpPr/>
          <p:nvPr/>
        </p:nvSpPr>
        <p:spPr>
          <a:xfrm>
            <a:off x="3635640" y="2611440"/>
            <a:ext cx="388620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54" name="Text Box 44"/>
          <p:cNvSpPr/>
          <p:nvPr/>
        </p:nvSpPr>
        <p:spPr>
          <a:xfrm>
            <a:off x="467280" y="2057400"/>
            <a:ext cx="214848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True Sum: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+1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Text Box 45"/>
          <p:cNvSpPr/>
          <p:nvPr/>
        </p:nvSpPr>
        <p:spPr>
          <a:xfrm>
            <a:off x="465840" y="1371600"/>
            <a:ext cx="192600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Operands: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Text Box 46"/>
          <p:cNvSpPr/>
          <p:nvPr/>
        </p:nvSpPr>
        <p:spPr>
          <a:xfrm>
            <a:off x="457200" y="2666880"/>
            <a:ext cx="297108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Discard Carry: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Rectangle 47"/>
          <p:cNvSpPr/>
          <p:nvPr/>
        </p:nvSpPr>
        <p:spPr>
          <a:xfrm>
            <a:off x="3070080" y="2668680"/>
            <a:ext cx="1458000" cy="4363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TAdd</a:t>
            </a:r>
            <a:r>
              <a:rPr b="0" i="1" lang="en-US" sz="2000" spc="-1" strike="noStrike" baseline="-25000">
                <a:solidFill>
                  <a:schemeClr val="dk1"/>
                </a:solidFill>
                <a:latin typeface="Times New Roman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i="1" lang="en-US" sz="2000" spc="-1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 , </a:t>
            </a:r>
            <a:r>
              <a:rPr b="0" i="1" lang="en-US" sz="2000" spc="-1" strike="noStrike">
                <a:solidFill>
                  <a:schemeClr val="dk1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304920" y="587520"/>
            <a:ext cx="5907960" cy="55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Multiplication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304920" y="1328760"/>
            <a:ext cx="8306640" cy="5223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Goal: Computing Product of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-bit numbers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Either signed or unsigned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But, exact results can be bigger than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w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Unsigned: up to 2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Result range: 0 ≤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*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≤ (2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– 1) 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=  2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– 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+1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+ 1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Two’s complement min (negative): Up to 2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-1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Result range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: 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*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≥ (–2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–1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)*(2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–1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–1)  =  –2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–2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+ 2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–1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Two’s complement max (positive): Up to 2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bits, but only for (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TMin</a:t>
            </a:r>
            <a:r>
              <a:rPr b="0" i="1" lang="en-US" sz="2000" spc="-1" strike="noStrike" baseline="-25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Result range: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*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≤ (–2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–1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 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=  2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–2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So, maintaining exact results…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would need to keep expanding word size with each product computed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is done in software, if needed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e.g., by “arbitrary precision” arithmetic packages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228600" y="587520"/>
            <a:ext cx="7686000" cy="55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Unsi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gne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Mult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iplic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atio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 in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260280" y="3689280"/>
            <a:ext cx="5149080" cy="164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1828800"/>
                <a:tab algn="l" pos="2286000"/>
                <a:tab algn="l" pos="3035160"/>
                <a:tab algn="l" pos="342900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Standard Multiplication Function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828800"/>
                <a:tab algn="l" pos="2286000"/>
                <a:tab algn="l" pos="3035160"/>
                <a:tab algn="l" pos="34290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Ignores high order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1828800"/>
                <a:tab algn="l" pos="2286000"/>
                <a:tab algn="l" pos="3035160"/>
                <a:tab algn="l" pos="342900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Implements Modular Arithmetic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UMult</a:t>
            </a:r>
            <a:r>
              <a:rPr b="0" i="1" lang="en-US" sz="2000" spc="-1" strike="noStrike" baseline="-25000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,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=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·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mod 2</a:t>
            </a:r>
            <a:r>
              <a:rPr b="0" i="1" lang="en-US" sz="2000" spc="-1" strike="noStrike" baseline="30000">
                <a:solidFill>
                  <a:schemeClr val="dk1"/>
                </a:solidFill>
                <a:latin typeface="Calibri"/>
              </a:rPr>
              <a:t>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2" name="Group 4"/>
          <p:cNvGrpSpPr/>
          <p:nvPr/>
        </p:nvGrpSpPr>
        <p:grpSpPr>
          <a:xfrm>
            <a:off x="6172200" y="1523880"/>
            <a:ext cx="2742480" cy="227880"/>
            <a:chOff x="6172200" y="1523880"/>
            <a:chExt cx="2742480" cy="227880"/>
          </a:xfrm>
        </p:grpSpPr>
        <p:sp>
          <p:nvSpPr>
            <p:cNvPr id="563" name="Rectangle 5"/>
            <p:cNvSpPr/>
            <p:nvPr/>
          </p:nvSpPr>
          <p:spPr>
            <a:xfrm>
              <a:off x="6172200" y="15238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64" name="Rectangle 6"/>
            <p:cNvSpPr/>
            <p:nvPr/>
          </p:nvSpPr>
          <p:spPr>
            <a:xfrm>
              <a:off x="6400800" y="15238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65" name="Rectangle 7"/>
            <p:cNvSpPr/>
            <p:nvPr/>
          </p:nvSpPr>
          <p:spPr>
            <a:xfrm>
              <a:off x="6629400" y="15238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66" name="Rectangle 8"/>
            <p:cNvSpPr/>
            <p:nvPr/>
          </p:nvSpPr>
          <p:spPr>
            <a:xfrm>
              <a:off x="8229600" y="15238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67" name="Rectangle 9"/>
            <p:cNvSpPr/>
            <p:nvPr/>
          </p:nvSpPr>
          <p:spPr>
            <a:xfrm>
              <a:off x="8458200" y="15238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68" name="Rectangle 10"/>
            <p:cNvSpPr/>
            <p:nvPr/>
          </p:nvSpPr>
          <p:spPr>
            <a:xfrm>
              <a:off x="8686800" y="15238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69" name="Rectangle 11"/>
            <p:cNvSpPr/>
            <p:nvPr/>
          </p:nvSpPr>
          <p:spPr>
            <a:xfrm>
              <a:off x="6858000" y="152388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70" name="Group 12"/>
          <p:cNvGrpSpPr/>
          <p:nvPr/>
        </p:nvGrpSpPr>
        <p:grpSpPr>
          <a:xfrm>
            <a:off x="6172200" y="1981080"/>
            <a:ext cx="2742480" cy="227880"/>
            <a:chOff x="6172200" y="1981080"/>
            <a:chExt cx="2742480" cy="227880"/>
          </a:xfrm>
        </p:grpSpPr>
        <p:sp>
          <p:nvSpPr>
            <p:cNvPr id="571" name="Rectangle 13"/>
            <p:cNvSpPr/>
            <p:nvPr/>
          </p:nvSpPr>
          <p:spPr>
            <a:xfrm>
              <a:off x="6172200" y="19810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72" name="Rectangle 14"/>
            <p:cNvSpPr/>
            <p:nvPr/>
          </p:nvSpPr>
          <p:spPr>
            <a:xfrm>
              <a:off x="6400800" y="19810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73" name="Rectangle 15"/>
            <p:cNvSpPr/>
            <p:nvPr/>
          </p:nvSpPr>
          <p:spPr>
            <a:xfrm>
              <a:off x="6629400" y="19810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74" name="Rectangle 16"/>
            <p:cNvSpPr/>
            <p:nvPr/>
          </p:nvSpPr>
          <p:spPr>
            <a:xfrm>
              <a:off x="8229600" y="19810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75" name="Rectangle 17"/>
            <p:cNvSpPr/>
            <p:nvPr/>
          </p:nvSpPr>
          <p:spPr>
            <a:xfrm>
              <a:off x="8458200" y="19810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76" name="Rectangle 18"/>
            <p:cNvSpPr/>
            <p:nvPr/>
          </p:nvSpPr>
          <p:spPr>
            <a:xfrm>
              <a:off x="8686800" y="19810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77" name="Rectangle 19"/>
            <p:cNvSpPr/>
            <p:nvPr/>
          </p:nvSpPr>
          <p:spPr>
            <a:xfrm>
              <a:off x="6858000" y="198108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78" name="Rectangle 20"/>
          <p:cNvSpPr/>
          <p:nvPr/>
        </p:nvSpPr>
        <p:spPr>
          <a:xfrm>
            <a:off x="5545800" y="1447920"/>
            <a:ext cx="33192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Rectangle 21"/>
          <p:cNvSpPr/>
          <p:nvPr/>
        </p:nvSpPr>
        <p:spPr>
          <a:xfrm>
            <a:off x="5547960" y="1905120"/>
            <a:ext cx="3153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Line 22"/>
          <p:cNvSpPr/>
          <p:nvPr/>
        </p:nvSpPr>
        <p:spPr>
          <a:xfrm>
            <a:off x="2743200" y="2286000"/>
            <a:ext cx="63244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81" name="Rectangle 23"/>
          <p:cNvSpPr/>
          <p:nvPr/>
        </p:nvSpPr>
        <p:spPr>
          <a:xfrm>
            <a:off x="5202360" y="1905120"/>
            <a:ext cx="27828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Arial Narrow"/>
              </a:rPr>
              <a:t>*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82" name="Group 24"/>
          <p:cNvGrpSpPr/>
          <p:nvPr/>
        </p:nvGrpSpPr>
        <p:grpSpPr>
          <a:xfrm>
            <a:off x="6172200" y="2438280"/>
            <a:ext cx="2742480" cy="227880"/>
            <a:chOff x="6172200" y="2438280"/>
            <a:chExt cx="2742480" cy="227880"/>
          </a:xfrm>
        </p:grpSpPr>
        <p:sp>
          <p:nvSpPr>
            <p:cNvPr id="583" name="Rectangle 25"/>
            <p:cNvSpPr/>
            <p:nvPr/>
          </p:nvSpPr>
          <p:spPr>
            <a:xfrm>
              <a:off x="6172200" y="24382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4" name="Rectangle 26"/>
            <p:cNvSpPr/>
            <p:nvPr/>
          </p:nvSpPr>
          <p:spPr>
            <a:xfrm>
              <a:off x="6400800" y="24382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5" name="Rectangle 27"/>
            <p:cNvSpPr/>
            <p:nvPr/>
          </p:nvSpPr>
          <p:spPr>
            <a:xfrm>
              <a:off x="6629400" y="24382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6" name="Rectangle 28"/>
            <p:cNvSpPr/>
            <p:nvPr/>
          </p:nvSpPr>
          <p:spPr>
            <a:xfrm>
              <a:off x="8229600" y="24382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7" name="Rectangle 29"/>
            <p:cNvSpPr/>
            <p:nvPr/>
          </p:nvSpPr>
          <p:spPr>
            <a:xfrm>
              <a:off x="8458200" y="24382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8" name="Rectangle 30"/>
            <p:cNvSpPr/>
            <p:nvPr/>
          </p:nvSpPr>
          <p:spPr>
            <a:xfrm>
              <a:off x="8686800" y="24382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9" name="Rectangle 31"/>
            <p:cNvSpPr/>
            <p:nvPr/>
          </p:nvSpPr>
          <p:spPr>
            <a:xfrm>
              <a:off x="6858000" y="243828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90" name="Rectangle 32"/>
          <p:cNvSpPr/>
          <p:nvPr/>
        </p:nvSpPr>
        <p:spPr>
          <a:xfrm>
            <a:off x="2782440" y="2286000"/>
            <a:ext cx="7221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· 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1" name="Group 33"/>
          <p:cNvGrpSpPr/>
          <p:nvPr/>
        </p:nvGrpSpPr>
        <p:grpSpPr>
          <a:xfrm>
            <a:off x="6172200" y="2895480"/>
            <a:ext cx="2742480" cy="227880"/>
            <a:chOff x="6172200" y="2895480"/>
            <a:chExt cx="2742480" cy="227880"/>
          </a:xfrm>
        </p:grpSpPr>
        <p:sp>
          <p:nvSpPr>
            <p:cNvPr id="592" name="Rectangle 34"/>
            <p:cNvSpPr/>
            <p:nvPr/>
          </p:nvSpPr>
          <p:spPr>
            <a:xfrm>
              <a:off x="6172200" y="28954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93" name="Rectangle 35"/>
            <p:cNvSpPr/>
            <p:nvPr/>
          </p:nvSpPr>
          <p:spPr>
            <a:xfrm>
              <a:off x="6400800" y="28954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94" name="Rectangle 36"/>
            <p:cNvSpPr/>
            <p:nvPr/>
          </p:nvSpPr>
          <p:spPr>
            <a:xfrm>
              <a:off x="6629400" y="28954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95" name="Rectangle 37"/>
            <p:cNvSpPr/>
            <p:nvPr/>
          </p:nvSpPr>
          <p:spPr>
            <a:xfrm>
              <a:off x="8229600" y="28954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96" name="Rectangle 38"/>
            <p:cNvSpPr/>
            <p:nvPr/>
          </p:nvSpPr>
          <p:spPr>
            <a:xfrm>
              <a:off x="8458200" y="28954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97" name="Rectangle 39"/>
            <p:cNvSpPr/>
            <p:nvPr/>
          </p:nvSpPr>
          <p:spPr>
            <a:xfrm>
              <a:off x="8686800" y="289548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98" name="Rectangle 40"/>
            <p:cNvSpPr/>
            <p:nvPr/>
          </p:nvSpPr>
          <p:spPr>
            <a:xfrm>
              <a:off x="6858000" y="289548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99" name="Line 41"/>
          <p:cNvSpPr/>
          <p:nvPr/>
        </p:nvSpPr>
        <p:spPr>
          <a:xfrm>
            <a:off x="2743200" y="2743200"/>
            <a:ext cx="63244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00" name="Text Box 42"/>
          <p:cNvSpPr/>
          <p:nvPr/>
        </p:nvSpPr>
        <p:spPr>
          <a:xfrm>
            <a:off x="239400" y="2362320"/>
            <a:ext cx="256428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True Product: 2*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Text Box 43"/>
          <p:cNvSpPr/>
          <p:nvPr/>
        </p:nvSpPr>
        <p:spPr>
          <a:xfrm>
            <a:off x="237240" y="1676520"/>
            <a:ext cx="192600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Operands: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Text Box 44"/>
          <p:cNvSpPr/>
          <p:nvPr/>
        </p:nvSpPr>
        <p:spPr>
          <a:xfrm>
            <a:off x="228600" y="2971800"/>
            <a:ext cx="243756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Discard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Rectangle 45"/>
          <p:cNvSpPr/>
          <p:nvPr/>
        </p:nvSpPr>
        <p:spPr>
          <a:xfrm>
            <a:off x="4385880" y="2743200"/>
            <a:ext cx="1832040" cy="5058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UMult</a:t>
            </a:r>
            <a:r>
              <a:rPr b="0" i="1" lang="en-US" sz="2400" spc="-1" strike="noStrike" baseline="-25000">
                <a:solidFill>
                  <a:schemeClr val="dk1"/>
                </a:solidFill>
                <a:latin typeface="Times New Roman"/>
              </a:rPr>
              <a:t>w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, 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v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4" name="Group 46"/>
          <p:cNvGrpSpPr/>
          <p:nvPr/>
        </p:nvGrpSpPr>
        <p:grpSpPr>
          <a:xfrm>
            <a:off x="3429000" y="2438280"/>
            <a:ext cx="2742480" cy="227880"/>
            <a:chOff x="3429000" y="2438280"/>
            <a:chExt cx="2742480" cy="227880"/>
          </a:xfrm>
        </p:grpSpPr>
        <p:sp>
          <p:nvSpPr>
            <p:cNvPr id="605" name="Rectangle 47"/>
            <p:cNvSpPr/>
            <p:nvPr/>
          </p:nvSpPr>
          <p:spPr>
            <a:xfrm>
              <a:off x="3429000" y="2438280"/>
              <a:ext cx="227880" cy="227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06" name="Rectangle 48"/>
            <p:cNvSpPr/>
            <p:nvPr/>
          </p:nvSpPr>
          <p:spPr>
            <a:xfrm>
              <a:off x="3657600" y="2438280"/>
              <a:ext cx="227880" cy="227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07" name="Rectangle 49"/>
            <p:cNvSpPr/>
            <p:nvPr/>
          </p:nvSpPr>
          <p:spPr>
            <a:xfrm>
              <a:off x="3886200" y="2438280"/>
              <a:ext cx="227880" cy="227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08" name="Rectangle 50"/>
            <p:cNvSpPr/>
            <p:nvPr/>
          </p:nvSpPr>
          <p:spPr>
            <a:xfrm>
              <a:off x="5486400" y="2438280"/>
              <a:ext cx="227880" cy="227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09" name="Rectangle 51"/>
            <p:cNvSpPr/>
            <p:nvPr/>
          </p:nvSpPr>
          <p:spPr>
            <a:xfrm>
              <a:off x="5715000" y="2438280"/>
              <a:ext cx="227880" cy="227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10" name="Rectangle 52"/>
            <p:cNvSpPr/>
            <p:nvPr/>
          </p:nvSpPr>
          <p:spPr>
            <a:xfrm>
              <a:off x="5943600" y="2438280"/>
              <a:ext cx="227880" cy="227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11" name="Rectangle 53"/>
            <p:cNvSpPr/>
            <p:nvPr/>
          </p:nvSpPr>
          <p:spPr>
            <a:xfrm>
              <a:off x="4114800" y="2438280"/>
              <a:ext cx="1370880" cy="227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Recap: Everything is bits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Each bit is 0 or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By encoding/interpreting sets of bits in various ways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Computers determine what to do (instructions)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…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and represent and manipulate numbers, sets, strings, etc…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Why bits?  Electronic Implementation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Easy to store with bistable elements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Reliably transmitted on noisy and inaccurate wires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" name="Group 4"/>
          <p:cNvGrpSpPr/>
          <p:nvPr/>
        </p:nvGrpSpPr>
        <p:grpSpPr>
          <a:xfrm>
            <a:off x="894960" y="4267080"/>
            <a:ext cx="6851160" cy="2204280"/>
            <a:chOff x="894960" y="4267080"/>
            <a:chExt cx="6851160" cy="2204280"/>
          </a:xfrm>
        </p:grpSpPr>
        <p:sp>
          <p:nvSpPr>
            <p:cNvPr id="103" name="Rectangle 5"/>
            <p:cNvSpPr/>
            <p:nvPr/>
          </p:nvSpPr>
          <p:spPr>
            <a:xfrm>
              <a:off x="1801800" y="5867280"/>
              <a:ext cx="5944320" cy="380160"/>
            </a:xfrm>
            <a:prstGeom prst="rect">
              <a:avLst/>
            </a:prstGeom>
            <a:solidFill>
              <a:srgbClr val="00ff99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04" name="Rectangle 6"/>
            <p:cNvSpPr/>
            <p:nvPr/>
          </p:nvSpPr>
          <p:spPr>
            <a:xfrm>
              <a:off x="1801800" y="4876920"/>
              <a:ext cx="5944320" cy="380160"/>
            </a:xfrm>
            <a:prstGeom prst="rect">
              <a:avLst/>
            </a:prstGeom>
            <a:solidFill>
              <a:srgbClr val="00ff99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05" name="Freeform 7"/>
            <p:cNvSpPr/>
            <p:nvPr/>
          </p:nvSpPr>
          <p:spPr>
            <a:xfrm>
              <a:off x="1803240" y="5035680"/>
              <a:ext cx="5923800" cy="1135800"/>
            </a:xfrm>
            <a:custGeom>
              <a:avLst/>
              <a:gdLst>
                <a:gd name="textAreaLeft" fmla="*/ 0 w 5923800"/>
                <a:gd name="textAreaRight" fmla="*/ 5924520 w 5923800"/>
                <a:gd name="textAreaTop" fmla="*/ 0 h 1135800"/>
                <a:gd name="textAreaBottom" fmla="*/ 1136520 h 1135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00000"/>
                </a:lnSpc>
              </a:pPr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06" name="Line 8"/>
            <p:cNvSpPr/>
            <p:nvPr/>
          </p:nvSpPr>
          <p:spPr>
            <a:xfrm flipH="1">
              <a:off x="1574640" y="6248160"/>
              <a:ext cx="228600" cy="1800"/>
            </a:xfrm>
            <a:prstGeom prst="line">
              <a:avLst/>
            </a:prstGeom>
            <a:ln w="25400">
              <a:solidFill>
                <a:srgbClr val="0000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07" name="Line 9"/>
            <p:cNvSpPr/>
            <p:nvPr/>
          </p:nvSpPr>
          <p:spPr>
            <a:xfrm flipH="1">
              <a:off x="1574640" y="4876560"/>
              <a:ext cx="228600" cy="1800"/>
            </a:xfrm>
            <a:prstGeom prst="line">
              <a:avLst/>
            </a:prstGeom>
            <a:ln w="25400">
              <a:solidFill>
                <a:srgbClr val="0000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08" name="Rectangle 10"/>
            <p:cNvSpPr/>
            <p:nvPr/>
          </p:nvSpPr>
          <p:spPr>
            <a:xfrm>
              <a:off x="894960" y="6095880"/>
              <a:ext cx="610920" cy="3754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90000" tIns="50760" bIns="5076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66"/>
                  </a:solidFill>
                  <a:latin typeface="Arial"/>
                  <a:ea typeface="Arial"/>
                </a:rPr>
                <a:t>0.0V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Rectangle 11"/>
            <p:cNvSpPr/>
            <p:nvPr/>
          </p:nvSpPr>
          <p:spPr>
            <a:xfrm>
              <a:off x="898200" y="5715000"/>
              <a:ext cx="610920" cy="3754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90000" tIns="50760" bIns="5076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66"/>
                  </a:solidFill>
                  <a:latin typeface="Arial"/>
                  <a:ea typeface="Arial"/>
                </a:rPr>
                <a:t>0.2V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Rectangle 12"/>
            <p:cNvSpPr/>
            <p:nvPr/>
          </p:nvSpPr>
          <p:spPr>
            <a:xfrm>
              <a:off x="898200" y="5105520"/>
              <a:ext cx="610920" cy="3754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90000" tIns="50760" bIns="5076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66"/>
                  </a:solidFill>
                  <a:latin typeface="Arial"/>
                  <a:ea typeface="Arial"/>
                </a:rPr>
                <a:t>0.9V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Rectangle 13"/>
            <p:cNvSpPr/>
            <p:nvPr/>
          </p:nvSpPr>
          <p:spPr>
            <a:xfrm>
              <a:off x="898200" y="4724280"/>
              <a:ext cx="610920" cy="3754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90000" tIns="50760" bIns="5076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66"/>
                  </a:solidFill>
                  <a:latin typeface="Arial"/>
                  <a:ea typeface="Arial"/>
                </a:rPr>
                <a:t>1.1V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Line 14"/>
            <p:cNvSpPr/>
            <p:nvPr/>
          </p:nvSpPr>
          <p:spPr>
            <a:xfrm>
              <a:off x="1803240" y="4419360"/>
              <a:ext cx="2209680" cy="1800"/>
            </a:xfrm>
            <a:prstGeom prst="line">
              <a:avLst/>
            </a:prstGeom>
            <a:ln w="25400">
              <a:solidFill>
                <a:srgbClr val="000066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13" name="Line 15"/>
            <p:cNvSpPr/>
            <p:nvPr/>
          </p:nvSpPr>
          <p:spPr>
            <a:xfrm>
              <a:off x="4317840" y="4419360"/>
              <a:ext cx="2286000" cy="1800"/>
            </a:xfrm>
            <a:prstGeom prst="line">
              <a:avLst/>
            </a:prstGeom>
            <a:ln w="25400">
              <a:solidFill>
                <a:srgbClr val="000066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14" name="Line 16"/>
            <p:cNvSpPr/>
            <p:nvPr/>
          </p:nvSpPr>
          <p:spPr>
            <a:xfrm>
              <a:off x="6908760" y="4419360"/>
              <a:ext cx="761760" cy="1800"/>
            </a:xfrm>
            <a:prstGeom prst="line">
              <a:avLst/>
            </a:prstGeom>
            <a:ln w="25400">
              <a:solidFill>
                <a:srgbClr val="000066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15" name="Line 17"/>
            <p:cNvSpPr/>
            <p:nvPr/>
          </p:nvSpPr>
          <p:spPr>
            <a:xfrm>
              <a:off x="4012920" y="4343400"/>
              <a:ext cx="1800" cy="1600200"/>
            </a:xfrm>
            <a:prstGeom prst="line">
              <a:avLst/>
            </a:prstGeom>
            <a:ln w="12700">
              <a:solidFill>
                <a:srgbClr val="0000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16" name="Line 18"/>
            <p:cNvSpPr/>
            <p:nvPr/>
          </p:nvSpPr>
          <p:spPr>
            <a:xfrm>
              <a:off x="4317840" y="4343400"/>
              <a:ext cx="1440" cy="914400"/>
            </a:xfrm>
            <a:prstGeom prst="line">
              <a:avLst/>
            </a:prstGeom>
            <a:ln w="12700">
              <a:solidFill>
                <a:srgbClr val="0000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17" name="Line 19"/>
            <p:cNvSpPr/>
            <p:nvPr/>
          </p:nvSpPr>
          <p:spPr>
            <a:xfrm>
              <a:off x="6603840" y="4343400"/>
              <a:ext cx="1440" cy="914400"/>
            </a:xfrm>
            <a:prstGeom prst="line">
              <a:avLst/>
            </a:prstGeom>
            <a:ln w="12700">
              <a:solidFill>
                <a:srgbClr val="0000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18" name="Line 20"/>
            <p:cNvSpPr/>
            <p:nvPr/>
          </p:nvSpPr>
          <p:spPr>
            <a:xfrm>
              <a:off x="6908760" y="4343400"/>
              <a:ext cx="1440" cy="1523880"/>
            </a:xfrm>
            <a:prstGeom prst="line">
              <a:avLst/>
            </a:prstGeom>
            <a:ln w="12700">
              <a:solidFill>
                <a:srgbClr val="0000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19" name="Rectangle 21"/>
            <p:cNvSpPr/>
            <p:nvPr/>
          </p:nvSpPr>
          <p:spPr>
            <a:xfrm>
              <a:off x="2643120" y="4267080"/>
              <a:ext cx="482040" cy="380160"/>
            </a:xfrm>
            <a:prstGeom prst="rect">
              <a:avLst/>
            </a:prstGeom>
            <a:solidFill>
              <a:srgbClr val="ffffff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90000" tIns="50760" bIns="5076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66"/>
                  </a:solidFill>
                  <a:latin typeface="Arial"/>
                  <a:ea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Rectangle 22"/>
            <p:cNvSpPr/>
            <p:nvPr/>
          </p:nvSpPr>
          <p:spPr>
            <a:xfrm>
              <a:off x="5081760" y="4267080"/>
              <a:ext cx="482040" cy="380160"/>
            </a:xfrm>
            <a:prstGeom prst="rect">
              <a:avLst/>
            </a:prstGeom>
            <a:solidFill>
              <a:srgbClr val="ffffff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90000" tIns="50760" bIns="5076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66"/>
                  </a:solidFill>
                  <a:latin typeface="Arial"/>
                  <a:ea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Rectangle 23"/>
            <p:cNvSpPr/>
            <p:nvPr/>
          </p:nvSpPr>
          <p:spPr>
            <a:xfrm>
              <a:off x="7137360" y="4267080"/>
              <a:ext cx="316800" cy="380160"/>
            </a:xfrm>
            <a:prstGeom prst="rect">
              <a:avLst/>
            </a:prstGeom>
            <a:solidFill>
              <a:srgbClr val="ffffff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90000" tIns="50760" bIns="50760" anchor="t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66"/>
                  </a:solidFill>
                  <a:latin typeface="Arial"/>
                  <a:ea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Line 24"/>
            <p:cNvSpPr/>
            <p:nvPr/>
          </p:nvSpPr>
          <p:spPr>
            <a:xfrm flipH="1">
              <a:off x="1574640" y="5867280"/>
              <a:ext cx="228600" cy="1440"/>
            </a:xfrm>
            <a:prstGeom prst="line">
              <a:avLst/>
            </a:prstGeom>
            <a:ln w="25400">
              <a:solidFill>
                <a:srgbClr val="0000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23" name="Line 25"/>
            <p:cNvSpPr/>
            <p:nvPr/>
          </p:nvSpPr>
          <p:spPr>
            <a:xfrm flipH="1">
              <a:off x="1574640" y="5257800"/>
              <a:ext cx="228600" cy="1440"/>
            </a:xfrm>
            <a:prstGeom prst="line">
              <a:avLst/>
            </a:prstGeom>
            <a:ln w="25400">
              <a:solidFill>
                <a:srgbClr val="0000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228600" y="587520"/>
            <a:ext cx="7686000" cy="55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Signed Multiplication in C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336600" y="3691080"/>
            <a:ext cx="5149080" cy="164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1828800"/>
                <a:tab algn="l" pos="2286000"/>
                <a:tab algn="l" pos="3035160"/>
                <a:tab algn="l" pos="342900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Standard Multiplication Function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828800"/>
                <a:tab algn="l" pos="2286000"/>
                <a:tab algn="l" pos="3035160"/>
                <a:tab algn="l" pos="34290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Ignores high order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828800"/>
                <a:tab algn="l" pos="2286000"/>
                <a:tab algn="l" pos="3035160"/>
                <a:tab algn="l" pos="34290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Some of which are different for signed vs. unsigned multiplication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828800"/>
                <a:tab algn="l" pos="2286000"/>
                <a:tab algn="l" pos="3035160"/>
                <a:tab algn="l" pos="34290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Lower bits are the same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4" name="Group 4"/>
          <p:cNvGrpSpPr/>
          <p:nvPr/>
        </p:nvGrpSpPr>
        <p:grpSpPr>
          <a:xfrm>
            <a:off x="6172200" y="1504800"/>
            <a:ext cx="2742480" cy="227880"/>
            <a:chOff x="6172200" y="1504800"/>
            <a:chExt cx="2742480" cy="227880"/>
          </a:xfrm>
        </p:grpSpPr>
        <p:sp>
          <p:nvSpPr>
            <p:cNvPr id="615" name="Rectangle 5"/>
            <p:cNvSpPr/>
            <p:nvPr/>
          </p:nvSpPr>
          <p:spPr>
            <a:xfrm>
              <a:off x="6172200" y="15048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16" name="Rectangle 6"/>
            <p:cNvSpPr/>
            <p:nvPr/>
          </p:nvSpPr>
          <p:spPr>
            <a:xfrm>
              <a:off x="6400800" y="15048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17" name="Rectangle 7"/>
            <p:cNvSpPr/>
            <p:nvPr/>
          </p:nvSpPr>
          <p:spPr>
            <a:xfrm>
              <a:off x="6629400" y="15048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18" name="Rectangle 8"/>
            <p:cNvSpPr/>
            <p:nvPr/>
          </p:nvSpPr>
          <p:spPr>
            <a:xfrm>
              <a:off x="8229600" y="15048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19" name="Rectangle 9"/>
            <p:cNvSpPr/>
            <p:nvPr/>
          </p:nvSpPr>
          <p:spPr>
            <a:xfrm>
              <a:off x="8458200" y="15048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20" name="Rectangle 10"/>
            <p:cNvSpPr/>
            <p:nvPr/>
          </p:nvSpPr>
          <p:spPr>
            <a:xfrm>
              <a:off x="8686800" y="15048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21" name="Rectangle 11"/>
            <p:cNvSpPr/>
            <p:nvPr/>
          </p:nvSpPr>
          <p:spPr>
            <a:xfrm>
              <a:off x="6858000" y="150480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2" name="Group 12"/>
          <p:cNvGrpSpPr/>
          <p:nvPr/>
        </p:nvGrpSpPr>
        <p:grpSpPr>
          <a:xfrm>
            <a:off x="6172200" y="1962000"/>
            <a:ext cx="2742480" cy="227880"/>
            <a:chOff x="6172200" y="1962000"/>
            <a:chExt cx="2742480" cy="227880"/>
          </a:xfrm>
        </p:grpSpPr>
        <p:sp>
          <p:nvSpPr>
            <p:cNvPr id="623" name="Rectangle 13"/>
            <p:cNvSpPr/>
            <p:nvPr/>
          </p:nvSpPr>
          <p:spPr>
            <a:xfrm>
              <a:off x="6172200" y="19620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24" name="Rectangle 14"/>
            <p:cNvSpPr/>
            <p:nvPr/>
          </p:nvSpPr>
          <p:spPr>
            <a:xfrm>
              <a:off x="6400800" y="19620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25" name="Rectangle 15"/>
            <p:cNvSpPr/>
            <p:nvPr/>
          </p:nvSpPr>
          <p:spPr>
            <a:xfrm>
              <a:off x="6629400" y="19620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26" name="Rectangle 16"/>
            <p:cNvSpPr/>
            <p:nvPr/>
          </p:nvSpPr>
          <p:spPr>
            <a:xfrm>
              <a:off x="8229600" y="19620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27" name="Rectangle 17"/>
            <p:cNvSpPr/>
            <p:nvPr/>
          </p:nvSpPr>
          <p:spPr>
            <a:xfrm>
              <a:off x="8458200" y="19620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28" name="Rectangle 18"/>
            <p:cNvSpPr/>
            <p:nvPr/>
          </p:nvSpPr>
          <p:spPr>
            <a:xfrm>
              <a:off x="8686800" y="19620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29" name="Rectangle 19"/>
            <p:cNvSpPr/>
            <p:nvPr/>
          </p:nvSpPr>
          <p:spPr>
            <a:xfrm>
              <a:off x="6858000" y="196200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30" name="Rectangle 20"/>
          <p:cNvSpPr/>
          <p:nvPr/>
        </p:nvSpPr>
        <p:spPr>
          <a:xfrm>
            <a:off x="5545800" y="1428840"/>
            <a:ext cx="33192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Rectangle 21"/>
          <p:cNvSpPr/>
          <p:nvPr/>
        </p:nvSpPr>
        <p:spPr>
          <a:xfrm>
            <a:off x="5547960" y="1886040"/>
            <a:ext cx="3153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Line 22"/>
          <p:cNvSpPr/>
          <p:nvPr/>
        </p:nvSpPr>
        <p:spPr>
          <a:xfrm>
            <a:off x="2743200" y="2266560"/>
            <a:ext cx="63244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3" name="Rectangle 23"/>
          <p:cNvSpPr/>
          <p:nvPr/>
        </p:nvSpPr>
        <p:spPr>
          <a:xfrm>
            <a:off x="5202360" y="1886040"/>
            <a:ext cx="27828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Arial Narrow"/>
              </a:rPr>
              <a:t>*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4" name="Group 24"/>
          <p:cNvGrpSpPr/>
          <p:nvPr/>
        </p:nvGrpSpPr>
        <p:grpSpPr>
          <a:xfrm>
            <a:off x="6172200" y="2419200"/>
            <a:ext cx="2742480" cy="227880"/>
            <a:chOff x="6172200" y="2419200"/>
            <a:chExt cx="2742480" cy="227880"/>
          </a:xfrm>
        </p:grpSpPr>
        <p:sp>
          <p:nvSpPr>
            <p:cNvPr id="635" name="Rectangle 25"/>
            <p:cNvSpPr/>
            <p:nvPr/>
          </p:nvSpPr>
          <p:spPr>
            <a:xfrm>
              <a:off x="6172200" y="24192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36" name="Rectangle 26"/>
            <p:cNvSpPr/>
            <p:nvPr/>
          </p:nvSpPr>
          <p:spPr>
            <a:xfrm>
              <a:off x="6400800" y="24192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37" name="Rectangle 27"/>
            <p:cNvSpPr/>
            <p:nvPr/>
          </p:nvSpPr>
          <p:spPr>
            <a:xfrm>
              <a:off x="6629400" y="24192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38" name="Rectangle 28"/>
            <p:cNvSpPr/>
            <p:nvPr/>
          </p:nvSpPr>
          <p:spPr>
            <a:xfrm>
              <a:off x="8229600" y="24192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39" name="Rectangle 29"/>
            <p:cNvSpPr/>
            <p:nvPr/>
          </p:nvSpPr>
          <p:spPr>
            <a:xfrm>
              <a:off x="8458200" y="24192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40" name="Rectangle 30"/>
            <p:cNvSpPr/>
            <p:nvPr/>
          </p:nvSpPr>
          <p:spPr>
            <a:xfrm>
              <a:off x="8686800" y="24192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41" name="Rectangle 31"/>
            <p:cNvSpPr/>
            <p:nvPr/>
          </p:nvSpPr>
          <p:spPr>
            <a:xfrm>
              <a:off x="6858000" y="241920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2" name="Rectangle 32"/>
          <p:cNvSpPr/>
          <p:nvPr/>
        </p:nvSpPr>
        <p:spPr>
          <a:xfrm>
            <a:off x="2782440" y="2266920"/>
            <a:ext cx="7221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· 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3" name="Group 33"/>
          <p:cNvGrpSpPr/>
          <p:nvPr/>
        </p:nvGrpSpPr>
        <p:grpSpPr>
          <a:xfrm>
            <a:off x="6172200" y="2876400"/>
            <a:ext cx="2742480" cy="227880"/>
            <a:chOff x="6172200" y="2876400"/>
            <a:chExt cx="2742480" cy="227880"/>
          </a:xfrm>
        </p:grpSpPr>
        <p:sp>
          <p:nvSpPr>
            <p:cNvPr id="644" name="Rectangle 34"/>
            <p:cNvSpPr/>
            <p:nvPr/>
          </p:nvSpPr>
          <p:spPr>
            <a:xfrm>
              <a:off x="6172200" y="28764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45" name="Rectangle 35"/>
            <p:cNvSpPr/>
            <p:nvPr/>
          </p:nvSpPr>
          <p:spPr>
            <a:xfrm>
              <a:off x="6400800" y="28764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46" name="Rectangle 36"/>
            <p:cNvSpPr/>
            <p:nvPr/>
          </p:nvSpPr>
          <p:spPr>
            <a:xfrm>
              <a:off x="6629400" y="28764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47" name="Rectangle 37"/>
            <p:cNvSpPr/>
            <p:nvPr/>
          </p:nvSpPr>
          <p:spPr>
            <a:xfrm>
              <a:off x="8229600" y="28764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48" name="Rectangle 38"/>
            <p:cNvSpPr/>
            <p:nvPr/>
          </p:nvSpPr>
          <p:spPr>
            <a:xfrm>
              <a:off x="8458200" y="28764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49" name="Rectangle 39"/>
            <p:cNvSpPr/>
            <p:nvPr/>
          </p:nvSpPr>
          <p:spPr>
            <a:xfrm>
              <a:off x="8686800" y="2876400"/>
              <a:ext cx="227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50" name="Rectangle 40"/>
            <p:cNvSpPr/>
            <p:nvPr/>
          </p:nvSpPr>
          <p:spPr>
            <a:xfrm>
              <a:off x="6858000" y="2876400"/>
              <a:ext cx="1370880" cy="2278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51" name="Line 41"/>
          <p:cNvSpPr/>
          <p:nvPr/>
        </p:nvSpPr>
        <p:spPr>
          <a:xfrm>
            <a:off x="2743200" y="2723760"/>
            <a:ext cx="63244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52" name="Text Box 42"/>
          <p:cNvSpPr/>
          <p:nvPr/>
        </p:nvSpPr>
        <p:spPr>
          <a:xfrm>
            <a:off x="239400" y="2343240"/>
            <a:ext cx="256428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True Product: 2*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Text Box 43"/>
          <p:cNvSpPr/>
          <p:nvPr/>
        </p:nvSpPr>
        <p:spPr>
          <a:xfrm>
            <a:off x="237240" y="1657440"/>
            <a:ext cx="192600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Operands: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Text Box 44"/>
          <p:cNvSpPr/>
          <p:nvPr/>
        </p:nvSpPr>
        <p:spPr>
          <a:xfrm>
            <a:off x="228600" y="2952720"/>
            <a:ext cx="243756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Discard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Rectangle 45"/>
          <p:cNvSpPr/>
          <p:nvPr/>
        </p:nvSpPr>
        <p:spPr>
          <a:xfrm>
            <a:off x="4453200" y="2724120"/>
            <a:ext cx="1799640" cy="5058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TMult</a:t>
            </a:r>
            <a:r>
              <a:rPr b="0" i="1" lang="en-US" sz="2400" spc="-1" strike="noStrike" baseline="-25000">
                <a:solidFill>
                  <a:schemeClr val="dk1"/>
                </a:solidFill>
                <a:latin typeface="Times New Roman"/>
              </a:rPr>
              <a:t>w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, 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v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6" name="Group 46"/>
          <p:cNvGrpSpPr/>
          <p:nvPr/>
        </p:nvGrpSpPr>
        <p:grpSpPr>
          <a:xfrm>
            <a:off x="3429000" y="2419200"/>
            <a:ext cx="2742480" cy="227880"/>
            <a:chOff x="3429000" y="2419200"/>
            <a:chExt cx="2742480" cy="227880"/>
          </a:xfrm>
        </p:grpSpPr>
        <p:sp>
          <p:nvSpPr>
            <p:cNvPr id="657" name="Rectangle 47"/>
            <p:cNvSpPr/>
            <p:nvPr/>
          </p:nvSpPr>
          <p:spPr>
            <a:xfrm>
              <a:off x="3429000" y="24192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58" name="Rectangle 48"/>
            <p:cNvSpPr/>
            <p:nvPr/>
          </p:nvSpPr>
          <p:spPr>
            <a:xfrm>
              <a:off x="3657600" y="24192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59" name="Rectangle 49"/>
            <p:cNvSpPr/>
            <p:nvPr/>
          </p:nvSpPr>
          <p:spPr>
            <a:xfrm>
              <a:off x="3886200" y="24192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60" name="Rectangle 50"/>
            <p:cNvSpPr/>
            <p:nvPr/>
          </p:nvSpPr>
          <p:spPr>
            <a:xfrm>
              <a:off x="5486400" y="24192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61" name="Rectangle 51"/>
            <p:cNvSpPr/>
            <p:nvPr/>
          </p:nvSpPr>
          <p:spPr>
            <a:xfrm>
              <a:off x="5715000" y="24192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62" name="Rectangle 52"/>
            <p:cNvSpPr/>
            <p:nvPr/>
          </p:nvSpPr>
          <p:spPr>
            <a:xfrm>
              <a:off x="5943600" y="24192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63" name="Rectangle 53"/>
            <p:cNvSpPr/>
            <p:nvPr/>
          </p:nvSpPr>
          <p:spPr>
            <a:xfrm>
              <a:off x="4114800" y="2419200"/>
              <a:ext cx="1370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Arial Narrow"/>
                </a:rPr>
                <a:t>• • •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380880" y="569880"/>
            <a:ext cx="7398720" cy="572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Power-of-2 Multiply with Shift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396720" y="1352520"/>
            <a:ext cx="7895520" cy="49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297180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Operation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97180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u &lt;&lt; k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gives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u * </a:t>
            </a: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2</a:t>
            </a:r>
            <a:r>
              <a:rPr b="1" i="1" lang="en-US" sz="2000" spc="-1" strike="noStrike" baseline="30000">
                <a:solidFill>
                  <a:schemeClr val="dk1"/>
                </a:solidFill>
                <a:latin typeface="Calibri"/>
              </a:rPr>
              <a:t>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971800"/>
              </a:tabLst>
            </a:pPr>
            <a:r>
              <a:rPr b="0" lang="en-US" sz="2000" spc="-1" strike="noStrike">
                <a:solidFill>
                  <a:schemeClr val="dk2"/>
                </a:solidFill>
                <a:latin typeface="Calibri"/>
              </a:rPr>
              <a:t>Both signed and unsigned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297180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Examples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97180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u &lt;&lt; 3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==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u * 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97180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(u &lt;&lt; 5) – (u &lt;&lt; 3)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==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u * 24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971800"/>
              </a:tabLst>
            </a:pPr>
            <a:r>
              <a:rPr b="0" lang="en-US" sz="2000" spc="-1" strike="noStrike">
                <a:solidFill>
                  <a:schemeClr val="dk2"/>
                </a:solidFill>
                <a:latin typeface="Calibri"/>
              </a:rPr>
              <a:t>Most machines shift and add faster than multiply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29718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Compiler generates this code automatically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Rectangle 4"/>
          <p:cNvSpPr/>
          <p:nvPr/>
        </p:nvSpPr>
        <p:spPr>
          <a:xfrm>
            <a:off x="5943600" y="2514600"/>
            <a:ext cx="2278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7" name="Rectangle 5"/>
          <p:cNvSpPr/>
          <p:nvPr/>
        </p:nvSpPr>
        <p:spPr>
          <a:xfrm>
            <a:off x="6172200" y="2514600"/>
            <a:ext cx="2278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8" name="Rectangle 6"/>
          <p:cNvSpPr/>
          <p:nvPr/>
        </p:nvSpPr>
        <p:spPr>
          <a:xfrm>
            <a:off x="6400800" y="2514600"/>
            <a:ext cx="2278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9" name="Rectangle 7"/>
          <p:cNvSpPr/>
          <p:nvPr/>
        </p:nvSpPr>
        <p:spPr>
          <a:xfrm>
            <a:off x="8001000" y="2514600"/>
            <a:ext cx="2278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0" name="Rectangle 8"/>
          <p:cNvSpPr/>
          <p:nvPr/>
        </p:nvSpPr>
        <p:spPr>
          <a:xfrm>
            <a:off x="8229600" y="2514600"/>
            <a:ext cx="2278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1" name="Rectangle 9"/>
          <p:cNvSpPr/>
          <p:nvPr/>
        </p:nvSpPr>
        <p:spPr>
          <a:xfrm>
            <a:off x="8458200" y="2514600"/>
            <a:ext cx="2278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2" name="Rectangle 10"/>
          <p:cNvSpPr/>
          <p:nvPr/>
        </p:nvSpPr>
        <p:spPr>
          <a:xfrm>
            <a:off x="6629400" y="2514600"/>
            <a:ext cx="13708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• • 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Rectangle 11"/>
          <p:cNvSpPr/>
          <p:nvPr/>
        </p:nvSpPr>
        <p:spPr>
          <a:xfrm>
            <a:off x="5943600" y="29718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Rectangle 12"/>
          <p:cNvSpPr/>
          <p:nvPr/>
        </p:nvSpPr>
        <p:spPr>
          <a:xfrm>
            <a:off x="6858000" y="29718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Rectangle 13"/>
          <p:cNvSpPr/>
          <p:nvPr/>
        </p:nvSpPr>
        <p:spPr>
          <a:xfrm>
            <a:off x="7086600" y="2971800"/>
            <a:ext cx="227880" cy="227880"/>
          </a:xfrm>
          <a:prstGeom prst="rect">
            <a:avLst/>
          </a:prstGeom>
          <a:solidFill>
            <a:srgbClr val="a8e7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Rectangle 14"/>
          <p:cNvSpPr/>
          <p:nvPr/>
        </p:nvSpPr>
        <p:spPr>
          <a:xfrm>
            <a:off x="7315200" y="29718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Rectangle 15"/>
          <p:cNvSpPr/>
          <p:nvPr/>
        </p:nvSpPr>
        <p:spPr>
          <a:xfrm>
            <a:off x="8229600" y="29718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Rectangle 16"/>
          <p:cNvSpPr/>
          <p:nvPr/>
        </p:nvSpPr>
        <p:spPr>
          <a:xfrm>
            <a:off x="8458200" y="29718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Rectangle 17"/>
          <p:cNvSpPr/>
          <p:nvPr/>
        </p:nvSpPr>
        <p:spPr>
          <a:xfrm>
            <a:off x="6172200" y="2971800"/>
            <a:ext cx="6850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•••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Rectangle 18"/>
          <p:cNvSpPr/>
          <p:nvPr/>
        </p:nvSpPr>
        <p:spPr>
          <a:xfrm>
            <a:off x="5317200" y="2438280"/>
            <a:ext cx="33192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Rectangle 19"/>
          <p:cNvSpPr/>
          <p:nvPr/>
        </p:nvSpPr>
        <p:spPr>
          <a:xfrm>
            <a:off x="5311800" y="2895480"/>
            <a:ext cx="4107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2</a:t>
            </a:r>
            <a:r>
              <a:rPr b="0" i="1" lang="en-US" sz="2400" spc="-1" strike="noStrike" baseline="30000">
                <a:solidFill>
                  <a:schemeClr val="dk1"/>
                </a:solidFill>
                <a:latin typeface="Times New Roman"/>
              </a:rPr>
              <a:t>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Line 20"/>
          <p:cNvSpPr/>
          <p:nvPr/>
        </p:nvSpPr>
        <p:spPr>
          <a:xfrm>
            <a:off x="2514600" y="3276360"/>
            <a:ext cx="63244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83" name="Rectangle 21"/>
          <p:cNvSpPr/>
          <p:nvPr/>
        </p:nvSpPr>
        <p:spPr>
          <a:xfrm>
            <a:off x="4973760" y="2895480"/>
            <a:ext cx="27828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Arial Narrow"/>
              </a:rPr>
              <a:t>*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Rectangle 22"/>
          <p:cNvSpPr/>
          <p:nvPr/>
        </p:nvSpPr>
        <p:spPr>
          <a:xfrm>
            <a:off x="3803760" y="3276720"/>
            <a:ext cx="81684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· 2</a:t>
            </a:r>
            <a:r>
              <a:rPr b="0" i="1" lang="en-US" sz="2400" spc="-1" strike="noStrike" baseline="30000">
                <a:solidFill>
                  <a:schemeClr val="dk1"/>
                </a:solidFill>
                <a:latin typeface="Times New Roman"/>
              </a:rPr>
              <a:t>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Line 23"/>
          <p:cNvSpPr/>
          <p:nvPr/>
        </p:nvSpPr>
        <p:spPr>
          <a:xfrm>
            <a:off x="2514600" y="3733560"/>
            <a:ext cx="63244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86" name="Text Box 24"/>
          <p:cNvSpPr/>
          <p:nvPr/>
        </p:nvSpPr>
        <p:spPr>
          <a:xfrm>
            <a:off x="1001880" y="3352680"/>
            <a:ext cx="255060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True Product: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+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Text Box 25"/>
          <p:cNvSpPr/>
          <p:nvPr/>
        </p:nvSpPr>
        <p:spPr>
          <a:xfrm>
            <a:off x="999360" y="2666880"/>
            <a:ext cx="192600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Operands: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Text Box 26"/>
          <p:cNvSpPr/>
          <p:nvPr/>
        </p:nvSpPr>
        <p:spPr>
          <a:xfrm>
            <a:off x="990720" y="3795840"/>
            <a:ext cx="2437560" cy="3945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Discard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k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bits: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w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Rectangle 27"/>
          <p:cNvSpPr/>
          <p:nvPr/>
        </p:nvSpPr>
        <p:spPr>
          <a:xfrm>
            <a:off x="4403880" y="3795840"/>
            <a:ext cx="1340640" cy="36684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</a:rPr>
              <a:t>UMult</a:t>
            </a:r>
            <a:r>
              <a:rPr b="0" i="1" lang="en-US" sz="1600" spc="-1" strike="noStrike" baseline="-25000">
                <a:solidFill>
                  <a:schemeClr val="dk1"/>
                </a:solidFill>
                <a:latin typeface="Times New Roman"/>
              </a:rPr>
              <a:t>w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i="1" lang="en-US" sz="1600" spc="-1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</a:rPr>
              <a:t> , 2</a:t>
            </a:r>
            <a:r>
              <a:rPr b="0" i="1" lang="en-US" sz="1600" spc="-1" strike="noStrike" baseline="30000">
                <a:solidFill>
                  <a:schemeClr val="dk1"/>
                </a:solidFill>
                <a:latin typeface="Times New Roman"/>
              </a:rPr>
              <a:t>k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Rectangle 28"/>
          <p:cNvSpPr/>
          <p:nvPr/>
        </p:nvSpPr>
        <p:spPr>
          <a:xfrm>
            <a:off x="7543800" y="2971800"/>
            <a:ext cx="6850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•••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Rectangle 29"/>
          <p:cNvSpPr/>
          <p:nvPr/>
        </p:nvSpPr>
        <p:spPr>
          <a:xfrm>
            <a:off x="7090920" y="2057400"/>
            <a:ext cx="3153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2" name="Group 30"/>
          <p:cNvGrpSpPr/>
          <p:nvPr/>
        </p:nvGrpSpPr>
        <p:grpSpPr>
          <a:xfrm>
            <a:off x="4572000" y="3429000"/>
            <a:ext cx="2742480" cy="227880"/>
            <a:chOff x="4572000" y="3429000"/>
            <a:chExt cx="2742480" cy="227880"/>
          </a:xfrm>
        </p:grpSpPr>
        <p:sp>
          <p:nvSpPr>
            <p:cNvPr id="693" name="Rectangle 31"/>
            <p:cNvSpPr/>
            <p:nvPr/>
          </p:nvSpPr>
          <p:spPr>
            <a:xfrm>
              <a:off x="4572000" y="34290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0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94" name="Rectangle 32"/>
            <p:cNvSpPr/>
            <p:nvPr/>
          </p:nvSpPr>
          <p:spPr>
            <a:xfrm>
              <a:off x="4800600" y="34290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0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95" name="Rectangle 33"/>
            <p:cNvSpPr/>
            <p:nvPr/>
          </p:nvSpPr>
          <p:spPr>
            <a:xfrm>
              <a:off x="5029200" y="34290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0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96" name="Rectangle 34"/>
            <p:cNvSpPr/>
            <p:nvPr/>
          </p:nvSpPr>
          <p:spPr>
            <a:xfrm>
              <a:off x="6629400" y="34290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0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97" name="Rectangle 35"/>
            <p:cNvSpPr/>
            <p:nvPr/>
          </p:nvSpPr>
          <p:spPr>
            <a:xfrm>
              <a:off x="6858000" y="34290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0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98" name="Rectangle 36"/>
            <p:cNvSpPr/>
            <p:nvPr/>
          </p:nvSpPr>
          <p:spPr>
            <a:xfrm>
              <a:off x="7086600" y="34290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0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99" name="Rectangle 37"/>
            <p:cNvSpPr/>
            <p:nvPr/>
          </p:nvSpPr>
          <p:spPr>
            <a:xfrm>
              <a:off x="5257800" y="3429000"/>
              <a:ext cx="1370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chemeClr val="dk1"/>
                  </a:solidFill>
                  <a:latin typeface="Calibri"/>
                </a:rPr>
                <a:t>• • •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00" name="Rectangle 38"/>
          <p:cNvSpPr/>
          <p:nvPr/>
        </p:nvSpPr>
        <p:spPr>
          <a:xfrm>
            <a:off x="7315200" y="34290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Rectangle 39"/>
          <p:cNvSpPr/>
          <p:nvPr/>
        </p:nvSpPr>
        <p:spPr>
          <a:xfrm>
            <a:off x="8229600" y="34290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Rectangle 40"/>
          <p:cNvSpPr/>
          <p:nvPr/>
        </p:nvSpPr>
        <p:spPr>
          <a:xfrm>
            <a:off x="8458200" y="34290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Rectangle 41"/>
          <p:cNvSpPr/>
          <p:nvPr/>
        </p:nvSpPr>
        <p:spPr>
          <a:xfrm>
            <a:off x="7543800" y="3429000"/>
            <a:ext cx="6850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•••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Rectangle 42"/>
          <p:cNvSpPr/>
          <p:nvPr/>
        </p:nvSpPr>
        <p:spPr>
          <a:xfrm>
            <a:off x="4418640" y="4066920"/>
            <a:ext cx="1317960" cy="36684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</a:rPr>
              <a:t>TMult</a:t>
            </a:r>
            <a:r>
              <a:rPr b="0" i="1" lang="en-US" sz="1600" spc="-1" strike="noStrike" baseline="-25000">
                <a:solidFill>
                  <a:schemeClr val="dk1"/>
                </a:solidFill>
                <a:latin typeface="Times New Roman"/>
              </a:rPr>
              <a:t>w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</a:rPr>
              <a:t>(</a:t>
            </a:r>
            <a:r>
              <a:rPr b="0" i="1" lang="en-US" sz="1600" spc="-1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</a:rPr>
              <a:t> , 2</a:t>
            </a:r>
            <a:r>
              <a:rPr b="0" i="1" lang="en-US" sz="1600" spc="-1" strike="noStrike" baseline="30000">
                <a:solidFill>
                  <a:schemeClr val="dk1"/>
                </a:solidFill>
                <a:latin typeface="Times New Roman"/>
              </a:rPr>
              <a:t>k</a:t>
            </a:r>
            <a:r>
              <a:rPr b="0" lang="en-US" sz="1600" spc="-1" strike="noStrike">
                <a:solidFill>
                  <a:schemeClr val="dk1"/>
                </a:solidFill>
                <a:latin typeface="Times New Roman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Rectangle 43"/>
          <p:cNvSpPr/>
          <p:nvPr/>
        </p:nvSpPr>
        <p:spPr>
          <a:xfrm>
            <a:off x="7315200" y="38862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Rectangle 44"/>
          <p:cNvSpPr/>
          <p:nvPr/>
        </p:nvSpPr>
        <p:spPr>
          <a:xfrm>
            <a:off x="8229600" y="38862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Rectangle 45"/>
          <p:cNvSpPr/>
          <p:nvPr/>
        </p:nvSpPr>
        <p:spPr>
          <a:xfrm>
            <a:off x="8458200" y="38862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Rectangle 46"/>
          <p:cNvSpPr/>
          <p:nvPr/>
        </p:nvSpPr>
        <p:spPr>
          <a:xfrm>
            <a:off x="7543800" y="3886200"/>
            <a:ext cx="6850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•••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Rectangle 47"/>
          <p:cNvSpPr/>
          <p:nvPr/>
        </p:nvSpPr>
        <p:spPr>
          <a:xfrm>
            <a:off x="6629400" y="3886200"/>
            <a:ext cx="2278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0" name="Rectangle 48"/>
          <p:cNvSpPr/>
          <p:nvPr/>
        </p:nvSpPr>
        <p:spPr>
          <a:xfrm>
            <a:off x="6858000" y="3886200"/>
            <a:ext cx="2278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1" name="Rectangle 49"/>
          <p:cNvSpPr/>
          <p:nvPr/>
        </p:nvSpPr>
        <p:spPr>
          <a:xfrm>
            <a:off x="7086600" y="3886200"/>
            <a:ext cx="2278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2" name="Rectangle 50"/>
          <p:cNvSpPr/>
          <p:nvPr/>
        </p:nvSpPr>
        <p:spPr>
          <a:xfrm>
            <a:off x="5943600" y="3886200"/>
            <a:ext cx="6850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•••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304920" y="493560"/>
            <a:ext cx="8381160" cy="572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Unsigned Power-of-2 Divide with Shift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/>
          </p:nvPr>
        </p:nvSpPr>
        <p:spPr>
          <a:xfrm>
            <a:off x="290520" y="1220760"/>
            <a:ext cx="8306640" cy="1267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297180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Quotient of Unsigned by Power of 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97180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u &gt;&gt; k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gives  </a:t>
            </a:r>
            <a:r>
              <a:rPr b="1" lang="en-US" sz="2000" spc="-1" strike="noStrike">
                <a:solidFill>
                  <a:schemeClr val="dk1"/>
                </a:solidFill>
                <a:latin typeface="Symbol"/>
              </a:rPr>
              <a:t>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</a:rPr>
              <a:t>u / </a:t>
            </a: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2</a:t>
            </a:r>
            <a:r>
              <a:rPr b="1" i="1" lang="en-US" sz="2000" spc="-1" strike="noStrike" baseline="30000">
                <a:solidFill>
                  <a:schemeClr val="dk1"/>
                </a:solidFill>
                <a:latin typeface="Calibri"/>
              </a:rPr>
              <a:t>k </a:t>
            </a:r>
            <a:r>
              <a:rPr b="1" lang="en-US" sz="2000" spc="-1" strike="noStrike">
                <a:solidFill>
                  <a:schemeClr val="dk1"/>
                </a:solidFill>
                <a:latin typeface="Symbol"/>
              </a:rPr>
              <a:t>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971800"/>
              </a:tabLst>
            </a:pPr>
            <a:r>
              <a:rPr b="0" lang="en-US" sz="2000" spc="-1" strike="noStrike">
                <a:solidFill>
                  <a:schemeClr val="dk2"/>
                </a:solidFill>
                <a:latin typeface="Calibri"/>
              </a:rPr>
              <a:t>Uses logical shift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5" name="Object 4"/>
          <p:cNvGraphicFramePr/>
          <p:nvPr/>
        </p:nvGraphicFramePr>
        <p:xfrm>
          <a:off x="762120" y="4915080"/>
          <a:ext cx="7682760" cy="1637640"/>
        </p:xfrm>
        <a:graphic>
          <a:graphicData uri="http://schemas.openxmlformats.org/presentationml/2006/ole">
            <p:oleObj progId="Word.Document.8" r:id="rId1" spid="">
              <p:embed/>
              <p:pic>
                <p:nvPicPr>
                  <p:cNvPr id="716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62120" y="4915080"/>
                    <a:ext cx="7682760" cy="1637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717" name="Rectangle 5"/>
          <p:cNvSpPr/>
          <p:nvPr/>
        </p:nvSpPr>
        <p:spPr>
          <a:xfrm>
            <a:off x="3962520" y="2743200"/>
            <a:ext cx="227880" cy="22788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8" name="Rectangle 6"/>
          <p:cNvSpPr/>
          <p:nvPr/>
        </p:nvSpPr>
        <p:spPr>
          <a:xfrm>
            <a:off x="4191120" y="2743200"/>
            <a:ext cx="227880" cy="22788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9" name="Rectangle 7"/>
          <p:cNvSpPr/>
          <p:nvPr/>
        </p:nvSpPr>
        <p:spPr>
          <a:xfrm>
            <a:off x="5105520" y="2743200"/>
            <a:ext cx="227880" cy="22788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0" name="Rectangle 8"/>
          <p:cNvSpPr/>
          <p:nvPr/>
        </p:nvSpPr>
        <p:spPr>
          <a:xfrm>
            <a:off x="3962520" y="32004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Rectangle 9"/>
          <p:cNvSpPr/>
          <p:nvPr/>
        </p:nvSpPr>
        <p:spPr>
          <a:xfrm>
            <a:off x="4876920" y="32004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Rectangle 10"/>
          <p:cNvSpPr/>
          <p:nvPr/>
        </p:nvSpPr>
        <p:spPr>
          <a:xfrm>
            <a:off x="5105520" y="3200400"/>
            <a:ext cx="227880" cy="227880"/>
          </a:xfrm>
          <a:prstGeom prst="rect">
            <a:avLst/>
          </a:prstGeom>
          <a:solidFill>
            <a:srgbClr val="a8e7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Rectangle 11"/>
          <p:cNvSpPr/>
          <p:nvPr/>
        </p:nvSpPr>
        <p:spPr>
          <a:xfrm>
            <a:off x="5334120" y="32004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Rectangle 12"/>
          <p:cNvSpPr/>
          <p:nvPr/>
        </p:nvSpPr>
        <p:spPr>
          <a:xfrm>
            <a:off x="6248520" y="32004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Rectangle 13"/>
          <p:cNvSpPr/>
          <p:nvPr/>
        </p:nvSpPr>
        <p:spPr>
          <a:xfrm>
            <a:off x="6477120" y="32004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Rectangle 14"/>
          <p:cNvSpPr/>
          <p:nvPr/>
        </p:nvSpPr>
        <p:spPr>
          <a:xfrm>
            <a:off x="4191120" y="3200400"/>
            <a:ext cx="6850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•••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Rectangle 15"/>
          <p:cNvSpPr/>
          <p:nvPr/>
        </p:nvSpPr>
        <p:spPr>
          <a:xfrm>
            <a:off x="3335760" y="2666880"/>
            <a:ext cx="33192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Rectangle 16"/>
          <p:cNvSpPr/>
          <p:nvPr/>
        </p:nvSpPr>
        <p:spPr>
          <a:xfrm>
            <a:off x="3330360" y="3124080"/>
            <a:ext cx="4107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2</a:t>
            </a:r>
            <a:r>
              <a:rPr b="0" i="1" lang="en-US" sz="2400" spc="-1" strike="noStrike" baseline="30000">
                <a:solidFill>
                  <a:schemeClr val="dk1"/>
                </a:solidFill>
                <a:latin typeface="Times New Roman"/>
              </a:rPr>
              <a:t>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Line 17"/>
          <p:cNvSpPr/>
          <p:nvPr/>
        </p:nvSpPr>
        <p:spPr>
          <a:xfrm>
            <a:off x="2209680" y="3504960"/>
            <a:ext cx="63244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30" name="Rectangle 18"/>
          <p:cNvSpPr/>
          <p:nvPr/>
        </p:nvSpPr>
        <p:spPr>
          <a:xfrm>
            <a:off x="3006360" y="3124080"/>
            <a:ext cx="25092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Arial Narrow"/>
              </a:rPr>
              <a:t>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Rectangle 19"/>
          <p:cNvSpPr/>
          <p:nvPr/>
        </p:nvSpPr>
        <p:spPr>
          <a:xfrm>
            <a:off x="2976840" y="3581280"/>
            <a:ext cx="80100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/ 2</a:t>
            </a:r>
            <a:r>
              <a:rPr b="0" i="1" lang="en-US" sz="2400" spc="-1" strike="noStrike" baseline="30000">
                <a:solidFill>
                  <a:schemeClr val="dk1"/>
                </a:solidFill>
                <a:latin typeface="Times New Roman"/>
              </a:rPr>
              <a:t>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Text Box 20"/>
          <p:cNvSpPr/>
          <p:nvPr/>
        </p:nvSpPr>
        <p:spPr>
          <a:xfrm>
            <a:off x="540360" y="3581280"/>
            <a:ext cx="13053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Division: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Text Box 21"/>
          <p:cNvSpPr/>
          <p:nvPr/>
        </p:nvSpPr>
        <p:spPr>
          <a:xfrm>
            <a:off x="541080" y="2895480"/>
            <a:ext cx="146232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Operands: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Rectangle 22"/>
          <p:cNvSpPr/>
          <p:nvPr/>
        </p:nvSpPr>
        <p:spPr>
          <a:xfrm>
            <a:off x="5562720" y="3200400"/>
            <a:ext cx="6850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•••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Rectangle 23"/>
          <p:cNvSpPr/>
          <p:nvPr/>
        </p:nvSpPr>
        <p:spPr>
          <a:xfrm>
            <a:off x="5014440" y="2362320"/>
            <a:ext cx="31536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Rectangle 24"/>
          <p:cNvSpPr/>
          <p:nvPr/>
        </p:nvSpPr>
        <p:spPr>
          <a:xfrm>
            <a:off x="4419720" y="2743200"/>
            <a:ext cx="685080" cy="22788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•••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37" name="Group 25"/>
          <p:cNvGrpSpPr/>
          <p:nvPr/>
        </p:nvGrpSpPr>
        <p:grpSpPr>
          <a:xfrm>
            <a:off x="5334120" y="2743200"/>
            <a:ext cx="1370880" cy="227880"/>
            <a:chOff x="5334120" y="2743200"/>
            <a:chExt cx="1370880" cy="227880"/>
          </a:xfrm>
        </p:grpSpPr>
        <p:sp>
          <p:nvSpPr>
            <p:cNvPr id="738" name="Rectangle 26"/>
            <p:cNvSpPr/>
            <p:nvPr/>
          </p:nvSpPr>
          <p:spPr>
            <a:xfrm>
              <a:off x="5334120" y="27432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0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39" name="Rectangle 27"/>
            <p:cNvSpPr/>
            <p:nvPr/>
          </p:nvSpPr>
          <p:spPr>
            <a:xfrm>
              <a:off x="6248520" y="27432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0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40" name="Rectangle 28"/>
            <p:cNvSpPr/>
            <p:nvPr/>
          </p:nvSpPr>
          <p:spPr>
            <a:xfrm>
              <a:off x="6477120" y="27432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0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41" name="Rectangle 29"/>
            <p:cNvSpPr/>
            <p:nvPr/>
          </p:nvSpPr>
          <p:spPr>
            <a:xfrm>
              <a:off x="5562720" y="2743200"/>
              <a:ext cx="6850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chemeClr val="dk1"/>
                  </a:solidFill>
                  <a:latin typeface="Calibri"/>
                </a:rPr>
                <a:t>•••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2" name="Rectangle 30"/>
          <p:cNvSpPr/>
          <p:nvPr/>
        </p:nvSpPr>
        <p:spPr>
          <a:xfrm>
            <a:off x="5334120" y="3657600"/>
            <a:ext cx="227880" cy="22788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3" name="Rectangle 31"/>
          <p:cNvSpPr/>
          <p:nvPr/>
        </p:nvSpPr>
        <p:spPr>
          <a:xfrm>
            <a:off x="5562720" y="3657600"/>
            <a:ext cx="227880" cy="22788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4" name="Rectangle 32"/>
          <p:cNvSpPr/>
          <p:nvPr/>
        </p:nvSpPr>
        <p:spPr>
          <a:xfrm>
            <a:off x="6477120" y="3657600"/>
            <a:ext cx="227880" cy="22788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5" name="Rectangle 33"/>
          <p:cNvSpPr/>
          <p:nvPr/>
        </p:nvSpPr>
        <p:spPr>
          <a:xfrm>
            <a:off x="5791320" y="3657600"/>
            <a:ext cx="685080" cy="22788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•••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Rectangle 34"/>
          <p:cNvSpPr/>
          <p:nvPr/>
        </p:nvSpPr>
        <p:spPr>
          <a:xfrm>
            <a:off x="3962520" y="36576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Rectangle 35"/>
          <p:cNvSpPr/>
          <p:nvPr/>
        </p:nvSpPr>
        <p:spPr>
          <a:xfrm>
            <a:off x="4876920" y="36576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Rectangle 36"/>
          <p:cNvSpPr/>
          <p:nvPr/>
        </p:nvSpPr>
        <p:spPr>
          <a:xfrm>
            <a:off x="5105520" y="36576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Rectangle 37"/>
          <p:cNvSpPr/>
          <p:nvPr/>
        </p:nvSpPr>
        <p:spPr>
          <a:xfrm>
            <a:off x="4191120" y="3657600"/>
            <a:ext cx="6850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•••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0" name="Group 38"/>
          <p:cNvGrpSpPr/>
          <p:nvPr/>
        </p:nvGrpSpPr>
        <p:grpSpPr>
          <a:xfrm>
            <a:off x="6781680" y="3657600"/>
            <a:ext cx="1370880" cy="227880"/>
            <a:chOff x="6781680" y="3657600"/>
            <a:chExt cx="1370880" cy="227880"/>
          </a:xfrm>
        </p:grpSpPr>
        <p:sp>
          <p:nvSpPr>
            <p:cNvPr id="751" name="Rectangle 39"/>
            <p:cNvSpPr/>
            <p:nvPr/>
          </p:nvSpPr>
          <p:spPr>
            <a:xfrm>
              <a:off x="6781680" y="36576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52" name="Rectangle 40"/>
            <p:cNvSpPr/>
            <p:nvPr/>
          </p:nvSpPr>
          <p:spPr>
            <a:xfrm>
              <a:off x="7696080" y="36576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53" name="Rectangle 41"/>
            <p:cNvSpPr/>
            <p:nvPr/>
          </p:nvSpPr>
          <p:spPr>
            <a:xfrm>
              <a:off x="7924680" y="3657600"/>
              <a:ext cx="2278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54" name="Rectangle 42"/>
            <p:cNvSpPr/>
            <p:nvPr/>
          </p:nvSpPr>
          <p:spPr>
            <a:xfrm>
              <a:off x="7010280" y="3657600"/>
              <a:ext cx="685080" cy="227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•••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55" name="Line 43"/>
          <p:cNvSpPr/>
          <p:nvPr/>
        </p:nvSpPr>
        <p:spPr>
          <a:xfrm>
            <a:off x="2209680" y="4038480"/>
            <a:ext cx="63244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56" name="Rectangle 44"/>
          <p:cNvSpPr/>
          <p:nvPr/>
        </p:nvSpPr>
        <p:spPr>
          <a:xfrm>
            <a:off x="2689920" y="4133880"/>
            <a:ext cx="106668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chemeClr val="dk2"/>
                </a:solidFill>
                <a:latin typeface="Symbol"/>
              </a:rPr>
              <a:t></a:t>
            </a:r>
            <a:r>
              <a:rPr b="0" i="1" lang="en-US" sz="16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u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/ 2</a:t>
            </a:r>
            <a:r>
              <a:rPr b="0" i="1" lang="en-US" sz="2400" spc="-1" strike="noStrike" baseline="30000">
                <a:solidFill>
                  <a:schemeClr val="dk1"/>
                </a:solidFill>
                <a:latin typeface="Times New Roman"/>
              </a:rPr>
              <a:t>k </a:t>
            </a:r>
            <a:r>
              <a:rPr b="0" lang="en-US" sz="2400" spc="-1" strike="noStrike">
                <a:solidFill>
                  <a:schemeClr val="dk2"/>
                </a:solidFill>
                <a:latin typeface="Symbol"/>
              </a:rPr>
              <a:t>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Rectangle 45"/>
          <p:cNvSpPr/>
          <p:nvPr/>
        </p:nvSpPr>
        <p:spPr>
          <a:xfrm>
            <a:off x="5334120" y="4191120"/>
            <a:ext cx="227880" cy="22788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8" name="Rectangle 46"/>
          <p:cNvSpPr/>
          <p:nvPr/>
        </p:nvSpPr>
        <p:spPr>
          <a:xfrm>
            <a:off x="5562720" y="4191120"/>
            <a:ext cx="227880" cy="22788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9" name="Rectangle 47"/>
          <p:cNvSpPr/>
          <p:nvPr/>
        </p:nvSpPr>
        <p:spPr>
          <a:xfrm>
            <a:off x="6477120" y="4191120"/>
            <a:ext cx="227880" cy="22788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0" name="Rectangle 48"/>
          <p:cNvSpPr/>
          <p:nvPr/>
        </p:nvSpPr>
        <p:spPr>
          <a:xfrm>
            <a:off x="5791320" y="4191120"/>
            <a:ext cx="685080" cy="22788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•••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Text Box 49"/>
          <p:cNvSpPr/>
          <p:nvPr/>
        </p:nvSpPr>
        <p:spPr>
          <a:xfrm>
            <a:off x="538200" y="4114800"/>
            <a:ext cx="102672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Result: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Text Box 50"/>
          <p:cNvSpPr/>
          <p:nvPr/>
        </p:nvSpPr>
        <p:spPr>
          <a:xfrm>
            <a:off x="6631200" y="3581280"/>
            <a:ext cx="238680" cy="3639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Text Box 51"/>
          <p:cNvSpPr/>
          <p:nvPr/>
        </p:nvSpPr>
        <p:spPr>
          <a:xfrm>
            <a:off x="6942240" y="2666880"/>
            <a:ext cx="1678680" cy="455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Binary Point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Line 52"/>
          <p:cNvSpPr/>
          <p:nvPr/>
        </p:nvSpPr>
        <p:spPr>
          <a:xfrm flipH="1">
            <a:off x="6781680" y="3047760"/>
            <a:ext cx="304920" cy="68580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65" name="Rectangle 53"/>
          <p:cNvSpPr/>
          <p:nvPr/>
        </p:nvSpPr>
        <p:spPr>
          <a:xfrm>
            <a:off x="3962520" y="365760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Rectangle 54"/>
          <p:cNvSpPr/>
          <p:nvPr/>
        </p:nvSpPr>
        <p:spPr>
          <a:xfrm>
            <a:off x="3962520" y="4191120"/>
            <a:ext cx="227880" cy="22788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Rectangle 55"/>
          <p:cNvSpPr/>
          <p:nvPr/>
        </p:nvSpPr>
        <p:spPr>
          <a:xfrm>
            <a:off x="4876920" y="419112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Rectangle 56"/>
          <p:cNvSpPr/>
          <p:nvPr/>
        </p:nvSpPr>
        <p:spPr>
          <a:xfrm>
            <a:off x="5105520" y="419112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Rectangle 57"/>
          <p:cNvSpPr/>
          <p:nvPr/>
        </p:nvSpPr>
        <p:spPr>
          <a:xfrm>
            <a:off x="4191120" y="4191120"/>
            <a:ext cx="6850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•••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Rectangle 58"/>
          <p:cNvSpPr/>
          <p:nvPr/>
        </p:nvSpPr>
        <p:spPr>
          <a:xfrm>
            <a:off x="3962520" y="4191120"/>
            <a:ext cx="227880" cy="22788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8" dur="indefinite" restart="never" nodeType="tmRoot">
          <p:childTnLst>
            <p:seq>
              <p:cTn id="219" dur="indefinite" nodeType="mainSeq">
                <p:childTnLst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Today: Bits, Bytes, and Integers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Representing information as bits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a6a6a6"/>
                </a:solidFill>
                <a:latin typeface="Calibri"/>
              </a:rPr>
              <a:t>Bit-level manipulations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Integers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Representation: unsigned and 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Conversion, casting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Expanding, truncating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Addition, negation, multiplication, shifting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Summary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Representations in memory, pointers, strings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Rectangle 1"/>
          <p:cNvSpPr/>
          <p:nvPr/>
        </p:nvSpPr>
        <p:spPr>
          <a:xfrm>
            <a:off x="7897680" y="-27000"/>
            <a:ext cx="1320120" cy="25164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  <a:ea typeface="ヒラギノ角ゴ ProN W3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Rectangle 61"/>
          <p:cNvSpPr/>
          <p:nvPr/>
        </p:nvSpPr>
        <p:spPr>
          <a:xfrm>
            <a:off x="704880" y="4076640"/>
            <a:ext cx="4280400" cy="745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  <a:spcBef>
                <a:spcPts val="476"/>
              </a:spcBef>
            </a:pPr>
            <a:endParaRPr b="0" lang="en-US" sz="4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1680" cy="1820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ヒラギノ角ゴ ProN W6"/>
              </a:rPr>
              <a:t>Floating Point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Rectangle 136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Today: Floating Point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Background: Fractional binary numbers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IEEE floating point standard: Definition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Example and properties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Rounding, addition, multiplication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Floating point in 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Summary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Rectangle 154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Fractional binary numbers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What is 1011.101</a:t>
            </a:r>
            <a:r>
              <a:rPr b="0" lang="en-US" sz="2400" spc="-1" strike="noStrike" baseline="-25000">
                <a:solidFill>
                  <a:schemeClr val="dk1"/>
                </a:solidFill>
                <a:latin typeface="Calibri Bold"/>
                <a:ea typeface="ヒラギノ角ゴ ProN W6"/>
              </a:rPr>
              <a:t>2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2" name="Group 1"/>
          <p:cNvGraphicFramePr/>
          <p:nvPr/>
        </p:nvGraphicFramePr>
        <p:xfrm>
          <a:off x="4114800" y="1079640"/>
          <a:ext cx="583560" cy="2176200"/>
        </p:xfrm>
        <a:graphic>
          <a:graphicData uri="http://schemas.openxmlformats.org/drawingml/2006/table">
            <a:tbl>
              <a:tblPr/>
              <a:tblGrid>
                <a:gridCol w="583920"/>
              </a:tblGrid>
              <a:tr h="42984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980002"/>
                          </a:solidFill>
                          <a:latin typeface="Calibri"/>
                          <a:ea typeface="Calibri"/>
                        </a:rPr>
                        <a:t>2</a:t>
                      </a:r>
                      <a:r>
                        <a:rPr b="0" lang="en-US" sz="1800" spc="-1" strike="noStrike" baseline="32000">
                          <a:solidFill>
                            <a:srgbClr val="980002"/>
                          </a:solidFill>
                          <a:latin typeface="Calibri Italic"/>
                          <a:ea typeface="Calibri Italic"/>
                        </a:rPr>
                        <a:t>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42984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980002"/>
                          </a:solidFill>
                          <a:latin typeface="Calibri"/>
                          <a:ea typeface="Calibri"/>
                        </a:rPr>
                        <a:t>2</a:t>
                      </a:r>
                      <a:r>
                        <a:rPr b="0" lang="en-US" sz="1800" spc="-1" strike="noStrike" baseline="32000">
                          <a:solidFill>
                            <a:srgbClr val="980002"/>
                          </a:solidFill>
                          <a:latin typeface="Calibri Italic"/>
                          <a:ea typeface="Calibri Italic"/>
                        </a:rPr>
                        <a:t>i-1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65320">
                <a:tc>
                  <a:txBody>
                    <a:bodyPr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980002"/>
                        </a:solidFill>
                        <a:latin typeface="Calibri"/>
                        <a:ea typeface="ヒラギノ角ゴ ProN W3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3156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980002"/>
                          </a:solidFill>
                          <a:latin typeface="Calibri"/>
                          <a:ea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3156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980002"/>
                          </a:solidFill>
                          <a:latin typeface="Calibri"/>
                          <a:ea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3156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980002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83" name="Group 18"/>
          <p:cNvGraphicFramePr/>
          <p:nvPr/>
        </p:nvGraphicFramePr>
        <p:xfrm>
          <a:off x="3581280" y="3733920"/>
          <a:ext cx="659880" cy="1767960"/>
        </p:xfrm>
        <a:graphic>
          <a:graphicData uri="http://schemas.openxmlformats.org/drawingml/2006/table">
            <a:tbl>
              <a:tblPr/>
              <a:tblGrid>
                <a:gridCol w="660240"/>
              </a:tblGrid>
              <a:tr h="32364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980002"/>
                          </a:solidFill>
                          <a:latin typeface="Calibri"/>
                          <a:ea typeface="Calibri"/>
                        </a:rPr>
                        <a:t>1/2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2364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980002"/>
                          </a:solidFill>
                          <a:latin typeface="Calibri"/>
                          <a:ea typeface="Calibri"/>
                        </a:rPr>
                        <a:t>1/4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2364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980002"/>
                          </a:solidFill>
                          <a:latin typeface="Calibri"/>
                          <a:ea typeface="Calibri"/>
                        </a:rPr>
                        <a:t>1/8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03040">
                <a:tc>
                  <a:txBody>
                    <a:bodyPr anchor="ctr">
                      <a:noAutofit/>
                    </a:bodyPr>
                    <a:p>
                      <a:endParaRPr b="0" lang="en-US" sz="2000" spc="-1" strike="noStrike">
                        <a:solidFill>
                          <a:srgbClr val="980002"/>
                        </a:solidFill>
                        <a:latin typeface="Calibri"/>
                        <a:ea typeface="ヒラギノ角ゴ ProN W3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45072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980002"/>
                          </a:solidFill>
                          <a:latin typeface="Calibri"/>
                          <a:ea typeface="Calibri"/>
                        </a:rPr>
                        <a:t>2</a:t>
                      </a:r>
                      <a:r>
                        <a:rPr b="0" lang="en-US" sz="2000" spc="-1" strike="noStrike" baseline="32000">
                          <a:solidFill>
                            <a:srgbClr val="980002"/>
                          </a:solidFill>
                          <a:latin typeface="Calibri Italic"/>
                          <a:ea typeface="Calibri Italic"/>
                        </a:rPr>
                        <a:t>-j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84" name="Group 21"/>
          <p:cNvGraphicFramePr/>
          <p:nvPr/>
        </p:nvGraphicFramePr>
        <p:xfrm>
          <a:off x="901800" y="3187800"/>
          <a:ext cx="6525720" cy="574920"/>
        </p:xfrm>
        <a:graphic>
          <a:graphicData uri="http://schemas.openxmlformats.org/drawingml/2006/table">
            <a:tbl>
              <a:tblPr/>
              <a:tblGrid>
                <a:gridCol w="571320"/>
                <a:gridCol w="583920"/>
                <a:gridCol w="685800"/>
                <a:gridCol w="571320"/>
                <a:gridCol w="571320"/>
                <a:gridCol w="571320"/>
                <a:gridCol w="571320"/>
                <a:gridCol w="571320"/>
                <a:gridCol w="571320"/>
                <a:gridCol w="685800"/>
                <a:gridCol w="571320"/>
              </a:tblGrid>
              <a:tr h="5457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b</a:t>
                      </a:r>
                      <a:r>
                        <a:rPr b="0" lang="en-US" sz="2800" spc="-1" strike="noStrike" baseline="-6000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i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b</a:t>
                      </a:r>
                      <a:r>
                        <a:rPr b="0" lang="en-US" sz="2800" spc="-1" strike="noStrike" baseline="-6000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i-1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•••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b</a:t>
                      </a:r>
                      <a:r>
                        <a:rPr b="0" lang="en-US" sz="2800" spc="-1" strike="noStrike" baseline="-6000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2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b</a:t>
                      </a:r>
                      <a:r>
                        <a:rPr b="0" lang="en-US" sz="2800" spc="-1" strike="noStrike" baseline="-6000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b</a:t>
                      </a:r>
                      <a:r>
                        <a:rPr b="0" lang="en-US" sz="2800" spc="-1" strike="noStrike" baseline="-6000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b</a:t>
                      </a:r>
                      <a:r>
                        <a:rPr b="0" lang="en-US" sz="2800" spc="-1" strike="noStrike" baseline="-6000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-1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b</a:t>
                      </a:r>
                      <a:r>
                        <a:rPr b="0" lang="en-US" sz="2800" spc="-1" strike="noStrike" baseline="-6000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-2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b</a:t>
                      </a:r>
                      <a:r>
                        <a:rPr b="0" lang="en-US" sz="2800" spc="-1" strike="noStrike" baseline="-6000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-3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•••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b</a:t>
                      </a:r>
                      <a:r>
                        <a:rPr b="0" lang="en-US" sz="2800" spc="-1" strike="noStrike" baseline="-6000">
                          <a:solidFill>
                            <a:schemeClr val="dk1"/>
                          </a:solidFill>
                          <a:latin typeface="Calibri Italic"/>
                          <a:ea typeface="Calibri Italic"/>
                        </a:rPr>
                        <a:t>-j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5" name="Rectangle 158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Rectangle 159"/>
          <p:cNvSpPr/>
          <p:nvPr/>
        </p:nvSpPr>
        <p:spPr>
          <a:xfrm rot="10800000">
            <a:off x="6206400" y="4058280"/>
            <a:ext cx="561240" cy="532800"/>
          </a:xfrm>
          <a:prstGeom prst="rect">
            <a:avLst/>
          </a:prstGeom>
          <a:solidFill>
            <a:srgbClr val="ffffff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• • •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380880" y="0"/>
            <a:ext cx="6869880" cy="155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81000" indent="-81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Fracti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onal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Bina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ry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Num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bers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/>
          </p:nvPr>
        </p:nvSpPr>
        <p:spPr>
          <a:xfrm>
            <a:off x="442800" y="5008680"/>
            <a:ext cx="8471880" cy="184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16000" indent="-216000">
              <a:lnSpc>
                <a:spcPct val="100000"/>
              </a:lnSpc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Calibri"/>
              </a:rPr>
              <a:t>Representation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Bits to right of “binary point” represent fractional powers of 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Represents rational number: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Freeform 10"/>
          <p:cNvSpPr/>
          <p:nvPr/>
        </p:nvSpPr>
        <p:spPr>
          <a:xfrm>
            <a:off x="4040280" y="3017880"/>
            <a:ext cx="164520" cy="100800"/>
          </a:xfrm>
          <a:custGeom>
            <a:avLst/>
            <a:gdLst>
              <a:gd name="textAreaLeft" fmla="*/ 0 w 164520"/>
              <a:gd name="textAreaRight" fmla="*/ 165240 w 164520"/>
              <a:gd name="textAreaTop" fmla="*/ 0 h 100800"/>
              <a:gd name="textAreaBottom" fmla="*/ 101520 h 10080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790" name="Freeform 11"/>
          <p:cNvSpPr/>
          <p:nvPr/>
        </p:nvSpPr>
        <p:spPr>
          <a:xfrm>
            <a:off x="3505320" y="2585880"/>
            <a:ext cx="697680" cy="532800"/>
          </a:xfrm>
          <a:custGeom>
            <a:avLst/>
            <a:gdLst>
              <a:gd name="textAreaLeft" fmla="*/ 0 w 697680"/>
              <a:gd name="textAreaRight" fmla="*/ 698400 w 69768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791" name="Freeform 12"/>
          <p:cNvSpPr/>
          <p:nvPr/>
        </p:nvSpPr>
        <p:spPr>
          <a:xfrm>
            <a:off x="2955960" y="2344680"/>
            <a:ext cx="1243800" cy="774000"/>
          </a:xfrm>
          <a:custGeom>
            <a:avLst/>
            <a:gdLst>
              <a:gd name="textAreaLeft" fmla="*/ 0 w 1243800"/>
              <a:gd name="textAreaRight" fmla="*/ 1244520 w 1243800"/>
              <a:gd name="textAreaTop" fmla="*/ 0 h 774000"/>
              <a:gd name="textAreaBottom" fmla="*/ 774720 h 77400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792" name="Freeform 13"/>
          <p:cNvSpPr/>
          <p:nvPr/>
        </p:nvSpPr>
        <p:spPr>
          <a:xfrm>
            <a:off x="1778040" y="1671480"/>
            <a:ext cx="2424960" cy="1447200"/>
          </a:xfrm>
          <a:custGeom>
            <a:avLst/>
            <a:gdLst>
              <a:gd name="textAreaLeft" fmla="*/ 0 w 2424960"/>
              <a:gd name="textAreaRight" fmla="*/ 2425680 w 2424960"/>
              <a:gd name="textAreaTop" fmla="*/ 0 h 1447200"/>
              <a:gd name="textAreaBottom" fmla="*/ 1447920 h 144720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793" name="Freeform 14"/>
          <p:cNvSpPr/>
          <p:nvPr/>
        </p:nvSpPr>
        <p:spPr>
          <a:xfrm>
            <a:off x="1028880" y="1316160"/>
            <a:ext cx="3174120" cy="1802520"/>
          </a:xfrm>
          <a:custGeom>
            <a:avLst/>
            <a:gdLst>
              <a:gd name="textAreaLeft" fmla="*/ 0 w 3174120"/>
              <a:gd name="textAreaRight" fmla="*/ 3174840 w 3174120"/>
              <a:gd name="textAreaTop" fmla="*/ 0 h 1802520"/>
              <a:gd name="textAreaBottom" fmla="*/ 1803240 h 180252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794" name="Rectangle 162"/>
          <p:cNvSpPr/>
          <p:nvPr/>
        </p:nvSpPr>
        <p:spPr>
          <a:xfrm>
            <a:off x="2111400" y="2421000"/>
            <a:ext cx="559800" cy="532800"/>
          </a:xfrm>
          <a:prstGeom prst="rect">
            <a:avLst/>
          </a:prstGeom>
          <a:solidFill>
            <a:srgbClr val="ffffff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• • •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Freeform 15"/>
          <p:cNvSpPr/>
          <p:nvPr/>
        </p:nvSpPr>
        <p:spPr>
          <a:xfrm rot="10800000">
            <a:off x="4299480" y="3778920"/>
            <a:ext cx="342360" cy="100800"/>
          </a:xfrm>
          <a:custGeom>
            <a:avLst/>
            <a:gdLst>
              <a:gd name="textAreaLeft" fmla="*/ 0 w 342360"/>
              <a:gd name="textAreaRight" fmla="*/ 343080 w 342360"/>
              <a:gd name="textAreaTop" fmla="*/ 0 h 100800"/>
              <a:gd name="textAreaBottom" fmla="*/ 101520 h 10080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796" name="Freeform 17"/>
          <p:cNvSpPr/>
          <p:nvPr/>
        </p:nvSpPr>
        <p:spPr>
          <a:xfrm rot="10800000">
            <a:off x="4287240" y="3778920"/>
            <a:ext cx="977040" cy="393120"/>
          </a:xfrm>
          <a:custGeom>
            <a:avLst/>
            <a:gdLst>
              <a:gd name="textAreaLeft" fmla="*/ 0 w 977040"/>
              <a:gd name="textAreaRight" fmla="*/ 977760 w 977040"/>
              <a:gd name="textAreaTop" fmla="*/ 0 h 393120"/>
              <a:gd name="textAreaBottom" fmla="*/ 393840 h 39312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797" name="Freeform 18"/>
          <p:cNvSpPr/>
          <p:nvPr/>
        </p:nvSpPr>
        <p:spPr>
          <a:xfrm rot="10800000">
            <a:off x="4285440" y="3791520"/>
            <a:ext cx="1573920" cy="774000"/>
          </a:xfrm>
          <a:custGeom>
            <a:avLst/>
            <a:gdLst>
              <a:gd name="textAreaLeft" fmla="*/ 0 w 1573920"/>
              <a:gd name="textAreaRight" fmla="*/ 1574640 w 1573920"/>
              <a:gd name="textAreaTop" fmla="*/ 0 h 774000"/>
              <a:gd name="textAreaBottom" fmla="*/ 774720 h 77400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798" name="Freeform 19"/>
          <p:cNvSpPr/>
          <p:nvPr/>
        </p:nvSpPr>
        <p:spPr>
          <a:xfrm rot="10800000">
            <a:off x="4276080" y="3753720"/>
            <a:ext cx="2716920" cy="1370880"/>
          </a:xfrm>
          <a:custGeom>
            <a:avLst/>
            <a:gdLst>
              <a:gd name="textAreaLeft" fmla="*/ 0 w 2716920"/>
              <a:gd name="textAreaRight" fmla="*/ 2717640 w 271692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799" name="Oval 2"/>
          <p:cNvSpPr/>
          <p:nvPr/>
        </p:nvSpPr>
        <p:spPr>
          <a:xfrm>
            <a:off x="4341600" y="3629880"/>
            <a:ext cx="164520" cy="16452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pic>
        <p:nvPicPr>
          <p:cNvPr id="800" name="Picture 2" descr=""/>
          <p:cNvPicPr/>
          <p:nvPr/>
        </p:nvPicPr>
        <p:blipFill>
          <a:blip r:embed="rId1"/>
          <a:stretch/>
        </p:blipFill>
        <p:spPr>
          <a:xfrm>
            <a:off x="4940280" y="5810400"/>
            <a:ext cx="1320120" cy="78048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Rectangle 166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Fractional Binary Numbers: Examples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Rectangle 168"/>
          <p:cNvSpPr/>
          <p:nvPr/>
        </p:nvSpPr>
        <p:spPr>
          <a:xfrm>
            <a:off x="380880" y="1397160"/>
            <a:ext cx="8381160" cy="5231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54160" indent="-25416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239868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Calibri Bold"/>
              </a:rPr>
              <a:t>Value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Calibri Bold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Calibri Bold"/>
              </a:rPr>
              <a:t>Representation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Monaco"/>
                <a:ea typeface="Monaco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Monaco"/>
              </a:rPr>
              <a:t>5 3/4</a:t>
            </a:r>
            <a:r>
              <a:rPr b="0" lang="en-US" sz="2000" spc="-1" strike="noStrike">
                <a:solidFill>
                  <a:schemeClr val="dk1"/>
                </a:solidFill>
                <a:latin typeface="Monaco"/>
                <a:ea typeface="Monaco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  <a:ea typeface="Monaco"/>
              </a:rPr>
              <a:t>101.11</a:t>
            </a:r>
            <a:r>
              <a:rPr b="1" lang="en-US" sz="2000" spc="-1" strike="noStrike" baseline="-6000">
                <a:solidFill>
                  <a:schemeClr val="dk1"/>
                </a:solidFill>
                <a:latin typeface="Courier New"/>
                <a:ea typeface="Monaco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Monaco"/>
                <a:ea typeface="Monaco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Monaco"/>
                <a:ea typeface="Monaco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Monaco"/>
              </a:rPr>
              <a:t>2 7/8</a:t>
            </a:r>
            <a:r>
              <a:rPr b="0" lang="en-US" sz="2000" spc="-1" strike="noStrike">
                <a:solidFill>
                  <a:schemeClr val="dk1"/>
                </a:solidFill>
                <a:latin typeface="Monaco"/>
                <a:ea typeface="Monaco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Courier New"/>
                <a:ea typeface="Monaco"/>
              </a:rPr>
              <a:t>0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  <a:ea typeface="Monaco"/>
              </a:rPr>
              <a:t>10.111</a:t>
            </a:r>
            <a:r>
              <a:rPr b="1" lang="en-US" sz="2000" spc="-1" strike="noStrike" baseline="-6000">
                <a:solidFill>
                  <a:schemeClr val="dk1"/>
                </a:solidFill>
                <a:latin typeface="Courier New"/>
                <a:ea typeface="Monaco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Monaco"/>
                <a:ea typeface="Monaco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Monaco"/>
                <a:ea typeface="Monaco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Monaco"/>
              </a:rPr>
              <a:t>1 7/16</a:t>
            </a:r>
            <a:r>
              <a:rPr b="0" lang="en-US" sz="2000" spc="-1" strike="noStrike">
                <a:solidFill>
                  <a:schemeClr val="dk1"/>
                </a:solidFill>
                <a:latin typeface="Monaco"/>
                <a:ea typeface="Monaco"/>
              </a:rPr>
              <a:t>	</a:t>
            </a:r>
            <a:r>
              <a:rPr b="1" lang="en-US" sz="2000" spc="-1" strike="noStrike">
                <a:solidFill>
                  <a:schemeClr val="lt1"/>
                </a:solidFill>
                <a:latin typeface="Courier New"/>
                <a:ea typeface="Monaco"/>
              </a:rPr>
              <a:t>00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  <a:ea typeface="Monaco"/>
              </a:rPr>
              <a:t>1.0111</a:t>
            </a:r>
            <a:r>
              <a:rPr b="1" lang="en-US" sz="2000" spc="-1" strike="noStrike" baseline="-6000">
                <a:solidFill>
                  <a:schemeClr val="dk1"/>
                </a:solidFill>
                <a:latin typeface="Courier New"/>
                <a:ea typeface="Monaco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409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239868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Calibri Bold"/>
              </a:rPr>
              <a:t>Observations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11360" indent="-254160">
              <a:lnSpc>
                <a:spcPct val="100000"/>
              </a:lnSpc>
              <a:spcBef>
                <a:spcPts val="476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3986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Divide by 2 by shifting right (unsigned)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11360" indent="-254160">
              <a:lnSpc>
                <a:spcPct val="100000"/>
              </a:lnSpc>
              <a:spcBef>
                <a:spcPts val="476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3986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Multiply by 2 by shifting left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11360" indent="-254160">
              <a:lnSpc>
                <a:spcPct val="100000"/>
              </a:lnSpc>
              <a:spcBef>
                <a:spcPts val="476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3986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Numbers of form 0.111111…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  <a:ea typeface="Calibri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are just below 1.0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977760" indent="-20304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23986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1/2 + 1/4 + 1/8 + … + 1/2</a:t>
            </a:r>
            <a:r>
              <a:rPr b="0" lang="en-US" sz="2000" spc="-1" strike="noStrike" baseline="32000">
                <a:solidFill>
                  <a:schemeClr val="dk1"/>
                </a:solidFill>
                <a:latin typeface="Calibri"/>
                <a:ea typeface="Calibri"/>
              </a:rPr>
              <a:t>i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Zapf Dingbats"/>
              </a:rPr>
              <a:t> + … ➙ 1.0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977760" indent="-20304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23986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Zapf Dingbats"/>
              </a:rPr>
              <a:t>Use notation 1.0 – ε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Rectangle 170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Rep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res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ent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abl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 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Nu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mb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182880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Limitation #1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8288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Can only exactly represent numbers of the form x/2</a:t>
            </a:r>
            <a:r>
              <a:rPr b="0" lang="en-US" sz="2000" spc="-1" strike="noStrike" baseline="32000">
                <a:solidFill>
                  <a:schemeClr val="dk1"/>
                </a:solidFill>
                <a:latin typeface="Calibri"/>
                <a:ea typeface="ヒラギノ角ゴ ProN W3"/>
              </a:rPr>
              <a:t>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18288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Other rational numbers have repeating bit representations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8288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Value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Representation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18288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1/3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  <a:ea typeface="Monaco"/>
              </a:rPr>
              <a:t>0.0101010101[01]…</a:t>
            </a:r>
            <a:r>
              <a:rPr b="1" lang="en-US" sz="2000" spc="-1" strike="noStrike" baseline="-6000">
                <a:solidFill>
                  <a:schemeClr val="dk1"/>
                </a:solidFill>
                <a:latin typeface="Courier New"/>
                <a:ea typeface="Monaco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18288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1/5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  <a:ea typeface="Monaco"/>
              </a:rPr>
              <a:t>0.001100110011[0011]…</a:t>
            </a:r>
            <a:r>
              <a:rPr b="1" lang="en-US" sz="2000" spc="-1" strike="noStrike" baseline="-6000">
                <a:solidFill>
                  <a:schemeClr val="dk1"/>
                </a:solidFill>
                <a:latin typeface="Courier New"/>
                <a:ea typeface="Monaco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18288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1/10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  <a:ea typeface="Monaco"/>
              </a:rPr>
              <a:t>0.0001100110011[0011]…</a:t>
            </a:r>
            <a:r>
              <a:rPr b="1" lang="en-US" sz="2000" spc="-1" strike="noStrike" baseline="-6000">
                <a:solidFill>
                  <a:schemeClr val="dk1"/>
                </a:solidFill>
                <a:latin typeface="Courier New"/>
                <a:ea typeface="Monaco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182880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Limitation #2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8288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Just one setting of binary point within the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w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182880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Limited range of numbers (very small values?  very large?)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For example, can count in binary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Base 2 Number Representation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Represent 15213</a:t>
            </a:r>
            <a:r>
              <a:rPr b="0" lang="en-US" sz="2000" spc="-1" strike="noStrike" baseline="-25000">
                <a:solidFill>
                  <a:schemeClr val="dk1"/>
                </a:solidFill>
                <a:latin typeface="Calibri"/>
              </a:rPr>
              <a:t>10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as 11101101101101</a:t>
            </a:r>
            <a:r>
              <a:rPr b="0" lang="en-US" sz="2000" spc="-1" strike="noStrike" baseline="-25000">
                <a:solidFill>
                  <a:schemeClr val="dk1"/>
                </a:solidFill>
                <a:latin typeface="Calibri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Represent 1.20</a:t>
            </a:r>
            <a:r>
              <a:rPr b="0" lang="en-US" sz="2000" spc="-1" strike="noStrike" baseline="-25000">
                <a:solidFill>
                  <a:schemeClr val="dk1"/>
                </a:solidFill>
                <a:latin typeface="Calibri"/>
              </a:rPr>
              <a:t>10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as 1.0011001100110011[0011]…</a:t>
            </a:r>
            <a:r>
              <a:rPr b="0" lang="en-US" sz="2000" spc="-1" strike="noStrike" baseline="-25000">
                <a:solidFill>
                  <a:schemeClr val="dk1"/>
                </a:solidFill>
                <a:latin typeface="Calibri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Represent 1.5213 X 10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4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as 1.1101101101101</a:t>
            </a:r>
            <a:r>
              <a:rPr b="0" lang="en-US" sz="2000" spc="-1" strike="noStrike" baseline="-25000">
                <a:solidFill>
                  <a:schemeClr val="dk1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X 2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</a:rPr>
              <a:t>13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Rectangle 174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Today: Floating Point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Background: Fractional binary numbers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IEEE floating point standard: Definition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Example and properties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Rounding, addition, multiplication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Floating point in 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Summary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Rectangle 178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IEEE Floating Point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IEEE Standard 754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Established in 1985 as uniform standard for floating point arithmetic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Before that, many idiosyncratic formats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Supported by all major CPUs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Driven by numerical concerns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Nice standards for rounding, overflow, underflow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Hard to make fast in hardware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Numerical analysts predominated over hardware designers in defining standard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Rectangle 182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1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Numerical Form: 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(–1)</a:t>
            </a:r>
            <a:r>
              <a:rPr b="0" lang="en-US" sz="2400" spc="-1" strike="noStrike" baseline="32000">
                <a:solidFill>
                  <a:schemeClr val="dk1"/>
                </a:solidFill>
                <a:latin typeface="Calibri Bold"/>
                <a:ea typeface="ヒラギノ角ゴ ProN W6"/>
              </a:rPr>
              <a:t>s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 Bold Italic"/>
                <a:ea typeface="Calibri Bold Italic"/>
              </a:rPr>
              <a:t>M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 2</a:t>
            </a:r>
            <a:r>
              <a:rPr b="0" lang="en-US" sz="2400" spc="-1" strike="noStrike" baseline="32000">
                <a:solidFill>
                  <a:schemeClr val="dk1"/>
                </a:solidFill>
                <a:latin typeface="Calibri Bold Italic"/>
                <a:ea typeface="Calibri Bold Italic"/>
              </a:rPr>
              <a:t>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Calibri Bold"/>
              </a:rPr>
              <a:t>Sign bit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rgbClr val="980002"/>
                </a:solidFill>
                <a:latin typeface="Calibri Bold Italic"/>
                <a:ea typeface="Calibri Bold Italic"/>
              </a:rPr>
              <a:t>s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determines whether number is negative or positive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Calibri Bold"/>
              </a:rPr>
              <a:t>Significand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rgbClr val="980002"/>
                </a:solidFill>
                <a:latin typeface="Calibri Bold Italic"/>
                <a:ea typeface="Calibri Bold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 normally a fractional value in range [1.0,2.0).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Calibri Bold"/>
              </a:rPr>
              <a:t>Exponent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rgbClr val="980002"/>
                </a:solidFill>
                <a:latin typeface="Calibri Bold Italic"/>
                <a:ea typeface="Calibri Bold Italic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weights value by power of two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Encoding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MSB </a:t>
            </a:r>
            <a:r>
              <a:rPr b="0" lang="en-US" sz="2000" spc="-1" strike="noStrike">
                <a:solidFill>
                  <a:schemeClr val="dk1"/>
                </a:solidFill>
                <a:latin typeface="Monaco"/>
                <a:ea typeface="Monaco"/>
              </a:rPr>
              <a:t>s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is sign bit </a:t>
            </a:r>
            <a:r>
              <a:rPr b="0" lang="en-US" sz="2000" spc="-1" strike="noStrike">
                <a:solidFill>
                  <a:srgbClr val="980002"/>
                </a:solidFill>
                <a:latin typeface="Calibri Bold Italic"/>
                <a:ea typeface="Calibri Bold Italic"/>
              </a:rPr>
              <a:t>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Monaco"/>
              </a:rPr>
              <a:t>exp</a:t>
            </a: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field encodes </a:t>
            </a:r>
            <a:r>
              <a:rPr b="0" lang="en-US" sz="2000" spc="-1" strike="noStrike">
                <a:solidFill>
                  <a:srgbClr val="980002"/>
                </a:solidFill>
                <a:latin typeface="Calibri Bold Italic"/>
                <a:ea typeface="Calibri Bold Italic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(but is not equal to 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Monaco"/>
              </a:rPr>
              <a:t>frac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field encodes </a:t>
            </a:r>
            <a:r>
              <a:rPr b="0" lang="en-US" sz="2000" spc="-1" strike="noStrike">
                <a:solidFill>
                  <a:srgbClr val="980002"/>
                </a:solidFill>
                <a:latin typeface="Calibri Bold Italic"/>
                <a:ea typeface="Calibri Bold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(but is not equal to M)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Floating Point Representation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16" name="Group 2"/>
          <p:cNvGraphicFramePr/>
          <p:nvPr/>
        </p:nvGraphicFramePr>
        <p:xfrm>
          <a:off x="711360" y="5689440"/>
          <a:ext cx="7365240" cy="507960"/>
        </p:xfrm>
        <a:graphic>
          <a:graphicData uri="http://schemas.openxmlformats.org/drawingml/2006/table">
            <a:tbl>
              <a:tblPr/>
              <a:tblGrid>
                <a:gridCol w="380880"/>
                <a:gridCol w="1841400"/>
                <a:gridCol w="5143320"/>
              </a:tblGrid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b2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exp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frac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186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Precision options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Single precision: 32 bits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100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Double precision: 64 bits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100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Extended precision: 80 bits (Intel only)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20" name="Group 39"/>
          <p:cNvGraphicFramePr/>
          <p:nvPr/>
        </p:nvGraphicFramePr>
        <p:xfrm>
          <a:off x="876240" y="1994040"/>
          <a:ext cx="7365240" cy="1015920"/>
        </p:xfrm>
        <a:graphic>
          <a:graphicData uri="http://schemas.openxmlformats.org/drawingml/2006/table">
            <a:tbl>
              <a:tblPr/>
              <a:tblGrid>
                <a:gridCol w="380880"/>
                <a:gridCol w="1841400"/>
                <a:gridCol w="5143320"/>
              </a:tblGrid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b2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exp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frac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cf3"/>
                    </a:solidFill>
                  </a:tcPr>
                </a:tc>
              </a:tr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8-bits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23-bits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1" name="Group 42"/>
          <p:cNvGraphicFramePr/>
          <p:nvPr/>
        </p:nvGraphicFramePr>
        <p:xfrm>
          <a:off x="876240" y="3746520"/>
          <a:ext cx="7365240" cy="1015920"/>
        </p:xfrm>
        <a:graphic>
          <a:graphicData uri="http://schemas.openxmlformats.org/drawingml/2006/table">
            <a:tbl>
              <a:tblPr/>
              <a:tblGrid>
                <a:gridCol w="380880"/>
                <a:gridCol w="1841400"/>
                <a:gridCol w="5143320"/>
              </a:tblGrid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b2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exp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frac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cf3"/>
                    </a:solidFill>
                  </a:tcPr>
                </a:tc>
              </a:tr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11-bits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52-bits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2" name="Group 48"/>
          <p:cNvGraphicFramePr/>
          <p:nvPr/>
        </p:nvGraphicFramePr>
        <p:xfrm>
          <a:off x="876240" y="5499000"/>
          <a:ext cx="7365240" cy="1015920"/>
        </p:xfrm>
        <a:graphic>
          <a:graphicData uri="http://schemas.openxmlformats.org/drawingml/2006/table">
            <a:tbl>
              <a:tblPr/>
              <a:tblGrid>
                <a:gridCol w="380880"/>
                <a:gridCol w="1841400"/>
                <a:gridCol w="5143320"/>
              </a:tblGrid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b2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exp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frac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cf3"/>
                    </a:solidFill>
                  </a:tcPr>
                </a:tc>
              </a:tr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15-bits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63 or 64-bits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Rectangle 190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“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Normalized” Values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When: exp ≠ 000…0 and exp ≠ 111…1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Exponent coded as a </a:t>
            </a:r>
            <a:r>
              <a:rPr b="0" lang="en-US" sz="2400" spc="-1" strike="noStrike">
                <a:solidFill>
                  <a:schemeClr val="dk1"/>
                </a:solidFill>
                <a:latin typeface="Calibri Bold Italic"/>
                <a:ea typeface="Calibri Bold Italic"/>
              </a:rPr>
              <a:t>biased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value: </a:t>
            </a:r>
            <a:r>
              <a:rPr b="0" lang="en-US" sz="2400" spc="-1" strike="noStrike">
                <a:solidFill>
                  <a:schemeClr val="dk1"/>
                </a:solidFill>
                <a:latin typeface="Calibri Bold Italic"/>
                <a:ea typeface="Calibri Bold Italic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 =  </a:t>
            </a:r>
            <a:r>
              <a:rPr b="0" lang="en-US" sz="2400" spc="-1" strike="noStrike">
                <a:solidFill>
                  <a:schemeClr val="dk1"/>
                </a:solidFill>
                <a:latin typeface="Calibri Bold Italic"/>
                <a:ea typeface="Calibri Bold Italic"/>
              </a:rPr>
              <a:t>Exp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– </a:t>
            </a:r>
            <a:r>
              <a:rPr b="0" lang="en-US" sz="2400" spc="-1" strike="noStrike">
                <a:solidFill>
                  <a:schemeClr val="dk1"/>
                </a:solidFill>
                <a:latin typeface="Calibri Bold Italic"/>
                <a:ea typeface="Calibri Bold Italic"/>
              </a:rPr>
              <a:t>Bias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Exp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: unsigned value of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Monaco"/>
              </a:rPr>
              <a:t>exp field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Bias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= 2</a:t>
            </a:r>
            <a:r>
              <a:rPr b="0" lang="en-US" sz="2000" spc="-1" strike="noStrike" baseline="32000">
                <a:solidFill>
                  <a:schemeClr val="dk1"/>
                </a:solidFill>
                <a:latin typeface="Calibri"/>
                <a:ea typeface="ヒラギノ角ゴ ProN W3"/>
              </a:rPr>
              <a:t>k-1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- 1, where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k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is number of exponent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Single precision: 127 (Exp: 1…254, E: -126…127)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Double precision: 1023 (Exp: 1…2046, E: -1022…1023)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Significand coded with implied leading 1: </a:t>
            </a:r>
            <a:r>
              <a:rPr b="0" lang="en-US" sz="2400" spc="-1" strike="noStrike">
                <a:solidFill>
                  <a:schemeClr val="dk1"/>
                </a:solidFill>
                <a:latin typeface="Calibri Bold Italic"/>
                <a:ea typeface="Calibri Bold Italic"/>
              </a:rPr>
              <a:t>M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 =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Monaco"/>
              </a:rPr>
              <a:t>1.xxx…x</a:t>
            </a:r>
            <a:r>
              <a:rPr b="0" lang="en-US" sz="2400" spc="-1" strike="noStrike" baseline="-6000">
                <a:solidFill>
                  <a:schemeClr val="dk1"/>
                </a:solidFill>
                <a:latin typeface="Calibri"/>
                <a:ea typeface="Monaco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 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Monaco"/>
              </a:rPr>
              <a:t>xxx…x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: bits of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Monaco"/>
              </a:rPr>
              <a:t>frac field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Minimum when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Monaco"/>
              </a:rPr>
              <a:t>frac=000…0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(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= 1.0)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Maximum when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Monaco"/>
              </a:rPr>
              <a:t>frac=111…1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(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= 2.0 – ε)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Get extra leading bit for “free”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Rectangle 193"/>
          <p:cNvSpPr/>
          <p:nvPr/>
        </p:nvSpPr>
        <p:spPr>
          <a:xfrm>
            <a:off x="6846120" y="533520"/>
            <a:ext cx="1967400" cy="455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v = (–1)</a:t>
            </a:r>
            <a:r>
              <a:rPr b="0" lang="en-US" sz="2400" spc="-1" strike="noStrike" baseline="32000">
                <a:solidFill>
                  <a:srgbClr val="000000"/>
                </a:solidFill>
                <a:latin typeface="Gill Sans"/>
                <a:ea typeface="ヒラギノ角ゴ ProN W3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2</a:t>
            </a:r>
            <a:r>
              <a:rPr b="0" lang="en-US" sz="2400" spc="-1" strike="noStrike" baseline="32000">
                <a:solidFill>
                  <a:srgbClr val="000000"/>
                </a:solidFill>
                <a:latin typeface="Calibri Bold Italic"/>
                <a:ea typeface="Calibri Bold Italic"/>
              </a:rPr>
              <a:t>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"/>
          <p:cNvSpPr txBox="1"/>
          <p:nvPr/>
        </p:nvSpPr>
        <p:spPr>
          <a:xfrm>
            <a:off x="228600" y="1600200"/>
            <a:ext cx="8686800" cy="484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Step 1: Convert 9.75 to Binary</a:t>
            </a:r>
            <a:endParaRPr b="1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9.75 in decimal is represented as: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9 in binary: 1001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0.75 in binary: To convert this, repeatedly multiply by 2 and track the whole number part: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0.75×2=1.50 → whole part =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0.5×2=1.00→ whole part =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So, 0.75 in binary is 0.11.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Thus, 9.75 in binary is: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1001.11 or 1.00111×2^3 (in normalized scientific notation).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"/>
          <p:cNvSpPr txBox="1"/>
          <p:nvPr/>
        </p:nvSpPr>
        <p:spPr>
          <a:xfrm>
            <a:off x="738360" y="1564200"/>
            <a:ext cx="8177040" cy="56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Step 2: Breaking into IEEE 754 Components</a:t>
            </a:r>
            <a:endParaRPr b="1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Sign bit (S): Since 9.75 is positive, the sign bit is 0.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Exponent (E): The actual exponent here is 3, because we shifted the decimal point three places to the left to normalize the number.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Mantissa (M): The mantissa is the binary digits after the leading 1 (which is implied in IEEE 754). So, the mantissa is 00111.</a:t>
            </a:r>
            <a:br>
              <a:rPr sz="1600"/>
            </a:br>
            <a:br>
              <a:rPr sz="1600"/>
            </a:br>
            <a:br>
              <a:rPr sz="1600"/>
            </a:b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Step 3: Encode the Exponent with Bias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For IEEE 754 single-precision, the exponent is stored with a bias of 127. So, to store the exponent, we add the bias to the actual exponent: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Encoded Exponent = Actual Exponent + Bias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Encoded Exponent = 3 + 127 = 130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 binary, 130 is represented as: 10000010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"/>
          <p:cNvSpPr txBox="1"/>
          <p:nvPr/>
        </p:nvSpPr>
        <p:spPr>
          <a:xfrm>
            <a:off x="665640" y="1828800"/>
            <a:ext cx="5963760" cy="406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Step 4: Assembling the Final IEEE 754 Representation</a:t>
            </a:r>
            <a:endParaRPr b="1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Now, let's combine the components: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Sign bit: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Exponent: 10000010 (which is 130 in decimal)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Mantissa: 00111000000000000000000 (with 23 bits)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So, the 32-bit IEEE 754 single-precision representation of 9.75 is: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0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10000010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00111000000000000000000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Rectangle 194"/>
          <p:cNvSpPr/>
          <p:nvPr/>
        </p:nvSpPr>
        <p:spPr>
          <a:xfrm>
            <a:off x="693360" y="5816520"/>
            <a:ext cx="354960" cy="354960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urier New"/>
              <a:ea typeface="ヒラギノ角ゴ ProN W3"/>
            </a:endParaRPr>
          </a:p>
        </p:txBody>
      </p:sp>
      <p:sp>
        <p:nvSpPr>
          <p:cNvPr id="834" name="Rectangle 195"/>
          <p:cNvSpPr/>
          <p:nvPr/>
        </p:nvSpPr>
        <p:spPr>
          <a:xfrm>
            <a:off x="1152000" y="5816520"/>
            <a:ext cx="1778760" cy="354960"/>
          </a:xfrm>
          <a:prstGeom prst="rect">
            <a:avLst/>
          </a:prstGeom>
          <a:solidFill>
            <a:srgbClr val="efbfbf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urier New"/>
              <a:ea typeface="ヒラギノ角ゴ ProN W3"/>
            </a:endParaRPr>
          </a:p>
        </p:txBody>
      </p:sp>
      <p:sp>
        <p:nvSpPr>
          <p:cNvPr id="835" name="Rectangle 196"/>
          <p:cNvSpPr/>
          <p:nvPr/>
        </p:nvSpPr>
        <p:spPr>
          <a:xfrm>
            <a:off x="3048120" y="5816520"/>
            <a:ext cx="5065920" cy="354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ourier New"/>
              <a:ea typeface="ヒラギノ角ゴ ProN W3"/>
            </a:endParaRPr>
          </a:p>
        </p:txBody>
      </p:sp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448560" y="552960"/>
            <a:ext cx="7365240" cy="572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Norma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lized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Encod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ing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Exam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54440" cy="5028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23920" indent="-223920" defTabSz="895320">
              <a:lnSpc>
                <a:spcPct val="85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914400"/>
                <a:tab algn="l" pos="1828800"/>
                <a:tab algn="l" pos="2400480"/>
                <a:tab algn="l" pos="297180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Value: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float F = 15213.0;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60520" indent="-222120" defTabSz="895320">
              <a:lnSpc>
                <a:spcPct val="9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914400"/>
                <a:tab algn="l" pos="1828800"/>
                <a:tab algn="l" pos="2400480"/>
                <a:tab algn="l" pos="297180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15213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libri"/>
              </a:rPr>
              <a:t>10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= 11101101101101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libri"/>
              </a:rPr>
              <a:t>2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60520" indent="-222120" defTabSz="89532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             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= 1.1101101101101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x 2</a:t>
            </a:r>
            <a:r>
              <a:rPr b="0" lang="en-US" sz="1800" spc="-1" strike="noStrike" baseline="30000">
                <a:solidFill>
                  <a:schemeClr val="dk1"/>
                </a:solidFill>
                <a:latin typeface="Calibri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60520" indent="0" defTabSz="895320">
              <a:lnSpc>
                <a:spcPct val="85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3920" indent="-223920" defTabSz="895320">
              <a:lnSpc>
                <a:spcPct val="85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914400"/>
                <a:tab algn="l" pos="1828800"/>
                <a:tab algn="l" pos="2400480"/>
                <a:tab algn="l" pos="297180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Significand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60520" indent="-222120" defTabSz="89532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=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1.</a:t>
            </a:r>
            <a:r>
              <a:rPr b="1" lang="en-US" sz="1800" spc="-1" strike="noStrike" u="sng">
                <a:solidFill>
                  <a:schemeClr val="dk1"/>
                </a:solidFill>
                <a:uFillTx/>
                <a:latin typeface="Courier New"/>
              </a:rPr>
              <a:t>1101101101101</a:t>
            </a:r>
            <a:r>
              <a:rPr b="1" lang="en-US" sz="1800" spc="-1" strike="noStrike" baseline="-25000">
                <a:solidFill>
                  <a:schemeClr val="dk1"/>
                </a:solidFill>
                <a:latin typeface="Courier New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60520" indent="-222120" defTabSz="89532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frac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=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US" sz="1800" spc="-1" strike="noStrike" u="sng">
                <a:solidFill>
                  <a:schemeClr val="dk1"/>
                </a:solidFill>
                <a:uFillTx/>
                <a:latin typeface="Courier New"/>
              </a:rPr>
              <a:t>1101101101101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0000000000</a:t>
            </a:r>
            <a:r>
              <a:rPr b="1" lang="en-US" sz="1800" spc="-1" strike="noStrike" baseline="-25000">
                <a:solidFill>
                  <a:schemeClr val="dk1"/>
                </a:solidFill>
                <a:latin typeface="Courier New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60520" indent="0" defTabSz="895320">
              <a:lnSpc>
                <a:spcPct val="85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3920" indent="-223920" defTabSz="895320">
              <a:lnSpc>
                <a:spcPct val="85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914400"/>
                <a:tab algn="l" pos="1828800"/>
                <a:tab algn="l" pos="2400480"/>
                <a:tab algn="l" pos="297180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Exponent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60520" indent="-222120" defTabSz="89532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=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60520" indent="-222120" defTabSz="89532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Bias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=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127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60520" indent="-222120" defTabSz="89532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Exp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=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140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=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10001100</a:t>
            </a:r>
            <a:r>
              <a:rPr b="1" lang="en-US" sz="1800" spc="-1" strike="noStrike" baseline="-25000">
                <a:solidFill>
                  <a:schemeClr val="dk1"/>
                </a:solidFill>
                <a:latin typeface="Courier New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60520" indent="-222120" defTabSz="89532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3920" indent="-223920" defTabSz="895320">
              <a:lnSpc>
                <a:spcPct val="85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914400"/>
                <a:tab algn="l" pos="1828800"/>
                <a:tab algn="l" pos="2400480"/>
                <a:tab algn="l" pos="297180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Result:</a:t>
            </a:r>
            <a:br>
              <a:rPr sz="2000"/>
            </a:br>
            <a:br>
              <a:rPr sz="2000"/>
            </a:br>
            <a:r>
              <a:rPr b="1" lang="en-US" sz="2800" spc="-1" strike="noStrike">
                <a:solidFill>
                  <a:schemeClr val="dk1"/>
                </a:solidFill>
                <a:latin typeface="Courier New"/>
              </a:rPr>
              <a:t>0 10001100 11011011011010000000000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0520" indent="-222120" defTabSz="89532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TextBox 3"/>
          <p:cNvSpPr/>
          <p:nvPr/>
        </p:nvSpPr>
        <p:spPr>
          <a:xfrm>
            <a:off x="688320" y="6172200"/>
            <a:ext cx="363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ヒラギノ角ゴ ProN W3"/>
              </a:rPr>
              <a:t>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TextBox 4"/>
          <p:cNvSpPr/>
          <p:nvPr/>
        </p:nvSpPr>
        <p:spPr>
          <a:xfrm>
            <a:off x="1628280" y="6172200"/>
            <a:ext cx="729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ヒラギノ角ゴ ProN W3"/>
              </a:rPr>
              <a:t>exp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TextBox 5"/>
          <p:cNvSpPr/>
          <p:nvPr/>
        </p:nvSpPr>
        <p:spPr>
          <a:xfrm>
            <a:off x="4873320" y="6172200"/>
            <a:ext cx="912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ヒラギノ角ゴ ProN W3"/>
              </a:rPr>
              <a:t>frac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Rectangle 199"/>
          <p:cNvSpPr/>
          <p:nvPr/>
        </p:nvSpPr>
        <p:spPr>
          <a:xfrm>
            <a:off x="6792840" y="540720"/>
            <a:ext cx="2262960" cy="821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v = (–1)</a:t>
            </a:r>
            <a:r>
              <a:rPr b="0" lang="en-US" sz="2400" spc="-1" strike="noStrike" baseline="32000">
                <a:solidFill>
                  <a:srgbClr val="000000"/>
                </a:solidFill>
                <a:latin typeface="Gill Sans"/>
                <a:ea typeface="ヒラギノ角ゴ ProN W3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2</a:t>
            </a:r>
            <a:r>
              <a:rPr b="0" lang="en-US" sz="2400" spc="-1" strike="noStrike" baseline="32000">
                <a:solidFill>
                  <a:srgbClr val="000000"/>
                </a:solidFill>
                <a:latin typeface="Calibri Bold Italic"/>
                <a:ea typeface="Calibri Bold Italic"/>
              </a:rPr>
              <a:t>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 =  </a:t>
            </a: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Exp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– </a:t>
            </a: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Bias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2" dur="indefinite" restart="never" nodeType="tmRoot">
          <p:childTnLst>
            <p:seq>
              <p:cTn id="283" dur="indefinite" nodeType="mainSeq">
                <p:childTnLst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Rectangle 203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Denormalized Values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Condition: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Monaco"/>
              </a:rPr>
              <a:t>exp = 000…0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Exponent value: </a:t>
            </a:r>
            <a:r>
              <a:rPr b="0" lang="en-US" sz="2400" spc="-1" strike="noStrike">
                <a:solidFill>
                  <a:schemeClr val="dk1"/>
                </a:solidFill>
                <a:latin typeface="Calibri Bold Italic"/>
                <a:ea typeface="Calibri Bold Italic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= 1 – Bias (instead of </a:t>
            </a:r>
            <a:r>
              <a:rPr b="0" lang="en-US" sz="2400" spc="-1" strike="noStrike">
                <a:solidFill>
                  <a:schemeClr val="dk1"/>
                </a:solidFill>
                <a:latin typeface="Calibri Bold Italic"/>
                <a:ea typeface="Calibri Bold Italic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= 0 – </a:t>
            </a:r>
            <a:r>
              <a:rPr b="0" lang="en-US" sz="2400" spc="-1" strike="noStrike">
                <a:solidFill>
                  <a:schemeClr val="dk1"/>
                </a:solidFill>
                <a:latin typeface="Calibri Bold Italic"/>
                <a:ea typeface="Calibri Bold Italic"/>
              </a:rPr>
              <a:t>Bias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Significand coded with implied leading 0: </a:t>
            </a:r>
            <a:r>
              <a:rPr b="0" lang="en-US" sz="2400" spc="-1" strike="noStrike">
                <a:solidFill>
                  <a:schemeClr val="dk1"/>
                </a:solidFill>
                <a:latin typeface="Calibri Bold Italic"/>
                <a:ea typeface="Calibri Bold Italic"/>
              </a:rPr>
              <a:t>M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= 0.xxx…x</a:t>
            </a:r>
            <a:r>
              <a:rPr b="0" lang="en-US" sz="2400" spc="-1" strike="noStrike" baseline="-6000">
                <a:solidFill>
                  <a:schemeClr val="dk1"/>
                </a:solidFill>
                <a:latin typeface="Calibri Bold"/>
                <a:ea typeface="ヒラギノ角ゴ ProN W6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xxx…x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: bits of </a:t>
            </a:r>
            <a:r>
              <a:rPr b="0" lang="en-US" sz="18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frac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Cases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exp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=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000…0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,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frac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=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000…0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Represents zero value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Note distinct values: +0 and –0 (why?)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exp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=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000…0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,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frac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≠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000…0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Numbers closest to 0.0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Equispaced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Rectangle 206"/>
          <p:cNvSpPr/>
          <p:nvPr/>
        </p:nvSpPr>
        <p:spPr>
          <a:xfrm>
            <a:off x="6939720" y="540720"/>
            <a:ext cx="1968480" cy="821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v = (–1)</a:t>
            </a:r>
            <a:r>
              <a:rPr b="0" lang="en-US" sz="2400" spc="-1" strike="noStrike" baseline="32000">
                <a:solidFill>
                  <a:srgbClr val="000000"/>
                </a:solidFill>
                <a:latin typeface="Gill Sans"/>
                <a:ea typeface="ヒラギノ角ゴ ProN W3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2</a:t>
            </a:r>
            <a:r>
              <a:rPr b="0" lang="en-US" sz="2400" spc="-1" strike="noStrike" baseline="32000">
                <a:solidFill>
                  <a:srgbClr val="000000"/>
                </a:solidFill>
                <a:latin typeface="Calibri Bold Italic"/>
                <a:ea typeface="Calibri Bold Italic"/>
              </a:rPr>
              <a:t>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 =  </a:t>
            </a: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– </a:t>
            </a: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Bias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Encoding Byte Values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Byte = 8 bits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Binary 00000000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to 11111111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Decimal: 0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</a:rPr>
              <a:t>10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to 255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</a:rPr>
              <a:t>10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Hexadecimal 00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</a:rPr>
              <a:t>16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to FF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</a:rPr>
              <a:t>16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Base 16 number representation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Use characters ‘0’ to ‘9’ and ‘A’ to ‘F’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Write FA1D37B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</a:rPr>
              <a:t>16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in C 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29528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0xFA1D37B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29528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0xfa1d37b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8116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8" name="Group 5"/>
          <p:cNvGrpSpPr/>
          <p:nvPr/>
        </p:nvGrpSpPr>
        <p:grpSpPr>
          <a:xfrm>
            <a:off x="6553080" y="1110600"/>
            <a:ext cx="1842120" cy="4596480"/>
            <a:chOff x="6553080" y="1110600"/>
            <a:chExt cx="1842120" cy="4596480"/>
          </a:xfrm>
        </p:grpSpPr>
        <p:grpSp>
          <p:nvGrpSpPr>
            <p:cNvPr id="129" name="Group 6"/>
            <p:cNvGrpSpPr/>
            <p:nvPr/>
          </p:nvGrpSpPr>
          <p:grpSpPr>
            <a:xfrm>
              <a:off x="6553080" y="1901880"/>
              <a:ext cx="1751760" cy="3805200"/>
              <a:chOff x="6553080" y="1901880"/>
              <a:chExt cx="1751760" cy="3805200"/>
            </a:xfrm>
          </p:grpSpPr>
          <p:grpSp>
            <p:nvGrpSpPr>
              <p:cNvPr id="130" name="Group 7"/>
              <p:cNvGrpSpPr/>
              <p:nvPr/>
            </p:nvGrpSpPr>
            <p:grpSpPr>
              <a:xfrm>
                <a:off x="6553080" y="1901880"/>
                <a:ext cx="456480" cy="375120"/>
                <a:chOff x="6553080" y="1901880"/>
                <a:chExt cx="456480" cy="375120"/>
              </a:xfrm>
            </p:grpSpPr>
            <p:sp>
              <p:nvSpPr>
                <p:cNvPr id="131" name="Rectangle 8"/>
                <p:cNvSpPr/>
                <p:nvPr/>
              </p:nvSpPr>
              <p:spPr>
                <a:xfrm>
                  <a:off x="6553080" y="197532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32" name="Rectangle 9"/>
                <p:cNvSpPr/>
                <p:nvPr/>
              </p:nvSpPr>
              <p:spPr>
                <a:xfrm>
                  <a:off x="6644160" y="190188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0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33" name="Group 10"/>
              <p:cNvGrpSpPr/>
              <p:nvPr/>
            </p:nvGrpSpPr>
            <p:grpSpPr>
              <a:xfrm>
                <a:off x="7010280" y="1901880"/>
                <a:ext cx="456480" cy="375120"/>
                <a:chOff x="7010280" y="1901880"/>
                <a:chExt cx="456480" cy="375120"/>
              </a:xfrm>
            </p:grpSpPr>
            <p:sp>
              <p:nvSpPr>
                <p:cNvPr id="134" name="Rectangle 11"/>
                <p:cNvSpPr/>
                <p:nvPr/>
              </p:nvSpPr>
              <p:spPr>
                <a:xfrm>
                  <a:off x="7010280" y="197532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35" name="Rectangle 12"/>
                <p:cNvSpPr/>
                <p:nvPr/>
              </p:nvSpPr>
              <p:spPr>
                <a:xfrm>
                  <a:off x="7101360" y="190188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0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36" name="Group 13"/>
              <p:cNvGrpSpPr/>
              <p:nvPr/>
            </p:nvGrpSpPr>
            <p:grpSpPr>
              <a:xfrm>
                <a:off x="7467480" y="1901880"/>
                <a:ext cx="837360" cy="375120"/>
                <a:chOff x="7467480" y="1901880"/>
                <a:chExt cx="837360" cy="375120"/>
              </a:xfrm>
            </p:grpSpPr>
            <p:sp>
              <p:nvSpPr>
                <p:cNvPr id="137" name="Rectangle 14"/>
                <p:cNvSpPr/>
                <p:nvPr/>
              </p:nvSpPr>
              <p:spPr>
                <a:xfrm>
                  <a:off x="7467480" y="197532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38" name="Rectangle 15"/>
                <p:cNvSpPr/>
                <p:nvPr/>
              </p:nvSpPr>
              <p:spPr>
                <a:xfrm>
                  <a:off x="7552800" y="190188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0000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39" name="Group 16"/>
              <p:cNvGrpSpPr/>
              <p:nvPr/>
            </p:nvGrpSpPr>
            <p:grpSpPr>
              <a:xfrm>
                <a:off x="6553080" y="2130480"/>
                <a:ext cx="456480" cy="375120"/>
                <a:chOff x="6553080" y="2130480"/>
                <a:chExt cx="456480" cy="375120"/>
              </a:xfrm>
            </p:grpSpPr>
            <p:sp>
              <p:nvSpPr>
                <p:cNvPr id="140" name="Rectangle 17"/>
                <p:cNvSpPr/>
                <p:nvPr/>
              </p:nvSpPr>
              <p:spPr>
                <a:xfrm>
                  <a:off x="6553080" y="220392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41" name="Rectangle 18"/>
                <p:cNvSpPr/>
                <p:nvPr/>
              </p:nvSpPr>
              <p:spPr>
                <a:xfrm>
                  <a:off x="6644160" y="213048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42" name="Group 19"/>
              <p:cNvGrpSpPr/>
              <p:nvPr/>
            </p:nvGrpSpPr>
            <p:grpSpPr>
              <a:xfrm>
                <a:off x="7010280" y="2130480"/>
                <a:ext cx="456480" cy="375120"/>
                <a:chOff x="7010280" y="2130480"/>
                <a:chExt cx="456480" cy="375120"/>
              </a:xfrm>
            </p:grpSpPr>
            <p:sp>
              <p:nvSpPr>
                <p:cNvPr id="143" name="Rectangle 20"/>
                <p:cNvSpPr/>
                <p:nvPr/>
              </p:nvSpPr>
              <p:spPr>
                <a:xfrm>
                  <a:off x="7010280" y="220392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44" name="Rectangle 21"/>
                <p:cNvSpPr/>
                <p:nvPr/>
              </p:nvSpPr>
              <p:spPr>
                <a:xfrm>
                  <a:off x="7101360" y="213048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45" name="Group 22"/>
              <p:cNvGrpSpPr/>
              <p:nvPr/>
            </p:nvGrpSpPr>
            <p:grpSpPr>
              <a:xfrm>
                <a:off x="7467480" y="2130480"/>
                <a:ext cx="837360" cy="375120"/>
                <a:chOff x="7467480" y="2130480"/>
                <a:chExt cx="837360" cy="375120"/>
              </a:xfrm>
            </p:grpSpPr>
            <p:sp>
              <p:nvSpPr>
                <p:cNvPr id="146" name="Rectangle 23"/>
                <p:cNvSpPr/>
                <p:nvPr/>
              </p:nvSpPr>
              <p:spPr>
                <a:xfrm>
                  <a:off x="7467480" y="220392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47" name="Rectangle 24"/>
                <p:cNvSpPr/>
                <p:nvPr/>
              </p:nvSpPr>
              <p:spPr>
                <a:xfrm>
                  <a:off x="7552800" y="213048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0001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48" name="Group 25"/>
              <p:cNvGrpSpPr/>
              <p:nvPr/>
            </p:nvGrpSpPr>
            <p:grpSpPr>
              <a:xfrm>
                <a:off x="6553080" y="2359440"/>
                <a:ext cx="456480" cy="375120"/>
                <a:chOff x="6553080" y="2359440"/>
                <a:chExt cx="456480" cy="375120"/>
              </a:xfrm>
            </p:grpSpPr>
            <p:sp>
              <p:nvSpPr>
                <p:cNvPr id="149" name="Rectangle 26"/>
                <p:cNvSpPr/>
                <p:nvPr/>
              </p:nvSpPr>
              <p:spPr>
                <a:xfrm>
                  <a:off x="6553080" y="243252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50" name="Rectangle 27"/>
                <p:cNvSpPr/>
                <p:nvPr/>
              </p:nvSpPr>
              <p:spPr>
                <a:xfrm>
                  <a:off x="6644160" y="235944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2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51" name="Group 28"/>
              <p:cNvGrpSpPr/>
              <p:nvPr/>
            </p:nvGrpSpPr>
            <p:grpSpPr>
              <a:xfrm>
                <a:off x="7010280" y="2359440"/>
                <a:ext cx="456480" cy="375120"/>
                <a:chOff x="7010280" y="2359440"/>
                <a:chExt cx="456480" cy="375120"/>
              </a:xfrm>
            </p:grpSpPr>
            <p:sp>
              <p:nvSpPr>
                <p:cNvPr id="152" name="Rectangle 29"/>
                <p:cNvSpPr/>
                <p:nvPr/>
              </p:nvSpPr>
              <p:spPr>
                <a:xfrm>
                  <a:off x="7010280" y="243252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53" name="Rectangle 30"/>
                <p:cNvSpPr/>
                <p:nvPr/>
              </p:nvSpPr>
              <p:spPr>
                <a:xfrm>
                  <a:off x="7101360" y="235944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2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54" name="Group 31"/>
              <p:cNvGrpSpPr/>
              <p:nvPr/>
            </p:nvGrpSpPr>
            <p:grpSpPr>
              <a:xfrm>
                <a:off x="7467480" y="2359440"/>
                <a:ext cx="837360" cy="375120"/>
                <a:chOff x="7467480" y="2359440"/>
                <a:chExt cx="837360" cy="375120"/>
              </a:xfrm>
            </p:grpSpPr>
            <p:sp>
              <p:nvSpPr>
                <p:cNvPr id="155" name="Rectangle 32"/>
                <p:cNvSpPr/>
                <p:nvPr/>
              </p:nvSpPr>
              <p:spPr>
                <a:xfrm>
                  <a:off x="7467480" y="243252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56" name="Rectangle 33"/>
                <p:cNvSpPr/>
                <p:nvPr/>
              </p:nvSpPr>
              <p:spPr>
                <a:xfrm>
                  <a:off x="7552800" y="235944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0010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57" name="Group 34"/>
              <p:cNvGrpSpPr/>
              <p:nvPr/>
            </p:nvGrpSpPr>
            <p:grpSpPr>
              <a:xfrm>
                <a:off x="6553080" y="2588040"/>
                <a:ext cx="456480" cy="375120"/>
                <a:chOff x="6553080" y="2588040"/>
                <a:chExt cx="456480" cy="375120"/>
              </a:xfrm>
            </p:grpSpPr>
            <p:sp>
              <p:nvSpPr>
                <p:cNvPr id="158" name="Rectangle 35"/>
                <p:cNvSpPr/>
                <p:nvPr/>
              </p:nvSpPr>
              <p:spPr>
                <a:xfrm>
                  <a:off x="6553080" y="266112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59" name="Rectangle 36"/>
                <p:cNvSpPr/>
                <p:nvPr/>
              </p:nvSpPr>
              <p:spPr>
                <a:xfrm>
                  <a:off x="6644160" y="258804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3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60" name="Group 37"/>
              <p:cNvGrpSpPr/>
              <p:nvPr/>
            </p:nvGrpSpPr>
            <p:grpSpPr>
              <a:xfrm>
                <a:off x="7010280" y="2588040"/>
                <a:ext cx="456480" cy="375120"/>
                <a:chOff x="7010280" y="2588040"/>
                <a:chExt cx="456480" cy="375120"/>
              </a:xfrm>
            </p:grpSpPr>
            <p:sp>
              <p:nvSpPr>
                <p:cNvPr id="161" name="Rectangle 38"/>
                <p:cNvSpPr/>
                <p:nvPr/>
              </p:nvSpPr>
              <p:spPr>
                <a:xfrm>
                  <a:off x="7010280" y="266112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62" name="Rectangle 39"/>
                <p:cNvSpPr/>
                <p:nvPr/>
              </p:nvSpPr>
              <p:spPr>
                <a:xfrm>
                  <a:off x="7101360" y="258804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3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63" name="Group 40"/>
              <p:cNvGrpSpPr/>
              <p:nvPr/>
            </p:nvGrpSpPr>
            <p:grpSpPr>
              <a:xfrm>
                <a:off x="7467480" y="2588040"/>
                <a:ext cx="837360" cy="375120"/>
                <a:chOff x="7467480" y="2588040"/>
                <a:chExt cx="837360" cy="375120"/>
              </a:xfrm>
            </p:grpSpPr>
            <p:sp>
              <p:nvSpPr>
                <p:cNvPr id="164" name="Rectangle 41"/>
                <p:cNvSpPr/>
                <p:nvPr/>
              </p:nvSpPr>
              <p:spPr>
                <a:xfrm>
                  <a:off x="7467480" y="266112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65" name="Rectangle 42"/>
                <p:cNvSpPr/>
                <p:nvPr/>
              </p:nvSpPr>
              <p:spPr>
                <a:xfrm>
                  <a:off x="7552800" y="258804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0011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66" name="Group 43"/>
              <p:cNvGrpSpPr/>
              <p:nvPr/>
            </p:nvGrpSpPr>
            <p:grpSpPr>
              <a:xfrm>
                <a:off x="6553080" y="2816640"/>
                <a:ext cx="456480" cy="375120"/>
                <a:chOff x="6553080" y="2816640"/>
                <a:chExt cx="456480" cy="375120"/>
              </a:xfrm>
            </p:grpSpPr>
            <p:sp>
              <p:nvSpPr>
                <p:cNvPr id="167" name="Rectangle 44"/>
                <p:cNvSpPr/>
                <p:nvPr/>
              </p:nvSpPr>
              <p:spPr>
                <a:xfrm>
                  <a:off x="6553080" y="288972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68" name="Rectangle 45"/>
                <p:cNvSpPr/>
                <p:nvPr/>
              </p:nvSpPr>
              <p:spPr>
                <a:xfrm>
                  <a:off x="6644160" y="281664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4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69" name="Group 46"/>
              <p:cNvGrpSpPr/>
              <p:nvPr/>
            </p:nvGrpSpPr>
            <p:grpSpPr>
              <a:xfrm>
                <a:off x="7010280" y="2816640"/>
                <a:ext cx="456480" cy="375120"/>
                <a:chOff x="7010280" y="2816640"/>
                <a:chExt cx="456480" cy="375120"/>
              </a:xfrm>
            </p:grpSpPr>
            <p:sp>
              <p:nvSpPr>
                <p:cNvPr id="170" name="Rectangle 47"/>
                <p:cNvSpPr/>
                <p:nvPr/>
              </p:nvSpPr>
              <p:spPr>
                <a:xfrm>
                  <a:off x="7010280" y="288972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71" name="Rectangle 48"/>
                <p:cNvSpPr/>
                <p:nvPr/>
              </p:nvSpPr>
              <p:spPr>
                <a:xfrm>
                  <a:off x="7101360" y="281664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4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72" name="Group 49"/>
              <p:cNvGrpSpPr/>
              <p:nvPr/>
            </p:nvGrpSpPr>
            <p:grpSpPr>
              <a:xfrm>
                <a:off x="7467480" y="2816640"/>
                <a:ext cx="837360" cy="375120"/>
                <a:chOff x="7467480" y="2816640"/>
                <a:chExt cx="837360" cy="375120"/>
              </a:xfrm>
            </p:grpSpPr>
            <p:sp>
              <p:nvSpPr>
                <p:cNvPr id="173" name="Rectangle 50"/>
                <p:cNvSpPr/>
                <p:nvPr/>
              </p:nvSpPr>
              <p:spPr>
                <a:xfrm>
                  <a:off x="7467480" y="288972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74" name="Rectangle 51"/>
                <p:cNvSpPr/>
                <p:nvPr/>
              </p:nvSpPr>
              <p:spPr>
                <a:xfrm>
                  <a:off x="7552800" y="281664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0100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75" name="Group 52"/>
              <p:cNvGrpSpPr/>
              <p:nvPr/>
            </p:nvGrpSpPr>
            <p:grpSpPr>
              <a:xfrm>
                <a:off x="6553080" y="3045240"/>
                <a:ext cx="456480" cy="375120"/>
                <a:chOff x="6553080" y="3045240"/>
                <a:chExt cx="456480" cy="375120"/>
              </a:xfrm>
            </p:grpSpPr>
            <p:sp>
              <p:nvSpPr>
                <p:cNvPr id="176" name="Rectangle 53"/>
                <p:cNvSpPr/>
                <p:nvPr/>
              </p:nvSpPr>
              <p:spPr>
                <a:xfrm>
                  <a:off x="6553080" y="311868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77" name="Rectangle 54"/>
                <p:cNvSpPr/>
                <p:nvPr/>
              </p:nvSpPr>
              <p:spPr>
                <a:xfrm>
                  <a:off x="6644160" y="304524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5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78" name="Group 55"/>
              <p:cNvGrpSpPr/>
              <p:nvPr/>
            </p:nvGrpSpPr>
            <p:grpSpPr>
              <a:xfrm>
                <a:off x="7010280" y="3045240"/>
                <a:ext cx="456480" cy="375120"/>
                <a:chOff x="7010280" y="3045240"/>
                <a:chExt cx="456480" cy="375120"/>
              </a:xfrm>
            </p:grpSpPr>
            <p:sp>
              <p:nvSpPr>
                <p:cNvPr id="179" name="Rectangle 56"/>
                <p:cNvSpPr/>
                <p:nvPr/>
              </p:nvSpPr>
              <p:spPr>
                <a:xfrm>
                  <a:off x="7010280" y="311868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80" name="Rectangle 57"/>
                <p:cNvSpPr/>
                <p:nvPr/>
              </p:nvSpPr>
              <p:spPr>
                <a:xfrm>
                  <a:off x="7101360" y="304524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5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81" name="Group 58"/>
              <p:cNvGrpSpPr/>
              <p:nvPr/>
            </p:nvGrpSpPr>
            <p:grpSpPr>
              <a:xfrm>
                <a:off x="7467480" y="3045240"/>
                <a:ext cx="837360" cy="375120"/>
                <a:chOff x="7467480" y="3045240"/>
                <a:chExt cx="837360" cy="375120"/>
              </a:xfrm>
            </p:grpSpPr>
            <p:sp>
              <p:nvSpPr>
                <p:cNvPr id="182" name="Rectangle 59"/>
                <p:cNvSpPr/>
                <p:nvPr/>
              </p:nvSpPr>
              <p:spPr>
                <a:xfrm>
                  <a:off x="7467480" y="311868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83" name="Rectangle 60"/>
                <p:cNvSpPr/>
                <p:nvPr/>
              </p:nvSpPr>
              <p:spPr>
                <a:xfrm>
                  <a:off x="7552800" y="304524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0101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84" name="Group 61"/>
              <p:cNvGrpSpPr/>
              <p:nvPr/>
            </p:nvGrpSpPr>
            <p:grpSpPr>
              <a:xfrm>
                <a:off x="6553080" y="3273840"/>
                <a:ext cx="456480" cy="375120"/>
                <a:chOff x="6553080" y="3273840"/>
                <a:chExt cx="456480" cy="375120"/>
              </a:xfrm>
            </p:grpSpPr>
            <p:sp>
              <p:nvSpPr>
                <p:cNvPr id="185" name="Rectangle 62"/>
                <p:cNvSpPr/>
                <p:nvPr/>
              </p:nvSpPr>
              <p:spPr>
                <a:xfrm>
                  <a:off x="6553080" y="334728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86" name="Rectangle 63"/>
                <p:cNvSpPr/>
                <p:nvPr/>
              </p:nvSpPr>
              <p:spPr>
                <a:xfrm>
                  <a:off x="6644160" y="327384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6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87" name="Group 64"/>
              <p:cNvGrpSpPr/>
              <p:nvPr/>
            </p:nvGrpSpPr>
            <p:grpSpPr>
              <a:xfrm>
                <a:off x="7010280" y="3273840"/>
                <a:ext cx="456480" cy="375120"/>
                <a:chOff x="7010280" y="3273840"/>
                <a:chExt cx="456480" cy="375120"/>
              </a:xfrm>
            </p:grpSpPr>
            <p:sp>
              <p:nvSpPr>
                <p:cNvPr id="188" name="Rectangle 65"/>
                <p:cNvSpPr/>
                <p:nvPr/>
              </p:nvSpPr>
              <p:spPr>
                <a:xfrm>
                  <a:off x="7010280" y="334728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89" name="Rectangle 66"/>
                <p:cNvSpPr/>
                <p:nvPr/>
              </p:nvSpPr>
              <p:spPr>
                <a:xfrm>
                  <a:off x="7101360" y="327384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6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90" name="Group 67"/>
              <p:cNvGrpSpPr/>
              <p:nvPr/>
            </p:nvGrpSpPr>
            <p:grpSpPr>
              <a:xfrm>
                <a:off x="7467480" y="3273840"/>
                <a:ext cx="837360" cy="375120"/>
                <a:chOff x="7467480" y="3273840"/>
                <a:chExt cx="837360" cy="375120"/>
              </a:xfrm>
            </p:grpSpPr>
            <p:sp>
              <p:nvSpPr>
                <p:cNvPr id="191" name="Rectangle 68"/>
                <p:cNvSpPr/>
                <p:nvPr/>
              </p:nvSpPr>
              <p:spPr>
                <a:xfrm>
                  <a:off x="7467480" y="334728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92" name="Rectangle 69"/>
                <p:cNvSpPr/>
                <p:nvPr/>
              </p:nvSpPr>
              <p:spPr>
                <a:xfrm>
                  <a:off x="7552800" y="327384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0110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93" name="Group 70"/>
              <p:cNvGrpSpPr/>
              <p:nvPr/>
            </p:nvGrpSpPr>
            <p:grpSpPr>
              <a:xfrm>
                <a:off x="6553080" y="3502800"/>
                <a:ext cx="456480" cy="375120"/>
                <a:chOff x="6553080" y="3502800"/>
                <a:chExt cx="456480" cy="375120"/>
              </a:xfrm>
            </p:grpSpPr>
            <p:sp>
              <p:nvSpPr>
                <p:cNvPr id="194" name="Rectangle 71"/>
                <p:cNvSpPr/>
                <p:nvPr/>
              </p:nvSpPr>
              <p:spPr>
                <a:xfrm>
                  <a:off x="6553080" y="357588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95" name="Rectangle 72"/>
                <p:cNvSpPr/>
                <p:nvPr/>
              </p:nvSpPr>
              <p:spPr>
                <a:xfrm>
                  <a:off x="6644160" y="350280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7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96" name="Group 73"/>
              <p:cNvGrpSpPr/>
              <p:nvPr/>
            </p:nvGrpSpPr>
            <p:grpSpPr>
              <a:xfrm>
                <a:off x="7010280" y="3502800"/>
                <a:ext cx="456480" cy="375120"/>
                <a:chOff x="7010280" y="3502800"/>
                <a:chExt cx="456480" cy="375120"/>
              </a:xfrm>
            </p:grpSpPr>
            <p:sp>
              <p:nvSpPr>
                <p:cNvPr id="197" name="Rectangle 74"/>
                <p:cNvSpPr/>
                <p:nvPr/>
              </p:nvSpPr>
              <p:spPr>
                <a:xfrm>
                  <a:off x="7010280" y="357588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198" name="Rectangle 75"/>
                <p:cNvSpPr/>
                <p:nvPr/>
              </p:nvSpPr>
              <p:spPr>
                <a:xfrm>
                  <a:off x="7101360" y="350280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7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99" name="Group 76"/>
              <p:cNvGrpSpPr/>
              <p:nvPr/>
            </p:nvGrpSpPr>
            <p:grpSpPr>
              <a:xfrm>
                <a:off x="7467480" y="3502800"/>
                <a:ext cx="837360" cy="375120"/>
                <a:chOff x="7467480" y="3502800"/>
                <a:chExt cx="837360" cy="375120"/>
              </a:xfrm>
            </p:grpSpPr>
            <p:sp>
              <p:nvSpPr>
                <p:cNvPr id="200" name="Rectangle 77"/>
                <p:cNvSpPr/>
                <p:nvPr/>
              </p:nvSpPr>
              <p:spPr>
                <a:xfrm>
                  <a:off x="7467480" y="357588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01" name="Rectangle 78"/>
                <p:cNvSpPr/>
                <p:nvPr/>
              </p:nvSpPr>
              <p:spPr>
                <a:xfrm>
                  <a:off x="7552800" y="350280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0111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02" name="Group 79"/>
              <p:cNvGrpSpPr/>
              <p:nvPr/>
            </p:nvGrpSpPr>
            <p:grpSpPr>
              <a:xfrm>
                <a:off x="6553080" y="3731400"/>
                <a:ext cx="456480" cy="375120"/>
                <a:chOff x="6553080" y="3731400"/>
                <a:chExt cx="456480" cy="375120"/>
              </a:xfrm>
            </p:grpSpPr>
            <p:sp>
              <p:nvSpPr>
                <p:cNvPr id="203" name="Rectangle 80"/>
                <p:cNvSpPr/>
                <p:nvPr/>
              </p:nvSpPr>
              <p:spPr>
                <a:xfrm>
                  <a:off x="6553080" y="380448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04" name="Rectangle 81"/>
                <p:cNvSpPr/>
                <p:nvPr/>
              </p:nvSpPr>
              <p:spPr>
                <a:xfrm>
                  <a:off x="6644160" y="373140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8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05" name="Group 82"/>
              <p:cNvGrpSpPr/>
              <p:nvPr/>
            </p:nvGrpSpPr>
            <p:grpSpPr>
              <a:xfrm>
                <a:off x="7010280" y="3731400"/>
                <a:ext cx="456480" cy="375120"/>
                <a:chOff x="7010280" y="3731400"/>
                <a:chExt cx="456480" cy="375120"/>
              </a:xfrm>
            </p:grpSpPr>
            <p:sp>
              <p:nvSpPr>
                <p:cNvPr id="206" name="Rectangle 83"/>
                <p:cNvSpPr/>
                <p:nvPr/>
              </p:nvSpPr>
              <p:spPr>
                <a:xfrm>
                  <a:off x="7010280" y="380448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07" name="Rectangle 84"/>
                <p:cNvSpPr/>
                <p:nvPr/>
              </p:nvSpPr>
              <p:spPr>
                <a:xfrm>
                  <a:off x="7101360" y="373140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8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08" name="Group 85"/>
              <p:cNvGrpSpPr/>
              <p:nvPr/>
            </p:nvGrpSpPr>
            <p:grpSpPr>
              <a:xfrm>
                <a:off x="7467480" y="3731400"/>
                <a:ext cx="837360" cy="375120"/>
                <a:chOff x="7467480" y="3731400"/>
                <a:chExt cx="837360" cy="375120"/>
              </a:xfrm>
            </p:grpSpPr>
            <p:sp>
              <p:nvSpPr>
                <p:cNvPr id="209" name="Rectangle 86"/>
                <p:cNvSpPr/>
                <p:nvPr/>
              </p:nvSpPr>
              <p:spPr>
                <a:xfrm>
                  <a:off x="7467480" y="380448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10" name="Rectangle 87"/>
                <p:cNvSpPr/>
                <p:nvPr/>
              </p:nvSpPr>
              <p:spPr>
                <a:xfrm>
                  <a:off x="7552800" y="373140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1000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11" name="Group 88"/>
              <p:cNvGrpSpPr/>
              <p:nvPr/>
            </p:nvGrpSpPr>
            <p:grpSpPr>
              <a:xfrm>
                <a:off x="6553080" y="3960000"/>
                <a:ext cx="456480" cy="375120"/>
                <a:chOff x="6553080" y="3960000"/>
                <a:chExt cx="456480" cy="375120"/>
              </a:xfrm>
            </p:grpSpPr>
            <p:sp>
              <p:nvSpPr>
                <p:cNvPr id="212" name="Rectangle 89"/>
                <p:cNvSpPr/>
                <p:nvPr/>
              </p:nvSpPr>
              <p:spPr>
                <a:xfrm>
                  <a:off x="6553080" y="403344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13" name="Rectangle 90"/>
                <p:cNvSpPr/>
                <p:nvPr/>
              </p:nvSpPr>
              <p:spPr>
                <a:xfrm>
                  <a:off x="6644160" y="396000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9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14" name="Group 91"/>
              <p:cNvGrpSpPr/>
              <p:nvPr/>
            </p:nvGrpSpPr>
            <p:grpSpPr>
              <a:xfrm>
                <a:off x="7010280" y="3960000"/>
                <a:ext cx="456480" cy="375120"/>
                <a:chOff x="7010280" y="3960000"/>
                <a:chExt cx="456480" cy="375120"/>
              </a:xfrm>
            </p:grpSpPr>
            <p:sp>
              <p:nvSpPr>
                <p:cNvPr id="215" name="Rectangle 92"/>
                <p:cNvSpPr/>
                <p:nvPr/>
              </p:nvSpPr>
              <p:spPr>
                <a:xfrm>
                  <a:off x="7010280" y="403344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16" name="Rectangle 93"/>
                <p:cNvSpPr/>
                <p:nvPr/>
              </p:nvSpPr>
              <p:spPr>
                <a:xfrm>
                  <a:off x="7101360" y="3960000"/>
                  <a:ext cx="27252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9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17" name="Group 94"/>
              <p:cNvGrpSpPr/>
              <p:nvPr/>
            </p:nvGrpSpPr>
            <p:grpSpPr>
              <a:xfrm>
                <a:off x="7467480" y="3960000"/>
                <a:ext cx="837360" cy="375120"/>
                <a:chOff x="7467480" y="3960000"/>
                <a:chExt cx="837360" cy="375120"/>
              </a:xfrm>
            </p:grpSpPr>
            <p:sp>
              <p:nvSpPr>
                <p:cNvPr id="218" name="Rectangle 95"/>
                <p:cNvSpPr/>
                <p:nvPr/>
              </p:nvSpPr>
              <p:spPr>
                <a:xfrm>
                  <a:off x="7467480" y="403344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19" name="Rectangle 96"/>
                <p:cNvSpPr/>
                <p:nvPr/>
              </p:nvSpPr>
              <p:spPr>
                <a:xfrm>
                  <a:off x="7552800" y="396000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1001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20" name="Group 97"/>
              <p:cNvGrpSpPr/>
              <p:nvPr/>
            </p:nvGrpSpPr>
            <p:grpSpPr>
              <a:xfrm>
                <a:off x="6553080" y="4188600"/>
                <a:ext cx="456480" cy="375120"/>
                <a:chOff x="6553080" y="4188600"/>
                <a:chExt cx="456480" cy="375120"/>
              </a:xfrm>
            </p:grpSpPr>
            <p:sp>
              <p:nvSpPr>
                <p:cNvPr id="221" name="Rectangle 98"/>
                <p:cNvSpPr/>
                <p:nvPr/>
              </p:nvSpPr>
              <p:spPr>
                <a:xfrm>
                  <a:off x="6553080" y="426204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22" name="Rectangle 99"/>
                <p:cNvSpPr/>
                <p:nvPr/>
              </p:nvSpPr>
              <p:spPr>
                <a:xfrm>
                  <a:off x="6636600" y="4188600"/>
                  <a:ext cx="287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A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23" name="Group 100"/>
              <p:cNvGrpSpPr/>
              <p:nvPr/>
            </p:nvGrpSpPr>
            <p:grpSpPr>
              <a:xfrm>
                <a:off x="7010280" y="4188600"/>
                <a:ext cx="456480" cy="375120"/>
                <a:chOff x="7010280" y="4188600"/>
                <a:chExt cx="456480" cy="375120"/>
              </a:xfrm>
            </p:grpSpPr>
            <p:sp>
              <p:nvSpPr>
                <p:cNvPr id="224" name="Rectangle 101"/>
                <p:cNvSpPr/>
                <p:nvPr/>
              </p:nvSpPr>
              <p:spPr>
                <a:xfrm>
                  <a:off x="7010280" y="426204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25" name="Rectangle 102"/>
                <p:cNvSpPr/>
                <p:nvPr/>
              </p:nvSpPr>
              <p:spPr>
                <a:xfrm>
                  <a:off x="7036200" y="4188600"/>
                  <a:ext cx="40356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10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26" name="Group 103"/>
              <p:cNvGrpSpPr/>
              <p:nvPr/>
            </p:nvGrpSpPr>
            <p:grpSpPr>
              <a:xfrm>
                <a:off x="7467480" y="4188600"/>
                <a:ext cx="837360" cy="375120"/>
                <a:chOff x="7467480" y="4188600"/>
                <a:chExt cx="837360" cy="375120"/>
              </a:xfrm>
            </p:grpSpPr>
            <p:sp>
              <p:nvSpPr>
                <p:cNvPr id="227" name="Rectangle 104"/>
                <p:cNvSpPr/>
                <p:nvPr/>
              </p:nvSpPr>
              <p:spPr>
                <a:xfrm>
                  <a:off x="7467480" y="426204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28" name="Rectangle 105"/>
                <p:cNvSpPr/>
                <p:nvPr/>
              </p:nvSpPr>
              <p:spPr>
                <a:xfrm>
                  <a:off x="7552800" y="418860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1010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29" name="Group 106"/>
              <p:cNvGrpSpPr/>
              <p:nvPr/>
            </p:nvGrpSpPr>
            <p:grpSpPr>
              <a:xfrm>
                <a:off x="6553080" y="4417200"/>
                <a:ext cx="456480" cy="375120"/>
                <a:chOff x="6553080" y="4417200"/>
                <a:chExt cx="456480" cy="375120"/>
              </a:xfrm>
            </p:grpSpPr>
            <p:sp>
              <p:nvSpPr>
                <p:cNvPr id="230" name="Rectangle 107"/>
                <p:cNvSpPr/>
                <p:nvPr/>
              </p:nvSpPr>
              <p:spPr>
                <a:xfrm>
                  <a:off x="6553080" y="449064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31" name="Rectangle 108"/>
                <p:cNvSpPr/>
                <p:nvPr/>
              </p:nvSpPr>
              <p:spPr>
                <a:xfrm>
                  <a:off x="6635160" y="4417200"/>
                  <a:ext cx="29088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B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32" name="Group 109"/>
              <p:cNvGrpSpPr/>
              <p:nvPr/>
            </p:nvGrpSpPr>
            <p:grpSpPr>
              <a:xfrm>
                <a:off x="7010280" y="4417200"/>
                <a:ext cx="456480" cy="375120"/>
                <a:chOff x="7010280" y="4417200"/>
                <a:chExt cx="456480" cy="375120"/>
              </a:xfrm>
            </p:grpSpPr>
            <p:sp>
              <p:nvSpPr>
                <p:cNvPr id="233" name="Rectangle 110"/>
                <p:cNvSpPr/>
                <p:nvPr/>
              </p:nvSpPr>
              <p:spPr>
                <a:xfrm>
                  <a:off x="7010280" y="449064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34" name="Rectangle 111"/>
                <p:cNvSpPr/>
                <p:nvPr/>
              </p:nvSpPr>
              <p:spPr>
                <a:xfrm>
                  <a:off x="7036200" y="4417200"/>
                  <a:ext cx="40356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11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35" name="Group 112"/>
              <p:cNvGrpSpPr/>
              <p:nvPr/>
            </p:nvGrpSpPr>
            <p:grpSpPr>
              <a:xfrm>
                <a:off x="7467480" y="4417200"/>
                <a:ext cx="837360" cy="375120"/>
                <a:chOff x="7467480" y="4417200"/>
                <a:chExt cx="837360" cy="375120"/>
              </a:xfrm>
            </p:grpSpPr>
            <p:sp>
              <p:nvSpPr>
                <p:cNvPr id="236" name="Rectangle 113"/>
                <p:cNvSpPr/>
                <p:nvPr/>
              </p:nvSpPr>
              <p:spPr>
                <a:xfrm>
                  <a:off x="7467480" y="449064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37" name="Rectangle 114"/>
                <p:cNvSpPr/>
                <p:nvPr/>
              </p:nvSpPr>
              <p:spPr>
                <a:xfrm>
                  <a:off x="7552800" y="441720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1011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38" name="Group 115"/>
              <p:cNvGrpSpPr/>
              <p:nvPr/>
            </p:nvGrpSpPr>
            <p:grpSpPr>
              <a:xfrm>
                <a:off x="6553080" y="4646160"/>
                <a:ext cx="456480" cy="375120"/>
                <a:chOff x="6553080" y="4646160"/>
                <a:chExt cx="456480" cy="375120"/>
              </a:xfrm>
            </p:grpSpPr>
            <p:sp>
              <p:nvSpPr>
                <p:cNvPr id="239" name="Rectangle 116"/>
                <p:cNvSpPr/>
                <p:nvPr/>
              </p:nvSpPr>
              <p:spPr>
                <a:xfrm>
                  <a:off x="6553080" y="471924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40" name="Rectangle 117"/>
                <p:cNvSpPr/>
                <p:nvPr/>
              </p:nvSpPr>
              <p:spPr>
                <a:xfrm>
                  <a:off x="6637320" y="4646160"/>
                  <a:ext cx="28620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C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41" name="Group 118"/>
              <p:cNvGrpSpPr/>
              <p:nvPr/>
            </p:nvGrpSpPr>
            <p:grpSpPr>
              <a:xfrm>
                <a:off x="7010280" y="4646160"/>
                <a:ext cx="456480" cy="375120"/>
                <a:chOff x="7010280" y="4646160"/>
                <a:chExt cx="456480" cy="375120"/>
              </a:xfrm>
            </p:grpSpPr>
            <p:sp>
              <p:nvSpPr>
                <p:cNvPr id="242" name="Rectangle 119"/>
                <p:cNvSpPr/>
                <p:nvPr/>
              </p:nvSpPr>
              <p:spPr>
                <a:xfrm>
                  <a:off x="7010280" y="471924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43" name="Rectangle 120"/>
                <p:cNvSpPr/>
                <p:nvPr/>
              </p:nvSpPr>
              <p:spPr>
                <a:xfrm>
                  <a:off x="7036200" y="4646160"/>
                  <a:ext cx="40356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12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44" name="Group 121"/>
              <p:cNvGrpSpPr/>
              <p:nvPr/>
            </p:nvGrpSpPr>
            <p:grpSpPr>
              <a:xfrm>
                <a:off x="7467480" y="4646160"/>
                <a:ext cx="837360" cy="375120"/>
                <a:chOff x="7467480" y="4646160"/>
                <a:chExt cx="837360" cy="375120"/>
              </a:xfrm>
            </p:grpSpPr>
            <p:sp>
              <p:nvSpPr>
                <p:cNvPr id="245" name="Rectangle 122"/>
                <p:cNvSpPr/>
                <p:nvPr/>
              </p:nvSpPr>
              <p:spPr>
                <a:xfrm>
                  <a:off x="7467480" y="471924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46" name="Rectangle 123"/>
                <p:cNvSpPr/>
                <p:nvPr/>
              </p:nvSpPr>
              <p:spPr>
                <a:xfrm>
                  <a:off x="7552800" y="464616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1100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47" name="Group 124"/>
              <p:cNvGrpSpPr/>
              <p:nvPr/>
            </p:nvGrpSpPr>
            <p:grpSpPr>
              <a:xfrm>
                <a:off x="6553080" y="4874760"/>
                <a:ext cx="456480" cy="375120"/>
                <a:chOff x="6553080" y="4874760"/>
                <a:chExt cx="456480" cy="375120"/>
              </a:xfrm>
            </p:grpSpPr>
            <p:sp>
              <p:nvSpPr>
                <p:cNvPr id="248" name="Rectangle 125"/>
                <p:cNvSpPr/>
                <p:nvPr/>
              </p:nvSpPr>
              <p:spPr>
                <a:xfrm>
                  <a:off x="6553080" y="494784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49" name="Rectangle 126"/>
                <p:cNvSpPr/>
                <p:nvPr/>
              </p:nvSpPr>
              <p:spPr>
                <a:xfrm>
                  <a:off x="6626880" y="4874760"/>
                  <a:ext cx="30816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D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50" name="Group 127"/>
              <p:cNvGrpSpPr/>
              <p:nvPr/>
            </p:nvGrpSpPr>
            <p:grpSpPr>
              <a:xfrm>
                <a:off x="7010280" y="4874760"/>
                <a:ext cx="456480" cy="375120"/>
                <a:chOff x="7010280" y="4874760"/>
                <a:chExt cx="456480" cy="375120"/>
              </a:xfrm>
            </p:grpSpPr>
            <p:sp>
              <p:nvSpPr>
                <p:cNvPr id="251" name="Rectangle 128"/>
                <p:cNvSpPr/>
                <p:nvPr/>
              </p:nvSpPr>
              <p:spPr>
                <a:xfrm>
                  <a:off x="7010280" y="494784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52" name="Rectangle 129"/>
                <p:cNvSpPr/>
                <p:nvPr/>
              </p:nvSpPr>
              <p:spPr>
                <a:xfrm>
                  <a:off x="7036200" y="4874760"/>
                  <a:ext cx="40356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13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53" name="Group 130"/>
              <p:cNvGrpSpPr/>
              <p:nvPr/>
            </p:nvGrpSpPr>
            <p:grpSpPr>
              <a:xfrm>
                <a:off x="7467480" y="4874760"/>
                <a:ext cx="837360" cy="375120"/>
                <a:chOff x="7467480" y="4874760"/>
                <a:chExt cx="837360" cy="375120"/>
              </a:xfrm>
            </p:grpSpPr>
            <p:sp>
              <p:nvSpPr>
                <p:cNvPr id="254" name="Rectangle 131"/>
                <p:cNvSpPr/>
                <p:nvPr/>
              </p:nvSpPr>
              <p:spPr>
                <a:xfrm>
                  <a:off x="7467480" y="494784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55" name="Rectangle 132"/>
                <p:cNvSpPr/>
                <p:nvPr/>
              </p:nvSpPr>
              <p:spPr>
                <a:xfrm>
                  <a:off x="7552800" y="487476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1101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56" name="Group 133"/>
              <p:cNvGrpSpPr/>
              <p:nvPr/>
            </p:nvGrpSpPr>
            <p:grpSpPr>
              <a:xfrm>
                <a:off x="6553080" y="5103360"/>
                <a:ext cx="456480" cy="375120"/>
                <a:chOff x="6553080" y="5103360"/>
                <a:chExt cx="456480" cy="375120"/>
              </a:xfrm>
            </p:grpSpPr>
            <p:sp>
              <p:nvSpPr>
                <p:cNvPr id="257" name="Rectangle 134"/>
                <p:cNvSpPr/>
                <p:nvPr/>
              </p:nvSpPr>
              <p:spPr>
                <a:xfrm>
                  <a:off x="6553080" y="517680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58" name="Rectangle 135"/>
                <p:cNvSpPr/>
                <p:nvPr/>
              </p:nvSpPr>
              <p:spPr>
                <a:xfrm>
                  <a:off x="6646680" y="5103360"/>
                  <a:ext cx="2678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E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59" name="Group 136"/>
              <p:cNvGrpSpPr/>
              <p:nvPr/>
            </p:nvGrpSpPr>
            <p:grpSpPr>
              <a:xfrm>
                <a:off x="7010280" y="5103360"/>
                <a:ext cx="456480" cy="375120"/>
                <a:chOff x="7010280" y="5103360"/>
                <a:chExt cx="456480" cy="375120"/>
              </a:xfrm>
            </p:grpSpPr>
            <p:sp>
              <p:nvSpPr>
                <p:cNvPr id="260" name="Rectangle 137"/>
                <p:cNvSpPr/>
                <p:nvPr/>
              </p:nvSpPr>
              <p:spPr>
                <a:xfrm>
                  <a:off x="7010280" y="517680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61" name="Rectangle 138"/>
                <p:cNvSpPr/>
                <p:nvPr/>
              </p:nvSpPr>
              <p:spPr>
                <a:xfrm>
                  <a:off x="7036200" y="5103360"/>
                  <a:ext cx="40356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14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62" name="Group 139"/>
              <p:cNvGrpSpPr/>
              <p:nvPr/>
            </p:nvGrpSpPr>
            <p:grpSpPr>
              <a:xfrm>
                <a:off x="7467480" y="5103360"/>
                <a:ext cx="837360" cy="375120"/>
                <a:chOff x="7467480" y="5103360"/>
                <a:chExt cx="837360" cy="375120"/>
              </a:xfrm>
            </p:grpSpPr>
            <p:sp>
              <p:nvSpPr>
                <p:cNvPr id="263" name="Rectangle 140"/>
                <p:cNvSpPr/>
                <p:nvPr/>
              </p:nvSpPr>
              <p:spPr>
                <a:xfrm>
                  <a:off x="7467480" y="517680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64" name="Rectangle 141"/>
                <p:cNvSpPr/>
                <p:nvPr/>
              </p:nvSpPr>
              <p:spPr>
                <a:xfrm>
                  <a:off x="7552800" y="510336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1110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65" name="Group 142"/>
              <p:cNvGrpSpPr/>
              <p:nvPr/>
            </p:nvGrpSpPr>
            <p:grpSpPr>
              <a:xfrm>
                <a:off x="6553080" y="5331960"/>
                <a:ext cx="456480" cy="375120"/>
                <a:chOff x="6553080" y="5331960"/>
                <a:chExt cx="456480" cy="375120"/>
              </a:xfrm>
            </p:grpSpPr>
            <p:sp>
              <p:nvSpPr>
                <p:cNvPr id="266" name="Rectangle 143"/>
                <p:cNvSpPr/>
                <p:nvPr/>
              </p:nvSpPr>
              <p:spPr>
                <a:xfrm>
                  <a:off x="6553080" y="540540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67" name="Rectangle 144"/>
                <p:cNvSpPr/>
                <p:nvPr/>
              </p:nvSpPr>
              <p:spPr>
                <a:xfrm>
                  <a:off x="6650280" y="5331960"/>
                  <a:ext cx="26028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F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68" name="Group 145"/>
              <p:cNvGrpSpPr/>
              <p:nvPr/>
            </p:nvGrpSpPr>
            <p:grpSpPr>
              <a:xfrm>
                <a:off x="7010280" y="5331960"/>
                <a:ext cx="456480" cy="375120"/>
                <a:chOff x="7010280" y="5331960"/>
                <a:chExt cx="456480" cy="375120"/>
              </a:xfrm>
            </p:grpSpPr>
            <p:sp>
              <p:nvSpPr>
                <p:cNvPr id="269" name="Rectangle 146"/>
                <p:cNvSpPr/>
                <p:nvPr/>
              </p:nvSpPr>
              <p:spPr>
                <a:xfrm>
                  <a:off x="7010280" y="5405400"/>
                  <a:ext cx="45648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70" name="Rectangle 147"/>
                <p:cNvSpPr/>
                <p:nvPr/>
              </p:nvSpPr>
              <p:spPr>
                <a:xfrm>
                  <a:off x="7036200" y="5331960"/>
                  <a:ext cx="40356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15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71" name="Group 148"/>
              <p:cNvGrpSpPr/>
              <p:nvPr/>
            </p:nvGrpSpPr>
            <p:grpSpPr>
              <a:xfrm>
                <a:off x="7467480" y="5331960"/>
                <a:ext cx="837360" cy="375120"/>
                <a:chOff x="7467480" y="5331960"/>
                <a:chExt cx="837360" cy="375120"/>
              </a:xfrm>
            </p:grpSpPr>
            <p:sp>
              <p:nvSpPr>
                <p:cNvPr id="272" name="Rectangle 149"/>
                <p:cNvSpPr/>
                <p:nvPr/>
              </p:nvSpPr>
              <p:spPr>
                <a:xfrm>
                  <a:off x="7467480" y="5405400"/>
                  <a:ext cx="837360" cy="227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4200" spc="-1" strike="noStrike">
                    <a:solidFill>
                      <a:srgbClr val="000000"/>
                    </a:solidFill>
                    <a:latin typeface="Gill Sans"/>
                    <a:ea typeface="ヒラギノ角ゴ ProN W3"/>
                  </a:endParaRPr>
                </a:p>
              </p:txBody>
            </p:sp>
            <p:sp>
              <p:nvSpPr>
                <p:cNvPr id="273" name="Rectangle 150"/>
                <p:cNvSpPr/>
                <p:nvPr/>
              </p:nvSpPr>
              <p:spPr>
                <a:xfrm>
                  <a:off x="7552800" y="5331960"/>
                  <a:ext cx="665640" cy="375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0760" rIns="90000" tIns="50760" bIns="50760" anchor="ctr">
                  <a:sp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66"/>
                      </a:solidFill>
                      <a:latin typeface="Courier New Bold"/>
                      <a:ea typeface="Courier New Bold"/>
                    </a:rPr>
                    <a:t>1111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274" name="Rectangle 151"/>
            <p:cNvSpPr/>
            <p:nvPr/>
          </p:nvSpPr>
          <p:spPr>
            <a:xfrm rot="19260000">
              <a:off x="6638760" y="1531080"/>
              <a:ext cx="558000" cy="37584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90000" tIns="50760" bIns="5076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66"/>
                  </a:solidFill>
                  <a:latin typeface="Arial"/>
                  <a:ea typeface="Arial"/>
                </a:rPr>
                <a:t>Hex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5" name="Rectangle 152"/>
            <p:cNvSpPr/>
            <p:nvPr/>
          </p:nvSpPr>
          <p:spPr>
            <a:xfrm rot="19260000">
              <a:off x="7044840" y="1388520"/>
              <a:ext cx="1016640" cy="37512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90000" tIns="50760" bIns="5076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66"/>
                  </a:solidFill>
                  <a:latin typeface="Arial"/>
                  <a:ea typeface="Arial"/>
                </a:rPr>
                <a:t>Decimal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Rectangle 153"/>
            <p:cNvSpPr/>
            <p:nvPr/>
          </p:nvSpPr>
          <p:spPr>
            <a:xfrm rot="19260000">
              <a:off x="7520040" y="1440720"/>
              <a:ext cx="852120" cy="37512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90000" tIns="50760" bIns="5076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66"/>
                  </a:solidFill>
                  <a:latin typeface="Arial"/>
                  <a:ea typeface="Arial"/>
                </a:rPr>
                <a:t>Binary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Rectangle 208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p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l 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V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u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Condition: </a:t>
            </a:r>
            <a:r>
              <a:rPr b="0" lang="en-US" sz="2400" spc="-1" strike="noStrike">
                <a:solidFill>
                  <a:schemeClr val="dk1"/>
                </a:solidFill>
                <a:latin typeface="Courier New Bold"/>
                <a:ea typeface="ヒラギノ角ゴ ProN W6"/>
              </a:rPr>
              <a:t>exp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=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  <a:ea typeface="Monaco"/>
              </a:rPr>
              <a:t>111…1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Case: </a:t>
            </a:r>
            <a:r>
              <a:rPr b="0" lang="en-US" sz="2400" spc="-1" strike="noStrike">
                <a:solidFill>
                  <a:schemeClr val="dk1"/>
                </a:solidFill>
                <a:latin typeface="Courier New Bold"/>
                <a:ea typeface="ヒラギノ角ゴ ProN W6"/>
              </a:rPr>
              <a:t>exp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=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  <a:ea typeface="Monaco"/>
              </a:rPr>
              <a:t>111…1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, </a:t>
            </a:r>
            <a:r>
              <a:rPr b="0" lang="en-US" sz="2400" spc="-1" strike="noStrike">
                <a:solidFill>
                  <a:schemeClr val="dk1"/>
                </a:solidFill>
                <a:latin typeface="Courier New Bold"/>
                <a:ea typeface="ヒラギノ角ゴ ProN W6"/>
              </a:rPr>
              <a:t>frac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=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  <a:ea typeface="Monaco"/>
              </a:rPr>
              <a:t>000…0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Represents value </a:t>
            </a:r>
            <a:r>
              <a:rPr b="0" lang="en-US" sz="2400" spc="-1" strike="noStrike">
                <a:solidFill>
                  <a:schemeClr val="dk1"/>
                </a:solidFill>
                <a:latin typeface="Symbol"/>
                <a:ea typeface="ヒラギノ角ゴ ProN W3"/>
              </a:rPr>
              <a:t>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(infinity)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Operation that overflows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Both positive and negative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E.g., 1.0/0.0 = −1.0/−0.0 = +</a:t>
            </a:r>
            <a:r>
              <a:rPr b="0" lang="en-US" sz="2000" spc="-1" strike="noStrike">
                <a:solidFill>
                  <a:schemeClr val="dk1"/>
                </a:solidFill>
                <a:latin typeface="Symbol"/>
                <a:ea typeface="ヒラギノ角ゴ ProN W3"/>
              </a:rPr>
              <a:t>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,  1.0/−0.0 = −</a:t>
            </a:r>
            <a:r>
              <a:rPr b="0" lang="en-US" sz="2000" spc="-1" strike="noStrike">
                <a:solidFill>
                  <a:schemeClr val="dk1"/>
                </a:solidFill>
                <a:latin typeface="Symbol"/>
                <a:ea typeface="ヒラギノ角ゴ ProN W3"/>
              </a:rPr>
              <a:t>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Case: </a:t>
            </a:r>
            <a:r>
              <a:rPr b="0" lang="en-US" sz="2400" spc="-1" strike="noStrike">
                <a:solidFill>
                  <a:schemeClr val="dk1"/>
                </a:solidFill>
                <a:latin typeface="Courier New Bold"/>
                <a:ea typeface="ヒラギノ角ゴ ProN W6"/>
              </a:rPr>
              <a:t>exp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=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  <a:ea typeface="Monaco"/>
              </a:rPr>
              <a:t>111…1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, </a:t>
            </a:r>
            <a:r>
              <a:rPr b="0" lang="en-US" sz="2400" spc="-1" strike="noStrike">
                <a:solidFill>
                  <a:schemeClr val="dk1"/>
                </a:solidFill>
                <a:latin typeface="Courier New Bold"/>
                <a:ea typeface="ヒラギノ角ゴ ProN W6"/>
              </a:rPr>
              <a:t>frac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≠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  <a:ea typeface="Monaco"/>
              </a:rPr>
              <a:t>000…0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Not-a-Number (NaN)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Represents case when no numeric value can be determined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Apple Symbols"/>
              </a:rPr>
              <a:t>E.g., sqrt(–1), </a:t>
            </a:r>
            <a:r>
              <a:rPr b="0" lang="en-US" sz="2000" spc="-1" strike="noStrike">
                <a:solidFill>
                  <a:schemeClr val="dk1"/>
                </a:solidFill>
                <a:latin typeface="Symbol"/>
                <a:ea typeface="ヒラギノ角ゴ ProN W3"/>
              </a:rPr>
              <a:t>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Apple Symbols"/>
              </a:rPr>
              <a:t> − </a:t>
            </a:r>
            <a:r>
              <a:rPr b="0" lang="en-US" sz="2000" spc="-1" strike="noStrike">
                <a:solidFill>
                  <a:schemeClr val="dk1"/>
                </a:solidFill>
                <a:latin typeface="Symbol"/>
                <a:ea typeface="ヒラギノ角ゴ ProN W3"/>
              </a:rPr>
              <a:t>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Apple Symbols"/>
              </a:rPr>
              <a:t>, </a:t>
            </a:r>
            <a:r>
              <a:rPr b="0" lang="en-US" sz="2000" spc="-1" strike="noStrike">
                <a:solidFill>
                  <a:schemeClr val="dk1"/>
                </a:solidFill>
                <a:latin typeface="Symbol"/>
                <a:ea typeface="ヒラギノ角ゴ ProN W3"/>
              </a:rPr>
              <a:t>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Apple Symbols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Symbol"/>
                <a:ea typeface="Apple Symbols"/>
              </a:rPr>
              <a:t>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Apple Symbols"/>
              </a:rPr>
              <a:t> 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Normalized vs Denormalized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0" name="" descr=""/>
          <p:cNvPicPr/>
          <p:nvPr/>
        </p:nvPicPr>
        <p:blipFill>
          <a:blip r:embed="rId1"/>
          <a:stretch/>
        </p:blipFill>
        <p:spPr>
          <a:xfrm>
            <a:off x="24120" y="3034440"/>
            <a:ext cx="9143640" cy="159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Rectangle 212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82720" cy="109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81000" indent="-81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Visualization: Floating Point Encodings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Line 4"/>
          <p:cNvSpPr/>
          <p:nvPr/>
        </p:nvSpPr>
        <p:spPr>
          <a:xfrm>
            <a:off x="838080" y="2960640"/>
            <a:ext cx="731520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54" name="Line 5"/>
          <p:cNvSpPr/>
          <p:nvPr/>
        </p:nvSpPr>
        <p:spPr>
          <a:xfrm>
            <a:off x="838080" y="2808000"/>
            <a:ext cx="360" cy="30492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55" name="Line 28"/>
          <p:cNvSpPr/>
          <p:nvPr/>
        </p:nvSpPr>
        <p:spPr>
          <a:xfrm>
            <a:off x="8153280" y="3417840"/>
            <a:ext cx="360" cy="22860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56" name="Line 48"/>
          <p:cNvSpPr/>
          <p:nvPr/>
        </p:nvSpPr>
        <p:spPr>
          <a:xfrm>
            <a:off x="8153280" y="2808000"/>
            <a:ext cx="360" cy="30492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57" name="Line 50"/>
          <p:cNvSpPr/>
          <p:nvPr/>
        </p:nvSpPr>
        <p:spPr>
          <a:xfrm>
            <a:off x="4267080" y="2808000"/>
            <a:ext cx="360" cy="304920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58" name="Line 51"/>
          <p:cNvSpPr/>
          <p:nvPr/>
        </p:nvSpPr>
        <p:spPr>
          <a:xfrm>
            <a:off x="8153280" y="3570120"/>
            <a:ext cx="53352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59" name="Line 54"/>
          <p:cNvSpPr/>
          <p:nvPr/>
        </p:nvSpPr>
        <p:spPr>
          <a:xfrm>
            <a:off x="8686800" y="3417840"/>
            <a:ext cx="360" cy="22860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60" name="Line 55"/>
          <p:cNvSpPr/>
          <p:nvPr/>
        </p:nvSpPr>
        <p:spPr>
          <a:xfrm>
            <a:off x="304560" y="3484440"/>
            <a:ext cx="360" cy="22860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61" name="Line 56"/>
          <p:cNvSpPr/>
          <p:nvPr/>
        </p:nvSpPr>
        <p:spPr>
          <a:xfrm>
            <a:off x="304560" y="3636720"/>
            <a:ext cx="53352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62" name="Line 57"/>
          <p:cNvSpPr/>
          <p:nvPr/>
        </p:nvSpPr>
        <p:spPr>
          <a:xfrm>
            <a:off x="838080" y="3484440"/>
            <a:ext cx="360" cy="22860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63" name="Rectangle 214"/>
          <p:cNvSpPr/>
          <p:nvPr/>
        </p:nvSpPr>
        <p:spPr>
          <a:xfrm>
            <a:off x="7770960" y="2451240"/>
            <a:ext cx="379080" cy="3502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 Bold"/>
                <a:ea typeface="ヒラギノ角ゴ ProN W3"/>
              </a:rPr>
              <a:t>+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ヒラギノ角ゴ ProN W3"/>
              </a:rPr>
              <a:t>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Rectangle 215"/>
          <p:cNvSpPr/>
          <p:nvPr/>
        </p:nvSpPr>
        <p:spPr>
          <a:xfrm>
            <a:off x="742680" y="2427120"/>
            <a:ext cx="322200" cy="3502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 Bold"/>
                <a:ea typeface="ヒラギノ角ゴ ProN W3"/>
              </a:rPr>
              <a:t>−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ヒラギノ角ゴ ProN W3"/>
              </a:rPr>
              <a:t>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Rectangle 216"/>
          <p:cNvSpPr/>
          <p:nvPr/>
        </p:nvSpPr>
        <p:spPr>
          <a:xfrm>
            <a:off x="3909600" y="3405240"/>
            <a:ext cx="284400" cy="3502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Symbol"/>
                <a:ea typeface="Symbol"/>
              </a:rPr>
              <a:t></a:t>
            </a:r>
            <a:r>
              <a:rPr b="0" lang="en-US" sz="1800" spc="-1" strike="noStrike">
                <a:solidFill>
                  <a:schemeClr val="dk1"/>
                </a:solidFill>
                <a:latin typeface="Calibri Bold"/>
                <a:ea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Line 60"/>
          <p:cNvSpPr/>
          <p:nvPr/>
        </p:nvSpPr>
        <p:spPr>
          <a:xfrm>
            <a:off x="5867280" y="2808000"/>
            <a:ext cx="360" cy="30492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67" name="Rectangle 217"/>
          <p:cNvSpPr/>
          <p:nvPr/>
        </p:nvSpPr>
        <p:spPr>
          <a:xfrm>
            <a:off x="4707000" y="2579760"/>
            <a:ext cx="1092600" cy="3502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Bold"/>
                <a:ea typeface="Calibri"/>
              </a:rPr>
              <a:t>+Denorm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Rectangle 218"/>
          <p:cNvSpPr/>
          <p:nvPr/>
        </p:nvSpPr>
        <p:spPr>
          <a:xfrm>
            <a:off x="6058800" y="2579760"/>
            <a:ext cx="1452240" cy="3502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Bold"/>
                <a:ea typeface="Calibri"/>
              </a:rPr>
              <a:t>+Normalized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Rectangle 219"/>
          <p:cNvSpPr/>
          <p:nvPr/>
        </p:nvSpPr>
        <p:spPr>
          <a:xfrm>
            <a:off x="3047040" y="2593800"/>
            <a:ext cx="1034640" cy="3502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 Bold"/>
                <a:ea typeface="ヒラギノ角ゴ ProN W3"/>
              </a:rPr>
              <a:t>−</a:t>
            </a:r>
            <a:r>
              <a:rPr b="0" lang="en-US" sz="1800" spc="-1" strike="noStrike">
                <a:solidFill>
                  <a:schemeClr val="dk1"/>
                </a:solidFill>
                <a:latin typeface="Calibri Bold"/>
                <a:ea typeface="Calibri"/>
              </a:rPr>
              <a:t>Denorm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Line 61"/>
          <p:cNvSpPr/>
          <p:nvPr/>
        </p:nvSpPr>
        <p:spPr>
          <a:xfrm>
            <a:off x="3047760" y="2808000"/>
            <a:ext cx="360" cy="30492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71" name="Rectangle 220"/>
          <p:cNvSpPr/>
          <p:nvPr/>
        </p:nvSpPr>
        <p:spPr>
          <a:xfrm>
            <a:off x="1395360" y="2579760"/>
            <a:ext cx="1394280" cy="3502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 Bold"/>
                <a:ea typeface="ヒラギノ角ゴ ProN W3"/>
              </a:rPr>
              <a:t>−</a:t>
            </a:r>
            <a:r>
              <a:rPr b="0" lang="en-US" sz="1800" spc="-1" strike="noStrike">
                <a:solidFill>
                  <a:schemeClr val="dk1"/>
                </a:solidFill>
                <a:latin typeface="Calibri Bold"/>
                <a:ea typeface="Calibri"/>
              </a:rPr>
              <a:t>Normalized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Line 62"/>
          <p:cNvSpPr/>
          <p:nvPr/>
        </p:nvSpPr>
        <p:spPr>
          <a:xfrm>
            <a:off x="4724280" y="2808000"/>
            <a:ext cx="360" cy="304920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73" name="Line 63"/>
          <p:cNvSpPr/>
          <p:nvPr/>
        </p:nvSpPr>
        <p:spPr>
          <a:xfrm>
            <a:off x="4495680" y="2808000"/>
            <a:ext cx="360" cy="30492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74" name="Line 64"/>
          <p:cNvSpPr/>
          <p:nvPr/>
        </p:nvSpPr>
        <p:spPr>
          <a:xfrm>
            <a:off x="7924680" y="2808000"/>
            <a:ext cx="360" cy="30492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75" name="Line 65"/>
          <p:cNvSpPr/>
          <p:nvPr/>
        </p:nvSpPr>
        <p:spPr>
          <a:xfrm>
            <a:off x="1143000" y="2808000"/>
            <a:ext cx="360" cy="30492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76" name="Line 66"/>
          <p:cNvSpPr/>
          <p:nvPr/>
        </p:nvSpPr>
        <p:spPr>
          <a:xfrm flipV="1">
            <a:off x="4190760" y="3027240"/>
            <a:ext cx="228600" cy="38088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77" name="Line 67"/>
          <p:cNvSpPr/>
          <p:nvPr/>
        </p:nvSpPr>
        <p:spPr>
          <a:xfrm flipH="1" flipV="1">
            <a:off x="4572000" y="3027240"/>
            <a:ext cx="228600" cy="380880"/>
          </a:xfrm>
          <a:prstGeom prst="line">
            <a:avLst/>
          </a:prstGeom>
          <a:ln w="254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Calibri Bold"/>
              <a:ea typeface="ヒラギノ角ゴ ProN W3"/>
            </a:endParaRPr>
          </a:p>
        </p:txBody>
      </p:sp>
      <p:sp>
        <p:nvSpPr>
          <p:cNvPr id="878" name="Rectangle 221"/>
          <p:cNvSpPr/>
          <p:nvPr/>
        </p:nvSpPr>
        <p:spPr>
          <a:xfrm>
            <a:off x="4572000" y="3408480"/>
            <a:ext cx="339120" cy="3502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Bold"/>
                <a:ea typeface="Calibri"/>
              </a:rPr>
              <a:t>+0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Rectangle 222"/>
          <p:cNvSpPr/>
          <p:nvPr/>
        </p:nvSpPr>
        <p:spPr>
          <a:xfrm>
            <a:off x="314280" y="3255840"/>
            <a:ext cx="551520" cy="3502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Bold"/>
                <a:ea typeface="Calibri"/>
              </a:rPr>
              <a:t>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Rectangle 223"/>
          <p:cNvSpPr/>
          <p:nvPr/>
        </p:nvSpPr>
        <p:spPr>
          <a:xfrm>
            <a:off x="8154720" y="3179880"/>
            <a:ext cx="551520" cy="3502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 Bold"/>
                <a:ea typeface="Calibri"/>
              </a:rPr>
              <a:t>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Rectangle 64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81000" indent="-81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  <a:ea typeface="Calibri"/>
              </a:rPr>
              <a:t>Today: Floating Point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16000" indent="-216000">
              <a:lnSpc>
                <a:spcPct val="100000"/>
              </a:lnSpc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a5a5a5"/>
                </a:solidFill>
                <a:latin typeface="Calibri Bold"/>
                <a:ea typeface="Calibri"/>
              </a:rPr>
              <a:t>Background: Fractional binary numbers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a5a5a5"/>
                </a:solidFill>
                <a:latin typeface="Calibri Bold"/>
                <a:ea typeface="Calibri"/>
              </a:rPr>
              <a:t>IEEE floating point standard: Definition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Calibri"/>
              </a:rPr>
              <a:t>Example and properties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a5a5a5"/>
                </a:solidFill>
                <a:latin typeface="Calibri Bold"/>
                <a:ea typeface="Calibri"/>
              </a:rPr>
              <a:t>Rounding, addition, multiplication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a5a5a5"/>
                </a:solidFill>
                <a:latin typeface="Calibri Bold"/>
                <a:ea typeface="Calibri"/>
              </a:rPr>
              <a:t>Floating point in 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a5a5a5"/>
                </a:solidFill>
                <a:latin typeface="Calibri Bold"/>
                <a:ea typeface="Calibri"/>
              </a:rPr>
              <a:t>Sum</a:t>
            </a: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Calibri"/>
              </a:rPr>
              <a:t>m</a:t>
            </a:r>
            <a:r>
              <a:rPr b="0" lang="en-US" sz="2400" spc="-1" strike="noStrike">
                <a:solidFill>
                  <a:srgbClr val="a5a5a5"/>
                </a:solidFill>
                <a:latin typeface="Calibri Bold"/>
                <a:ea typeface="Calibri"/>
              </a:rPr>
              <a:t>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Rectangle 73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Tiny Floating Point 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/>
          </p:nvPr>
        </p:nvSpPr>
        <p:spPr>
          <a:xfrm>
            <a:off x="380880" y="2755800"/>
            <a:ext cx="8381160" cy="40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8-bit Floating Point Representation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the sign bit is in the most significant bit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the next four bits are the exponent, with a bias of 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the last three bits are the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frac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Same general form as IEEE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normalized, denormalized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representation of 0, NaN, infinity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87" name="Group 8"/>
          <p:cNvGraphicFramePr/>
          <p:nvPr/>
        </p:nvGraphicFramePr>
        <p:xfrm>
          <a:off x="1955880" y="1574640"/>
          <a:ext cx="4063320" cy="1015920"/>
        </p:xfrm>
        <a:graphic>
          <a:graphicData uri="http://schemas.openxmlformats.org/drawingml/2006/table">
            <a:tbl>
              <a:tblPr/>
              <a:tblGrid>
                <a:gridCol w="380880"/>
                <a:gridCol w="1396800"/>
                <a:gridCol w="2286000"/>
              </a:tblGrid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b2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exp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frac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cf3"/>
                    </a:solidFill>
                  </a:tcPr>
                </a:tc>
              </a:tr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4-bits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3-bits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Rectangle 82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Rectangle 85"/>
          <p:cNvSpPr/>
          <p:nvPr/>
        </p:nvSpPr>
        <p:spPr>
          <a:xfrm>
            <a:off x="0" y="6019920"/>
            <a:ext cx="8927280" cy="380160"/>
          </a:xfrm>
          <a:prstGeom prst="rect">
            <a:avLst/>
          </a:prstGeom>
          <a:solidFill>
            <a:srgbClr val="efbfbf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4000" spc="-1" strike="noStrike">
              <a:solidFill>
                <a:srgbClr val="000000"/>
              </a:solidFill>
              <a:latin typeface="Courier New"/>
              <a:ea typeface="ヒラギノ角ゴ ProN W3"/>
            </a:endParaRPr>
          </a:p>
        </p:txBody>
      </p:sp>
      <p:sp>
        <p:nvSpPr>
          <p:cNvPr id="890" name="Rectangle 88"/>
          <p:cNvSpPr/>
          <p:nvPr/>
        </p:nvSpPr>
        <p:spPr>
          <a:xfrm>
            <a:off x="76320" y="3124080"/>
            <a:ext cx="8927280" cy="2894760"/>
          </a:xfrm>
          <a:prstGeom prst="rect">
            <a:avLst/>
          </a:prstGeom>
          <a:solidFill>
            <a:srgbClr val="f6f5bd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4000" spc="-1" strike="noStrike">
              <a:solidFill>
                <a:srgbClr val="000000"/>
              </a:solidFill>
              <a:latin typeface="Courier New"/>
              <a:ea typeface="ヒラギノ角ゴ ProN W3"/>
            </a:endParaRPr>
          </a:p>
        </p:txBody>
      </p:sp>
      <p:sp>
        <p:nvSpPr>
          <p:cNvPr id="891" name="Rectangle 91"/>
          <p:cNvSpPr/>
          <p:nvPr/>
        </p:nvSpPr>
        <p:spPr>
          <a:xfrm>
            <a:off x="1523880" y="990720"/>
            <a:ext cx="4647600" cy="55620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s exp  frac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Calibri Bold Italic"/>
              </a:rPr>
              <a:t>E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Calibri Bold"/>
              </a:rPr>
              <a:t>Value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0 0000 000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-6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0 0000 001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-6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1/8*1/64 = 1/512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0 0000 010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-6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2/8*1/64 = 2/512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…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0 0000 110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-6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6/8*1/64 = 6/512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0 0000 111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-6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7/8*1/64 = 7/512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0 0001 000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-6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8/8*1/64 = 8/512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0 0001 001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-6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9/8*1/64 = 9/512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…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0 0110 110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-1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14/8*1/2 = 14/16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0 0110 111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-1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15/8*1/2 = 15/16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0 0111 000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8/8*1    =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0 0111 001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9/8*1    = 9/8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0 0111 010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10/8*1   = 10/8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…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0 1110 110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7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14/8*128 = 224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0 1110 111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7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15/8*128 = 240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tabLst>
                <a:tab algn="l" pos="1762200"/>
                <a:tab algn="l" pos="249408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0 1111 000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n/a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	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inf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92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Dynamic Range (Positive Only)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Rectangle 97"/>
          <p:cNvSpPr/>
          <p:nvPr/>
        </p:nvSpPr>
        <p:spPr>
          <a:xfrm>
            <a:off x="6850440" y="1743120"/>
            <a:ext cx="1530000" cy="3196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 Bold"/>
                <a:ea typeface="Calibri Bold"/>
              </a:rPr>
              <a:t>closest to zero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Rectangle 100"/>
          <p:cNvSpPr/>
          <p:nvPr/>
        </p:nvSpPr>
        <p:spPr>
          <a:xfrm>
            <a:off x="6818760" y="2819520"/>
            <a:ext cx="1638000" cy="3196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 Bold"/>
                <a:ea typeface="Calibri Bold"/>
              </a:rPr>
              <a:t>largest denorm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Rectangle 103"/>
          <p:cNvSpPr/>
          <p:nvPr/>
        </p:nvSpPr>
        <p:spPr>
          <a:xfrm>
            <a:off x="6825600" y="3124080"/>
            <a:ext cx="1534320" cy="3196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 Bold"/>
                <a:ea typeface="Calibri Bold"/>
              </a:rPr>
              <a:t>smallest norm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Rectangle 106"/>
          <p:cNvSpPr/>
          <p:nvPr/>
        </p:nvSpPr>
        <p:spPr>
          <a:xfrm>
            <a:off x="6845040" y="4114800"/>
            <a:ext cx="1872720" cy="3196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 Bold"/>
                <a:ea typeface="Calibri Bold"/>
              </a:rPr>
              <a:t>closest to 1 below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Rectangle 109"/>
          <p:cNvSpPr/>
          <p:nvPr/>
        </p:nvSpPr>
        <p:spPr>
          <a:xfrm>
            <a:off x="6849000" y="4705920"/>
            <a:ext cx="1874160" cy="3196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 Bold"/>
                <a:ea typeface="Calibri Bold"/>
              </a:rPr>
              <a:t>closest to 1 above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Rectangle 115"/>
          <p:cNvSpPr/>
          <p:nvPr/>
        </p:nvSpPr>
        <p:spPr>
          <a:xfrm>
            <a:off x="6823440" y="5715000"/>
            <a:ext cx="1389600" cy="31968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 Bold"/>
                <a:ea typeface="Calibri Bold"/>
              </a:rPr>
              <a:t>largest norm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Rectangle 118"/>
          <p:cNvSpPr/>
          <p:nvPr/>
        </p:nvSpPr>
        <p:spPr>
          <a:xfrm>
            <a:off x="27000" y="1981080"/>
            <a:ext cx="1488600" cy="563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 Bold"/>
                <a:ea typeface="Calibri Bold"/>
              </a:rPr>
              <a:t>Denormalized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 Bold"/>
                <a:ea typeface="Calibri Bold"/>
              </a:rPr>
              <a:t>numbers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Rectangle 121"/>
          <p:cNvSpPr/>
          <p:nvPr/>
        </p:nvSpPr>
        <p:spPr>
          <a:xfrm>
            <a:off x="38880" y="4343400"/>
            <a:ext cx="1251000" cy="5634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 Bold"/>
                <a:ea typeface="Calibri Bold"/>
              </a:rPr>
              <a:t>Normalized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Calibri Bold"/>
                <a:ea typeface="Calibri Bold"/>
              </a:rPr>
              <a:t>numbers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Rectangle 124"/>
          <p:cNvSpPr/>
          <p:nvPr/>
        </p:nvSpPr>
        <p:spPr>
          <a:xfrm>
            <a:off x="6477120" y="540720"/>
            <a:ext cx="2418840" cy="1552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v = (–1)</a:t>
            </a:r>
            <a:r>
              <a:rPr b="0" lang="en-US" sz="2400" spc="-1" strike="noStrike" baseline="32000">
                <a:solidFill>
                  <a:srgbClr val="000000"/>
                </a:solidFill>
                <a:latin typeface="Gill Sans"/>
                <a:ea typeface="ヒラギノ角ゴ ProN W3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2</a:t>
            </a:r>
            <a:r>
              <a:rPr b="0" lang="en-US" sz="2400" spc="-1" strike="noStrike" baseline="32000">
                <a:solidFill>
                  <a:srgbClr val="000000"/>
                </a:solidFill>
                <a:latin typeface="Calibri Bold Italic"/>
                <a:ea typeface="Calibri Bold Italic"/>
              </a:rPr>
              <a:t>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n: E = Exp – Bias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d: E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= </a:t>
            </a: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– </a:t>
            </a:r>
            <a:r>
              <a:rPr b="0" lang="en-US" sz="2400" spc="-1" strike="noStrike">
                <a:solidFill>
                  <a:srgbClr val="000000"/>
                </a:solidFill>
                <a:latin typeface="Calibri Bold Italic"/>
                <a:ea typeface="Calibri Bold Italic"/>
              </a:rPr>
              <a:t>Bias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" name="Object 1024"/>
          <p:cNvGraphicFramePr/>
          <p:nvPr/>
        </p:nvGraphicFramePr>
        <p:xfrm>
          <a:off x="380880" y="4419720"/>
          <a:ext cx="8325720" cy="10947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903" name="Object 102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80880" y="4419720"/>
                    <a:ext cx="8325720" cy="1094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904" name="Rectangle 130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Distribution of Values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6-bit IEEE-like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 = 3 exponent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f = 2 fraction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Bias is 2</a:t>
            </a:r>
            <a:r>
              <a:rPr b="0" lang="en-US" sz="2000" spc="-1" strike="noStrike" baseline="30000">
                <a:solidFill>
                  <a:schemeClr val="dk1"/>
                </a:solidFill>
                <a:latin typeface="Calibri"/>
                <a:ea typeface="ヒラギノ角ゴ ProN W3"/>
              </a:rPr>
              <a:t>3-1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-1 = 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Notice how the distribution gets denser toward zero.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Rectangle 226"/>
          <p:cNvSpPr/>
          <p:nvPr/>
        </p:nvSpPr>
        <p:spPr>
          <a:xfrm>
            <a:off x="5491080" y="3809880"/>
            <a:ext cx="1072440" cy="365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8 values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08" name="Group 9"/>
          <p:cNvGraphicFramePr/>
          <p:nvPr/>
        </p:nvGraphicFramePr>
        <p:xfrm>
          <a:off x="4191120" y="2031840"/>
          <a:ext cx="4063320" cy="1015920"/>
        </p:xfrm>
        <a:graphic>
          <a:graphicData uri="http://schemas.openxmlformats.org/drawingml/2006/table">
            <a:tbl>
              <a:tblPr/>
              <a:tblGrid>
                <a:gridCol w="380880"/>
                <a:gridCol w="1396800"/>
                <a:gridCol w="2286000"/>
              </a:tblGrid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b2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exp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frac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cf3"/>
                    </a:solidFill>
                  </a:tcPr>
                </a:tc>
              </a:tr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3-bits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2-bits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09" name="Straight Arrow Connector 1"/>
          <p:cNvCxnSpPr>
            <a:stCxn id="907" idx="1"/>
          </p:cNvCxnSpPr>
          <p:nvPr/>
        </p:nvCxnSpPr>
        <p:spPr>
          <a:xfrm flipH="1">
            <a:off x="4572000" y="3992760"/>
            <a:ext cx="919440" cy="4273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Rectangle 227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Distribution of Values (close-up view)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6-bit IEEE-like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 = 3 exponent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f = 2 fraction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Bias is 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3" name="Group 14"/>
          <p:cNvGraphicFramePr/>
          <p:nvPr/>
        </p:nvGraphicFramePr>
        <p:xfrm>
          <a:off x="4191120" y="2031840"/>
          <a:ext cx="4063320" cy="1015920"/>
        </p:xfrm>
        <a:graphic>
          <a:graphicData uri="http://schemas.openxmlformats.org/drawingml/2006/table">
            <a:tbl>
              <a:tblPr/>
              <a:tblGrid>
                <a:gridCol w="380880"/>
                <a:gridCol w="1396800"/>
                <a:gridCol w="2286000"/>
              </a:tblGrid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b2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exp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frac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25200">
                      <a:solidFill>
                        <a:srgbClr val="000000"/>
                      </a:solidFill>
                      <a:prstDash val="solid"/>
                    </a:lnL>
                    <a:lnR w="2520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cf3"/>
                    </a:solidFill>
                  </a:tcPr>
                </a:tc>
              </a:tr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3-bits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2-bits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25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14" name="Object 1"/>
          <p:cNvGraphicFramePr/>
          <p:nvPr/>
        </p:nvGraphicFramePr>
        <p:xfrm>
          <a:off x="404640" y="3924360"/>
          <a:ext cx="8335080" cy="11041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915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04640" y="3924360"/>
                    <a:ext cx="8335080" cy="1104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Rectangle 231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Special Properties of the IEEE Encoding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FP Zero Same as Integer Zero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All bits = 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Can (Almost) Use Unsigned Integer Comparison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Must first compare sign bits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Must consider −0 = 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NaNs problematic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Will be greater than any other 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What should comparison yield?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Otherwise OK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Denorm vs. normalized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Normalized vs. infinity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Rectangle 235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Today: Floating Point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Background: Fractional binary numbers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IEEE floating point standard: Definition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Example and properties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Rounding, addition, multiplication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Floating point in 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Summary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Example Data Representations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78" name="Group 4"/>
          <p:cNvGraphicFramePr/>
          <p:nvPr/>
        </p:nvGraphicFramePr>
        <p:xfrm>
          <a:off x="1549440" y="1523880"/>
          <a:ext cx="6031080" cy="4165560"/>
        </p:xfrm>
        <a:graphic>
          <a:graphicData uri="http://schemas.openxmlformats.org/drawingml/2006/table">
            <a:tbl>
              <a:tblPr/>
              <a:tblGrid>
                <a:gridCol w="1650960"/>
                <a:gridCol w="1460160"/>
                <a:gridCol w="1460160"/>
                <a:gridCol w="1460160"/>
              </a:tblGrid>
              <a:tr h="50796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Arial Narrow Bold"/>
                        </a:rPr>
                        <a:t>C Data Type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80002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Arial Narrow Bold"/>
                        </a:rPr>
                        <a:t>Typical 32-bit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80002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Arial Narrow Bold"/>
                        </a:rPr>
                        <a:t>Typical 64-bit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80002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Arial Narrow Bold"/>
                        </a:rPr>
                        <a:t>x86-64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ourier New"/>
                          <a:ea typeface="Arial Narrow"/>
                        </a:rPr>
                        <a:t>char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ourier New"/>
                          <a:ea typeface="Arial Narrow"/>
                        </a:rPr>
                        <a:t>short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ourier New"/>
                          <a:ea typeface="Arial Narrow"/>
                        </a:rPr>
                        <a:t>int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ourier New"/>
                          <a:ea typeface="Arial Narrow"/>
                        </a:rPr>
                        <a:t>long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ourier New"/>
                          <a:ea typeface="Arial Narrow"/>
                        </a:rPr>
                        <a:t>float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ourier New"/>
                          <a:ea typeface="Arial Narrow"/>
                        </a:rPr>
                        <a:t>double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ourier New"/>
                          <a:ea typeface="Arial Narrow"/>
                        </a:rPr>
                        <a:t>long double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ＭＳ ゴシック"/>
                        </a:rPr>
                        <a:t>−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ＭＳ ゴシック"/>
                        </a:rPr>
                        <a:t>−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10/16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pointer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Rectangle 238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Floating Point Operations: Basic Idea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ourier New Bold"/>
                <a:ea typeface="ヒラギノ角ゴ ProN W6"/>
              </a:rPr>
              <a:t>x +</a:t>
            </a:r>
            <a:r>
              <a:rPr b="0" lang="en-US" sz="2400" spc="-1" strike="noStrike" baseline="-6000">
                <a:solidFill>
                  <a:schemeClr val="dk1"/>
                </a:solidFill>
                <a:latin typeface="Courier New Bold"/>
                <a:ea typeface="ヒラギノ角ゴ ProN W6"/>
              </a:rPr>
              <a:t>f</a:t>
            </a:r>
            <a:r>
              <a:rPr b="0" lang="en-US" sz="2400" spc="-1" strike="noStrike">
                <a:solidFill>
                  <a:schemeClr val="dk1"/>
                </a:solidFill>
                <a:latin typeface="Courier New Bold"/>
                <a:ea typeface="ヒラギノ角ゴ ProN W6"/>
              </a:rPr>
              <a:t> y = Round(x + 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urier New Bold"/>
                <a:ea typeface="ヒラギノ角ゴ ProN W6"/>
              </a:rPr>
              <a:t>x </a:t>
            </a:r>
            <a:r>
              <a:rPr b="0" lang="en-US" sz="2400" spc="-1" strike="noStrike">
                <a:solidFill>
                  <a:schemeClr val="dk1"/>
                </a:solidFill>
                <a:latin typeface="Symbol"/>
                <a:ea typeface="ヒラギノ角ゴ ProN W6"/>
              </a:rPr>
              <a:t></a:t>
            </a:r>
            <a:r>
              <a:rPr b="0" lang="en-US" sz="2400" spc="-1" strike="noStrike" baseline="-6000">
                <a:solidFill>
                  <a:schemeClr val="dk1"/>
                </a:solidFill>
                <a:latin typeface="Courier New Bold"/>
                <a:ea typeface="ヒラギノ角ゴ ProN W6"/>
              </a:rPr>
              <a:t>f</a:t>
            </a:r>
            <a:r>
              <a:rPr b="0" lang="en-US" sz="2400" spc="-1" strike="noStrike">
                <a:solidFill>
                  <a:schemeClr val="dk1"/>
                </a:solidFill>
                <a:latin typeface="Courier New Bold"/>
                <a:ea typeface="ヒラギノ角ゴ ProN W6"/>
              </a:rPr>
              <a:t> y = Round(x </a:t>
            </a:r>
            <a:r>
              <a:rPr b="0" lang="en-US" sz="2400" spc="-1" strike="noStrike">
                <a:solidFill>
                  <a:schemeClr val="dk1"/>
                </a:solidFill>
                <a:latin typeface="Symbol"/>
                <a:ea typeface="ヒラギノ角ゴ ProN W6"/>
              </a:rPr>
              <a:t></a:t>
            </a:r>
            <a:r>
              <a:rPr b="0" lang="en-US" sz="2400" spc="-1" strike="noStrike">
                <a:solidFill>
                  <a:schemeClr val="dk1"/>
                </a:solidFill>
                <a:latin typeface="Courier New Bold"/>
                <a:ea typeface="ヒラギノ角ゴ ProN W6"/>
              </a:rPr>
              <a:t> 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Basic idea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First </a:t>
            </a:r>
            <a:r>
              <a:rPr b="0" lang="en-US" sz="2000" spc="-1" strike="noStrike">
                <a:solidFill>
                  <a:srgbClr val="980002"/>
                </a:solidFill>
                <a:latin typeface="Calibri"/>
                <a:ea typeface="ヒラギノ角ゴ ProN W3"/>
              </a:rPr>
              <a:t>compute exact result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Make it fit into desired precision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Possibly overflow if exponent too large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Possibly </a:t>
            </a:r>
            <a:r>
              <a:rPr b="0" lang="en-US" sz="2000" spc="-1" strike="noStrike">
                <a:solidFill>
                  <a:srgbClr val="980002"/>
                </a:solidFill>
                <a:latin typeface="Calibri"/>
                <a:ea typeface="ヒラギノ角ゴ ProN W3"/>
              </a:rPr>
              <a:t>round to fit into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frac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Rectangle 241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Rounding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46400"/>
                <a:tab algn="l" pos="4152960"/>
                <a:tab algn="l" pos="5157720"/>
                <a:tab algn="l" pos="6164280"/>
                <a:tab algn="l" pos="716904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Rounding Modes (illustrate with $ rounding)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46400"/>
                <a:tab algn="l" pos="4152960"/>
                <a:tab algn="l" pos="5157720"/>
                <a:tab algn="l" pos="6164280"/>
                <a:tab algn="l" pos="716904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$1.40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$1.60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$1.50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$2.50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–$1.50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46400"/>
                <a:tab algn="l" pos="4152960"/>
                <a:tab algn="l" pos="5157720"/>
                <a:tab algn="l" pos="6164280"/>
                <a:tab algn="l" pos="716904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Towards zero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–$1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46400"/>
                <a:tab algn="l" pos="4152960"/>
                <a:tab algn="l" pos="5157720"/>
                <a:tab algn="l" pos="6164280"/>
                <a:tab algn="l" pos="716904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Round down (−</a:t>
            </a:r>
            <a:r>
              <a:rPr b="0" lang="en-US" sz="2000" spc="-1" strike="noStrike">
                <a:solidFill>
                  <a:schemeClr val="dk1"/>
                </a:solidFill>
                <a:latin typeface="Symbol"/>
                <a:ea typeface="ヒラギノ角ゴ ProN W3"/>
              </a:rPr>
              <a:t>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)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–$2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46400"/>
                <a:tab algn="l" pos="4152960"/>
                <a:tab algn="l" pos="5157720"/>
                <a:tab algn="l" pos="6164280"/>
                <a:tab algn="l" pos="716904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Round up (+</a:t>
            </a:r>
            <a:r>
              <a:rPr b="0" lang="en-US" sz="2000" spc="-1" strike="noStrike">
                <a:solidFill>
                  <a:schemeClr val="dk1"/>
                </a:solidFill>
                <a:latin typeface="Symbol"/>
                <a:ea typeface="ヒラギノ角ゴ ProN W3"/>
              </a:rPr>
              <a:t>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)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$3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–$1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46400"/>
                <a:tab algn="l" pos="4152960"/>
                <a:tab algn="l" pos="5157720"/>
                <a:tab algn="l" pos="6164280"/>
                <a:tab algn="l" pos="716904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Nearest Even (default)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$2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–$2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Rectangle 244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Closer Look at Round-To-Even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PlaceHolder 2"/>
          <p:cNvSpPr>
            <a:spLocks noGrp="1"/>
          </p:cNvSpPr>
          <p:nvPr>
            <p:ph/>
          </p:nvPr>
        </p:nvSpPr>
        <p:spPr>
          <a:xfrm>
            <a:off x="380880" y="121932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Default Rounding Mode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Hard to get any other kind without dropping into assembly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All others are statistically biased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Sum of set of positive numbers will consistently be over- or under- estimated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Applying to Other Decimal Places / Bit Positions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When exactly halfway between two possible 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Round so that least significant digit is even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E.g., round to nearest hundredth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838080" indent="-20304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7.8949999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7.89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(Less than half way)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838080" indent="-20304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7.8950001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7.90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(Greater than half way)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838080" indent="-20304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7.8950000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7.90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(Half way—round up)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838080" indent="-20304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7.8850000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7.88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(Half way—round down)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Rectangle 247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Rounding Binary Numbers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1682640"/>
                <a:tab algn="l" pos="3238560"/>
                <a:tab algn="l" pos="4700520"/>
                <a:tab algn="l" pos="662148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Binary Fractional Numbers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682640"/>
                <a:tab algn="l" pos="3238560"/>
                <a:tab algn="l" pos="4700520"/>
                <a:tab algn="l" pos="6621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“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Even” when least significant bit is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682640"/>
                <a:tab algn="l" pos="3238560"/>
                <a:tab algn="l" pos="4700520"/>
                <a:tab algn="l" pos="6621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“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Half way” when bits to right of rounding position =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100…</a:t>
            </a:r>
            <a:r>
              <a:rPr b="1" lang="en-US" sz="1800" spc="-1" strike="noStrike" baseline="-6000">
                <a:solidFill>
                  <a:schemeClr val="dk1"/>
                </a:solidFill>
                <a:latin typeface="Courier New"/>
                <a:ea typeface="Monaco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1682640"/>
                <a:tab algn="l" pos="3238560"/>
                <a:tab algn="l" pos="4700520"/>
                <a:tab algn="l" pos="662148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Examples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1682640"/>
                <a:tab algn="l" pos="3238560"/>
                <a:tab algn="l" pos="4700520"/>
                <a:tab algn="l" pos="6621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Round to nearest 1/4 (2 bits right of binary point)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52600" indent="-23508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Value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Binary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Rounded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Action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Rounded Value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52600" indent="-23508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2 3/32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10.00</a:t>
            </a:r>
            <a:r>
              <a:rPr b="0" lang="en-US" sz="2000" spc="-1" strike="noStrike">
                <a:solidFill>
                  <a:srgbClr val="980002"/>
                </a:solidFill>
                <a:latin typeface="Calibri"/>
                <a:ea typeface="ヒラギノ角ゴ ProN W3"/>
              </a:rPr>
              <a:t>011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  <a:ea typeface="ヒラギノ角ゴ ProN W3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10.00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  <a:ea typeface="ヒラギノ角ゴ ProN W3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(&lt;1/2—down)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52600" indent="-23508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2 3/16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10.00</a:t>
            </a:r>
            <a:r>
              <a:rPr b="0" lang="en-US" sz="2000" spc="-1" strike="noStrike">
                <a:solidFill>
                  <a:srgbClr val="980002"/>
                </a:solidFill>
                <a:latin typeface="Calibri"/>
                <a:ea typeface="ヒラギノ角ゴ ProN W3"/>
              </a:rPr>
              <a:t>110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  <a:ea typeface="ヒラギノ角ゴ ProN W3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10.01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  <a:ea typeface="ヒラギノ角ゴ ProN W3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(&gt;1/2—up)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2 1/4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52600" indent="-23508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2 7/8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10.11</a:t>
            </a:r>
            <a:r>
              <a:rPr b="0" lang="en-US" sz="2000" spc="-1" strike="noStrike">
                <a:solidFill>
                  <a:srgbClr val="980002"/>
                </a:solidFill>
                <a:latin typeface="Calibri"/>
                <a:ea typeface="ヒラギノ角ゴ ProN W3"/>
              </a:rPr>
              <a:t>100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  <a:ea typeface="ヒラギノ角ゴ ProN W3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11.00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  <a:ea typeface="ヒラギノ角ゴ ProN W3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(  1/2—up)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52600" indent="-23508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2 5/8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10.10</a:t>
            </a:r>
            <a:r>
              <a:rPr b="0" lang="en-US" sz="2000" spc="-1" strike="noStrike">
                <a:solidFill>
                  <a:srgbClr val="980002"/>
                </a:solidFill>
                <a:latin typeface="Calibri"/>
                <a:ea typeface="ヒラギノ角ゴ ProN W3"/>
              </a:rPr>
              <a:t>100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  <a:ea typeface="ヒラギノ角ゴ ProN W3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10.10</a:t>
            </a:r>
            <a:r>
              <a:rPr b="0" lang="en-US" sz="2000" spc="-1" strike="noStrike" baseline="-6000">
                <a:solidFill>
                  <a:schemeClr val="dk1"/>
                </a:solidFill>
                <a:latin typeface="Calibri"/>
                <a:ea typeface="ヒラギノ角ゴ ProN W3"/>
              </a:rPr>
              <a:t>2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(  1/2—down)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2 1/2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Rectangle 250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FP Multiplication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(–1)</a:t>
            </a:r>
            <a:r>
              <a:rPr b="0" lang="en-US" sz="2400" spc="-1" strike="noStrike" baseline="32000">
                <a:solidFill>
                  <a:srgbClr val="980002"/>
                </a:solidFill>
                <a:latin typeface="Calibri Bold"/>
                <a:ea typeface="ヒラギノ角ゴ ProN W6"/>
              </a:rPr>
              <a:t>s1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</a:t>
            </a:r>
            <a:r>
              <a:rPr b="0" lang="en-US" sz="2400" spc="-1" strike="noStrike">
                <a:solidFill>
                  <a:srgbClr val="980002"/>
                </a:solidFill>
                <a:latin typeface="Calibri Bold Italic"/>
                <a:ea typeface="Calibri Bold Italic"/>
              </a:rPr>
              <a:t>M1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 2</a:t>
            </a:r>
            <a:r>
              <a:rPr b="0" lang="en-US" sz="2400" spc="-1" strike="noStrike" baseline="32000">
                <a:solidFill>
                  <a:srgbClr val="980002"/>
                </a:solidFill>
                <a:latin typeface="Calibri Bold Italic"/>
                <a:ea typeface="Calibri Bold Italic"/>
              </a:rPr>
              <a:t>E1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  x   (–1)</a:t>
            </a:r>
            <a:r>
              <a:rPr b="0" lang="en-US" sz="2400" spc="-1" strike="noStrike" baseline="32000">
                <a:solidFill>
                  <a:srgbClr val="980002"/>
                </a:solidFill>
                <a:latin typeface="Calibri Bold Italic"/>
                <a:ea typeface="Calibri Bold Italic"/>
              </a:rPr>
              <a:t>s2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</a:t>
            </a:r>
            <a:r>
              <a:rPr b="0" lang="en-US" sz="2400" spc="-1" strike="noStrike">
                <a:solidFill>
                  <a:srgbClr val="980002"/>
                </a:solidFill>
                <a:latin typeface="Calibri Bold Italic"/>
                <a:ea typeface="Calibri Bold Italic"/>
              </a:rPr>
              <a:t>M2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 2</a:t>
            </a:r>
            <a:r>
              <a:rPr b="0" lang="en-US" sz="2400" spc="-1" strike="noStrike" baseline="32000">
                <a:solidFill>
                  <a:srgbClr val="980002"/>
                </a:solidFill>
                <a:latin typeface="Calibri Bold Italic"/>
                <a:ea typeface="Calibri Bold Italic"/>
              </a:rPr>
              <a:t>E2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Exact Result: 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(–1)</a:t>
            </a:r>
            <a:r>
              <a:rPr b="0" lang="en-US" sz="2400" spc="-1" strike="noStrike" baseline="32000">
                <a:solidFill>
                  <a:srgbClr val="980002"/>
                </a:solidFill>
                <a:latin typeface="Calibri Bold"/>
                <a:ea typeface="ヒラギノ角ゴ ProN W6"/>
              </a:rPr>
              <a:t>s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</a:t>
            </a:r>
            <a:r>
              <a:rPr b="0" lang="en-US" sz="2400" spc="-1" strike="noStrike">
                <a:solidFill>
                  <a:srgbClr val="980002"/>
                </a:solidFill>
                <a:latin typeface="Calibri Bold Italic"/>
                <a:ea typeface="Calibri Bold Italic"/>
              </a:rPr>
              <a:t>M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 2</a:t>
            </a:r>
            <a:r>
              <a:rPr b="0" lang="en-US" sz="2400" spc="-1" strike="noStrike" baseline="32000">
                <a:solidFill>
                  <a:srgbClr val="980002"/>
                </a:solidFill>
                <a:latin typeface="Calibri Bold Italic"/>
                <a:ea typeface="Calibri Bold Italic"/>
              </a:rPr>
              <a:t>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Sign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s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: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s1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^ 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s2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Significand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: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M1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x  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M2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Exponent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: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E1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+ 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E2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Fixing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If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≥ 2, shift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right, increment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If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out of range, overflow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Round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to fit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frac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precision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Implementation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Biggest chore is multiplying significands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Rectangle 254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Floating Point Addition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2049480"/>
              </a:tabLst>
            </a:pP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(–1)</a:t>
            </a:r>
            <a:r>
              <a:rPr b="0" lang="en-US" sz="2400" spc="-1" strike="noStrike" baseline="32000">
                <a:solidFill>
                  <a:srgbClr val="980002"/>
                </a:solidFill>
                <a:latin typeface="Calibri Bold Italic"/>
                <a:ea typeface="Calibri Bold Italic"/>
              </a:rPr>
              <a:t>s1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</a:t>
            </a:r>
            <a:r>
              <a:rPr b="0" lang="en-US" sz="2400" spc="-1" strike="noStrike">
                <a:solidFill>
                  <a:srgbClr val="980002"/>
                </a:solidFill>
                <a:latin typeface="Calibri Bold Italic"/>
                <a:ea typeface="Calibri Bold Italic"/>
              </a:rPr>
              <a:t>M1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 2</a:t>
            </a:r>
            <a:r>
              <a:rPr b="0" lang="en-US" sz="2400" spc="-1" strike="noStrike" baseline="32000">
                <a:solidFill>
                  <a:srgbClr val="980002"/>
                </a:solidFill>
                <a:latin typeface="Calibri Bold Italic"/>
                <a:ea typeface="Calibri Bold Italic"/>
              </a:rPr>
              <a:t>E1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  +   (-1)</a:t>
            </a:r>
            <a:r>
              <a:rPr b="0" lang="en-US" sz="2400" spc="-1" strike="noStrike" baseline="32000">
                <a:solidFill>
                  <a:srgbClr val="980002"/>
                </a:solidFill>
                <a:latin typeface="Calibri Bold Italic"/>
                <a:ea typeface="Calibri Bold Italic"/>
              </a:rPr>
              <a:t>s2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</a:t>
            </a:r>
            <a:r>
              <a:rPr b="0" lang="en-US" sz="2400" spc="-1" strike="noStrike">
                <a:solidFill>
                  <a:srgbClr val="980002"/>
                </a:solidFill>
                <a:latin typeface="Calibri Bold Italic"/>
                <a:ea typeface="Calibri Bold Italic"/>
              </a:rPr>
              <a:t>M2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 2</a:t>
            </a:r>
            <a:r>
              <a:rPr b="0" lang="en-US" sz="2400" spc="-1" strike="noStrike" baseline="32000">
                <a:solidFill>
                  <a:srgbClr val="980002"/>
                </a:solidFill>
                <a:latin typeface="Calibri Bold Italic"/>
                <a:ea typeface="Calibri Bold Italic"/>
              </a:rPr>
              <a:t>E2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17520" indent="-3240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049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Assume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E1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&gt;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E2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204948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Exact Result: 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(–1)</a:t>
            </a:r>
            <a:r>
              <a:rPr b="0" lang="en-US" sz="2400" spc="-1" strike="noStrike" baseline="32000">
                <a:solidFill>
                  <a:srgbClr val="980002"/>
                </a:solidFill>
                <a:latin typeface="Calibri Bold Italic"/>
                <a:ea typeface="Calibri Bold Italic"/>
              </a:rPr>
              <a:t>s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</a:t>
            </a:r>
            <a:r>
              <a:rPr b="0" lang="en-US" sz="2400" spc="-1" strike="noStrike">
                <a:solidFill>
                  <a:srgbClr val="980002"/>
                </a:solidFill>
                <a:latin typeface="Calibri Bold Italic"/>
                <a:ea typeface="Calibri Bold Italic"/>
              </a:rPr>
              <a:t>M</a:t>
            </a:r>
            <a:r>
              <a:rPr b="0" lang="en-US" sz="2400" spc="-1" strike="noStrike">
                <a:solidFill>
                  <a:srgbClr val="980002"/>
                </a:solidFill>
                <a:latin typeface="Calibri Bold"/>
                <a:ea typeface="ヒラギノ角ゴ ProN W6"/>
              </a:rPr>
              <a:t>  2</a:t>
            </a:r>
            <a:r>
              <a:rPr b="0" lang="en-US" sz="2400" spc="-1" strike="noStrike" baseline="32000">
                <a:solidFill>
                  <a:srgbClr val="980002"/>
                </a:solidFill>
                <a:latin typeface="Calibri Bold Italic"/>
                <a:ea typeface="Calibri Bold Italic"/>
              </a:rPr>
              <a:t>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17520" indent="-3240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049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Sign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s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, significand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2049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Result of signed align &amp; add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17520" indent="-3240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049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Exponent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: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E1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204948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Fixing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17520" indent="-3240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049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If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≥ 2, shift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right, increment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17520" indent="-3240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049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if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&lt; 1, shift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left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k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positions, decrement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by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17520" indent="-3240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049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Overflow if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out of range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17520" indent="-3240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04948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Round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to fit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frac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precision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Rectangle 258"/>
          <p:cNvSpPr/>
          <p:nvPr/>
        </p:nvSpPr>
        <p:spPr>
          <a:xfrm>
            <a:off x="5067360" y="2540160"/>
            <a:ext cx="1789920" cy="418320"/>
          </a:xfrm>
          <a:prstGeom prst="rect">
            <a:avLst/>
          </a:prstGeom>
          <a:solidFill>
            <a:srgbClr val="f1c7c7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Calibri Bold"/>
              </a:rPr>
              <a:t>(–1)</a:t>
            </a:r>
            <a:r>
              <a:rPr b="0" lang="en-US" sz="2000" spc="-1" strike="noStrike" baseline="32000">
                <a:solidFill>
                  <a:schemeClr val="dk1"/>
                </a:solidFill>
                <a:latin typeface="Calibri Bold Italic"/>
                <a:ea typeface="Calibri Bold Italic"/>
              </a:rPr>
              <a:t>s1</a:t>
            </a: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Calibri Bold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 Bold Italic"/>
                <a:ea typeface="Calibri Bold Italic"/>
              </a:rPr>
              <a:t>M1</a:t>
            </a: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Calibri Bold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Rectangle 259"/>
          <p:cNvSpPr/>
          <p:nvPr/>
        </p:nvSpPr>
        <p:spPr>
          <a:xfrm>
            <a:off x="6645240" y="3086280"/>
            <a:ext cx="2221920" cy="418320"/>
          </a:xfrm>
          <a:prstGeom prst="rect">
            <a:avLst/>
          </a:prstGeom>
          <a:solidFill>
            <a:srgbClr val="f1c7c7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Calibri Bold"/>
              </a:rPr>
              <a:t>(–1)</a:t>
            </a:r>
            <a:r>
              <a:rPr b="0" lang="en-US" sz="2000" spc="-1" strike="noStrike" baseline="32000">
                <a:solidFill>
                  <a:schemeClr val="dk1"/>
                </a:solidFill>
                <a:latin typeface="Calibri Bold Italic"/>
                <a:ea typeface="Calibri Bold Italic"/>
              </a:rPr>
              <a:t>s2</a:t>
            </a: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Calibri Bold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 Bold Italic"/>
                <a:ea typeface="Calibri Bold Italic"/>
              </a:rPr>
              <a:t>M2</a:t>
            </a: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Calibri Bold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2" name="Line 11"/>
          <p:cNvSpPr/>
          <p:nvPr/>
        </p:nvSpPr>
        <p:spPr>
          <a:xfrm>
            <a:off x="6858000" y="2222280"/>
            <a:ext cx="360" cy="25416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943" name="Line 21"/>
          <p:cNvSpPr/>
          <p:nvPr/>
        </p:nvSpPr>
        <p:spPr>
          <a:xfrm>
            <a:off x="8851680" y="2222280"/>
            <a:ext cx="360" cy="25416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944" name="Line 26"/>
          <p:cNvSpPr/>
          <p:nvPr/>
        </p:nvSpPr>
        <p:spPr>
          <a:xfrm>
            <a:off x="6870600" y="2349360"/>
            <a:ext cx="1968480" cy="360"/>
          </a:xfrm>
          <a:prstGeom prst="line">
            <a:avLst/>
          </a:prstGeom>
          <a:ln w="3810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945" name="Rectangle 261"/>
          <p:cNvSpPr/>
          <p:nvPr/>
        </p:nvSpPr>
        <p:spPr>
          <a:xfrm>
            <a:off x="7600320" y="2119320"/>
            <a:ext cx="704880" cy="304920"/>
          </a:xfrm>
          <a:prstGeom prst="rect">
            <a:avLst/>
          </a:prstGeom>
          <a:solidFill>
            <a:srgbClr val="ffffff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Arial Narrow Bold Italic"/>
                <a:ea typeface="Arial Narrow Bold Italic"/>
              </a:rPr>
              <a:t>E1</a:t>
            </a:r>
            <a:r>
              <a:rPr b="0" lang="en-US" sz="2000" spc="-1" strike="noStrike">
                <a:solidFill>
                  <a:schemeClr val="dk1"/>
                </a:solidFill>
                <a:latin typeface="Arial Narrow Bold"/>
                <a:ea typeface="Arial Narrow Bold"/>
              </a:rPr>
              <a:t>–</a:t>
            </a:r>
            <a:r>
              <a:rPr b="0" lang="en-US" sz="2000" spc="-1" strike="noStrike">
                <a:solidFill>
                  <a:schemeClr val="dk1"/>
                </a:solidFill>
                <a:latin typeface="Arial Narrow Bold Italic"/>
                <a:ea typeface="Arial Narrow Bold Italic"/>
              </a:rPr>
              <a:t>E2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6" name="Rectangle 262"/>
          <p:cNvSpPr/>
          <p:nvPr/>
        </p:nvSpPr>
        <p:spPr>
          <a:xfrm>
            <a:off x="4697280" y="2949480"/>
            <a:ext cx="253800" cy="609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  <a:ea typeface="Calibri"/>
              </a:rPr>
              <a:t>+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Line 31"/>
          <p:cNvSpPr/>
          <p:nvPr/>
        </p:nvSpPr>
        <p:spPr>
          <a:xfrm>
            <a:off x="4825800" y="3682800"/>
            <a:ext cx="4089600" cy="36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948" name="Rectangle 263"/>
          <p:cNvSpPr/>
          <p:nvPr/>
        </p:nvSpPr>
        <p:spPr>
          <a:xfrm>
            <a:off x="5067360" y="3835440"/>
            <a:ext cx="3783960" cy="418320"/>
          </a:xfrm>
          <a:prstGeom prst="rect">
            <a:avLst/>
          </a:prstGeom>
          <a:solidFill>
            <a:srgbClr val="f1c7c7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Calibri Bold"/>
              </a:rPr>
              <a:t>(–1)</a:t>
            </a:r>
            <a:r>
              <a:rPr b="0" lang="en-US" sz="2000" spc="-1" strike="noStrike" baseline="32000">
                <a:solidFill>
                  <a:schemeClr val="dk1"/>
                </a:solidFill>
                <a:latin typeface="Calibri Bold Italic"/>
                <a:ea typeface="Calibri Bold Italic"/>
              </a:rPr>
              <a:t>s</a:t>
            </a:r>
            <a:r>
              <a:rPr b="0" lang="en-US" sz="2000" spc="-1" strike="noStrike">
                <a:solidFill>
                  <a:schemeClr val="dk1"/>
                </a:solidFill>
                <a:latin typeface="Calibri Bold"/>
                <a:ea typeface="Calibri Bold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 Bold Italic"/>
                <a:ea typeface="Calibri Bold Italic"/>
              </a:rPr>
              <a:t>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TextBox 1"/>
          <p:cNvSpPr/>
          <p:nvPr/>
        </p:nvSpPr>
        <p:spPr>
          <a:xfrm>
            <a:off x="5034960" y="1523880"/>
            <a:ext cx="3889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Get binary points lined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Rectangle 265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Mathematical Properties of FP Add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Compare to those of Abelian Group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Closed under addition?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But may generate infinity or NaN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Commutative?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Associative?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Overflow and inexactness of rounding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(3.14+1e10)-1e10 = 0, 3.14+(1e10-1e10) = 3.14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0 is additive identity?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Every element has additive inverse?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Yes, except for infinities &amp; NaNs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Monotonicity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 ≥ b ⇒ a+c ≥ b+c?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Except for infinities &amp; NaNs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Rectangle 269"/>
          <p:cNvSpPr/>
          <p:nvPr/>
        </p:nvSpPr>
        <p:spPr>
          <a:xfrm>
            <a:off x="5436720" y="1790640"/>
            <a:ext cx="551520" cy="441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 Bold Italic"/>
                <a:ea typeface="Calibri Bold Italic"/>
              </a:rPr>
              <a:t>Yes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4" name="Rectangle 270"/>
          <p:cNvSpPr/>
          <p:nvPr/>
        </p:nvSpPr>
        <p:spPr>
          <a:xfrm>
            <a:off x="5439600" y="2514600"/>
            <a:ext cx="551520" cy="441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 Bold Italic"/>
                <a:ea typeface="Calibri Bold Italic"/>
              </a:rPr>
              <a:t>Yes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Rectangle 271"/>
          <p:cNvSpPr/>
          <p:nvPr/>
        </p:nvSpPr>
        <p:spPr>
          <a:xfrm>
            <a:off x="5457240" y="4343400"/>
            <a:ext cx="551520" cy="441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 Bold Italic"/>
                <a:ea typeface="Calibri Bold Italic"/>
              </a:rPr>
              <a:t>Yes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Rectangle 273"/>
          <p:cNvSpPr/>
          <p:nvPr/>
        </p:nvSpPr>
        <p:spPr>
          <a:xfrm>
            <a:off x="5444280" y="2882880"/>
            <a:ext cx="492120" cy="441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 Bold Italic"/>
                <a:ea typeface="Calibri Bold Italic"/>
              </a:rPr>
              <a:t>No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Rectangle 274"/>
          <p:cNvSpPr/>
          <p:nvPr/>
        </p:nvSpPr>
        <p:spPr>
          <a:xfrm>
            <a:off x="5436720" y="4724280"/>
            <a:ext cx="1075680" cy="441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 Bold Italic"/>
                <a:ea typeface="Calibri Bold Italic"/>
              </a:rPr>
              <a:t>Almost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Rectangle 275"/>
          <p:cNvSpPr/>
          <p:nvPr/>
        </p:nvSpPr>
        <p:spPr>
          <a:xfrm>
            <a:off x="5436720" y="5562720"/>
            <a:ext cx="1075680" cy="441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 Bold Italic"/>
                <a:ea typeface="Calibri Bold Italic"/>
              </a:rPr>
              <a:t>Almost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Rectangle 277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Mathematical Properties of FP Mult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Compare to Commutative 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Closed under multiplication?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But may generate infinity or NaN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Multiplication Commutative?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Multiplication is Associative?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Possibility of overflow, inexactness of rounding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Ex: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(1e20*1e20)*1e-20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=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inf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,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1e20*(1e20*1e-20)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=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1e20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1 is multiplicative identity?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Multiplication distributes over addition?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Possibility of overflow, inexactness of rounding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1e20*(1e20-1e20)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=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0.0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, 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1e20*1e20 – 1e20*1e20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=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ヒラギノ角ゴ ProN W3"/>
              </a:rPr>
              <a:t>NaN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1640" indent="-34308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Monotonicity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a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≥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b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 &amp;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c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≥ 0  ⇒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a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*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c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≥ 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b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*</a:t>
            </a:r>
            <a:r>
              <a:rPr b="0" lang="en-US" sz="2000" spc="-1" strike="noStrike">
                <a:solidFill>
                  <a:schemeClr val="dk1"/>
                </a:solidFill>
                <a:latin typeface="Calibri Italic"/>
                <a:ea typeface="Calibri Italic"/>
              </a:rPr>
              <a:t>c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Except for infinities &amp; NaNs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Rectangle 281"/>
          <p:cNvSpPr/>
          <p:nvPr/>
        </p:nvSpPr>
        <p:spPr>
          <a:xfrm>
            <a:off x="6274800" y="1790640"/>
            <a:ext cx="551520" cy="441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 Bold Italic"/>
                <a:ea typeface="Calibri Bold Italic"/>
              </a:rPr>
              <a:t>Yes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Rectangle 282"/>
          <p:cNvSpPr/>
          <p:nvPr/>
        </p:nvSpPr>
        <p:spPr>
          <a:xfrm>
            <a:off x="6274800" y="2522520"/>
            <a:ext cx="551520" cy="441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 Bold Italic"/>
                <a:ea typeface="Calibri Bold Italic"/>
              </a:rPr>
              <a:t>Yes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Rectangle 283"/>
          <p:cNvSpPr/>
          <p:nvPr/>
        </p:nvSpPr>
        <p:spPr>
          <a:xfrm>
            <a:off x="6282360" y="2895480"/>
            <a:ext cx="492120" cy="441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 Bold Italic"/>
                <a:ea typeface="Calibri Bold Italic"/>
              </a:rPr>
              <a:t>No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Rectangle 285"/>
          <p:cNvSpPr/>
          <p:nvPr/>
        </p:nvSpPr>
        <p:spPr>
          <a:xfrm>
            <a:off x="6274800" y="3975120"/>
            <a:ext cx="551520" cy="441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 Bold Italic"/>
                <a:ea typeface="Calibri Bold Italic"/>
              </a:rPr>
              <a:t>Yes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Rectangle 286"/>
          <p:cNvSpPr/>
          <p:nvPr/>
        </p:nvSpPr>
        <p:spPr>
          <a:xfrm>
            <a:off x="6282360" y="4343400"/>
            <a:ext cx="492120" cy="441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 Bold Italic"/>
                <a:ea typeface="Calibri Bold Italic"/>
              </a:rPr>
              <a:t>No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Rectangle 287"/>
          <p:cNvSpPr/>
          <p:nvPr/>
        </p:nvSpPr>
        <p:spPr>
          <a:xfrm>
            <a:off x="6274800" y="5791320"/>
            <a:ext cx="1075680" cy="441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 Bold Italic"/>
                <a:ea typeface="Calibri Bold Italic"/>
              </a:rPr>
              <a:t>Almost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Rectangle 288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Today: Floating Point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Background: Fractional binary numbers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IEEE floating point standard: Definition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Example and properties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Rounding, addition, multiplication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Floating point in 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rgbClr val="b3b3b3"/>
                </a:solidFill>
                <a:latin typeface="Calibri Bold"/>
                <a:ea typeface="ヒラギノ角ゴ ProN W6"/>
              </a:rPr>
              <a:t>Summary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Rectangle 291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Floating Point in C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 Guarantees Two Levels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17520" indent="-3240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float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single precision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17520" indent="-3240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double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double precision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159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Conversions/Casting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17520" indent="-3240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Casting between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int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,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float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, and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double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changes bit representation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17520" indent="-3240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double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/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float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→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int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Truncates fractional part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Like rounding toward zero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Not defined when out of range or NaN: Generally sets to TMin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17520" indent="-3240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int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→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double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Exact conversion, as long as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int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has ≤ 53 bit word size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317520" indent="-32400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int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→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float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Will round according to rounding mode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Boolean Algebra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Developed by George Boole in 19th Century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Algebraic representation of logic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Encode “True” as 1 and “False” as 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Rectangle 5"/>
          <p:cNvSpPr/>
          <p:nvPr/>
        </p:nvSpPr>
        <p:spPr>
          <a:xfrm>
            <a:off x="317520" y="2603520"/>
            <a:ext cx="3745800" cy="824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575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 Bold"/>
                <a:ea typeface="Calibri Bold"/>
              </a:rPr>
              <a:t>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Calibri Bold"/>
                <a:ea typeface="Calibri Bold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 Bold"/>
                <a:ea typeface="Calibri Bold"/>
              </a:rPr>
              <a:t>A&amp;B = 1 when both A=1 and B=1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Picture 6" descr=""/>
          <p:cNvPicPr/>
          <p:nvPr/>
        </p:nvPicPr>
        <p:blipFill>
          <a:blip r:embed="rId1"/>
          <a:srcRect l="0" t="0" r="77607" b="0"/>
          <a:stretch/>
        </p:blipFill>
        <p:spPr>
          <a:xfrm>
            <a:off x="584280" y="3429000"/>
            <a:ext cx="1396440" cy="1375560"/>
          </a:xfrm>
          <a:prstGeom prst="rect">
            <a:avLst/>
          </a:prstGeom>
          <a:ln w="9525">
            <a:noFill/>
          </a:ln>
        </p:spPr>
      </p:pic>
      <p:sp>
        <p:nvSpPr>
          <p:cNvPr id="283" name="Rectangle 7"/>
          <p:cNvSpPr/>
          <p:nvPr/>
        </p:nvSpPr>
        <p:spPr>
          <a:xfrm>
            <a:off x="4419720" y="2603520"/>
            <a:ext cx="3745800" cy="824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575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 Bold"/>
                <a:ea typeface="Calibri Bold"/>
              </a:rPr>
              <a:t>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Calibri Bold"/>
                <a:ea typeface="Calibri Bold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 Bold"/>
                <a:ea typeface="Calibri Bold"/>
              </a:rPr>
              <a:t>A|B = 1 when either A=1 or B=1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Picture 8" descr=""/>
          <p:cNvPicPr/>
          <p:nvPr/>
        </p:nvPicPr>
        <p:blipFill>
          <a:blip r:embed="rId2"/>
          <a:srcRect l="0" t="0" r="77607" b="0"/>
          <a:stretch/>
        </p:blipFill>
        <p:spPr>
          <a:xfrm>
            <a:off x="4762440" y="3436920"/>
            <a:ext cx="1396440" cy="1375560"/>
          </a:xfrm>
          <a:prstGeom prst="rect">
            <a:avLst/>
          </a:prstGeom>
          <a:ln w="9525">
            <a:noFill/>
          </a:ln>
        </p:spPr>
      </p:pic>
      <p:pic>
        <p:nvPicPr>
          <p:cNvPr id="285" name="Picture 9" descr=""/>
          <p:cNvPicPr/>
          <p:nvPr/>
        </p:nvPicPr>
        <p:blipFill>
          <a:blip r:embed="rId3"/>
          <a:srcRect l="0" t="0" r="77607" b="0"/>
          <a:stretch/>
        </p:blipFill>
        <p:spPr>
          <a:xfrm>
            <a:off x="584280" y="5460840"/>
            <a:ext cx="1396440" cy="1375560"/>
          </a:xfrm>
          <a:prstGeom prst="rect">
            <a:avLst/>
          </a:prstGeom>
          <a:ln w="9525">
            <a:noFill/>
          </a:ln>
        </p:spPr>
      </p:pic>
      <p:sp>
        <p:nvSpPr>
          <p:cNvPr id="286" name="Rectangle 10"/>
          <p:cNvSpPr/>
          <p:nvPr/>
        </p:nvSpPr>
        <p:spPr>
          <a:xfrm>
            <a:off x="317520" y="4635360"/>
            <a:ext cx="2094840" cy="824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575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 Bold"/>
                <a:ea typeface="Calibri Bold"/>
              </a:rPr>
              <a:t>Not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Calibri Bold"/>
                <a:ea typeface="Calibri Bold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 Bold"/>
                <a:ea typeface="Calibri Bold"/>
              </a:rPr>
              <a:t>~A = 1 when A=0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Picture 11" descr=""/>
          <p:cNvPicPr/>
          <p:nvPr/>
        </p:nvPicPr>
        <p:blipFill>
          <a:blip r:embed="rId4"/>
          <a:srcRect l="0" t="0" r="77607" b="0"/>
          <a:stretch/>
        </p:blipFill>
        <p:spPr>
          <a:xfrm>
            <a:off x="4762440" y="5468760"/>
            <a:ext cx="1396440" cy="1375560"/>
          </a:xfrm>
          <a:prstGeom prst="rect">
            <a:avLst/>
          </a:prstGeom>
          <a:ln w="9525">
            <a:noFill/>
          </a:ln>
        </p:spPr>
      </p:pic>
      <p:sp>
        <p:nvSpPr>
          <p:cNvPr id="288" name="Rectangle 12"/>
          <p:cNvSpPr/>
          <p:nvPr/>
        </p:nvSpPr>
        <p:spPr>
          <a:xfrm>
            <a:off x="3568680" y="4635360"/>
            <a:ext cx="5180760" cy="824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575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 Bold"/>
                <a:ea typeface="Calibri Bold"/>
              </a:rPr>
              <a:t>Exclusive-Or (Xor)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Calibri Bold"/>
                <a:ea typeface="Calibri Bold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 Bold"/>
                <a:ea typeface="Calibri Bold"/>
              </a:rPr>
              <a:t>A^B = 1 when either A=1 or B=1, but not both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Rectangle 295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Floating Point Puzzles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126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For each of the following C expressions, either: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Argue that it is true for all argument 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Explain why not true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Rectangle 298"/>
          <p:cNvSpPr/>
          <p:nvPr/>
        </p:nvSpPr>
        <p:spPr>
          <a:xfrm>
            <a:off x="3736800" y="2446200"/>
            <a:ext cx="4888800" cy="40759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Helvetica"/>
              <a:buChar char="•"/>
              <a:tabLst>
                <a:tab algn="l" pos="1828800"/>
                <a:tab algn="l" pos="2463840"/>
                <a:tab algn="l" pos="308628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x == (int)(float) 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Helvetica"/>
              <a:buChar char="•"/>
              <a:tabLst>
                <a:tab algn="l" pos="1828800"/>
                <a:tab algn="l" pos="2463840"/>
                <a:tab algn="l" pos="308628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x == (int)(double) 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Helvetica"/>
              <a:buChar char="•"/>
              <a:tabLst>
                <a:tab algn="l" pos="1828800"/>
                <a:tab algn="l" pos="2463840"/>
                <a:tab algn="l" pos="308628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f == (float)(double)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Helvetica"/>
              <a:buChar char="•"/>
              <a:tabLst>
                <a:tab algn="l" pos="1828800"/>
                <a:tab algn="l" pos="2463840"/>
                <a:tab algn="l" pos="308628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d == (double)(float) 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Helvetica"/>
              <a:buChar char="•"/>
              <a:tabLst>
                <a:tab algn="l" pos="1828800"/>
                <a:tab algn="l" pos="2463840"/>
                <a:tab algn="l" pos="308628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f == -(-f);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Helvetica"/>
              <a:buChar char="•"/>
              <a:tabLst>
                <a:tab algn="l" pos="1828800"/>
                <a:tab algn="l" pos="2463840"/>
                <a:tab algn="l" pos="308628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2/3 == 2/3.0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Helvetica"/>
              <a:buChar char="•"/>
              <a:tabLst>
                <a:tab algn="l" pos="1828800"/>
                <a:tab algn="l" pos="2463840"/>
                <a:tab algn="l" pos="308628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d &lt; 0.0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 ⇒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((d*2) &lt; 0.0)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Helvetica"/>
              <a:buChar char="•"/>
              <a:tabLst>
                <a:tab algn="l" pos="1828800"/>
                <a:tab algn="l" pos="2463840"/>
                <a:tab algn="l" pos="308628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d &gt; f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 ⇒ 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-f &gt; -d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Helvetica"/>
              <a:buChar char="•"/>
              <a:tabLst>
                <a:tab algn="l" pos="1828800"/>
                <a:tab algn="l" pos="2463840"/>
                <a:tab algn="l" pos="308628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d * d &gt;= 0.0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Helvetica"/>
              <a:buChar char="•"/>
              <a:tabLst>
                <a:tab algn="l" pos="1828800"/>
                <a:tab algn="l" pos="2463840"/>
                <a:tab algn="l" pos="308628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(d+f)-d ==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8" name="Rectangle 299"/>
          <p:cNvSpPr/>
          <p:nvPr/>
        </p:nvSpPr>
        <p:spPr>
          <a:xfrm>
            <a:off x="522360" y="3271680"/>
            <a:ext cx="2628360" cy="1154880"/>
          </a:xfrm>
          <a:prstGeom prst="rect">
            <a:avLst/>
          </a:prstGeom>
          <a:solidFill>
            <a:srgbClr val="d6d6f4"/>
          </a:solidFill>
          <a:ln w="25400">
            <a:solidFill>
              <a:srgbClr val="adade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t">
            <a:noAutofit/>
          </a:bodyPr>
          <a:p>
            <a:pPr>
              <a:lnSpc>
                <a:spcPct val="100000"/>
              </a:lnSpc>
              <a:spcBef>
                <a:spcPts val="476"/>
              </a:spcBef>
              <a:tabLst>
                <a:tab algn="l" pos="1371600"/>
                <a:tab algn="l" pos="228600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int x = …;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6"/>
              </a:spcBef>
              <a:tabLst>
                <a:tab algn="l" pos="1371600"/>
                <a:tab algn="l" pos="228600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float f = …;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6"/>
              </a:spcBef>
              <a:tabLst>
                <a:tab algn="l" pos="1371600"/>
                <a:tab algn="l" pos="228600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double d = …;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Rectangle 300"/>
          <p:cNvSpPr/>
          <p:nvPr/>
        </p:nvSpPr>
        <p:spPr>
          <a:xfrm>
            <a:off x="460800" y="4581360"/>
            <a:ext cx="1697040" cy="68580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Assume neither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d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nor </a:t>
            </a:r>
            <a:r>
              <a:rPr b="0" lang="en-US" sz="2000" spc="-1" strike="noStrike">
                <a:solidFill>
                  <a:schemeClr val="dk1"/>
                </a:solidFill>
                <a:latin typeface="Courier New Bold"/>
                <a:ea typeface="ヒラギノ角ゴ ProN W3"/>
              </a:rPr>
              <a:t>f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is NaN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Rectangle 301"/>
          <p:cNvSpPr/>
          <p:nvPr/>
        </p:nvSpPr>
        <p:spPr>
          <a:xfrm>
            <a:off x="8062920" y="22320"/>
            <a:ext cx="1320120" cy="1771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116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Summary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2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1160" cy="5434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IEEE Floating Point has clear mathematical  properties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Represents numbers of form M x 2</a:t>
            </a:r>
            <a:r>
              <a:rPr b="0" lang="en-US" sz="2400" spc="-1" strike="noStrike" baseline="32000">
                <a:solidFill>
                  <a:schemeClr val="dk1"/>
                </a:solidFill>
                <a:latin typeface="Calibri Bold"/>
                <a:ea typeface="ヒラギノ角ゴ ProN W6"/>
              </a:rPr>
              <a:t>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One can reason about operations independent of implementation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As if computed with perfect precision and then rounded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Not the same as real arithmetic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Violates associativity/distributivity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Makes life difficult for compilers &amp; serious numerical applications programmers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Today: Bits, Bytes, and Integers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Representing information as bits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a6a6a6"/>
                </a:solidFill>
                <a:latin typeface="Calibri"/>
              </a:rPr>
              <a:t>Bit-level manipulations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Integers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Representation: unsigned and 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Conversion, casting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Expanding, truncating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Addition, negation, multiplication, shifting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a6a6a6"/>
                </a:solidFill>
                <a:latin typeface="Calibri"/>
              </a:rPr>
              <a:t>Summary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65000"/>
                  </a:schemeClr>
                </a:solidFill>
                <a:latin typeface="Calibri"/>
              </a:rPr>
              <a:t>Representations in memory, pointers, strings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a6a6a6"/>
                </a:solidFill>
                <a:latin typeface="Calibri"/>
              </a:rPr>
              <a:t>Summary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36680" y="493560"/>
            <a:ext cx="6116040" cy="572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Encoding Integers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6197040" cy="348552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457200" y="1454760"/>
            <a:ext cx="833832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Integer data type of w bits → A bit vector as either x, to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denote the entire vector, or as [xw−1, xw−2, . . . , x0 ] to represent individual bits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 pitchFamily="0" charset="1"/>
        <a:ea typeface=""/>
        <a:cs typeface=""/>
      </a:majorFont>
      <a:minorFont>
        <a:latin typeface="Arial Narrow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 pitchFamily="0" charset="1"/>
        <a:ea typeface=""/>
        <a:cs typeface=""/>
      </a:majorFont>
      <a:minorFont>
        <a:latin typeface="Arial Narrow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 pitchFamily="0" charset="1"/>
        <a:ea typeface=""/>
        <a:cs typeface=""/>
      </a:majorFont>
      <a:minorFont>
        <a:latin typeface="Arial Narrow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 pitchFamily="0" charset="1"/>
        <a:ea typeface=""/>
        <a:cs typeface=""/>
      </a:majorFont>
      <a:minorFont>
        <a:latin typeface="Arial Narrow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 pitchFamily="0" charset="1"/>
        <a:ea typeface=""/>
        <a:cs typeface=""/>
      </a:majorFont>
      <a:minorFont>
        <a:latin typeface="Arial Narrow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 Bold" pitchFamily="0" charset="1"/>
        <a:ea typeface="ヒラギノ角ゴ ProN W6" pitchFamily="0" charset="1"/>
        <a:cs typeface="ヒラギノ角ゴ ProN W6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 Bold" pitchFamily="0" charset="1"/>
        <a:ea typeface="ヒラギノ角ゴ ProN W6" pitchFamily="0" charset="1"/>
        <a:cs typeface="ヒラギノ角ゴ ProN W6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 pitchFamily="0" charset="1"/>
        <a:ea typeface=""/>
        <a:cs typeface=""/>
      </a:majorFont>
      <a:minorFont>
        <a:latin typeface="Arial Narrow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 pitchFamily="0" charset="1"/>
        <a:ea typeface=""/>
        <a:cs typeface=""/>
      </a:majorFont>
      <a:minorFont>
        <a:latin typeface="Arial Narrow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 pitchFamily="0" charset="1"/>
        <a:ea typeface=""/>
        <a:cs typeface=""/>
      </a:majorFont>
      <a:minorFont>
        <a:latin typeface="Arial Narrow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 pitchFamily="0" charset="1"/>
        <a:ea typeface=""/>
        <a:cs typeface=""/>
      </a:majorFont>
      <a:minorFont>
        <a:latin typeface="Arial Narrow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 pitchFamily="0" charset="1"/>
        <a:ea typeface=""/>
        <a:cs typeface=""/>
      </a:majorFont>
      <a:minorFont>
        <a:latin typeface="Arial Narrow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 pitchFamily="0" charset="1"/>
        <a:ea typeface=""/>
        <a:cs typeface=""/>
      </a:majorFont>
      <a:minorFont>
        <a:latin typeface="Arial Narrow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 pitchFamily="0" charset="1"/>
        <a:ea typeface=""/>
        <a:cs typeface=""/>
      </a:majorFont>
      <a:minorFont>
        <a:latin typeface="Arial Narrow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 pitchFamily="0" charset="1"/>
        <a:ea typeface=""/>
        <a:cs typeface=""/>
      </a:majorFont>
      <a:minorFont>
        <a:latin typeface="Arial Narrow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14895</TotalTime>
  <Application>LibreOffice/7.6.6.3$Linux_X86_64 LibreOffice_project/60$Build-3</Application>
  <AppVersion>15.0000</AppVersion>
  <Words>5277</Words>
  <Paragraphs>1736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2012-09-04T17:29:26Z</dcterms:created>
  <dc:creator>Markus Pueschel</dc:creator>
  <dc:description>Redesign of slides created by Randal E. Bryant and David R. O'Hallaron</dc:description>
  <dc:language>en-US</dc:language>
  <cp:lastModifiedBy/>
  <cp:lastPrinted>2014-08-28T06:23:39Z</cp:lastPrinted>
  <dcterms:modified xsi:type="dcterms:W3CDTF">2024-09-09T15:42:59Z</dcterms:modified>
  <cp:revision>123</cp:revision>
  <dc:subject/>
  <dc:title>Introduction to Computer Systems 15-213/18-243, spring 2009 1st Lecture, Jan. 12th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65</vt:i4>
  </property>
  <property fmtid="{D5CDD505-2E9C-101B-9397-08002B2CF9AE}" pid="3" name="PresentationFormat">
    <vt:lpwstr>On-screen Show (4:3)</vt:lpwstr>
  </property>
  <property fmtid="{D5CDD505-2E9C-101B-9397-08002B2CF9AE}" pid="4" name="Slides">
    <vt:i4>87</vt:i4>
  </property>
</Properties>
</file>