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tif" ContentType="image/tiff"/>
  <Override PartName="/ppt/media/image4.wmf" ContentType="image/x-wmf"/>
  <Override PartName="/ppt/media/image2.png" ContentType="image/png"/>
  <Override PartName="/ppt/media/image3.png" ContentType="image/png"/>
  <Override PartName="/ppt/media/image5.wmf" ContentType="image/x-wmf"/>
  <Override PartName="/ppt/media/image6.png" ContentType="image/png"/>
  <Override PartName="/ppt/media/image10.png" ContentType="image/png"/>
  <Override PartName="/ppt/media/image7.png" ContentType="image/png"/>
  <Override PartName="/ppt/media/image8.png" ContentType="image/png"/>
  <Override PartName="/ppt/media/image9.png" ContentType="image/png"/>
  <Override PartName="/ppt/media/image11.tif" ContentType="image/tiff"/>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0.xml" ContentType="application/vnd.openxmlformats-officedocument.presentationml.slide+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0.xml.rels" ContentType="application/vnd.openxmlformats-package.relationships+xml"/>
  <Override PartName="/ppt/slides/_rels/slide13.xml.rels" ContentType="application/vnd.openxmlformats-package.relationships+xml"/>
  <Override PartName="/ppt/slides/_rels/slide4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57.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slide38.xml" ContentType="application/vnd.openxmlformats-officedocument.presentationml.slide+xml"/>
  <Override PartName="/ppt/slides/slide5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54.xml" ContentType="application/vnd.openxmlformats-officedocument.presentationml.slide+xml"/>
  <Override PartName="/ppt/slides/slide43.xml" ContentType="application/vnd.openxmlformats-officedocument.presentationml.slide+xml"/>
  <Override PartName="/ppt/slides/slide55.xml" ContentType="application/vnd.openxmlformats-officedocument.presentationml.slide+xml"/>
  <Override PartName="/ppt/slides/slide4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6.xml.rels" ContentType="application/vnd.openxmlformats-package.relationships+xml"/>
  <Override PartName="/ppt/notesSlides/_rels/notesSlide2.xml.rels" ContentType="application/vnd.openxmlformats-package.relationships+xml"/>
  <Override PartName="/ppt/notesSlides/_rels/notesSlide5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_rels/notesSlide37.xml.rels" ContentType="application/vnd.openxmlformats-package.relationships+xml"/>
  <Override PartName="/ppt/notesSlides/_rels/notesSlide9.xml.rels" ContentType="application/vnd.openxmlformats-package.relationships+xml"/>
  <Override PartName="/ppt/notesSlides/_rels/notesSlide36.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58.xml.rels" ContentType="application/vnd.openxmlformats-package.relationships+xml"/>
  <Override PartName="/ppt/notesSlides/_rels/notesSlide44.xml.rels" ContentType="application/vnd.openxmlformats-package.relationships+xml"/>
  <Override PartName="/ppt/notesSlides/_rels/notesSlide51.xml.rels" ContentType="application/vnd.openxmlformats-package.relationships+xml"/>
  <Override PartName="/ppt/notesSlides/_rels/notesSlide1.xml.rels" ContentType="application/vnd.openxmlformats-package.relationships+xml"/>
  <Override PartName="/ppt/notesSlides/_rels/notesSlide54.xml.rels" ContentType="application/vnd.openxmlformats-package.relationships+xml"/>
  <Override PartName="/ppt/notesSlides/_rels/notesSlide40.xml.rels" ContentType="application/vnd.openxmlformats-package.relationships+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37.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58.xml" ContentType="application/vnd.openxmlformats-officedocument.presentationml.notesSlide+xml"/>
  <Override PartName="/ppt/notesSlides/notesSlide56.xml" ContentType="application/vnd.openxmlformats-officedocument.presentationml.notesSlide+xml"/>
  <Override PartName="/ppt/notesSlides/notesSlide44.xml" ContentType="application/vnd.openxmlformats-officedocument.presentationml.notesSlide+xml"/>
  <Override PartName="/ppt/notesSlides/notesSlide6.xml" ContentType="application/vnd.openxmlformats-officedocument.presentationml.notesSlide+xml"/>
  <Override PartName="/ppt/notesSlides/notesSlide54.xml" ContentType="application/vnd.openxmlformats-officedocument.presentationml.notesSlide+xml"/>
  <Override PartName="/ppt/notesSlides/notesSlide52.xml" ContentType="application/vnd.openxmlformats-officedocument.presentationml.notesSlide+xml"/>
  <Override PartName="/ppt/notesSlides/notesSlide2.xml" ContentType="application/vnd.openxmlformats-officedocument.presentationml.notesSlide+xml"/>
  <Override PartName="/ppt/notesSlides/notesSlide40.xml" ContentType="application/vnd.openxmlformats-officedocument.presentationml.notesSlide+xml"/>
  <Override PartName="/ppt/notesSlides/notesSlide51.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slide" Target="slides/slide27.xml"/><Relationship Id="rId43" Type="http://schemas.openxmlformats.org/officeDocument/2006/relationships/slide" Target="slides/slide28.xml"/><Relationship Id="rId44" Type="http://schemas.openxmlformats.org/officeDocument/2006/relationships/slide" Target="slides/slide29.xml"/><Relationship Id="rId45" Type="http://schemas.openxmlformats.org/officeDocument/2006/relationships/slide" Target="slides/slide30.xml"/><Relationship Id="rId46" Type="http://schemas.openxmlformats.org/officeDocument/2006/relationships/slide" Target="slides/slide31.xml"/><Relationship Id="rId47" Type="http://schemas.openxmlformats.org/officeDocument/2006/relationships/slide" Target="slides/slide32.xml"/><Relationship Id="rId48" Type="http://schemas.openxmlformats.org/officeDocument/2006/relationships/slide" Target="slides/slide33.xml"/><Relationship Id="rId49" Type="http://schemas.openxmlformats.org/officeDocument/2006/relationships/slide" Target="slides/slide34.xml"/><Relationship Id="rId50" Type="http://schemas.openxmlformats.org/officeDocument/2006/relationships/slide" Target="slides/slide35.xml"/><Relationship Id="rId51" Type="http://schemas.openxmlformats.org/officeDocument/2006/relationships/slide" Target="slides/slide36.xml"/><Relationship Id="rId52" Type="http://schemas.openxmlformats.org/officeDocument/2006/relationships/slide" Target="slides/slide37.xml"/><Relationship Id="rId53" Type="http://schemas.openxmlformats.org/officeDocument/2006/relationships/slide" Target="slides/slide38.xml"/><Relationship Id="rId54" Type="http://schemas.openxmlformats.org/officeDocument/2006/relationships/slide" Target="slides/slide39.xml"/><Relationship Id="rId55" Type="http://schemas.openxmlformats.org/officeDocument/2006/relationships/slide" Target="slides/slide40.xml"/><Relationship Id="rId56" Type="http://schemas.openxmlformats.org/officeDocument/2006/relationships/slide" Target="slides/slide41.xml"/><Relationship Id="rId57" Type="http://schemas.openxmlformats.org/officeDocument/2006/relationships/slide" Target="slides/slide42.xml"/><Relationship Id="rId58" Type="http://schemas.openxmlformats.org/officeDocument/2006/relationships/slide" Target="slides/slide43.xml"/><Relationship Id="rId59" Type="http://schemas.openxmlformats.org/officeDocument/2006/relationships/slide" Target="slides/slide44.xml"/><Relationship Id="rId60" Type="http://schemas.openxmlformats.org/officeDocument/2006/relationships/slide" Target="slides/slide45.xml"/><Relationship Id="rId61" Type="http://schemas.openxmlformats.org/officeDocument/2006/relationships/slide" Target="slides/slide46.xml"/><Relationship Id="rId62" Type="http://schemas.openxmlformats.org/officeDocument/2006/relationships/slide" Target="slides/slide47.xml"/><Relationship Id="rId63" Type="http://schemas.openxmlformats.org/officeDocument/2006/relationships/slide" Target="slides/slide48.xml"/><Relationship Id="rId64" Type="http://schemas.openxmlformats.org/officeDocument/2006/relationships/slide" Target="slides/slide49.xml"/><Relationship Id="rId65" Type="http://schemas.openxmlformats.org/officeDocument/2006/relationships/slide" Target="slides/slide50.xml"/><Relationship Id="rId66" Type="http://schemas.openxmlformats.org/officeDocument/2006/relationships/slide" Target="slides/slide51.xml"/><Relationship Id="rId67" Type="http://schemas.openxmlformats.org/officeDocument/2006/relationships/slide" Target="slides/slide52.xml"/><Relationship Id="rId68" Type="http://schemas.openxmlformats.org/officeDocument/2006/relationships/slide" Target="slides/slide53.xml"/><Relationship Id="rId69" Type="http://schemas.openxmlformats.org/officeDocument/2006/relationships/slide" Target="slides/slide54.xml"/><Relationship Id="rId70" Type="http://schemas.openxmlformats.org/officeDocument/2006/relationships/slide" Target="slides/slide55.xml"/><Relationship Id="rId71" Type="http://schemas.openxmlformats.org/officeDocument/2006/relationships/slide" Target="slides/slide56.xml"/><Relationship Id="rId72" Type="http://schemas.openxmlformats.org/officeDocument/2006/relationships/slide" Target="slides/slide57.xml"/><Relationship Id="rId73" Type="http://schemas.openxmlformats.org/officeDocument/2006/relationships/slide" Target="slides/slide58.xml"/><Relationship Id="rId7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mbria"/>
              </a:rPr>
              <a:t>Click to move the slide</a:t>
            </a:r>
            <a:endParaRPr b="0" lang="en-US" sz="1800" spc="-1" strike="noStrike">
              <a:solidFill>
                <a:schemeClr val="dk1"/>
              </a:solidFill>
              <a:latin typeface="Cambria"/>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40"/>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41"/>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42"/>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923DCCC-CEC5-4A2C-A784-700EEEF2A30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1143000" y="685800"/>
            <a:ext cx="4571640" cy="3428640"/>
          </a:xfrm>
          <a:prstGeom prst="rect">
            <a:avLst/>
          </a:prstGeom>
          <a:ln w="0">
            <a:noFill/>
          </a:ln>
        </p:spPr>
      </p:sp>
      <p:sp>
        <p:nvSpPr>
          <p:cNvPr id="36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67" name="PlaceHolder 3"/>
          <p:cNvSpPr>
            <a:spLocks noGrp="1"/>
          </p:cNvSpPr>
          <p:nvPr>
            <p:ph type="sldNum" idx="45"/>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27C139E0-5632-4024-BBC3-5E5163F843E8}"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1143000" y="685800"/>
            <a:ext cx="4571640" cy="3428640"/>
          </a:xfrm>
          <a:prstGeom prst="rect">
            <a:avLst/>
          </a:prstGeom>
          <a:ln w="0">
            <a:noFill/>
          </a:ln>
        </p:spPr>
      </p:sp>
      <p:sp>
        <p:nvSpPr>
          <p:cNvPr id="387"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chemeClr val="dk1"/>
                </a:solidFill>
                <a:latin typeface="+mn-lt"/>
                <a:ea typeface="+mn-ea"/>
              </a:rPr>
              <a:t>The well-known </a:t>
            </a:r>
            <a:r>
              <a:rPr b="0" i="1" lang="en-US" sz="1200" spc="-1" strike="noStrike">
                <a:solidFill>
                  <a:schemeClr val="dk1"/>
                </a:solidFill>
                <a:latin typeface="+mn-lt"/>
                <a:ea typeface="+mn-ea"/>
              </a:rPr>
              <a:t>access control </a:t>
            </a:r>
            <a:r>
              <a:rPr b="0" lang="en-US" sz="1200" spc="-1" strike="noStrike">
                <a:solidFill>
                  <a:schemeClr val="dk1"/>
                </a:solidFill>
                <a:latin typeface="+mn-lt"/>
                <a:ea typeface="+mn-ea"/>
              </a:rPr>
              <a:t>model provides the framework for these </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mn-lt"/>
                <a:ea typeface="+mn-ea"/>
              </a:rPr>
              <a:t>A guard controls the access of requests for service to valued resources, </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mn-lt"/>
                <a:ea typeface="+mn-ea"/>
              </a:rPr>
              <a:t>which are usually encapsulated in objects. The guard’s job is to decide whether the source of the request, called a </a:t>
            </a:r>
            <a:r>
              <a:rPr b="0" i="1" lang="en-US" sz="1200" spc="-1" strike="noStrike">
                <a:solidFill>
                  <a:schemeClr val="dk1"/>
                </a:solidFill>
                <a:latin typeface="+mn-lt"/>
                <a:ea typeface="+mn-ea"/>
              </a:rPr>
              <a:t>principal</a:t>
            </a:r>
            <a:r>
              <a:rPr b="0" lang="en-US" sz="1200" spc="-1" strike="noStrike">
                <a:solidFill>
                  <a:schemeClr val="dk1"/>
                </a:solidFill>
                <a:latin typeface="+mn-lt"/>
                <a:ea typeface="+mn-ea"/>
              </a:rPr>
              <a:t>, is allowed to do the operation on the object. To decide, it uses two kinds of information: </a:t>
            </a:r>
            <a:r>
              <a:rPr b="0" i="1" lang="en-US" sz="1200" spc="-1" strike="noStrike">
                <a:solidFill>
                  <a:schemeClr val="dk1"/>
                </a:solidFill>
                <a:latin typeface="+mn-lt"/>
                <a:ea typeface="+mn-ea"/>
              </a:rPr>
              <a:t>authentication </a:t>
            </a:r>
            <a:r>
              <a:rPr b="0" lang="en-US" sz="1200" spc="-1" strike="noStrike">
                <a:solidFill>
                  <a:schemeClr val="dk1"/>
                </a:solidFill>
                <a:latin typeface="+mn-lt"/>
                <a:ea typeface="+mn-ea"/>
              </a:rPr>
              <a:t>information from the left, which identifies the principal who made the request, and </a:t>
            </a:r>
            <a:r>
              <a:rPr b="0" i="1" lang="en-US" sz="1200" spc="-1" strike="noStrike">
                <a:solidFill>
                  <a:schemeClr val="dk1"/>
                </a:solidFill>
                <a:latin typeface="+mn-lt"/>
                <a:ea typeface="+mn-ea"/>
              </a:rPr>
              <a:t>authorization </a:t>
            </a:r>
            <a:r>
              <a:rPr b="0" lang="en-US" sz="1200" spc="-1" strike="noStrike">
                <a:solidFill>
                  <a:schemeClr val="dk1"/>
                </a:solidFill>
                <a:latin typeface="+mn-lt"/>
                <a:ea typeface="+mn-ea"/>
              </a:rPr>
              <a:t>information from the right, which says who is allowed to do what to the object. </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p:txBody>
      </p:sp>
      <p:sp>
        <p:nvSpPr>
          <p:cNvPr id="388" name="PlaceHolder 3"/>
          <p:cNvSpPr>
            <a:spLocks noGrp="1"/>
          </p:cNvSpPr>
          <p:nvPr>
            <p:ph type="sldNum" idx="52"/>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A73438DB-461C-40DC-84C2-AD718CD5112F}"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1143000" y="685800"/>
            <a:ext cx="4571640" cy="3428640"/>
          </a:xfrm>
          <a:prstGeom prst="rect">
            <a:avLst/>
          </a:prstGeom>
          <a:ln w="0">
            <a:noFill/>
          </a:ln>
        </p:spPr>
      </p:sp>
      <p:sp>
        <p:nvSpPr>
          <p:cNvPr id="39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91" name="PlaceHolder 3"/>
          <p:cNvSpPr>
            <a:spLocks noGrp="1"/>
          </p:cNvSpPr>
          <p:nvPr>
            <p:ph type="sldNum" idx="53"/>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532F685-56DC-4F0A-8BA2-9D1414AF4B08}"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1143000" y="685800"/>
            <a:ext cx="4571640" cy="3428640"/>
          </a:xfrm>
          <a:prstGeom prst="rect">
            <a:avLst/>
          </a:prstGeom>
          <a:ln w="0">
            <a:noFill/>
          </a:ln>
        </p:spPr>
      </p:sp>
      <p:sp>
        <p:nvSpPr>
          <p:cNvPr id="36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Computers did little, had few capabilities, had only one user. Often custom built for one purpose</a:t>
            </a:r>
            <a:endParaRPr b="0" lang="en-US" sz="2000" spc="-1" strike="noStrike">
              <a:solidFill>
                <a:srgbClr val="000000"/>
              </a:solidFill>
              <a:latin typeface="Arial"/>
            </a:endParaRPr>
          </a:p>
        </p:txBody>
      </p:sp>
      <p:sp>
        <p:nvSpPr>
          <p:cNvPr id="370" name="PlaceHolder 3"/>
          <p:cNvSpPr>
            <a:spLocks noGrp="1"/>
          </p:cNvSpPr>
          <p:nvPr>
            <p:ph type="sldNum" idx="46"/>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9644B16A-C097-4093-839D-936A22CF5468}"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1143000" y="685800"/>
            <a:ext cx="4571640" cy="3428640"/>
          </a:xfrm>
          <a:prstGeom prst="rect">
            <a:avLst/>
          </a:prstGeom>
          <a:ln w="0">
            <a:noFill/>
          </a:ln>
        </p:spPr>
      </p:sp>
      <p:sp>
        <p:nvSpPr>
          <p:cNvPr id="37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Multiple users, multiple resources</a:t>
            </a:r>
            <a:endParaRPr b="0" lang="en-US" sz="2000" spc="-1" strike="noStrike">
              <a:solidFill>
                <a:srgbClr val="000000"/>
              </a:solidFill>
              <a:latin typeface="Arial"/>
            </a:endParaRPr>
          </a:p>
        </p:txBody>
      </p:sp>
      <p:sp>
        <p:nvSpPr>
          <p:cNvPr id="373" name="PlaceHolder 3"/>
          <p:cNvSpPr>
            <a:spLocks noGrp="1"/>
          </p:cNvSpPr>
          <p:nvPr>
            <p:ph type="sldNum" idx="4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ED97E4A-EFC1-40A9-9964-4BD57A54BA89}"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1143000" y="685800"/>
            <a:ext cx="4571640" cy="3428640"/>
          </a:xfrm>
          <a:prstGeom prst="rect">
            <a:avLst/>
          </a:prstGeom>
          <a:ln w="0">
            <a:noFill/>
          </a:ln>
        </p:spPr>
      </p:sp>
      <p:sp>
        <p:nvSpPr>
          <p:cNvPr id="39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94" name="PlaceHolder 3"/>
          <p:cNvSpPr>
            <a:spLocks noGrp="1"/>
          </p:cNvSpPr>
          <p:nvPr>
            <p:ph type="sldNum" idx="54"/>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14817BE-ED15-4A76-8F77-5A9C517677EF}"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1143000" y="685800"/>
            <a:ext cx="4571640" cy="3428640"/>
          </a:xfrm>
          <a:prstGeom prst="rect">
            <a:avLst/>
          </a:prstGeom>
          <a:ln w="0">
            <a:noFill/>
          </a:ln>
        </p:spPr>
      </p:sp>
      <p:sp>
        <p:nvSpPr>
          <p:cNvPr id="39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97" name="PlaceHolder 3"/>
          <p:cNvSpPr>
            <a:spLocks noGrp="1"/>
          </p:cNvSpPr>
          <p:nvPr>
            <p:ph type="sldNum" idx="55"/>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84C31138-B251-4CD2-8B3C-5FD94669CF5E}"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1143000" y="685800"/>
            <a:ext cx="4571640" cy="3428640"/>
          </a:xfrm>
          <a:prstGeom prst="rect">
            <a:avLst/>
          </a:prstGeom>
          <a:ln w="0">
            <a:noFill/>
          </a:ln>
        </p:spPr>
      </p:sp>
      <p:sp>
        <p:nvSpPr>
          <p:cNvPr id="39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Example from Song and Wagner notes CS 161 Berkeley. </a:t>
            </a:r>
            <a:endParaRPr b="0" lang="en-US" sz="2000" spc="-1" strike="noStrike">
              <a:solidFill>
                <a:srgbClr val="000000"/>
              </a:solidFill>
              <a:latin typeface="Arial"/>
            </a:endParaRPr>
          </a:p>
        </p:txBody>
      </p:sp>
      <p:sp>
        <p:nvSpPr>
          <p:cNvPr id="400" name="PlaceHolder 3"/>
          <p:cNvSpPr>
            <a:spLocks noGrp="1"/>
          </p:cNvSpPr>
          <p:nvPr>
            <p:ph type="sldNum" idx="56"/>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926B464C-A5CE-447A-8283-E0D2E894F49C}"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1143000" y="685800"/>
            <a:ext cx="4571640" cy="3428640"/>
          </a:xfrm>
          <a:prstGeom prst="rect">
            <a:avLst/>
          </a:prstGeom>
          <a:ln w="0">
            <a:noFill/>
          </a:ln>
        </p:spPr>
      </p:sp>
      <p:sp>
        <p:nvSpPr>
          <p:cNvPr id="40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Example from Song and Wagner notes CS 161 Berkeley. </a:t>
            </a:r>
            <a:endParaRPr b="0" lang="en-US" sz="2000" spc="-1" strike="noStrike">
              <a:solidFill>
                <a:srgbClr val="000000"/>
              </a:solidFill>
              <a:latin typeface="Arial"/>
            </a:endParaRPr>
          </a:p>
        </p:txBody>
      </p:sp>
      <p:sp>
        <p:nvSpPr>
          <p:cNvPr id="403" name="PlaceHolder 3"/>
          <p:cNvSpPr>
            <a:spLocks noGrp="1"/>
          </p:cNvSpPr>
          <p:nvPr>
            <p:ph type="sldNum" idx="5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6636CB86-9752-4B11-BC74-401BD993D388}"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1143000" y="685800"/>
            <a:ext cx="4571640" cy="3428640"/>
          </a:xfrm>
          <a:prstGeom prst="rect">
            <a:avLst/>
          </a:prstGeom>
          <a:ln w="0">
            <a:noFill/>
          </a:ln>
        </p:spPr>
      </p:sp>
      <p:sp>
        <p:nvSpPr>
          <p:cNvPr id="40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The reference monitor is in the TCB</a:t>
            </a:r>
            <a:endParaRPr b="0" lang="en-US" sz="2000" spc="-1" strike="noStrike">
              <a:solidFill>
                <a:srgbClr val="000000"/>
              </a:solidFill>
              <a:latin typeface="Arial"/>
            </a:endParaRPr>
          </a:p>
        </p:txBody>
      </p:sp>
      <p:sp>
        <p:nvSpPr>
          <p:cNvPr id="406" name="PlaceHolder 3"/>
          <p:cNvSpPr>
            <a:spLocks noGrp="1"/>
          </p:cNvSpPr>
          <p:nvPr>
            <p:ph type="sldNum" idx="5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8EB53740-84FF-4ABA-909A-7324C7718F8B}"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1143000" y="685800"/>
            <a:ext cx="4571640" cy="3428640"/>
          </a:xfrm>
          <a:prstGeom prst="rect">
            <a:avLst/>
          </a:prstGeom>
          <a:ln w="0">
            <a:noFill/>
          </a:ln>
        </p:spPr>
      </p:sp>
      <p:sp>
        <p:nvSpPr>
          <p:cNvPr id="40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09" name="PlaceHolder 3"/>
          <p:cNvSpPr>
            <a:spLocks noGrp="1"/>
          </p:cNvSpPr>
          <p:nvPr>
            <p:ph type="sldNum" idx="5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6E28C80-818C-4688-B9DB-9D7161E448AB}"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1143000" y="685800"/>
            <a:ext cx="4571640" cy="3428640"/>
          </a:xfrm>
          <a:prstGeom prst="rect">
            <a:avLst/>
          </a:prstGeom>
          <a:ln w="0">
            <a:noFill/>
          </a:ln>
        </p:spPr>
      </p:sp>
      <p:sp>
        <p:nvSpPr>
          <p:cNvPr id="41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Example from song and wagner notes cs 161, assumes state of file system has not changed between stat and open. What if the adversarty can change the type of file between the check and the open call .. Due to concurrency etc</a:t>
            </a:r>
            <a:endParaRPr b="0" lang="en-US" sz="2000" spc="-1" strike="noStrike">
              <a:solidFill>
                <a:srgbClr val="000000"/>
              </a:solidFill>
              <a:latin typeface="Arial"/>
            </a:endParaRPr>
          </a:p>
        </p:txBody>
      </p:sp>
      <p:sp>
        <p:nvSpPr>
          <p:cNvPr id="412" name="PlaceHolder 3"/>
          <p:cNvSpPr>
            <a:spLocks noGrp="1"/>
          </p:cNvSpPr>
          <p:nvPr>
            <p:ph type="sldNum" idx="60"/>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F67B59D-BDD0-4976-9A5E-8BF3457A0914}"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1143000" y="685800"/>
            <a:ext cx="4571640" cy="3428640"/>
          </a:xfrm>
          <a:prstGeom prst="rect">
            <a:avLst/>
          </a:prstGeom>
          <a:ln w="0">
            <a:noFill/>
          </a:ln>
        </p:spPr>
      </p:sp>
      <p:sp>
        <p:nvSpPr>
          <p:cNvPr id="41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Example from song and wagner notes cs 161, assumes state of file system has not changed between stat and open. What if the adversarty can change the type of file between the check and the open call .. Due to concurrency etc</a:t>
            </a:r>
            <a:endParaRPr b="0" lang="en-US" sz="2000" spc="-1" strike="noStrike">
              <a:solidFill>
                <a:srgbClr val="000000"/>
              </a:solidFill>
              <a:latin typeface="Arial"/>
            </a:endParaRPr>
          </a:p>
        </p:txBody>
      </p:sp>
      <p:sp>
        <p:nvSpPr>
          <p:cNvPr id="415" name="PlaceHolder 3"/>
          <p:cNvSpPr>
            <a:spLocks noGrp="1"/>
          </p:cNvSpPr>
          <p:nvPr>
            <p:ph type="sldNum" idx="61"/>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81FBE82C-ACFB-4A5A-8557-8AD547DCF3CE}"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1143000" y="685800"/>
            <a:ext cx="4571640" cy="3428640"/>
          </a:xfrm>
          <a:prstGeom prst="rect">
            <a:avLst/>
          </a:prstGeom>
          <a:ln w="0">
            <a:noFill/>
          </a:ln>
        </p:spPr>
      </p:sp>
      <p:sp>
        <p:nvSpPr>
          <p:cNvPr id="417"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Things in a bank safe .. Two people have to provide the key separately similarly for missile launch codes</a:t>
            </a:r>
            <a:endParaRPr b="0" lang="en-US" sz="2000" spc="-1" strike="noStrike">
              <a:solidFill>
                <a:srgbClr val="000000"/>
              </a:solidFill>
              <a:latin typeface="Arial"/>
            </a:endParaRPr>
          </a:p>
        </p:txBody>
      </p:sp>
      <p:sp>
        <p:nvSpPr>
          <p:cNvPr id="418" name="PlaceHolder 3"/>
          <p:cNvSpPr>
            <a:spLocks noGrp="1"/>
          </p:cNvSpPr>
          <p:nvPr>
            <p:ph type="sldNum" idx="62"/>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E244EBA-D229-4764-B0E4-DA5EB0960DA9}"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1143000" y="685800"/>
            <a:ext cx="4571640" cy="3428640"/>
          </a:xfrm>
          <a:prstGeom prst="rect">
            <a:avLst/>
          </a:prstGeom>
          <a:ln w="0">
            <a:noFill/>
          </a:ln>
        </p:spPr>
      </p:sp>
      <p:sp>
        <p:nvSpPr>
          <p:cNvPr id="42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Information is given on a need to know basis. The editor should not be able to open file3 or write file 1. windows everything running as admin is another lousy example.</a:t>
            </a:r>
            <a:endParaRPr b="0" lang="en-US" sz="2000" spc="-1" strike="noStrike">
              <a:solidFill>
                <a:srgbClr val="000000"/>
              </a:solidFill>
              <a:latin typeface="Arial"/>
            </a:endParaRPr>
          </a:p>
        </p:txBody>
      </p:sp>
      <p:sp>
        <p:nvSpPr>
          <p:cNvPr id="421" name="PlaceHolder 3"/>
          <p:cNvSpPr>
            <a:spLocks noGrp="1"/>
          </p:cNvSpPr>
          <p:nvPr>
            <p:ph type="sldNum" idx="63"/>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F9B593C-A139-46E8-B3BF-5B87C3DA109F}"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1143000" y="685800"/>
            <a:ext cx="4571640" cy="3428640"/>
          </a:xfrm>
          <a:prstGeom prst="rect">
            <a:avLst/>
          </a:prstGeom>
          <a:ln w="0">
            <a:noFill/>
          </a:ln>
        </p:spPr>
      </p:sp>
      <p:sp>
        <p:nvSpPr>
          <p:cNvPr id="42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4" name="PlaceHolder 3"/>
          <p:cNvSpPr>
            <a:spLocks noGrp="1"/>
          </p:cNvSpPr>
          <p:nvPr>
            <p:ph type="sldNum" idx="64"/>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714BFEE8-0F10-49B3-BDC7-AA3852D28631}"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1143000" y="685800"/>
            <a:ext cx="4571640" cy="3428640"/>
          </a:xfrm>
          <a:prstGeom prst="rect">
            <a:avLst/>
          </a:prstGeom>
          <a:ln w="0">
            <a:noFill/>
          </a:ln>
        </p:spPr>
      </p:sp>
      <p:sp>
        <p:nvSpPr>
          <p:cNvPr id="37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chemeClr val="dk1"/>
                </a:solidFill>
                <a:latin typeface="+mn-lt"/>
                <a:ea typeface="+mn-ea"/>
              </a:rPr>
              <a:t> </a:t>
            </a:r>
            <a:r>
              <a:rPr b="0" lang="en-US" sz="1200" spc="-1" strike="noStrike">
                <a:solidFill>
                  <a:schemeClr val="dk1"/>
                </a:solidFill>
                <a:latin typeface="+mn-lt"/>
                <a:ea typeface="+mn-ea"/>
              </a:rPr>
              <a:t>the gold standard for security (since they all begin with Au):</a:t>
            </a:r>
            <a:endParaRPr b="0" lang="en-US" sz="1200" spc="-1" strike="noStrike">
              <a:solidFill>
                <a:srgbClr val="000000"/>
              </a:solidFill>
              <a:latin typeface="Arial"/>
            </a:endParaRPr>
          </a:p>
        </p:txBody>
      </p:sp>
      <p:sp>
        <p:nvSpPr>
          <p:cNvPr id="376" name="PlaceHolder 3"/>
          <p:cNvSpPr>
            <a:spLocks noGrp="1"/>
          </p:cNvSpPr>
          <p:nvPr>
            <p:ph type="sldNum" idx="4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230CDA5F-8783-41A5-96C8-CE6069F2C720}"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1143000" y="685800"/>
            <a:ext cx="4571640" cy="3428640"/>
          </a:xfrm>
          <a:prstGeom prst="rect">
            <a:avLst/>
          </a:prstGeom>
          <a:ln w="0">
            <a:noFill/>
          </a:ln>
        </p:spPr>
      </p:sp>
      <p:sp>
        <p:nvSpPr>
          <p:cNvPr id="37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79" name="PlaceHolder 3"/>
          <p:cNvSpPr>
            <a:spLocks noGrp="1"/>
          </p:cNvSpPr>
          <p:nvPr>
            <p:ph type="sldNum" idx="4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3388AC62-A080-4757-B5EA-DB28A2764AC1}"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1143000" y="685800"/>
            <a:ext cx="4571640" cy="3428640"/>
          </a:xfrm>
          <a:prstGeom prst="rect">
            <a:avLst/>
          </a:prstGeom>
          <a:ln w="0">
            <a:noFill/>
          </a:ln>
        </p:spPr>
      </p:sp>
      <p:sp>
        <p:nvSpPr>
          <p:cNvPr id="38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Multiple users, multiple resources</a:t>
            </a:r>
            <a:endParaRPr b="0" lang="en-US" sz="2000" spc="-1" strike="noStrike">
              <a:solidFill>
                <a:srgbClr val="000000"/>
              </a:solidFill>
              <a:latin typeface="Arial"/>
            </a:endParaRPr>
          </a:p>
        </p:txBody>
      </p:sp>
      <p:sp>
        <p:nvSpPr>
          <p:cNvPr id="382" name="PlaceHolder 3"/>
          <p:cNvSpPr>
            <a:spLocks noGrp="1"/>
          </p:cNvSpPr>
          <p:nvPr>
            <p:ph type="sldNum" idx="50"/>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3AB61A5D-9E8B-466B-8984-4490269B4BB7}"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1143000" y="685800"/>
            <a:ext cx="4571640" cy="3428640"/>
          </a:xfrm>
          <a:prstGeom prst="rect">
            <a:avLst/>
          </a:prstGeom>
          <a:ln w="0">
            <a:noFill/>
          </a:ln>
        </p:spPr>
      </p:sp>
      <p:sp>
        <p:nvSpPr>
          <p:cNvPr id="38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85" name="PlaceHolder 3"/>
          <p:cNvSpPr>
            <a:spLocks noGrp="1"/>
          </p:cNvSpPr>
          <p:nvPr>
            <p:ph type="sldNum" idx="51"/>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6A8E5E1E-65CF-4121-AD3A-3D5346B304F4}" type="slidenum">
              <a:rPr b="0" lang="en-US" sz="1200" spc="-1" strike="noStrike">
                <a:solidFill>
                  <a:schemeClr val="dk1"/>
                </a:solidFill>
                <a:latin typeface="+mn-lt"/>
                <a:ea typeface="+mn-ea"/>
              </a:rPr>
              <a:t>58</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1522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mbria"/>
            </a:endParaRPr>
          </a:p>
        </p:txBody>
      </p:sp>
      <p:sp>
        <p:nvSpPr>
          <p:cNvPr id="6" name="PlaceHolder 2"/>
          <p:cNvSpPr>
            <a:spLocks noGrp="1"/>
          </p:cNvSpPr>
          <p:nvPr>
            <p:ph type="subTitle"/>
          </p:nvPr>
        </p:nvSpPr>
        <p:spPr>
          <a:xfrm>
            <a:off x="457200" y="1371600"/>
            <a:ext cx="8229240" cy="47541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F618119-BD6F-4205-8F7A-F1F84D3EA80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DBA53428-DD64-49AC-96E9-51CF790866E7}"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522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mbria"/>
            </a:endParaRPr>
          </a:p>
        </p:txBody>
      </p:sp>
      <p:sp>
        <p:nvSpPr>
          <p:cNvPr id="3" name="PlaceHolder 2"/>
          <p:cNvSpPr>
            <a:spLocks noGrp="1"/>
          </p:cNvSpPr>
          <p:nvPr>
            <p:ph type="ftr" idx="32"/>
          </p:nvPr>
        </p:nvSpPr>
        <p:spPr/>
        <p:txBody>
          <a:bodyPr/>
          <a:p>
            <a:r>
              <a:t>Footer</a:t>
            </a:r>
          </a:p>
        </p:txBody>
      </p:sp>
      <p:sp>
        <p:nvSpPr>
          <p:cNvPr id="4" name="PlaceHolder 3"/>
          <p:cNvSpPr>
            <a:spLocks noGrp="1"/>
          </p:cNvSpPr>
          <p:nvPr>
            <p:ph type="sldNum" idx="33"/>
          </p:nvPr>
        </p:nvSpPr>
        <p:spPr/>
        <p:txBody>
          <a:bodyPr/>
          <a:p>
            <a:fld id="{10B54F9F-3202-4258-A03C-133F9872371E}" type="slidenum">
              <a:t>&lt;#&gt;</a:t>
            </a:fld>
          </a:p>
        </p:txBody>
      </p:sp>
      <p:sp>
        <p:nvSpPr>
          <p:cNvPr id="5" name="PlaceHolder 4"/>
          <p:cNvSpPr>
            <a:spLocks noGrp="1"/>
          </p:cNvSpPr>
          <p:nvPr>
            <p:ph type="dt" idx="3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B686E466-5725-4512-A54C-346B73D39B2A}" type="slidenum">
              <a:t>&lt;#&gt;</a:t>
            </a:fld>
          </a:p>
        </p:txBody>
      </p:sp>
      <p:sp>
        <p:nvSpPr>
          <p:cNvPr id="4" name="PlaceHolder 3"/>
          <p:cNvSpPr>
            <a:spLocks noGrp="1"/>
          </p:cNvSpPr>
          <p:nvPr>
            <p:ph type="dt" idx="3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5E25306B-FF39-4216-AF9B-8B31A6832807}" type="slidenum">
              <a:t>&lt;#&gt;</a:t>
            </a:fld>
          </a:p>
        </p:txBody>
      </p:sp>
      <p:sp>
        <p:nvSpPr>
          <p:cNvPr id="4" name="PlaceHolder 3"/>
          <p:cNvSpPr>
            <a:spLocks noGrp="1"/>
          </p:cNvSpPr>
          <p:nvPr>
            <p:ph type="dt" idx="3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2DB8A26-43CC-4D37-AB62-F52AC03842D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E750A82-7E46-42A3-9DCA-C3B55C47F234}"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34D771F7-A0B0-4CA1-A711-D4B86F86C7B8}"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Obj" preserve="1">
  <p:cSld name="Title, Tex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mbria"/>
            </a:endParaRPr>
          </a:p>
        </p:txBody>
      </p:sp>
      <p:sp>
        <p:nvSpPr>
          <p:cNvPr id="30" name="PlaceHolder 2"/>
          <p:cNvSpPr>
            <a:spLocks noGrp="1"/>
          </p:cNvSpPr>
          <p:nvPr>
            <p:ph/>
          </p:nvPr>
        </p:nvSpPr>
        <p:spPr>
          <a:xfrm>
            <a:off x="457200" y="1371600"/>
            <a:ext cx="8229240" cy="47541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mbria"/>
            </a:endParaRPr>
          </a:p>
        </p:txBody>
      </p:sp>
      <p:sp>
        <p:nvSpPr>
          <p:cNvPr id="31" name="PlaceHolder 3"/>
          <p:cNvSpPr>
            <a:spLocks noGrp="1"/>
          </p:cNvSpPr>
          <p:nvPr>
            <p:ph/>
          </p:nvPr>
        </p:nvSpPr>
        <p:spPr>
          <a:xfrm>
            <a:off x="457200" y="1371600"/>
            <a:ext cx="8229240" cy="47541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mbria"/>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F5909916-967C-4A3C-8B28-8D1A918A2A57}"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1522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mbria"/>
            </a:endParaRPr>
          </a:p>
        </p:txBody>
      </p:sp>
      <p:sp>
        <p:nvSpPr>
          <p:cNvPr id="38" name="PlaceHolder 2"/>
          <p:cNvSpPr>
            <a:spLocks noGrp="1"/>
          </p:cNvSpPr>
          <p:nvPr>
            <p:ph/>
          </p:nvPr>
        </p:nvSpPr>
        <p:spPr>
          <a:xfrm>
            <a:off x="457200" y="1371600"/>
            <a:ext cx="8229240" cy="47541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mbria"/>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A6C7AA79-DF7E-413F-8A80-1FBF0ACC3E86}"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F126BEC0-E1F3-428B-A745-84FCE0407C8C}"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2">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633DAACE-0C5F-40E0-9774-D9F0BF8B8AB3}"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1522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mbria"/>
            </a:endParaRPr>
          </a:p>
        </p:txBody>
      </p:sp>
      <p:sp>
        <p:nvSpPr>
          <p:cNvPr id="56" name="PlaceHolder 2"/>
          <p:cNvSpPr>
            <a:spLocks noGrp="1"/>
          </p:cNvSpPr>
          <p:nvPr>
            <p:ph/>
          </p:nvPr>
        </p:nvSpPr>
        <p:spPr>
          <a:xfrm>
            <a:off x="457200" y="1371600"/>
            <a:ext cx="4015800" cy="47541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mbria"/>
            </a:endParaRPr>
          </a:p>
        </p:txBody>
      </p:sp>
      <p:sp>
        <p:nvSpPr>
          <p:cNvPr id="57" name="PlaceHolder 3"/>
          <p:cNvSpPr>
            <a:spLocks noGrp="1"/>
          </p:cNvSpPr>
          <p:nvPr>
            <p:ph/>
          </p:nvPr>
        </p:nvSpPr>
        <p:spPr>
          <a:xfrm>
            <a:off x="4674240" y="1371600"/>
            <a:ext cx="4015800" cy="47541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mbria"/>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8CA8897F-E987-4A5F-BA67-1A03FDA3E270}" type="slidenum">
              <a:t>&lt;#&gt;</a:t>
            </a:fld>
          </a:p>
        </p:txBody>
      </p:sp>
      <p:sp>
        <p:nvSpPr>
          <p:cNvPr id="7" name="PlaceHolder 6"/>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Click to edit Master title style</a:t>
            </a:r>
            <a:endParaRPr b="0" lang="en-US" sz="4400" spc="-1" strike="noStrike">
              <a:solidFill>
                <a:schemeClr val="dk1"/>
              </a:solidFill>
              <a:latin typeface="Cambria"/>
            </a:endParaRPr>
          </a:p>
        </p:txBody>
      </p:sp>
      <p:sp>
        <p:nvSpPr>
          <p:cNvPr id="1" name="PlaceHolder 2"/>
          <p:cNvSpPr>
            <a:spLocks noGrp="1"/>
          </p:cNvSpPr>
          <p:nvPr>
            <p:ph type="dt" idx="1"/>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0C9007B5-B9E1-4BEC-A6CE-EDB1CCEEC9E7}"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mbria"/>
              </a:rPr>
              <a:t>Click to edit the outline text format</a:t>
            </a:r>
            <a:endParaRPr b="0" lang="en-US" sz="3200" spc="-1" strike="noStrike">
              <a:solidFill>
                <a:schemeClr val="dk1"/>
              </a:solidFill>
              <a:latin typeface="Cambria"/>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mbria"/>
              </a:rPr>
              <a:t>Second Outline Level</a:t>
            </a:r>
            <a:endParaRPr b="0" lang="en-US" sz="2400" spc="-1" strike="noStrike">
              <a:solidFill>
                <a:schemeClr val="dk1"/>
              </a:solidFill>
              <a:latin typeface="Cambria"/>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mbria"/>
              </a:rPr>
              <a:t>Third Outline Level</a:t>
            </a:r>
            <a:endParaRPr b="0" lang="en-US" sz="2000" spc="-1" strike="noStrike">
              <a:solidFill>
                <a:schemeClr val="dk1"/>
              </a:solidFill>
              <a:latin typeface="Cambria"/>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mbria"/>
              </a:rPr>
              <a:t>Fourth Outline Level</a:t>
            </a:r>
            <a:endParaRPr b="0" lang="en-US" sz="2000" spc="-1" strike="noStrike">
              <a:solidFill>
                <a:schemeClr val="dk1"/>
              </a:solidFill>
              <a:latin typeface="Cambria"/>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mbria"/>
              </a:rPr>
              <a:t>Fifth Outline Level</a:t>
            </a:r>
            <a:endParaRPr b="0" lang="en-US" sz="2000" spc="-1" strike="noStrike">
              <a:solidFill>
                <a:schemeClr val="dk1"/>
              </a:solidFill>
              <a:latin typeface="Cambria"/>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mbria"/>
              </a:rPr>
              <a:t>Sixth Outline Level</a:t>
            </a:r>
            <a:endParaRPr b="0" lang="en-US" sz="2000" spc="-1" strike="noStrike">
              <a:solidFill>
                <a:schemeClr val="dk1"/>
              </a:solidFill>
              <a:latin typeface="Cambria"/>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mbria"/>
              </a:rPr>
              <a:t>Seventh Outline Level</a:t>
            </a:r>
            <a:endParaRPr b="0" lang="en-US" sz="2000" spc="-1" strike="noStrike">
              <a:solidFill>
                <a:schemeClr val="dk1"/>
              </a:solidFill>
              <a:latin typeface="Cambria"/>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Click to edit Master title style</a:t>
            </a:r>
            <a:endParaRPr b="0" lang="en-US" sz="4400" spc="-1" strike="noStrike">
              <a:solidFill>
                <a:schemeClr val="dk1"/>
              </a:solidFill>
              <a:latin typeface="Cambria"/>
            </a:endParaRPr>
          </a:p>
        </p:txBody>
      </p:sp>
      <p:sp>
        <p:nvSpPr>
          <p:cNvPr id="59" name="PlaceHolder 2"/>
          <p:cNvSpPr>
            <a:spLocks noGrp="1"/>
          </p:cNvSpPr>
          <p:nvPr>
            <p:ph type="body"/>
          </p:nvPr>
        </p:nvSpPr>
        <p:spPr>
          <a:xfrm>
            <a:off x="457200" y="1535040"/>
            <a:ext cx="4039920" cy="445680"/>
          </a:xfrm>
          <a:prstGeom prst="rect">
            <a:avLst/>
          </a:prstGeom>
          <a:noFill/>
          <a:ln w="0">
            <a:noFill/>
          </a:ln>
        </p:spPr>
        <p:txBody>
          <a:bodyPr lIns="91440" rIns="91440" tIns="45720" bIns="45720" anchor="b">
            <a:noAutofit/>
          </a:bodyPr>
          <a:p>
            <a:pPr indent="0" defTabSz="457200">
              <a:lnSpc>
                <a:spcPct val="100000"/>
              </a:lnSpc>
              <a:spcBef>
                <a:spcPts val="561"/>
              </a:spcBef>
              <a:buNone/>
              <a:tabLst>
                <a:tab algn="l" pos="0"/>
              </a:tabLst>
            </a:pPr>
            <a:r>
              <a:rPr b="1" lang="en-US" sz="2800" spc="-1" strike="noStrike">
                <a:solidFill>
                  <a:schemeClr val="dk1"/>
                </a:solidFill>
                <a:latin typeface="Cambria"/>
              </a:rPr>
              <a:t>Click to edit Master text styles</a:t>
            </a:r>
            <a:endParaRPr b="0" lang="en-US" sz="2800" spc="-1" strike="noStrike">
              <a:solidFill>
                <a:schemeClr val="dk1"/>
              </a:solidFill>
              <a:latin typeface="Cambria"/>
            </a:endParaRPr>
          </a:p>
        </p:txBody>
      </p:sp>
      <p:sp>
        <p:nvSpPr>
          <p:cNvPr id="60" name="PlaceHolder 3"/>
          <p:cNvSpPr>
            <a:spLocks noGrp="1"/>
          </p:cNvSpPr>
          <p:nvPr>
            <p:ph type="body"/>
          </p:nvPr>
        </p:nvSpPr>
        <p:spPr>
          <a:xfrm>
            <a:off x="457200" y="1981080"/>
            <a:ext cx="4039920" cy="4144680"/>
          </a:xfrm>
          <a:prstGeom prst="rect">
            <a:avLst/>
          </a:prstGeom>
          <a:noFill/>
          <a:ln w="0">
            <a:noFill/>
          </a:ln>
        </p:spPr>
        <p:txBody>
          <a:bodyPr lIns="91440" rIns="91440" tIns="45720" bIns="45720" anchor="t">
            <a:normAutofit/>
          </a:bodyPr>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Click to edit Master text styles</a:t>
            </a:r>
            <a:endParaRPr b="0" lang="en-US" sz="2800" spc="-1" strike="noStrike">
              <a:solidFill>
                <a:schemeClr val="dk1"/>
              </a:solidFill>
              <a:latin typeface="Cambria"/>
            </a:endParaRPr>
          </a:p>
          <a:p>
            <a:pPr lvl="1" marL="63504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Second level</a:t>
            </a:r>
            <a:endParaRPr b="0" lang="en-US" sz="2400" spc="-1" strike="noStrike">
              <a:solidFill>
                <a:schemeClr val="dk1"/>
              </a:solidFill>
              <a:latin typeface="Cambria"/>
            </a:endParaRPr>
          </a:p>
          <a:p>
            <a:pPr lvl="2" marL="9144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Third level</a:t>
            </a:r>
            <a:endParaRPr b="0" lang="en-US" sz="2000" spc="-1" strike="noStrike">
              <a:solidFill>
                <a:schemeClr val="dk1"/>
              </a:solidFill>
              <a:latin typeface="Cambria"/>
            </a:endParaRPr>
          </a:p>
          <a:p>
            <a:pPr lvl="3"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mbria"/>
              </a:rPr>
              <a:t>Fourth level</a:t>
            </a:r>
            <a:endParaRPr b="0" lang="en-US" sz="1800" spc="-1" strike="noStrike">
              <a:solidFill>
                <a:schemeClr val="dk1"/>
              </a:solidFill>
              <a:latin typeface="Cambria"/>
            </a:endParaRPr>
          </a:p>
          <a:p>
            <a:pPr lvl="4" marL="1320840" indent="-177840" defTabSz="457200">
              <a:lnSpc>
                <a:spcPct val="100000"/>
              </a:lnSpc>
              <a:spcBef>
                <a:spcPts val="360"/>
              </a:spcBef>
              <a:buClr>
                <a:srgbClr val="000000"/>
              </a:buClr>
              <a:buFont typeface="Arial"/>
              <a:buChar char="»"/>
            </a:pPr>
            <a:r>
              <a:rPr b="0" lang="en-US" sz="1800" spc="-1" strike="noStrike">
                <a:solidFill>
                  <a:schemeClr val="dk1"/>
                </a:solidFill>
                <a:latin typeface="Cambria"/>
              </a:rPr>
              <a:t>Fifth level</a:t>
            </a:r>
            <a:endParaRPr b="0" lang="en-US" sz="1800" spc="-1" strike="noStrike">
              <a:solidFill>
                <a:schemeClr val="dk1"/>
              </a:solidFill>
              <a:latin typeface="Cambria"/>
            </a:endParaRPr>
          </a:p>
        </p:txBody>
      </p:sp>
      <p:sp>
        <p:nvSpPr>
          <p:cNvPr id="61" name="PlaceHolder 4"/>
          <p:cNvSpPr>
            <a:spLocks noGrp="1"/>
          </p:cNvSpPr>
          <p:nvPr>
            <p:ph type="body"/>
          </p:nvPr>
        </p:nvSpPr>
        <p:spPr>
          <a:xfrm>
            <a:off x="4645080" y="1535040"/>
            <a:ext cx="4041360" cy="445680"/>
          </a:xfrm>
          <a:prstGeom prst="rect">
            <a:avLst/>
          </a:prstGeom>
          <a:noFill/>
          <a:ln w="0">
            <a:noFill/>
          </a:ln>
        </p:spPr>
        <p:txBody>
          <a:bodyPr lIns="91440" rIns="91440" tIns="45720" bIns="45720" anchor="b">
            <a:noAutofit/>
          </a:bodyPr>
          <a:p>
            <a:pPr indent="0" defTabSz="457200">
              <a:lnSpc>
                <a:spcPct val="100000"/>
              </a:lnSpc>
              <a:spcBef>
                <a:spcPts val="561"/>
              </a:spcBef>
              <a:buNone/>
              <a:tabLst>
                <a:tab algn="l" pos="0"/>
              </a:tabLst>
            </a:pPr>
            <a:r>
              <a:rPr b="1" lang="en-US" sz="2800" spc="-1" strike="noStrike">
                <a:solidFill>
                  <a:schemeClr val="dk1"/>
                </a:solidFill>
                <a:latin typeface="Cambria"/>
              </a:rPr>
              <a:t>Click to edit Master text styles</a:t>
            </a:r>
            <a:endParaRPr b="0" lang="en-US" sz="2800" spc="-1" strike="noStrike">
              <a:solidFill>
                <a:schemeClr val="dk1"/>
              </a:solidFill>
              <a:latin typeface="Cambria"/>
            </a:endParaRPr>
          </a:p>
        </p:txBody>
      </p:sp>
      <p:sp>
        <p:nvSpPr>
          <p:cNvPr id="62" name="PlaceHolder 5"/>
          <p:cNvSpPr>
            <a:spLocks noGrp="1"/>
          </p:cNvSpPr>
          <p:nvPr>
            <p:ph type="body"/>
          </p:nvPr>
        </p:nvSpPr>
        <p:spPr>
          <a:xfrm>
            <a:off x="4645080" y="1981080"/>
            <a:ext cx="4041360" cy="4144680"/>
          </a:xfrm>
          <a:prstGeom prst="rect">
            <a:avLst/>
          </a:prstGeom>
          <a:noFill/>
          <a:ln w="0">
            <a:noFill/>
          </a:ln>
        </p:spPr>
        <p:txBody>
          <a:bodyPr lIns="91440" rIns="91440" tIns="45720" bIns="45720" anchor="t">
            <a:normAutofit/>
          </a:bodyPr>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Click to edit Master text styles</a:t>
            </a:r>
            <a:endParaRPr b="0" lang="en-US" sz="2800" spc="-1" strike="noStrike">
              <a:solidFill>
                <a:schemeClr val="dk1"/>
              </a:solidFill>
              <a:latin typeface="Cambria"/>
            </a:endParaRPr>
          </a:p>
          <a:p>
            <a:pPr lvl="1" marL="63504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Second level</a:t>
            </a:r>
            <a:endParaRPr b="0" lang="en-US" sz="2400" spc="-1" strike="noStrike">
              <a:solidFill>
                <a:schemeClr val="dk1"/>
              </a:solidFill>
              <a:latin typeface="Cambria"/>
            </a:endParaRPr>
          </a:p>
          <a:p>
            <a:pPr lvl="2" marL="9144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Third level</a:t>
            </a:r>
            <a:endParaRPr b="0" lang="en-US" sz="2000" spc="-1" strike="noStrike">
              <a:solidFill>
                <a:schemeClr val="dk1"/>
              </a:solidFill>
              <a:latin typeface="Cambria"/>
            </a:endParaRPr>
          </a:p>
          <a:p>
            <a:pPr lvl="3"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mbria"/>
              </a:rPr>
              <a:t>Fourth level</a:t>
            </a:r>
            <a:endParaRPr b="0" lang="en-US" sz="1800" spc="-1" strike="noStrike">
              <a:solidFill>
                <a:schemeClr val="dk1"/>
              </a:solidFill>
              <a:latin typeface="Cambria"/>
            </a:endParaRPr>
          </a:p>
          <a:p>
            <a:pPr lvl="4" marL="1320840" indent="-177840" defTabSz="457200">
              <a:lnSpc>
                <a:spcPct val="100000"/>
              </a:lnSpc>
              <a:spcBef>
                <a:spcPts val="360"/>
              </a:spcBef>
              <a:buClr>
                <a:srgbClr val="000000"/>
              </a:buClr>
              <a:buFont typeface="Arial"/>
              <a:buChar char="»"/>
            </a:pPr>
            <a:r>
              <a:rPr b="0" lang="en-US" sz="1800" spc="-1" strike="noStrike">
                <a:solidFill>
                  <a:schemeClr val="dk1"/>
                </a:solidFill>
                <a:latin typeface="Cambria"/>
              </a:rPr>
              <a:t>Fifth level</a:t>
            </a:r>
            <a:endParaRPr b="0" lang="en-US" sz="1800" spc="-1" strike="noStrike">
              <a:solidFill>
                <a:schemeClr val="dk1"/>
              </a:solidFill>
              <a:latin typeface="Cambria"/>
            </a:endParaRPr>
          </a:p>
        </p:txBody>
      </p:sp>
      <p:sp>
        <p:nvSpPr>
          <p:cNvPr id="63" name="PlaceHolder 6"/>
          <p:cNvSpPr>
            <a:spLocks noGrp="1"/>
          </p:cNvSpPr>
          <p:nvPr>
            <p:ph type="dt" idx="28"/>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64" name="PlaceHolder 7"/>
          <p:cNvSpPr>
            <a:spLocks noGrp="1"/>
          </p:cNvSpPr>
          <p:nvPr>
            <p:ph type="ftr" idx="29"/>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8"/>
          <p:cNvSpPr>
            <a:spLocks noGrp="1"/>
          </p:cNvSpPr>
          <p:nvPr>
            <p:ph type="sldNum" idx="30"/>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26AB3F5A-FF73-4F61-A1D6-11DECC3748F6}"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Click to edit Master title style</a:t>
            </a:r>
            <a:endParaRPr b="0" lang="en-US" sz="4400" spc="-1" strike="noStrike">
              <a:solidFill>
                <a:schemeClr val="dk1"/>
              </a:solidFill>
              <a:latin typeface="Cambria"/>
            </a:endParaRPr>
          </a:p>
        </p:txBody>
      </p:sp>
      <p:sp>
        <p:nvSpPr>
          <p:cNvPr id="67" name="PlaceHolder 2"/>
          <p:cNvSpPr>
            <a:spLocks noGrp="1"/>
          </p:cNvSpPr>
          <p:nvPr>
            <p:ph type="dt" idx="31"/>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68" name="PlaceHolder 3"/>
          <p:cNvSpPr>
            <a:spLocks noGrp="1"/>
          </p:cNvSpPr>
          <p:nvPr>
            <p:ph type="ftr" idx="32"/>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9" name="PlaceHolder 4"/>
          <p:cNvSpPr>
            <a:spLocks noGrp="1"/>
          </p:cNvSpPr>
          <p:nvPr>
            <p:ph type="sldNum" idx="33"/>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EA15A156-F18A-46B8-8579-80D1C030FC07}"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PlaceHolder 1"/>
          <p:cNvSpPr>
            <a:spLocks noGrp="1"/>
          </p:cNvSpPr>
          <p:nvPr>
            <p:ph type="dt" idx="34"/>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72" name="PlaceHolder 2"/>
          <p:cNvSpPr>
            <a:spLocks noGrp="1"/>
          </p:cNvSpPr>
          <p:nvPr>
            <p:ph type="ftr" idx="35"/>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3" name="PlaceHolder 3"/>
          <p:cNvSpPr>
            <a:spLocks noGrp="1"/>
          </p:cNvSpPr>
          <p:nvPr>
            <p:ph type="sldNum" idx="36"/>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EAD4D245-0E23-4270-B8B3-67389719D324}"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
        <p:nvSpPr>
          <p:cNvPr id="7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mbria"/>
              </a:rPr>
              <a:t>Click to edit the title text format</a:t>
            </a:r>
            <a:endParaRPr b="0" lang="en-US" sz="1800" spc="-1" strike="noStrike">
              <a:solidFill>
                <a:schemeClr val="dk1"/>
              </a:solidFill>
              <a:latin typeface="Cambria"/>
            </a:endParaRPr>
          </a:p>
        </p:txBody>
      </p:sp>
      <p:sp>
        <p:nvSpPr>
          <p:cNvPr id="7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mbria"/>
              </a:rPr>
              <a:t>Click to edit the outline text format</a:t>
            </a:r>
            <a:endParaRPr b="0" lang="en-US" sz="3200" spc="-1" strike="noStrike">
              <a:solidFill>
                <a:schemeClr val="dk1"/>
              </a:solidFill>
              <a:latin typeface="Cambria"/>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mbria"/>
              </a:rPr>
              <a:t>Second Outline Level</a:t>
            </a:r>
            <a:endParaRPr b="0" lang="en-US" sz="2400" spc="-1" strike="noStrike">
              <a:solidFill>
                <a:schemeClr val="dk1"/>
              </a:solidFill>
              <a:latin typeface="Cambria"/>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mbria"/>
              </a:rPr>
              <a:t>Third Outline Level</a:t>
            </a:r>
            <a:endParaRPr b="0" lang="en-US" sz="2000" spc="-1" strike="noStrike">
              <a:solidFill>
                <a:schemeClr val="dk1"/>
              </a:solidFill>
              <a:latin typeface="Cambria"/>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mbria"/>
              </a:rPr>
              <a:t>Fourth Outline Level</a:t>
            </a:r>
            <a:endParaRPr b="0" lang="en-US" sz="2000" spc="-1" strike="noStrike">
              <a:solidFill>
                <a:schemeClr val="dk1"/>
              </a:solidFill>
              <a:latin typeface="Cambria"/>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mbria"/>
              </a:rPr>
              <a:t>Fifth Outline Level</a:t>
            </a:r>
            <a:endParaRPr b="0" lang="en-US" sz="2000" spc="-1" strike="noStrike">
              <a:solidFill>
                <a:schemeClr val="dk1"/>
              </a:solidFill>
              <a:latin typeface="Cambria"/>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mbria"/>
              </a:rPr>
              <a:t>Sixth Outline Level</a:t>
            </a:r>
            <a:endParaRPr b="0" lang="en-US" sz="2000" spc="-1" strike="noStrike">
              <a:solidFill>
                <a:schemeClr val="dk1"/>
              </a:solidFill>
              <a:latin typeface="Cambria"/>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mbria"/>
              </a:rPr>
              <a:t>Seventh Outline Level</a:t>
            </a:r>
            <a:endParaRPr b="0" lang="en-US" sz="2000" spc="-1" strike="noStrike">
              <a:solidFill>
                <a:schemeClr val="dk1"/>
              </a:solidFill>
              <a:latin typeface="Cambria"/>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2880"/>
            <a:ext cx="3007800" cy="1161720"/>
          </a:xfrm>
          <a:prstGeom prst="rect">
            <a:avLst/>
          </a:prstGeom>
          <a:noFill/>
          <a:ln w="0">
            <a:noFill/>
          </a:ln>
        </p:spPr>
        <p:txBody>
          <a:bodyPr lIns="0" rIns="0" tIns="45720" bIns="45720" anchor="b">
            <a:noAutofit/>
          </a:bodyPr>
          <a:p>
            <a:pPr indent="0" defTabSz="457200">
              <a:lnSpc>
                <a:spcPct val="100000"/>
              </a:lnSpc>
              <a:buNone/>
            </a:pPr>
            <a:r>
              <a:rPr b="1" lang="en-US" sz="4800" spc="-52" strike="noStrike">
                <a:solidFill>
                  <a:schemeClr val="dk2"/>
                </a:solidFill>
                <a:latin typeface="Calibri"/>
              </a:rPr>
              <a:t>Clic</a:t>
            </a:r>
            <a:r>
              <a:rPr b="1" lang="en-US" sz="4800" spc="-52" strike="noStrike">
                <a:solidFill>
                  <a:schemeClr val="dk2"/>
                </a:solidFill>
                <a:latin typeface="Calibri"/>
              </a:rPr>
              <a:t>k to </a:t>
            </a:r>
            <a:r>
              <a:rPr b="1" lang="en-US" sz="4800" spc="-52" strike="noStrike">
                <a:solidFill>
                  <a:schemeClr val="dk2"/>
                </a:solidFill>
                <a:latin typeface="Calibri"/>
              </a:rPr>
              <a:t>edit </a:t>
            </a:r>
            <a:r>
              <a:rPr b="1" lang="en-US" sz="4800" spc="-52" strike="noStrike">
                <a:solidFill>
                  <a:schemeClr val="dk2"/>
                </a:solidFill>
                <a:latin typeface="Calibri"/>
              </a:rPr>
              <a:t>Mas</a:t>
            </a:r>
            <a:r>
              <a:rPr b="1" lang="en-US" sz="4800" spc="-52" strike="noStrike">
                <a:solidFill>
                  <a:schemeClr val="dk2"/>
                </a:solidFill>
                <a:latin typeface="Calibri"/>
              </a:rPr>
              <a:t>ter </a:t>
            </a:r>
            <a:r>
              <a:rPr b="1" lang="en-US" sz="4800" spc="-52" strike="noStrike">
                <a:solidFill>
                  <a:schemeClr val="dk2"/>
                </a:solidFill>
                <a:latin typeface="Calibri"/>
              </a:rPr>
              <a:t>title </a:t>
            </a:r>
            <a:r>
              <a:rPr b="1" lang="en-US" sz="4800" spc="-52" strike="noStrike">
                <a:solidFill>
                  <a:schemeClr val="dk2"/>
                </a:solidFill>
                <a:latin typeface="Calibri"/>
              </a:rPr>
              <a:t>styl</a:t>
            </a:r>
            <a:r>
              <a:rPr b="1" lang="en-US" sz="4800" spc="-52" strike="noStrike">
                <a:solidFill>
                  <a:schemeClr val="dk2"/>
                </a:solidFill>
                <a:latin typeface="Calibri"/>
              </a:rPr>
              <a:t>e</a:t>
            </a:r>
            <a:endParaRPr b="0" lang="en-US" sz="4800" spc="-1" strike="noStrike">
              <a:solidFill>
                <a:schemeClr val="dk1"/>
              </a:solidFill>
              <a:latin typeface="Cambria"/>
            </a:endParaRPr>
          </a:p>
        </p:txBody>
      </p:sp>
      <p:sp>
        <p:nvSpPr>
          <p:cNvPr id="77" name="PlaceHolder 2"/>
          <p:cNvSpPr>
            <a:spLocks noGrp="1"/>
          </p:cNvSpPr>
          <p:nvPr>
            <p:ph type="body"/>
          </p:nvPr>
        </p:nvSpPr>
        <p:spPr>
          <a:xfrm>
            <a:off x="3575160" y="1434960"/>
            <a:ext cx="5111280" cy="469080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Click to edit Master text styles</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Second level</a:t>
            </a:r>
            <a:endParaRPr b="0" lang="en-US" sz="2800" spc="-1" strike="noStrike">
              <a:solidFill>
                <a:schemeClr val="dk1"/>
              </a:solidFill>
              <a:latin typeface="Cambria"/>
            </a:endParaRPr>
          </a:p>
          <a:p>
            <a:pPr lvl="2" marL="914400" indent="-228600" defTabSz="457200">
              <a:lnSpc>
                <a:spcPct val="100000"/>
              </a:lnSpc>
              <a:spcBef>
                <a:spcPts val="479"/>
              </a:spcBef>
              <a:buClr>
                <a:srgbClr val="000000"/>
              </a:buClr>
              <a:buFont typeface="Arial"/>
              <a:buChar char="•"/>
            </a:pPr>
            <a:r>
              <a:rPr b="0" lang="en-US" sz="2400" spc="-1" strike="noStrike">
                <a:solidFill>
                  <a:schemeClr val="dk1"/>
                </a:solidFill>
                <a:latin typeface="Cambria"/>
              </a:rPr>
              <a:t>Third level</a:t>
            </a:r>
            <a:endParaRPr b="0" lang="en-US" sz="2400" spc="-1" strike="noStrike">
              <a:solidFill>
                <a:schemeClr val="dk1"/>
              </a:solidFill>
              <a:latin typeface="Cambria"/>
            </a:endParaRPr>
          </a:p>
          <a:p>
            <a:pPr lvl="3"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Fourth level</a:t>
            </a:r>
            <a:endParaRPr b="0" lang="en-US" sz="2000" spc="-1" strike="noStrike">
              <a:solidFill>
                <a:schemeClr val="dk1"/>
              </a:solidFill>
              <a:latin typeface="Cambria"/>
            </a:endParaRPr>
          </a:p>
          <a:p>
            <a:pPr lvl="4" marL="1320840" indent="-177840" defTabSz="457200">
              <a:lnSpc>
                <a:spcPct val="100000"/>
              </a:lnSpc>
              <a:spcBef>
                <a:spcPts val="400"/>
              </a:spcBef>
              <a:buClr>
                <a:srgbClr val="000000"/>
              </a:buClr>
              <a:buFont typeface="Arial"/>
              <a:buChar char="»"/>
            </a:pPr>
            <a:r>
              <a:rPr b="0" lang="en-US" sz="2000" spc="-1" strike="noStrike">
                <a:solidFill>
                  <a:schemeClr val="dk1"/>
                </a:solidFill>
                <a:latin typeface="Cambria"/>
              </a:rPr>
              <a:t>Fifth level</a:t>
            </a:r>
            <a:endParaRPr b="0" lang="en-US" sz="2000" spc="-1" strike="noStrike">
              <a:solidFill>
                <a:schemeClr val="dk1"/>
              </a:solidFill>
              <a:latin typeface="Cambria"/>
            </a:endParaRPr>
          </a:p>
        </p:txBody>
      </p:sp>
      <p:sp>
        <p:nvSpPr>
          <p:cNvPr id="78"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pc="-1" strike="noStrike">
                <a:solidFill>
                  <a:schemeClr val="dk1"/>
                </a:solidFill>
                <a:latin typeface="Cambria"/>
              </a:rPr>
              <a:t>Click to edit Master text styles</a:t>
            </a:r>
            <a:endParaRPr b="0" lang="en-US" sz="1400" spc="-1" strike="noStrike">
              <a:solidFill>
                <a:schemeClr val="dk1"/>
              </a:solidFill>
              <a:latin typeface="Cambria"/>
            </a:endParaRPr>
          </a:p>
        </p:txBody>
      </p:sp>
      <p:sp>
        <p:nvSpPr>
          <p:cNvPr id="79" name="PlaceHolder 4"/>
          <p:cNvSpPr>
            <a:spLocks noGrp="1"/>
          </p:cNvSpPr>
          <p:nvPr>
            <p:ph type="dt" idx="37"/>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80" name="PlaceHolder 5"/>
          <p:cNvSpPr>
            <a:spLocks noGrp="1"/>
          </p:cNvSpPr>
          <p:nvPr>
            <p:ph type="ftr" idx="38"/>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1" name="PlaceHolder 6"/>
          <p:cNvSpPr>
            <a:spLocks noGrp="1"/>
          </p:cNvSpPr>
          <p:nvPr>
            <p:ph type="sldNum" idx="39"/>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22D78B0D-7FDA-4557-88F7-569DBA916A84}"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792440" y="4800600"/>
            <a:ext cx="5486040" cy="566280"/>
          </a:xfrm>
          <a:prstGeom prst="rect">
            <a:avLst/>
          </a:prstGeom>
          <a:noFill/>
          <a:ln w="0">
            <a:noFill/>
          </a:ln>
        </p:spPr>
        <p:txBody>
          <a:bodyPr lIns="0" rIns="0" tIns="45720" bIns="45720" anchor="b">
            <a:noAutofit/>
          </a:bodyPr>
          <a:p>
            <a:pPr indent="0" defTabSz="457200">
              <a:lnSpc>
                <a:spcPct val="100000"/>
              </a:lnSpc>
              <a:buNone/>
            </a:pPr>
            <a:r>
              <a:rPr b="1" lang="en-US" sz="2000" spc="-52" strike="noStrike">
                <a:solidFill>
                  <a:schemeClr val="dk2"/>
                </a:solidFill>
                <a:latin typeface="Calibri"/>
              </a:rPr>
              <a:t>Click to edit Master title style</a:t>
            </a:r>
            <a:endParaRPr b="0" lang="en-US" sz="2000" spc="-1" strike="noStrike">
              <a:solidFill>
                <a:schemeClr val="dk1"/>
              </a:solidFill>
              <a:latin typeface="Cambria"/>
            </a:endParaRPr>
          </a:p>
        </p:txBody>
      </p:sp>
      <p:sp>
        <p:nvSpPr>
          <p:cNvPr id="8"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Cambria"/>
              </a:rPr>
              <a:t>Click icon to add picture</a:t>
            </a:r>
            <a:endParaRPr b="0" lang="en-US" sz="3200" spc="-1" strike="noStrike">
              <a:solidFill>
                <a:schemeClr val="dk1"/>
              </a:solidFill>
              <a:latin typeface="Cambria"/>
            </a:endParaRPr>
          </a:p>
        </p:txBody>
      </p:sp>
      <p:sp>
        <p:nvSpPr>
          <p:cNvPr id="9"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pc="-1" strike="noStrike">
                <a:solidFill>
                  <a:schemeClr val="dk1"/>
                </a:solidFill>
                <a:latin typeface="Cambria"/>
              </a:rPr>
              <a:t>Click to edit Master text styles</a:t>
            </a:r>
            <a:endParaRPr b="0" lang="en-US" sz="1400" spc="-1" strike="noStrike">
              <a:solidFill>
                <a:schemeClr val="dk1"/>
              </a:solidFill>
              <a:latin typeface="Cambria"/>
            </a:endParaRPr>
          </a:p>
        </p:txBody>
      </p:sp>
      <p:sp>
        <p:nvSpPr>
          <p:cNvPr id="10" name="PlaceHolder 4"/>
          <p:cNvSpPr>
            <a:spLocks noGrp="1"/>
          </p:cNvSpPr>
          <p:nvPr>
            <p:ph type="dt" idx="4"/>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11" name="PlaceHolder 5"/>
          <p:cNvSpPr>
            <a:spLocks noGrp="1"/>
          </p:cNvSpPr>
          <p:nvPr>
            <p:ph type="ftr" idx="5"/>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 name="PlaceHolder 6"/>
          <p:cNvSpPr>
            <a:spLocks noGrp="1"/>
          </p:cNvSpPr>
          <p:nvPr>
            <p:ph type="sldNum" idx="6"/>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74E1643C-CCBF-46FE-ABAD-75C570D08B76}"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Click to edit Master title style</a:t>
            </a:r>
            <a:endParaRPr b="0" lang="en-US" sz="4400" spc="-1" strike="noStrike">
              <a:solidFill>
                <a:schemeClr val="dk1"/>
              </a:solidFill>
              <a:latin typeface="Cambria"/>
            </a:endParaRPr>
          </a:p>
        </p:txBody>
      </p:sp>
      <p:sp>
        <p:nvSpPr>
          <p:cNvPr id="14" name="PlaceHolder 2"/>
          <p:cNvSpPr>
            <a:spLocks noGrp="1"/>
          </p:cNvSpPr>
          <p:nvPr>
            <p:ph type="body"/>
          </p:nvPr>
        </p:nvSpPr>
        <p:spPr>
          <a:xfrm>
            <a:off x="457200" y="1371600"/>
            <a:ext cx="8229240" cy="4754160"/>
          </a:xfrm>
          <a:prstGeom prst="rect">
            <a:avLst/>
          </a:prstGeom>
          <a:noFill/>
          <a:ln w="0">
            <a:noFill/>
          </a:ln>
        </p:spPr>
        <p:txBody>
          <a:bodyPr lIns="91440" rIns="91440" tIns="45720" bIns="45720" anchor="t" vert="eaVe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Click to edit Master text styles</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Second level</a:t>
            </a:r>
            <a:endParaRPr b="0" lang="en-US" sz="2800" spc="-1" strike="noStrike">
              <a:solidFill>
                <a:schemeClr val="dk1"/>
              </a:solidFill>
              <a:latin typeface="Cambria"/>
            </a:endParaRPr>
          </a:p>
          <a:p>
            <a:pPr lvl="2" marL="914400" indent="-228600" defTabSz="457200">
              <a:lnSpc>
                <a:spcPct val="100000"/>
              </a:lnSpc>
              <a:spcBef>
                <a:spcPts val="479"/>
              </a:spcBef>
              <a:buClr>
                <a:srgbClr val="000000"/>
              </a:buClr>
              <a:buFont typeface="Arial"/>
              <a:buChar char="•"/>
            </a:pPr>
            <a:r>
              <a:rPr b="0" lang="en-US" sz="2400" spc="-1" strike="noStrike">
                <a:solidFill>
                  <a:schemeClr val="dk1"/>
                </a:solidFill>
                <a:latin typeface="Cambria"/>
              </a:rPr>
              <a:t>Third level</a:t>
            </a:r>
            <a:endParaRPr b="0" lang="en-US" sz="2400" spc="-1" strike="noStrike">
              <a:solidFill>
                <a:schemeClr val="dk1"/>
              </a:solidFill>
              <a:latin typeface="Cambria"/>
            </a:endParaRPr>
          </a:p>
          <a:p>
            <a:pPr lvl="3"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Fourth level</a:t>
            </a:r>
            <a:endParaRPr b="0" lang="en-US" sz="2000" spc="-1" strike="noStrike">
              <a:solidFill>
                <a:schemeClr val="dk1"/>
              </a:solidFill>
              <a:latin typeface="Cambria"/>
            </a:endParaRPr>
          </a:p>
          <a:p>
            <a:pPr lvl="4" marL="1320840" indent="-177840" defTabSz="457200">
              <a:lnSpc>
                <a:spcPct val="100000"/>
              </a:lnSpc>
              <a:spcBef>
                <a:spcPts val="400"/>
              </a:spcBef>
              <a:buClr>
                <a:srgbClr val="000000"/>
              </a:buClr>
              <a:buFont typeface="Arial"/>
              <a:buChar char="»"/>
            </a:pPr>
            <a:r>
              <a:rPr b="0" lang="en-US" sz="2000" spc="-1" strike="noStrike">
                <a:solidFill>
                  <a:schemeClr val="dk1"/>
                </a:solidFill>
                <a:latin typeface="Cambria"/>
              </a:rPr>
              <a:t>Fifth level</a:t>
            </a:r>
            <a:endParaRPr b="0" lang="en-US" sz="2000" spc="-1" strike="noStrike">
              <a:solidFill>
                <a:schemeClr val="dk1"/>
              </a:solidFill>
              <a:latin typeface="Cambria"/>
            </a:endParaRPr>
          </a:p>
        </p:txBody>
      </p:sp>
      <p:sp>
        <p:nvSpPr>
          <p:cNvPr id="15" name="PlaceHolder 3"/>
          <p:cNvSpPr>
            <a:spLocks noGrp="1"/>
          </p:cNvSpPr>
          <p:nvPr>
            <p:ph type="dt" idx="7"/>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16" name="PlaceHolder 4"/>
          <p:cNvSpPr>
            <a:spLocks noGrp="1"/>
          </p:cNvSpPr>
          <p:nvPr>
            <p:ph type="ftr" idx="8"/>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5"/>
          <p:cNvSpPr>
            <a:spLocks noGrp="1"/>
          </p:cNvSpPr>
          <p:nvPr>
            <p:ph type="sldNum" idx="9"/>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706035D4-681B-47DE-9BAB-4A4AA6DCE9A0}"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6629400" y="274680"/>
            <a:ext cx="2057040" cy="5851080"/>
          </a:xfrm>
          <a:prstGeom prst="rect">
            <a:avLst/>
          </a:prstGeom>
          <a:noFill/>
          <a:ln w="0">
            <a:noFill/>
          </a:ln>
        </p:spPr>
        <p:txBody>
          <a:bodyPr lIns="0" rIns="0" tIns="45720" bIns="45720" anchor="ctr" vert="eaVert">
            <a:noAutofit/>
          </a:bodyPr>
          <a:p>
            <a:pPr indent="0" algn="ctr" defTabSz="457200">
              <a:lnSpc>
                <a:spcPct val="100000"/>
              </a:lnSpc>
              <a:buNone/>
            </a:pPr>
            <a:r>
              <a:rPr b="0" lang="en-US" sz="4400" spc="-52" strike="noStrike">
                <a:solidFill>
                  <a:schemeClr val="dk2"/>
                </a:solidFill>
                <a:latin typeface="Calibri"/>
              </a:rPr>
              <a:t>Click to edit Master title style</a:t>
            </a:r>
            <a:endParaRPr b="0" lang="en-US" sz="4400" spc="-1" strike="noStrike">
              <a:solidFill>
                <a:schemeClr val="dk1"/>
              </a:solidFill>
              <a:latin typeface="Cambria"/>
            </a:endParaRPr>
          </a:p>
        </p:txBody>
      </p:sp>
      <p:sp>
        <p:nvSpPr>
          <p:cNvPr id="19"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Click to edit Master text styles</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Second level</a:t>
            </a:r>
            <a:endParaRPr b="0" lang="en-US" sz="2800" spc="-1" strike="noStrike">
              <a:solidFill>
                <a:schemeClr val="dk1"/>
              </a:solidFill>
              <a:latin typeface="Cambria"/>
            </a:endParaRPr>
          </a:p>
          <a:p>
            <a:pPr lvl="2" marL="914400" indent="-228600" defTabSz="457200">
              <a:lnSpc>
                <a:spcPct val="100000"/>
              </a:lnSpc>
              <a:spcBef>
                <a:spcPts val="479"/>
              </a:spcBef>
              <a:buClr>
                <a:srgbClr val="000000"/>
              </a:buClr>
              <a:buFont typeface="Arial"/>
              <a:buChar char="•"/>
            </a:pPr>
            <a:r>
              <a:rPr b="0" lang="en-US" sz="2400" spc="-1" strike="noStrike">
                <a:solidFill>
                  <a:schemeClr val="dk1"/>
                </a:solidFill>
                <a:latin typeface="Cambria"/>
              </a:rPr>
              <a:t>Third level</a:t>
            </a:r>
            <a:endParaRPr b="0" lang="en-US" sz="2400" spc="-1" strike="noStrike">
              <a:solidFill>
                <a:schemeClr val="dk1"/>
              </a:solidFill>
              <a:latin typeface="Cambria"/>
            </a:endParaRPr>
          </a:p>
          <a:p>
            <a:pPr lvl="3"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Fourth level</a:t>
            </a:r>
            <a:endParaRPr b="0" lang="en-US" sz="2000" spc="-1" strike="noStrike">
              <a:solidFill>
                <a:schemeClr val="dk1"/>
              </a:solidFill>
              <a:latin typeface="Cambria"/>
            </a:endParaRPr>
          </a:p>
          <a:p>
            <a:pPr lvl="4" marL="1320840" indent="-177840" defTabSz="457200">
              <a:lnSpc>
                <a:spcPct val="100000"/>
              </a:lnSpc>
              <a:spcBef>
                <a:spcPts val="400"/>
              </a:spcBef>
              <a:buClr>
                <a:srgbClr val="000000"/>
              </a:buClr>
              <a:buFont typeface="Arial"/>
              <a:buChar char="»"/>
            </a:pPr>
            <a:r>
              <a:rPr b="0" lang="en-US" sz="2000" spc="-1" strike="noStrike">
                <a:solidFill>
                  <a:schemeClr val="dk1"/>
                </a:solidFill>
                <a:latin typeface="Cambria"/>
              </a:rPr>
              <a:t>Fifth level</a:t>
            </a:r>
            <a:endParaRPr b="0" lang="en-US" sz="2000" spc="-1" strike="noStrike">
              <a:solidFill>
                <a:schemeClr val="dk1"/>
              </a:solidFill>
              <a:latin typeface="Cambria"/>
            </a:endParaRPr>
          </a:p>
        </p:txBody>
      </p:sp>
      <p:sp>
        <p:nvSpPr>
          <p:cNvPr id="20" name="PlaceHolder 3"/>
          <p:cNvSpPr>
            <a:spLocks noGrp="1"/>
          </p:cNvSpPr>
          <p:nvPr>
            <p:ph type="dt" idx="10"/>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21" name="PlaceHolder 4"/>
          <p:cNvSpPr>
            <a:spLocks noGrp="1"/>
          </p:cNvSpPr>
          <p:nvPr>
            <p:ph type="ftr" idx="11"/>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2" name="PlaceHolder 5"/>
          <p:cNvSpPr>
            <a:spLocks noGrp="1"/>
          </p:cNvSpPr>
          <p:nvPr>
            <p:ph type="sldNum" idx="12"/>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D8C957DC-D409-4541-AF9C-539000DBAF2A}"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Click to edit Master title style</a:t>
            </a:r>
            <a:endParaRPr b="0" lang="en-US" sz="4400" spc="-1" strike="noStrike">
              <a:solidFill>
                <a:schemeClr val="dk1"/>
              </a:solidFill>
              <a:latin typeface="Cambria"/>
            </a:endParaRPr>
          </a:p>
        </p:txBody>
      </p:sp>
      <p:sp>
        <p:nvSpPr>
          <p:cNvPr id="24"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Click to edit Master text styles</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Second level</a:t>
            </a:r>
            <a:endParaRPr b="0" lang="en-US" sz="2800" spc="-1" strike="noStrike">
              <a:solidFill>
                <a:schemeClr val="dk1"/>
              </a:solidFill>
              <a:latin typeface="Cambria"/>
            </a:endParaRPr>
          </a:p>
          <a:p>
            <a:pPr lvl="2" marL="914400" indent="-228600" defTabSz="457200">
              <a:lnSpc>
                <a:spcPct val="100000"/>
              </a:lnSpc>
              <a:spcBef>
                <a:spcPts val="479"/>
              </a:spcBef>
              <a:buClr>
                <a:srgbClr val="000000"/>
              </a:buClr>
              <a:buFont typeface="Arial"/>
              <a:buChar char="•"/>
            </a:pPr>
            <a:r>
              <a:rPr b="0" lang="en-US" sz="2400" spc="-1" strike="noStrike">
                <a:solidFill>
                  <a:schemeClr val="dk1"/>
                </a:solidFill>
                <a:latin typeface="Cambria"/>
              </a:rPr>
              <a:t>Third level</a:t>
            </a:r>
            <a:endParaRPr b="0" lang="en-US" sz="2400" spc="-1" strike="noStrike">
              <a:solidFill>
                <a:schemeClr val="dk1"/>
              </a:solidFill>
              <a:latin typeface="Cambria"/>
            </a:endParaRPr>
          </a:p>
          <a:p>
            <a:pPr lvl="3"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Fourth level</a:t>
            </a:r>
            <a:endParaRPr b="0" lang="en-US" sz="2000" spc="-1" strike="noStrike">
              <a:solidFill>
                <a:schemeClr val="dk1"/>
              </a:solidFill>
              <a:latin typeface="Cambria"/>
            </a:endParaRPr>
          </a:p>
          <a:p>
            <a:pPr lvl="4" marL="1320840" indent="-177840" defTabSz="457200">
              <a:lnSpc>
                <a:spcPct val="100000"/>
              </a:lnSpc>
              <a:spcBef>
                <a:spcPts val="400"/>
              </a:spcBef>
              <a:buClr>
                <a:srgbClr val="000000"/>
              </a:buClr>
              <a:buFont typeface="Arial"/>
              <a:buChar char="»"/>
            </a:pPr>
            <a:r>
              <a:rPr b="0" lang="en-US" sz="2000" spc="-1" strike="noStrike">
                <a:solidFill>
                  <a:schemeClr val="dk1"/>
                </a:solidFill>
                <a:latin typeface="Cambria"/>
              </a:rPr>
              <a:t>Fifth level</a:t>
            </a:r>
            <a:endParaRPr b="0" lang="en-US" sz="2000" spc="-1" strike="noStrike">
              <a:solidFill>
                <a:schemeClr val="dk1"/>
              </a:solidFill>
              <a:latin typeface="Cambria"/>
            </a:endParaRPr>
          </a:p>
        </p:txBody>
      </p:sp>
      <p:sp>
        <p:nvSpPr>
          <p:cNvPr id="25"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Click to edit Master text styles</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Second level</a:t>
            </a:r>
            <a:endParaRPr b="0" lang="en-US" sz="2800" spc="-1" strike="noStrike">
              <a:solidFill>
                <a:schemeClr val="dk1"/>
              </a:solidFill>
              <a:latin typeface="Cambria"/>
            </a:endParaRPr>
          </a:p>
          <a:p>
            <a:pPr lvl="2" marL="914400" indent="-228600" defTabSz="457200">
              <a:lnSpc>
                <a:spcPct val="100000"/>
              </a:lnSpc>
              <a:spcBef>
                <a:spcPts val="479"/>
              </a:spcBef>
              <a:buClr>
                <a:srgbClr val="000000"/>
              </a:buClr>
              <a:buFont typeface="Arial"/>
              <a:buChar char="•"/>
            </a:pPr>
            <a:r>
              <a:rPr b="0" lang="en-US" sz="2400" spc="-1" strike="noStrike">
                <a:solidFill>
                  <a:schemeClr val="dk1"/>
                </a:solidFill>
                <a:latin typeface="Cambria"/>
              </a:rPr>
              <a:t>Third level</a:t>
            </a:r>
            <a:endParaRPr b="0" lang="en-US" sz="2400" spc="-1" strike="noStrike">
              <a:solidFill>
                <a:schemeClr val="dk1"/>
              </a:solidFill>
              <a:latin typeface="Cambria"/>
            </a:endParaRPr>
          </a:p>
          <a:p>
            <a:pPr lvl="3"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Fourth level</a:t>
            </a:r>
            <a:endParaRPr b="0" lang="en-US" sz="2000" spc="-1" strike="noStrike">
              <a:solidFill>
                <a:schemeClr val="dk1"/>
              </a:solidFill>
              <a:latin typeface="Cambria"/>
            </a:endParaRPr>
          </a:p>
          <a:p>
            <a:pPr lvl="4" marL="1320840" indent="-177840" defTabSz="457200">
              <a:lnSpc>
                <a:spcPct val="100000"/>
              </a:lnSpc>
              <a:spcBef>
                <a:spcPts val="400"/>
              </a:spcBef>
              <a:buClr>
                <a:srgbClr val="000000"/>
              </a:buClr>
              <a:buFont typeface="Arial"/>
              <a:buChar char="»"/>
            </a:pPr>
            <a:r>
              <a:rPr b="0" lang="en-US" sz="2000" spc="-1" strike="noStrike">
                <a:solidFill>
                  <a:schemeClr val="dk1"/>
                </a:solidFill>
                <a:latin typeface="Cambria"/>
              </a:rPr>
              <a:t>Fifth level</a:t>
            </a:r>
            <a:endParaRPr b="0" lang="en-US" sz="2000" spc="-1" strike="noStrike">
              <a:solidFill>
                <a:schemeClr val="dk1"/>
              </a:solidFill>
              <a:latin typeface="Cambria"/>
            </a:endParaRPr>
          </a:p>
        </p:txBody>
      </p:sp>
      <p:sp>
        <p:nvSpPr>
          <p:cNvPr id="26" name="PlaceHolder 4"/>
          <p:cNvSpPr>
            <a:spLocks noGrp="1"/>
          </p:cNvSpPr>
          <p:nvPr>
            <p:ph type="dt" idx="13"/>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27" name="PlaceHolder 5"/>
          <p:cNvSpPr>
            <a:spLocks noGrp="1"/>
          </p:cNvSpPr>
          <p:nvPr>
            <p:ph type="ftr" idx="14"/>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6"/>
          <p:cNvSpPr>
            <a:spLocks noGrp="1"/>
          </p:cNvSpPr>
          <p:nvPr>
            <p:ph type="sldNum" idx="15"/>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GB" sz="1200" spc="-1" strike="noStrike">
                <a:solidFill>
                  <a:schemeClr val="dk1"/>
                </a:solidFill>
                <a:latin typeface="Calibri"/>
              </a:defRPr>
            </a:lvl1pPr>
          </a:lstStyle>
          <a:p>
            <a:pPr indent="0" algn="r" defTabSz="914400">
              <a:lnSpc>
                <a:spcPct val="100000"/>
              </a:lnSpc>
              <a:buNone/>
            </a:pPr>
            <a:fld id="{16CE326A-94AC-414E-AE8F-AF1958C23090}" type="slidenum">
              <a:rPr b="0" lang="en-GB"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Click to edit Master title style</a:t>
            </a:r>
            <a:endParaRPr b="0" lang="en-US" sz="4400" spc="-1" strike="noStrike">
              <a:solidFill>
                <a:schemeClr val="dk1"/>
              </a:solidFill>
              <a:latin typeface="Cambria"/>
            </a:endParaRPr>
          </a:p>
        </p:txBody>
      </p:sp>
      <p:sp>
        <p:nvSpPr>
          <p:cNvPr id="33" name="PlaceHolder 2"/>
          <p:cNvSpPr>
            <a:spLocks noGrp="1"/>
          </p:cNvSpPr>
          <p:nvPr>
            <p:ph type="body"/>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Click to edit Master text styles</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Second level</a:t>
            </a:r>
            <a:endParaRPr b="0" lang="en-US" sz="2800" spc="-1" strike="noStrike">
              <a:solidFill>
                <a:schemeClr val="dk1"/>
              </a:solidFill>
              <a:latin typeface="Cambria"/>
            </a:endParaRPr>
          </a:p>
          <a:p>
            <a:pPr lvl="2" marL="914400" indent="-228600" defTabSz="457200">
              <a:lnSpc>
                <a:spcPct val="100000"/>
              </a:lnSpc>
              <a:spcBef>
                <a:spcPts val="479"/>
              </a:spcBef>
              <a:buClr>
                <a:srgbClr val="000000"/>
              </a:buClr>
              <a:buFont typeface="Arial"/>
              <a:buChar char="•"/>
            </a:pPr>
            <a:r>
              <a:rPr b="0" lang="en-US" sz="2400" spc="-1" strike="noStrike">
                <a:solidFill>
                  <a:schemeClr val="dk1"/>
                </a:solidFill>
                <a:latin typeface="Cambria"/>
              </a:rPr>
              <a:t>Third level</a:t>
            </a:r>
            <a:endParaRPr b="0" lang="en-US" sz="2400" spc="-1" strike="noStrike">
              <a:solidFill>
                <a:schemeClr val="dk1"/>
              </a:solidFill>
              <a:latin typeface="Cambria"/>
            </a:endParaRPr>
          </a:p>
          <a:p>
            <a:pPr lvl="3"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Fourth level</a:t>
            </a:r>
            <a:endParaRPr b="0" lang="en-US" sz="2000" spc="-1" strike="noStrike">
              <a:solidFill>
                <a:schemeClr val="dk1"/>
              </a:solidFill>
              <a:latin typeface="Cambria"/>
            </a:endParaRPr>
          </a:p>
          <a:p>
            <a:pPr lvl="4" marL="1320840" indent="-177840" defTabSz="457200">
              <a:lnSpc>
                <a:spcPct val="100000"/>
              </a:lnSpc>
              <a:spcBef>
                <a:spcPts val="400"/>
              </a:spcBef>
              <a:buClr>
                <a:srgbClr val="000000"/>
              </a:buClr>
              <a:buFont typeface="Arial"/>
              <a:buChar char="»"/>
            </a:pPr>
            <a:r>
              <a:rPr b="0" lang="en-US" sz="2000" spc="-1" strike="noStrike">
                <a:solidFill>
                  <a:schemeClr val="dk1"/>
                </a:solidFill>
                <a:latin typeface="Cambria"/>
              </a:rPr>
              <a:t>Fifth level</a:t>
            </a:r>
            <a:endParaRPr b="0" lang="en-US" sz="2000" spc="-1" strike="noStrike">
              <a:solidFill>
                <a:schemeClr val="dk1"/>
              </a:solidFill>
              <a:latin typeface="Cambria"/>
            </a:endParaRPr>
          </a:p>
        </p:txBody>
      </p:sp>
      <p:sp>
        <p:nvSpPr>
          <p:cNvPr id="34" name="PlaceHolder 3"/>
          <p:cNvSpPr>
            <a:spLocks noGrp="1"/>
          </p:cNvSpPr>
          <p:nvPr>
            <p:ph type="dt" idx="16"/>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35" name="PlaceHolder 4"/>
          <p:cNvSpPr>
            <a:spLocks noGrp="1"/>
          </p:cNvSpPr>
          <p:nvPr>
            <p:ph type="ftr" idx="17"/>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5"/>
          <p:cNvSpPr>
            <a:spLocks noGrp="1"/>
          </p:cNvSpPr>
          <p:nvPr>
            <p:ph type="sldNum" idx="18"/>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9012C932-5417-4174-9569-E324D8BE6415}"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3034440"/>
            <a:ext cx="6950880" cy="1308600"/>
          </a:xfrm>
          <a:prstGeom prst="rect">
            <a:avLst/>
          </a:prstGeom>
          <a:noFill/>
          <a:ln w="0">
            <a:noFill/>
          </a:ln>
        </p:spPr>
        <p:txBody>
          <a:bodyPr lIns="0" rIns="0" tIns="45720" bIns="45720" anchor="t">
            <a:noAutofit/>
          </a:bodyPr>
          <a:p>
            <a:pPr indent="0" defTabSz="457200">
              <a:lnSpc>
                <a:spcPct val="100000"/>
              </a:lnSpc>
              <a:buNone/>
            </a:pPr>
            <a:r>
              <a:rPr b="1" lang="en-US" sz="4000" spc="-52" strike="noStrike">
                <a:solidFill>
                  <a:schemeClr val="dk2"/>
                </a:solidFill>
                <a:latin typeface="Calibri"/>
              </a:rPr>
              <a:t>Section Header</a:t>
            </a:r>
            <a:endParaRPr b="0" lang="en-US" sz="4000" spc="-1" strike="noStrike">
              <a:solidFill>
                <a:schemeClr val="dk1"/>
              </a:solidFill>
              <a:latin typeface="Cambria"/>
            </a:endParaRPr>
          </a:p>
        </p:txBody>
      </p:sp>
      <p:sp>
        <p:nvSpPr>
          <p:cNvPr id="40" name="PlaceHolder 2"/>
          <p:cNvSpPr>
            <a:spLocks noGrp="1"/>
          </p:cNvSpPr>
          <p:nvPr>
            <p:ph type="body"/>
          </p:nvPr>
        </p:nvSpPr>
        <p:spPr>
          <a:xfrm>
            <a:off x="474120" y="1523880"/>
            <a:ext cx="6950880" cy="1499760"/>
          </a:xfrm>
          <a:prstGeom prst="rect">
            <a:avLst/>
          </a:prstGeom>
          <a:noFill/>
          <a:ln w="0">
            <a:noFill/>
          </a:ln>
        </p:spPr>
        <p:txBody>
          <a:bodyPr lIns="0" rIns="0" tIns="45720" bIns="45720" anchor="b">
            <a:noAutofit/>
          </a:bodyPr>
          <a:p>
            <a:pPr indent="0" defTabSz="457200">
              <a:lnSpc>
                <a:spcPct val="100000"/>
              </a:lnSpc>
              <a:spcBef>
                <a:spcPts val="400"/>
              </a:spcBef>
              <a:buNone/>
              <a:tabLst>
                <a:tab algn="l" pos="0"/>
              </a:tabLst>
            </a:pPr>
            <a:r>
              <a:rPr b="0" lang="en-US" sz="2000" spc="-1" strike="noStrike">
                <a:solidFill>
                  <a:schemeClr val="dk1"/>
                </a:solidFill>
                <a:latin typeface="Cambria"/>
              </a:rPr>
              <a:t>Click to edit Master text styles</a:t>
            </a:r>
            <a:endParaRPr b="0" lang="en-US" sz="2000" spc="-1" strike="noStrike">
              <a:solidFill>
                <a:schemeClr val="dk1"/>
              </a:solidFill>
              <a:latin typeface="Cambria"/>
            </a:endParaRPr>
          </a:p>
        </p:txBody>
      </p:sp>
      <p:sp>
        <p:nvSpPr>
          <p:cNvPr id="41" name="PlaceHolder 3"/>
          <p:cNvSpPr>
            <a:spLocks noGrp="1"/>
          </p:cNvSpPr>
          <p:nvPr>
            <p:ph type="dt" idx="19"/>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42" name="PlaceHolder 4"/>
          <p:cNvSpPr>
            <a:spLocks noGrp="1"/>
          </p:cNvSpPr>
          <p:nvPr>
            <p:ph type="ftr" idx="20"/>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5"/>
          <p:cNvSpPr>
            <a:spLocks noGrp="1"/>
          </p:cNvSpPr>
          <p:nvPr>
            <p:ph type="sldNum" idx="21"/>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AD3D1A1C-256B-4C7B-81D2-723381C47A58}"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264320" y="2013480"/>
            <a:ext cx="6950880" cy="753480"/>
          </a:xfrm>
          <a:prstGeom prst="rect">
            <a:avLst/>
          </a:prstGeom>
          <a:noFill/>
          <a:ln w="0">
            <a:noFill/>
          </a:ln>
        </p:spPr>
        <p:txBody>
          <a:bodyPr lIns="0" rIns="0" tIns="45720" bIns="45720" anchor="t">
            <a:noAutofit/>
          </a:bodyPr>
          <a:p>
            <a:pPr indent="0" defTabSz="457200">
              <a:lnSpc>
                <a:spcPct val="100000"/>
              </a:lnSpc>
              <a:buNone/>
            </a:pPr>
            <a:r>
              <a:rPr b="0" lang="en-US" sz="4000" spc="-52" strike="noStrike">
                <a:solidFill>
                  <a:schemeClr val="dk2"/>
                </a:solidFill>
                <a:latin typeface="Calibri"/>
              </a:rPr>
              <a:t>Section Header 2</a:t>
            </a:r>
            <a:endParaRPr b="0" lang="en-US" sz="4000" spc="-1" strike="noStrike">
              <a:solidFill>
                <a:schemeClr val="dk1"/>
              </a:solidFill>
              <a:latin typeface="Cambria"/>
            </a:endParaRPr>
          </a:p>
        </p:txBody>
      </p:sp>
      <p:sp>
        <p:nvSpPr>
          <p:cNvPr id="45" name="PlaceHolder 2"/>
          <p:cNvSpPr>
            <a:spLocks noGrp="1"/>
          </p:cNvSpPr>
          <p:nvPr>
            <p:ph type="body"/>
          </p:nvPr>
        </p:nvSpPr>
        <p:spPr>
          <a:xfrm>
            <a:off x="1264320" y="2919240"/>
            <a:ext cx="6950880" cy="1499760"/>
          </a:xfrm>
          <a:prstGeom prst="rect">
            <a:avLst/>
          </a:prstGeom>
          <a:noFill/>
          <a:ln w="0">
            <a:noFill/>
          </a:ln>
        </p:spPr>
        <p:txBody>
          <a:bodyPr lIns="91440" rIns="91440" tIns="45720" bIns="45720" anchor="t">
            <a:noAutofit/>
          </a:bodyPr>
          <a:p>
            <a:pPr marL="457200" indent="-457200" defTabSz="457200">
              <a:lnSpc>
                <a:spcPct val="100000"/>
              </a:lnSpc>
              <a:spcBef>
                <a:spcPts val="400"/>
              </a:spcBef>
              <a:buClr>
                <a:srgbClr val="000000"/>
              </a:buClr>
              <a:buFont typeface="Calibri"/>
              <a:buAutoNum type="arabicPeriod"/>
            </a:pPr>
            <a:r>
              <a:rPr b="0" lang="en-US" sz="2000" spc="-1" strike="noStrike">
                <a:solidFill>
                  <a:schemeClr val="dk1"/>
                </a:solidFill>
                <a:latin typeface="Cambria"/>
              </a:rPr>
              <a:t>Click to edit Master text styles</a:t>
            </a:r>
            <a:endParaRPr b="0" lang="en-US" sz="2000" spc="-1" strike="noStrike">
              <a:solidFill>
                <a:schemeClr val="dk1"/>
              </a:solidFill>
              <a:latin typeface="Cambria"/>
            </a:endParaRPr>
          </a:p>
        </p:txBody>
      </p:sp>
      <p:sp>
        <p:nvSpPr>
          <p:cNvPr id="46" name="PlaceHolder 3"/>
          <p:cNvSpPr>
            <a:spLocks noGrp="1"/>
          </p:cNvSpPr>
          <p:nvPr>
            <p:ph type="dt" idx="22"/>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47" name="PlaceHolder 4"/>
          <p:cNvSpPr>
            <a:spLocks noGrp="1"/>
          </p:cNvSpPr>
          <p:nvPr>
            <p:ph type="ftr" idx="23"/>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5"/>
          <p:cNvSpPr>
            <a:spLocks noGrp="1"/>
          </p:cNvSpPr>
          <p:nvPr>
            <p:ph type="sldNum" idx="24"/>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2A7F58FC-ABDA-49A2-BEB9-2311F31C230E}"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Click to edit Master title style</a:t>
            </a:r>
            <a:endParaRPr b="0" lang="en-US" sz="4400" spc="-1" strike="noStrike">
              <a:solidFill>
                <a:schemeClr val="dk1"/>
              </a:solidFill>
              <a:latin typeface="Cambria"/>
            </a:endParaRPr>
          </a:p>
        </p:txBody>
      </p:sp>
      <p:sp>
        <p:nvSpPr>
          <p:cNvPr id="50" name="PlaceHolder 2"/>
          <p:cNvSpPr>
            <a:spLocks noGrp="1"/>
          </p:cNvSpPr>
          <p:nvPr>
            <p:ph type="body"/>
          </p:nvPr>
        </p:nvSpPr>
        <p:spPr>
          <a:xfrm>
            <a:off x="457200" y="1447920"/>
            <a:ext cx="4038120" cy="4677840"/>
          </a:xfrm>
          <a:prstGeom prst="rect">
            <a:avLst/>
          </a:prstGeom>
          <a:noFill/>
          <a:ln w="0">
            <a:noFill/>
          </a:ln>
        </p:spPr>
        <p:txBody>
          <a:bodyPr lIns="91440" rIns="91440" tIns="45720" bIns="45720" anchor="t">
            <a:noAutofit/>
          </a:bodyPr>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Click to edit Master text styles</a:t>
            </a:r>
            <a:endParaRPr b="0" lang="en-US" sz="2800" spc="-1" strike="noStrike">
              <a:solidFill>
                <a:schemeClr val="dk1"/>
              </a:solidFill>
              <a:latin typeface="Cambria"/>
            </a:endParaRPr>
          </a:p>
          <a:p>
            <a:pPr lvl="1" marL="63504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Second level</a:t>
            </a:r>
            <a:endParaRPr b="0" lang="en-US" sz="2400" spc="-1" strike="noStrike">
              <a:solidFill>
                <a:schemeClr val="dk1"/>
              </a:solidFill>
              <a:latin typeface="Cambria"/>
            </a:endParaRPr>
          </a:p>
          <a:p>
            <a:pPr lvl="2" marL="9144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Third level</a:t>
            </a:r>
            <a:endParaRPr b="0" lang="en-US" sz="2000" spc="-1" strike="noStrike">
              <a:solidFill>
                <a:schemeClr val="dk1"/>
              </a:solidFill>
              <a:latin typeface="Cambria"/>
            </a:endParaRPr>
          </a:p>
          <a:p>
            <a:pPr lvl="3"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mbria"/>
              </a:rPr>
              <a:t>Fourth level</a:t>
            </a:r>
            <a:endParaRPr b="0" lang="en-US" sz="1800" spc="-1" strike="noStrike">
              <a:solidFill>
                <a:schemeClr val="dk1"/>
              </a:solidFill>
              <a:latin typeface="Cambria"/>
            </a:endParaRPr>
          </a:p>
          <a:p>
            <a:pPr lvl="4" marL="1320840" indent="-177840" defTabSz="457200">
              <a:lnSpc>
                <a:spcPct val="100000"/>
              </a:lnSpc>
              <a:spcBef>
                <a:spcPts val="360"/>
              </a:spcBef>
              <a:buClr>
                <a:srgbClr val="000000"/>
              </a:buClr>
              <a:buFont typeface="Arial"/>
              <a:buChar char="»"/>
            </a:pPr>
            <a:r>
              <a:rPr b="0" lang="en-US" sz="1800" spc="-1" strike="noStrike">
                <a:solidFill>
                  <a:schemeClr val="dk1"/>
                </a:solidFill>
                <a:latin typeface="Cambria"/>
              </a:rPr>
              <a:t>Fifth level</a:t>
            </a:r>
            <a:endParaRPr b="0" lang="en-US" sz="1800" spc="-1" strike="noStrike">
              <a:solidFill>
                <a:schemeClr val="dk1"/>
              </a:solidFill>
              <a:latin typeface="Cambria"/>
            </a:endParaRPr>
          </a:p>
        </p:txBody>
      </p:sp>
      <p:sp>
        <p:nvSpPr>
          <p:cNvPr id="51" name="PlaceHolder 3"/>
          <p:cNvSpPr>
            <a:spLocks noGrp="1"/>
          </p:cNvSpPr>
          <p:nvPr>
            <p:ph type="body"/>
          </p:nvPr>
        </p:nvSpPr>
        <p:spPr>
          <a:xfrm>
            <a:off x="4648320" y="1447920"/>
            <a:ext cx="4038120" cy="4677840"/>
          </a:xfrm>
          <a:prstGeom prst="rect">
            <a:avLst/>
          </a:prstGeom>
          <a:noFill/>
          <a:ln w="0">
            <a:noFill/>
          </a:ln>
        </p:spPr>
        <p:txBody>
          <a:bodyPr lIns="91440" rIns="91440" tIns="45720" bIns="45720" anchor="t">
            <a:noAutofit/>
          </a:bodyPr>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Click to edit Master </a:t>
            </a:r>
            <a:r>
              <a:rPr b="0" lang="en-US" sz="2800" spc="-1" strike="noStrike">
                <a:solidFill>
                  <a:schemeClr val="dk1"/>
                </a:solidFill>
                <a:latin typeface="Cambria"/>
              </a:rPr>
              <a:t>text styles</a:t>
            </a:r>
            <a:endParaRPr b="0" lang="en-US" sz="2800" spc="-1" strike="noStrike">
              <a:solidFill>
                <a:schemeClr val="dk1"/>
              </a:solidFill>
              <a:latin typeface="Cambria"/>
            </a:endParaRPr>
          </a:p>
          <a:p>
            <a:pPr lvl="1" marL="63504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Second level</a:t>
            </a:r>
            <a:endParaRPr b="0" lang="en-US" sz="2400" spc="-1" strike="noStrike">
              <a:solidFill>
                <a:schemeClr val="dk1"/>
              </a:solidFill>
              <a:latin typeface="Cambria"/>
            </a:endParaRPr>
          </a:p>
          <a:p>
            <a:pPr lvl="2" marL="914400" indent="-228600" defTabSz="457200">
              <a:lnSpc>
                <a:spcPct val="100000"/>
              </a:lnSpc>
              <a:spcBef>
                <a:spcPts val="400"/>
              </a:spcBef>
              <a:buClr>
                <a:srgbClr val="000000"/>
              </a:buClr>
              <a:buFont typeface="Arial"/>
              <a:buChar char="•"/>
            </a:pPr>
            <a:r>
              <a:rPr b="0" lang="en-US" sz="2000" spc="-1" strike="noStrike">
                <a:solidFill>
                  <a:schemeClr val="dk1"/>
                </a:solidFill>
                <a:latin typeface="Cambria"/>
              </a:rPr>
              <a:t>Third level</a:t>
            </a:r>
            <a:endParaRPr b="0" lang="en-US" sz="2000" spc="-1" strike="noStrike">
              <a:solidFill>
                <a:schemeClr val="dk1"/>
              </a:solidFill>
              <a:latin typeface="Cambria"/>
            </a:endParaRPr>
          </a:p>
          <a:p>
            <a:pPr lvl="3"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mbria"/>
              </a:rPr>
              <a:t>Fourth level</a:t>
            </a:r>
            <a:endParaRPr b="0" lang="en-US" sz="1800" spc="-1" strike="noStrike">
              <a:solidFill>
                <a:schemeClr val="dk1"/>
              </a:solidFill>
              <a:latin typeface="Cambria"/>
            </a:endParaRPr>
          </a:p>
          <a:p>
            <a:pPr lvl="4" marL="1320840" indent="-177840" defTabSz="457200">
              <a:lnSpc>
                <a:spcPct val="100000"/>
              </a:lnSpc>
              <a:spcBef>
                <a:spcPts val="360"/>
              </a:spcBef>
              <a:buClr>
                <a:srgbClr val="000000"/>
              </a:buClr>
              <a:buFont typeface="Arial"/>
              <a:buChar char="»"/>
            </a:pPr>
            <a:r>
              <a:rPr b="0" lang="en-US" sz="1800" spc="-1" strike="noStrike">
                <a:solidFill>
                  <a:schemeClr val="dk1"/>
                </a:solidFill>
                <a:latin typeface="Cambria"/>
              </a:rPr>
              <a:t>Fifth level</a:t>
            </a:r>
            <a:endParaRPr b="0" lang="en-US" sz="1800" spc="-1" strike="noStrike">
              <a:solidFill>
                <a:schemeClr val="dk1"/>
              </a:solidFill>
              <a:latin typeface="Cambria"/>
            </a:endParaRPr>
          </a:p>
        </p:txBody>
      </p:sp>
      <p:sp>
        <p:nvSpPr>
          <p:cNvPr id="52" name="PlaceHolder 4"/>
          <p:cNvSpPr>
            <a:spLocks noGrp="1"/>
          </p:cNvSpPr>
          <p:nvPr>
            <p:ph type="dt" idx="25"/>
          </p:nvPr>
        </p:nvSpPr>
        <p:spPr>
          <a:xfrm>
            <a:off x="152280" y="6492960"/>
            <a:ext cx="2133360" cy="364680"/>
          </a:xfrm>
          <a:prstGeom prst="rect">
            <a:avLst/>
          </a:prstGeom>
          <a:noFill/>
          <a:ln w="0">
            <a:noFill/>
          </a:ln>
        </p:spPr>
        <p:txBody>
          <a:bodyPr lIns="0" rIns="0" tIns="0" bIns="0" anchor="ctr">
            <a:noAutofit/>
          </a:bodyPr>
          <a:lstStyle>
            <a:lvl1pPr indent="0" defTabSz="914400">
              <a:lnSpc>
                <a:spcPct val="100000"/>
              </a:lnSpc>
              <a:buNone/>
              <a:defRPr b="0" lang="en-US" sz="1200" spc="-1" strike="noStrike">
                <a:solidFill>
                  <a:schemeClr val="dk1"/>
                </a:solidFill>
                <a:latin typeface="Calibri"/>
              </a:defRPr>
            </a:lvl1pPr>
          </a:lstStyle>
          <a:p>
            <a:pPr indent="0" defTabSz="914400">
              <a:lnSpc>
                <a:spcPct val="100000"/>
              </a:lnSpc>
              <a:buNone/>
            </a:pPr>
            <a:r>
              <a:rPr b="0" lang="en-US" sz="1200" spc="-1" strike="noStrike">
                <a:solidFill>
                  <a:schemeClr val="dk1"/>
                </a:solidFill>
                <a:latin typeface="Calibri"/>
              </a:rPr>
              <a:t>&lt;date/time&gt;</a:t>
            </a:r>
            <a:endParaRPr b="0" lang="en-US" sz="1200" spc="-1" strike="noStrike">
              <a:solidFill>
                <a:srgbClr val="000000"/>
              </a:solidFill>
              <a:latin typeface="Times New Roman"/>
            </a:endParaRPr>
          </a:p>
        </p:txBody>
      </p:sp>
      <p:sp>
        <p:nvSpPr>
          <p:cNvPr id="53" name="PlaceHolder 5"/>
          <p:cNvSpPr>
            <a:spLocks noGrp="1"/>
          </p:cNvSpPr>
          <p:nvPr>
            <p:ph type="ftr" idx="26"/>
          </p:nvPr>
        </p:nvSpPr>
        <p:spPr>
          <a:xfrm>
            <a:off x="3124080" y="6492960"/>
            <a:ext cx="2895120" cy="364680"/>
          </a:xfrm>
          <a:prstGeom prst="rect">
            <a:avLst/>
          </a:prstGeom>
          <a:noFill/>
          <a:ln w="0">
            <a:noFill/>
          </a:ln>
        </p:spPr>
        <p:txBody>
          <a:bodyPr lIns="0" rIns="0" tIns="0" bIns="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27"/>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chemeClr val="dk1"/>
                </a:solidFill>
                <a:latin typeface="Calibri"/>
              </a:defRPr>
            </a:lvl1pPr>
          </a:lstStyle>
          <a:p>
            <a:pPr indent="0" algn="r" defTabSz="914400">
              <a:lnSpc>
                <a:spcPct val="100000"/>
              </a:lnSpc>
              <a:buNone/>
            </a:pPr>
            <a:fld id="{CB831608-4EB0-4A1E-89D2-5FEAB791F397}"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image" Target="../media/image1.tif"/><Relationship Id="rId2" Type="http://schemas.openxmlformats.org/officeDocument/2006/relationships/slideLayout" Target="../slideLayouts/slideLayout6.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6.xml"/><Relationship Id="rId5"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1.tif"/><Relationship Id="rId4" Type="http://schemas.openxmlformats.org/officeDocument/2006/relationships/slideLayout" Target="../slideLayouts/slideLayout6.xml"/><Relationship Id="rId5"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1802520"/>
            <a:ext cx="7772040" cy="1702440"/>
          </a:xfrm>
          <a:prstGeom prst="rect">
            <a:avLst/>
          </a:prstGeom>
          <a:noFill/>
          <a:ln w="0">
            <a:noFill/>
          </a:ln>
        </p:spPr>
        <p:txBody>
          <a:bodyPr lIns="0" rIns="0" tIns="45720" bIns="45720" anchor="ctr">
            <a:noAutofit/>
          </a:bodyPr>
          <a:p>
            <a:pPr indent="0" defTabSz="457200">
              <a:lnSpc>
                <a:spcPct val="100000"/>
              </a:lnSpc>
              <a:buNone/>
            </a:pPr>
            <a:r>
              <a:rPr b="1" lang="en-US" sz="3600" spc="-52" strike="noStrike">
                <a:solidFill>
                  <a:schemeClr val="dk2"/>
                </a:solidFill>
                <a:latin typeface="Calibri"/>
              </a:rPr>
              <a:t>Secure Systems</a:t>
            </a:r>
            <a:endParaRPr b="0" lang="en-US" sz="3600" spc="-1" strike="noStrike">
              <a:solidFill>
                <a:schemeClr val="dk1"/>
              </a:solidFill>
              <a:latin typeface="Cambria"/>
            </a:endParaRPr>
          </a:p>
        </p:txBody>
      </p:sp>
      <p:sp>
        <p:nvSpPr>
          <p:cNvPr id="89" name="TextBox 4"/>
          <p:cNvSpPr/>
          <p:nvPr/>
        </p:nvSpPr>
        <p:spPr>
          <a:xfrm>
            <a:off x="2309040" y="5715000"/>
            <a:ext cx="3154320" cy="729720"/>
          </a:xfrm>
          <a:prstGeom prst="rect">
            <a:avLst/>
          </a:prstGeom>
          <a:noFill/>
          <a:ln w="0">
            <a:noFill/>
          </a:ln>
        </p:spPr>
        <p:style>
          <a:lnRef idx="0"/>
          <a:fillRef idx="0"/>
          <a:effectRef idx="0"/>
          <a:fontRef idx="minor"/>
        </p:style>
        <p:txBody>
          <a:bodyPr wrap="none" lIns="90000" rIns="90000" tIns="45000" bIns="45000" anchor="t">
            <a:spAutoFit/>
          </a:bodyPr>
          <a:p>
            <a:pPr algn="r" defTabSz="914400">
              <a:lnSpc>
                <a:spcPct val="100000"/>
              </a:lnSpc>
            </a:pPr>
            <a:endParaRPr b="0" lang="en-US" sz="1800" spc="-1" strike="noStrike">
              <a:solidFill>
                <a:srgbClr val="000000"/>
              </a:solidFill>
              <a:latin typeface="Arial"/>
            </a:endParaRPr>
          </a:p>
        </p:txBody>
      </p:sp>
      <p:sp>
        <p:nvSpPr>
          <p:cNvPr id="90" name=""/>
          <p:cNvSpPr txBox="1"/>
          <p:nvPr/>
        </p:nvSpPr>
        <p:spPr>
          <a:xfrm>
            <a:off x="-7560" y="6480360"/>
            <a:ext cx="4800600" cy="511560"/>
          </a:xfrm>
          <a:prstGeom prst="rect">
            <a:avLst/>
          </a:prstGeom>
          <a:noFill/>
          <a:ln w="0">
            <a:noFill/>
          </a:ln>
        </p:spPr>
        <p:txBody>
          <a:bodyPr lIns="90000" rIns="90000" tIns="45000" bIns="45000" anchor="t">
            <a:noAutofit/>
          </a:bodyPr>
          <a:p>
            <a:pPr defTabSz="914400">
              <a:lnSpc>
                <a:spcPct val="100000"/>
              </a:lnSpc>
            </a:pPr>
            <a:r>
              <a:rPr b="0" lang="en-US" sz="800" spc="-1" strike="noStrike">
                <a:solidFill>
                  <a:schemeClr val="dk1"/>
                </a:solidFill>
                <a:latin typeface="Cambria"/>
              </a:rPr>
              <a:t>Adapted from Vyas Sekar, Carnegie Mellon University</a:t>
            </a:r>
            <a:endParaRPr b="0" lang="en-US" sz="800" spc="-1" strike="noStrike">
              <a:solidFill>
                <a:srgbClr val="000000"/>
              </a:solidFill>
              <a:latin typeface="Arial"/>
            </a:endParaRPr>
          </a:p>
          <a:p>
            <a:pPr defTabSz="914400">
              <a:lnSpc>
                <a:spcPct val="100000"/>
              </a:lnSpc>
            </a:pPr>
            <a:r>
              <a:rPr b="0" lang="en-US" sz="800" spc="-1" strike="noStrike">
                <a:solidFill>
                  <a:schemeClr val="dk1"/>
                </a:solidFill>
                <a:latin typeface="Cambria"/>
              </a:rPr>
              <a:t>https://users.ece.cmu.edu/~dbrumley/courses/18487-f15/slides/pptx/21-system-security.pptx`</a:t>
            </a: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Obvious questions</a:t>
            </a:r>
            <a:endParaRPr b="0" lang="en-US" sz="4400" spc="-1" strike="noStrike">
              <a:solidFill>
                <a:schemeClr val="dk1"/>
              </a:solidFill>
              <a:latin typeface="Cambria"/>
            </a:endParaRPr>
          </a:p>
        </p:txBody>
      </p:sp>
      <p:sp>
        <p:nvSpPr>
          <p:cNvPr id="123"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061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How do I know that it is in fact Alice?</a:t>
            </a:r>
            <a:endParaRPr b="0" lang="en-US" sz="3200" spc="-1" strike="noStrike">
              <a:solidFill>
                <a:schemeClr val="dk1"/>
              </a:solidFill>
              <a:latin typeface="Cambria"/>
            </a:endParaRPr>
          </a:p>
          <a:p>
            <a:pPr indent="0" defTabSz="457200">
              <a:lnSpc>
                <a:spcPct val="100000"/>
              </a:lnSpc>
              <a:spcBef>
                <a:spcPts val="641"/>
              </a:spcBef>
              <a:buNone/>
              <a:tabLst>
                <a:tab algn="l" pos="0"/>
              </a:tabLst>
            </a:pPr>
            <a:r>
              <a:rPr b="0" lang="en-US" sz="3200" spc="-1" strike="noStrike">
                <a:solidFill>
                  <a:schemeClr val="dk1"/>
                </a:solidFill>
                <a:latin typeface="Wingdings"/>
              </a:rPr>
              <a:t></a:t>
            </a:r>
            <a:r>
              <a:rPr b="0" lang="en-US" sz="3200" spc="-1" strike="noStrike">
                <a:solidFill>
                  <a:schemeClr val="dk1"/>
                </a:solidFill>
                <a:latin typeface="Cambria"/>
              </a:rPr>
              <a:t> </a:t>
            </a:r>
            <a:r>
              <a:rPr b="0" lang="en-US" sz="3200" spc="-1" strike="noStrike">
                <a:solidFill>
                  <a:schemeClr val="dk1"/>
                </a:solidFill>
                <a:latin typeface="Cambria"/>
              </a:rPr>
              <a:t>Authentication</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tabLst>
                <a:tab algn="l" pos="0"/>
              </a:tabLst>
            </a:pPr>
            <a:r>
              <a:rPr b="0" lang="en-US" sz="3200" spc="-1" strike="noStrike">
                <a:solidFill>
                  <a:schemeClr val="dk1"/>
                </a:solidFill>
                <a:latin typeface="Cambria"/>
              </a:rPr>
              <a:t>Can Alice access Bob’s file? Can she access the shared file?</a:t>
            </a:r>
            <a:endParaRPr b="0" lang="en-US" sz="3200" spc="-1" strike="noStrike">
              <a:solidFill>
                <a:schemeClr val="dk1"/>
              </a:solidFill>
              <a:latin typeface="Cambria"/>
            </a:endParaRPr>
          </a:p>
          <a:p>
            <a:pPr indent="0" defTabSz="457200">
              <a:lnSpc>
                <a:spcPct val="100000"/>
              </a:lnSpc>
              <a:spcBef>
                <a:spcPts val="641"/>
              </a:spcBef>
              <a:buNone/>
              <a:tabLst>
                <a:tab algn="l" pos="0"/>
              </a:tabLst>
            </a:pPr>
            <a:r>
              <a:rPr b="0" lang="en-US" sz="3200" spc="-1" strike="noStrike">
                <a:solidFill>
                  <a:schemeClr val="dk1"/>
                </a:solidFill>
                <a:latin typeface="Wingdings"/>
              </a:rPr>
              <a:t></a:t>
            </a:r>
            <a:r>
              <a:rPr b="0" lang="en-US" sz="3200" spc="-1" strike="noStrike">
                <a:solidFill>
                  <a:schemeClr val="dk1"/>
                </a:solidFill>
                <a:latin typeface="Cambria"/>
              </a:rPr>
              <a:t> </a:t>
            </a:r>
            <a:r>
              <a:rPr b="0" lang="en-US" sz="3200" spc="-1" strike="noStrike">
                <a:solidFill>
                  <a:schemeClr val="dk1"/>
                </a:solidFill>
                <a:latin typeface="Cambria"/>
              </a:rPr>
              <a:t>Authorization</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tabLst>
                <a:tab algn="l" pos="0"/>
              </a:tabLst>
            </a:pPr>
            <a:r>
              <a:rPr b="0" lang="en-US" sz="3200" spc="-1" strike="noStrike">
                <a:solidFill>
                  <a:schemeClr val="dk1"/>
                </a:solidFill>
                <a:latin typeface="Cambria"/>
              </a:rPr>
              <a:t>Did Alice try to delete Bob’s file?</a:t>
            </a:r>
            <a:endParaRPr b="0" lang="en-US" sz="3200" spc="-1" strike="noStrike">
              <a:solidFill>
                <a:schemeClr val="dk1"/>
              </a:solidFill>
              <a:latin typeface="Cambria"/>
            </a:endParaRPr>
          </a:p>
          <a:p>
            <a:pPr indent="0" defTabSz="457200">
              <a:lnSpc>
                <a:spcPct val="100000"/>
              </a:lnSpc>
              <a:spcBef>
                <a:spcPts val="641"/>
              </a:spcBef>
              <a:buNone/>
              <a:tabLst>
                <a:tab algn="l" pos="0"/>
              </a:tabLst>
            </a:pPr>
            <a:r>
              <a:rPr b="0" lang="en-US" sz="3200" spc="-1" strike="noStrike">
                <a:solidFill>
                  <a:schemeClr val="dk1"/>
                </a:solidFill>
                <a:latin typeface="Wingdings"/>
              </a:rPr>
              <a:t></a:t>
            </a:r>
            <a:r>
              <a:rPr b="0" lang="en-US" sz="3200" spc="-1" strike="noStrike">
                <a:solidFill>
                  <a:schemeClr val="dk1"/>
                </a:solidFill>
                <a:latin typeface="Cambria"/>
              </a:rPr>
              <a:t> </a:t>
            </a:r>
            <a:r>
              <a:rPr b="0" lang="en-US" sz="3200" spc="-1" strike="noStrike">
                <a:solidFill>
                  <a:schemeClr val="dk1"/>
                </a:solidFill>
                <a:latin typeface="Cambria"/>
              </a:rPr>
              <a:t>Audit</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7D367464-6D9A-4852-BBC3-457162CA1A3D}"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Num" idx="44"/>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rgbClr val="000000"/>
                </a:solidFill>
                <a:latin typeface="Calibri"/>
              </a:defRPr>
            </a:lvl1pPr>
          </a:lstStyle>
          <a:p>
            <a:pPr indent="0" algn="r" defTabSz="914400">
              <a:lnSpc>
                <a:spcPct val="100000"/>
              </a:lnSpc>
              <a:buNone/>
            </a:pPr>
            <a:fld id="{9F3E0B95-A970-4613-961B-47711137F61D}" type="slidenum">
              <a:rPr b="0" lang="en-US" sz="1200" spc="-1" strike="noStrike">
                <a:solidFill>
                  <a:srgbClr val="000000"/>
                </a:solidFill>
                <a:latin typeface="Calibri"/>
              </a:rPr>
              <a:t>10</a:t>
            </a:fld>
            <a:endParaRPr b="0" lang="en-US" sz="1200" spc="-1" strike="noStrike">
              <a:solidFill>
                <a:srgbClr val="000000"/>
              </a:solidFill>
              <a:latin typeface="Times New Roman"/>
            </a:endParaRPr>
          </a:p>
        </p:txBody>
      </p:sp>
      <p:sp>
        <p:nvSpPr>
          <p:cNvPr id="125" name="Rounded Rectangle 2"/>
          <p:cNvSpPr/>
          <p:nvPr/>
        </p:nvSpPr>
        <p:spPr>
          <a:xfrm>
            <a:off x="380880" y="312408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Principal</a:t>
            </a:r>
            <a:endParaRPr b="0" lang="en-US" sz="2800" spc="-1" strike="noStrike">
              <a:solidFill>
                <a:srgbClr val="000000"/>
              </a:solidFill>
              <a:latin typeface="Arial"/>
            </a:endParaRPr>
          </a:p>
        </p:txBody>
      </p:sp>
      <p:sp>
        <p:nvSpPr>
          <p:cNvPr id="126" name="Rounded Rectangle 3"/>
          <p:cNvSpPr/>
          <p:nvPr/>
        </p:nvSpPr>
        <p:spPr>
          <a:xfrm>
            <a:off x="3505320" y="312804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Reference</a:t>
            </a:r>
            <a:br>
              <a:rPr sz="2800"/>
            </a:br>
            <a:r>
              <a:rPr b="0" lang="en-US" sz="2800" spc="-1" strike="noStrike">
                <a:solidFill>
                  <a:srgbClr val="000000"/>
                </a:solidFill>
                <a:latin typeface="Cambria"/>
              </a:rPr>
              <a:t>Monitor</a:t>
            </a:r>
            <a:endParaRPr b="0" lang="en-US" sz="2800" spc="-1" strike="noStrike">
              <a:solidFill>
                <a:srgbClr val="000000"/>
              </a:solidFill>
              <a:latin typeface="Arial"/>
            </a:endParaRPr>
          </a:p>
        </p:txBody>
      </p:sp>
      <p:sp>
        <p:nvSpPr>
          <p:cNvPr id="127" name="Rounded Rectangle 4"/>
          <p:cNvSpPr/>
          <p:nvPr/>
        </p:nvSpPr>
        <p:spPr>
          <a:xfrm>
            <a:off x="6740280" y="312408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Object</a:t>
            </a:r>
            <a:endParaRPr b="0" lang="en-US" sz="2800" spc="-1" strike="noStrike">
              <a:solidFill>
                <a:srgbClr val="000000"/>
              </a:solidFill>
              <a:latin typeface="Arial"/>
            </a:endParaRPr>
          </a:p>
        </p:txBody>
      </p:sp>
      <p:cxnSp>
        <p:nvCxnSpPr>
          <p:cNvPr id="128" name="Straight Arrow Connector 6"/>
          <p:cNvCxnSpPr>
            <a:stCxn id="125" idx="3"/>
            <a:endCxn id="126" idx="1"/>
          </p:cNvCxnSpPr>
          <p:nvPr/>
        </p:nvCxnSpPr>
        <p:spPr>
          <a:xfrm>
            <a:off x="2514240" y="3542760"/>
            <a:ext cx="991440" cy="4320"/>
          </a:xfrm>
          <a:prstGeom prst="straightConnector1">
            <a:avLst/>
          </a:prstGeom>
          <a:ln>
            <a:solidFill>
              <a:srgbClr val="000000"/>
            </a:solidFill>
            <a:round/>
            <a:tailEnd len="med" type="arrow" w="med"/>
          </a:ln>
        </p:spPr>
      </p:cxnSp>
      <p:cxnSp>
        <p:nvCxnSpPr>
          <p:cNvPr id="129" name="Straight Arrow Connector 7"/>
          <p:cNvCxnSpPr>
            <a:stCxn id="126" idx="3"/>
            <a:endCxn id="127" idx="1"/>
          </p:cNvCxnSpPr>
          <p:nvPr/>
        </p:nvCxnSpPr>
        <p:spPr>
          <a:xfrm flipV="1">
            <a:off x="5638680" y="3542760"/>
            <a:ext cx="1101960" cy="4320"/>
          </a:xfrm>
          <a:prstGeom prst="straightConnector1">
            <a:avLst/>
          </a:prstGeom>
          <a:ln>
            <a:solidFill>
              <a:srgbClr val="000000"/>
            </a:solidFill>
            <a:round/>
            <a:tailEnd len="med" type="arrow" w="med"/>
          </a:ln>
        </p:spPr>
      </p:cxnSp>
      <p:sp>
        <p:nvSpPr>
          <p:cNvPr id="130" name="Rounded Rectangular Callout 10"/>
          <p:cNvSpPr/>
          <p:nvPr/>
        </p:nvSpPr>
        <p:spPr>
          <a:xfrm>
            <a:off x="2057400" y="1905120"/>
            <a:ext cx="2285640" cy="837720"/>
          </a:xfrm>
          <a:prstGeom prst="wedgeRoundRectCallout">
            <a:avLst>
              <a:gd name="adj1" fmla="val -9012"/>
              <a:gd name="adj2" fmla="val 126971"/>
              <a:gd name="adj3"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chorCtr="1">
            <a:noAutofit/>
          </a:bodyPr>
          <a:p>
            <a:pPr algn="ctr" defTabSz="914400">
              <a:lnSpc>
                <a:spcPct val="100000"/>
              </a:lnSpc>
            </a:pPr>
            <a:r>
              <a:rPr b="0" lang="en-US" sz="2800" spc="-1" strike="noStrike">
                <a:solidFill>
                  <a:srgbClr val="fffffe"/>
                </a:solidFill>
                <a:latin typeface="Cambria"/>
              </a:rPr>
              <a:t>Requested</a:t>
            </a:r>
            <a:br>
              <a:rPr sz="2800"/>
            </a:br>
            <a:r>
              <a:rPr b="0" lang="en-US" sz="2800" spc="-1" strike="noStrike">
                <a:solidFill>
                  <a:srgbClr val="fffffe"/>
                </a:solidFill>
                <a:latin typeface="Cambria"/>
              </a:rPr>
              <a:t>Operation</a:t>
            </a:r>
            <a:endParaRPr b="0" lang="en-US" sz="2800" spc="-1" strike="noStrike">
              <a:solidFill>
                <a:srgbClr val="ffffff"/>
              </a:solidFill>
              <a:latin typeface="Arial"/>
            </a:endParaRPr>
          </a:p>
        </p:txBody>
      </p:sp>
      <p:sp>
        <p:nvSpPr>
          <p:cNvPr id="131" name="Rounded Rectangular Callout 11"/>
          <p:cNvSpPr/>
          <p:nvPr/>
        </p:nvSpPr>
        <p:spPr>
          <a:xfrm>
            <a:off x="5587560" y="1905120"/>
            <a:ext cx="2285640" cy="837720"/>
          </a:xfrm>
          <a:prstGeom prst="wedgeRoundRectCallout">
            <a:avLst>
              <a:gd name="adj1" fmla="val -9012"/>
              <a:gd name="adj2" fmla="val 126971"/>
              <a:gd name="adj3"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chorCtr="1">
            <a:noAutofit/>
          </a:bodyPr>
          <a:p>
            <a:pPr algn="ctr" defTabSz="914400">
              <a:lnSpc>
                <a:spcPct val="100000"/>
              </a:lnSpc>
            </a:pPr>
            <a:r>
              <a:rPr b="0" lang="en-US" sz="2800" spc="-1" strike="noStrike">
                <a:solidFill>
                  <a:srgbClr val="fffffe"/>
                </a:solidFill>
                <a:latin typeface="Cambria"/>
              </a:rPr>
              <a:t>Approved</a:t>
            </a:r>
            <a:br>
              <a:rPr sz="2800"/>
            </a:br>
            <a:r>
              <a:rPr b="0" lang="en-US" sz="2800" spc="-1" strike="noStrike">
                <a:solidFill>
                  <a:srgbClr val="fffffe"/>
                </a:solidFill>
                <a:latin typeface="Cambria"/>
              </a:rPr>
              <a:t>Operation</a:t>
            </a:r>
            <a:endParaRPr b="0" lang="en-US" sz="2800" spc="-1" strike="noStrike">
              <a:solidFill>
                <a:srgbClr val="ffffff"/>
              </a:solidFill>
              <a:latin typeface="Arial"/>
            </a:endParaRPr>
          </a:p>
        </p:txBody>
      </p:sp>
      <p:sp>
        <p:nvSpPr>
          <p:cNvPr id="132" name="Left Brace 12"/>
          <p:cNvSpPr/>
          <p:nvPr/>
        </p:nvSpPr>
        <p:spPr>
          <a:xfrm rot="16200000">
            <a:off x="2247840" y="2705400"/>
            <a:ext cx="380520" cy="380952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133" name="Left Brace 13"/>
          <p:cNvSpPr/>
          <p:nvPr/>
        </p:nvSpPr>
        <p:spPr>
          <a:xfrm rot="16200000">
            <a:off x="6362640" y="2705400"/>
            <a:ext cx="380520" cy="380952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134" name="TextBox 14"/>
          <p:cNvSpPr/>
          <p:nvPr/>
        </p:nvSpPr>
        <p:spPr>
          <a:xfrm>
            <a:off x="914040" y="3943440"/>
            <a:ext cx="10666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Source</a:t>
            </a:r>
            <a:endParaRPr b="0" lang="en-US" sz="2000" spc="-1" strike="noStrike">
              <a:solidFill>
                <a:srgbClr val="000000"/>
              </a:solidFill>
              <a:latin typeface="Arial"/>
            </a:endParaRPr>
          </a:p>
        </p:txBody>
      </p:sp>
      <p:sp>
        <p:nvSpPr>
          <p:cNvPr id="135" name="TextBox 15"/>
          <p:cNvSpPr/>
          <p:nvPr/>
        </p:nvSpPr>
        <p:spPr>
          <a:xfrm>
            <a:off x="4074120" y="3943440"/>
            <a:ext cx="99504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Guard</a:t>
            </a:r>
            <a:endParaRPr b="0" lang="en-US" sz="2000" spc="-1" strike="noStrike">
              <a:solidFill>
                <a:srgbClr val="000000"/>
              </a:solidFill>
              <a:latin typeface="Arial"/>
            </a:endParaRPr>
          </a:p>
        </p:txBody>
      </p:sp>
      <p:sp>
        <p:nvSpPr>
          <p:cNvPr id="136" name="TextBox 16"/>
          <p:cNvSpPr/>
          <p:nvPr/>
        </p:nvSpPr>
        <p:spPr>
          <a:xfrm>
            <a:off x="7123320" y="3943440"/>
            <a:ext cx="136692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Resource</a:t>
            </a:r>
            <a:endParaRPr b="0" lang="en-US" sz="2000" spc="-1" strike="noStrike">
              <a:solidFill>
                <a:srgbClr val="000000"/>
              </a:solidFill>
              <a:latin typeface="Arial"/>
            </a:endParaRPr>
          </a:p>
        </p:txBody>
      </p:sp>
      <p:sp>
        <p:nvSpPr>
          <p:cNvPr id="137" name="TextBox 17"/>
          <p:cNvSpPr/>
          <p:nvPr/>
        </p:nvSpPr>
        <p:spPr>
          <a:xfrm>
            <a:off x="1293120" y="4724280"/>
            <a:ext cx="22903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Authentication</a:t>
            </a:r>
            <a:endParaRPr b="0" lang="en-US" sz="2400" spc="-1" strike="noStrike">
              <a:solidFill>
                <a:srgbClr val="000000"/>
              </a:solidFill>
              <a:latin typeface="Arial"/>
            </a:endParaRPr>
          </a:p>
        </p:txBody>
      </p:sp>
      <p:sp>
        <p:nvSpPr>
          <p:cNvPr id="138" name="TextBox 18"/>
          <p:cNvSpPr/>
          <p:nvPr/>
        </p:nvSpPr>
        <p:spPr>
          <a:xfrm>
            <a:off x="5468040" y="4724280"/>
            <a:ext cx="217008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Authorization</a:t>
            </a:r>
            <a:endParaRPr b="0" lang="en-US" sz="2400" spc="-1" strike="noStrike">
              <a:solidFill>
                <a:srgbClr val="000000"/>
              </a:solidFill>
              <a:latin typeface="Arial"/>
            </a:endParaRPr>
          </a:p>
        </p:txBody>
      </p:sp>
      <p:sp>
        <p:nvSpPr>
          <p:cNvPr id="139" name="Left Brace 20"/>
          <p:cNvSpPr/>
          <p:nvPr/>
        </p:nvSpPr>
        <p:spPr>
          <a:xfrm flipH="1" flipV="1" rot="16200000">
            <a:off x="4959000" y="987120"/>
            <a:ext cx="367200" cy="99036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140" name="TextBox 21"/>
          <p:cNvSpPr/>
          <p:nvPr/>
        </p:nvSpPr>
        <p:spPr>
          <a:xfrm>
            <a:off x="4723560" y="776520"/>
            <a:ext cx="95220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Audit</a:t>
            </a:r>
            <a:endParaRPr b="0" lang="en-US" sz="2400" spc="-1" strike="noStrike">
              <a:solidFill>
                <a:srgbClr val="000000"/>
              </a:solidFill>
              <a:latin typeface="Arial"/>
            </a:endParaRPr>
          </a:p>
        </p:txBody>
      </p:sp>
      <p:cxnSp>
        <p:nvCxnSpPr>
          <p:cNvPr id="141" name="Straight Arrow Connector 8"/>
          <p:cNvCxnSpPr/>
          <p:nvPr/>
        </p:nvCxnSpPr>
        <p:spPr>
          <a:xfrm flipV="1">
            <a:off x="5143320" y="1554480"/>
            <a:ext cx="360" cy="1529640"/>
          </a:xfrm>
          <a:prstGeom prst="straightConnector1">
            <a:avLst/>
          </a:prstGeom>
          <a:ln cap="rnd" w="28575">
            <a:solidFill>
              <a:srgbClr val="000000"/>
            </a:solidFill>
            <a:miter/>
            <a:tailEnd len="med" type="triangle" w="med"/>
          </a:ln>
        </p:spPr>
      </p:cxnSp>
      <p:sp>
        <p:nvSpPr>
          <p:cNvPr id="142" name="Title 1"/>
          <p:cNvSpPr/>
          <p:nvPr/>
        </p:nvSpPr>
        <p:spPr>
          <a:xfrm>
            <a:off x="457200" y="152280"/>
            <a:ext cx="8229240" cy="1142640"/>
          </a:xfrm>
          <a:prstGeom prst="rect">
            <a:avLst/>
          </a:prstGeom>
          <a:noFill/>
          <a:ln w="0">
            <a:noFill/>
          </a:ln>
        </p:spPr>
        <p:style>
          <a:lnRef idx="0"/>
          <a:fillRef idx="0"/>
          <a:effectRef idx="0"/>
          <a:fontRef idx="minor"/>
        </p:style>
        <p:txBody>
          <a:bodyPr lIns="90000" rIns="90000" tIns="45000" bIns="45000" anchor="t">
            <a:noAutofit/>
          </a:bodyPr>
          <a:p>
            <a:pPr algn="ctr" defTabSz="457200">
              <a:lnSpc>
                <a:spcPct val="100000"/>
              </a:lnSpc>
            </a:pPr>
            <a:r>
              <a:rPr b="0" lang="en-US" sz="4400" spc="-52" strike="noStrike">
                <a:solidFill>
                  <a:schemeClr val="dk2"/>
                </a:solidFill>
                <a:latin typeface="Calibri"/>
              </a:rPr>
              <a:t>Abstract Access Control Model</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Principals for Authentication</a:t>
            </a:r>
            <a:endParaRPr b="0" lang="en-US" sz="4400" spc="-1" strike="noStrike">
              <a:solidFill>
                <a:schemeClr val="dk1"/>
              </a:solidFill>
              <a:latin typeface="Cambria"/>
            </a:endParaRPr>
          </a:p>
        </p:txBody>
      </p:sp>
      <p:sp>
        <p:nvSpPr>
          <p:cNvPr id="144"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a:t>
            </a:r>
            <a:r>
              <a:rPr b="0" lang="en-US" sz="3200" spc="-1" strike="noStrike">
                <a:solidFill>
                  <a:schemeClr val="dk1"/>
                </a:solidFill>
                <a:latin typeface="Cambria"/>
              </a:rPr>
              <a:t>Who did that” or “Who is getting access”</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Typically user</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tabLst>
                <a:tab algn="l" pos="0"/>
              </a:tabLst>
            </a:pPr>
            <a:r>
              <a:rPr b="0" lang="en-US" sz="3200" spc="-1" strike="noStrike">
                <a:solidFill>
                  <a:schemeClr val="dk1"/>
                </a:solidFill>
                <a:latin typeface="Cambria"/>
              </a:rPr>
              <a:t>Can also be groups, machines, or programs</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4C5D8832-5397-40BD-824F-1653677FA41B}"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Mechanisms for Authentication</a:t>
            </a:r>
            <a:endParaRPr b="0" lang="en-US" sz="4400" spc="-1" strike="noStrike">
              <a:solidFill>
                <a:schemeClr val="dk1"/>
              </a:solidFill>
              <a:latin typeface="Cambria"/>
            </a:endParaRPr>
          </a:p>
        </p:txBody>
      </p:sp>
      <p:sp>
        <p:nvSpPr>
          <p:cNvPr id="146"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Passwords</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Secure hardware; e.g., hardware dongle</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Two-(multi-) factor mechanisms</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FE0A6D65-E4AB-4803-8719-7677C16809E1}"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Authorization</a:t>
            </a:r>
            <a:endParaRPr b="0" lang="en-US" sz="4400" spc="-1" strike="noStrike">
              <a:solidFill>
                <a:schemeClr val="dk1"/>
              </a:solidFill>
              <a:latin typeface="Cambria"/>
            </a:endParaRPr>
          </a:p>
        </p:txBody>
      </p:sp>
      <p:sp>
        <p:nvSpPr>
          <p:cNvPr id="148"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indent="0" defTabSz="457200">
              <a:lnSpc>
                <a:spcPct val="100000"/>
              </a:lnSpc>
              <a:spcBef>
                <a:spcPts val="641"/>
              </a:spcBef>
              <a:buNone/>
              <a:tabLst>
                <a:tab algn="l" pos="0"/>
              </a:tabLst>
            </a:pPr>
            <a:r>
              <a:rPr b="0" lang="en-US" sz="3200" spc="-1" strike="noStrike">
                <a:solidFill>
                  <a:schemeClr val="dk1"/>
                </a:solidFill>
                <a:latin typeface="Cambria"/>
              </a:rPr>
              <a:t>Who is trusted to perform “what” operations on this object</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r>
              <a:rPr b="0" lang="en-US" sz="3200" spc="-1" strike="noStrike">
                <a:solidFill>
                  <a:schemeClr val="dk1"/>
                </a:solidFill>
                <a:latin typeface="Cambria"/>
              </a:rPr>
              <a:t>Key question: How do we specify the policy?</a:t>
            </a:r>
            <a:endParaRPr b="0" lang="en-US" sz="3200" spc="-1" strike="noStrike">
              <a:solidFill>
                <a:schemeClr val="dk1"/>
              </a:solidFill>
              <a:latin typeface="Cambria"/>
            </a:endParaRPr>
          </a:p>
          <a:p>
            <a:pPr indent="0" defTabSz="457200">
              <a:lnSpc>
                <a:spcPct val="100000"/>
              </a:lnSpc>
              <a:spcBef>
                <a:spcPts val="641"/>
              </a:spcBef>
              <a:buNone/>
              <a:tabLst>
                <a:tab algn="l" pos="0"/>
              </a:tabLst>
            </a:pPr>
            <a:r>
              <a:rPr b="0" lang="en-US" sz="3200" spc="-1" strike="noStrike">
                <a:solidFill>
                  <a:schemeClr val="dk1"/>
                </a:solidFill>
                <a:latin typeface="Cambria"/>
              </a:rPr>
              <a:t>(More later)</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83166AF1-07E6-4040-BAA6-9B01C0A022B3}"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Audit</a:t>
            </a:r>
            <a:endParaRPr b="0" lang="en-US" sz="4400" spc="-1" strike="noStrike">
              <a:solidFill>
                <a:schemeClr val="dk1"/>
              </a:solidFill>
              <a:latin typeface="Cambria"/>
            </a:endParaRPr>
          </a:p>
        </p:txBody>
      </p:sp>
      <p:sp>
        <p:nvSpPr>
          <p:cNvPr id="150"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061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Evidence  for decisions being made</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Useful for forensics</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Useful as a diagnostic tool</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Audit-trail can help track attacks</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Extremely important!</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999BB326-7E56-4C52-A82B-ED4ED2E562CE}"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85800" y="2130480"/>
            <a:ext cx="7772040" cy="146952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Principles of Access Control</a:t>
            </a:r>
            <a:endParaRPr b="0" lang="en-US" sz="4400" spc="-1" strike="noStrike">
              <a:solidFill>
                <a:schemeClr val="dk1"/>
              </a:solidFill>
              <a:latin typeface="Cambria"/>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Protection State</a:t>
            </a:r>
            <a:endParaRPr b="0" lang="en-US" sz="4400" spc="-1" strike="noStrike">
              <a:solidFill>
                <a:schemeClr val="dk1"/>
              </a:solidFill>
              <a:latin typeface="Cambria"/>
            </a:endParaRPr>
          </a:p>
        </p:txBody>
      </p:sp>
      <p:sp>
        <p:nvSpPr>
          <p:cNvPr id="153"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1" i="1" lang="en-US" sz="3200" spc="-1" strike="noStrike">
                <a:solidFill>
                  <a:schemeClr val="dk1"/>
                </a:solidFill>
                <a:latin typeface="Cambria"/>
              </a:rPr>
              <a:t>State of system: </a:t>
            </a:r>
            <a:r>
              <a:rPr b="0" lang="en-US" sz="3200" spc="-1" strike="noStrike">
                <a:solidFill>
                  <a:schemeClr val="dk1"/>
                </a:solidFill>
                <a:latin typeface="Cambria"/>
              </a:rPr>
              <a:t>current values for all resources of the system</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1" i="1" lang="en-US" sz="3200" spc="-1" strike="noStrike">
                <a:solidFill>
                  <a:schemeClr val="dk1"/>
                </a:solidFill>
                <a:latin typeface="Cambria"/>
              </a:rPr>
              <a:t>Protection State:</a:t>
            </a:r>
            <a:r>
              <a:rPr b="0" lang="en-US" sz="3200" spc="-1" strike="noStrike">
                <a:solidFill>
                  <a:schemeClr val="dk1"/>
                </a:solidFill>
                <a:latin typeface="Cambria"/>
              </a:rPr>
              <a:t> subset of state that deals with protection</a:t>
            </a:r>
            <a:endParaRPr b="0" lang="en-US" sz="3200" spc="-1" strike="noStrike">
              <a:solidFill>
                <a:schemeClr val="dk1"/>
              </a:solidFill>
              <a:latin typeface="Cambria"/>
            </a:endParaRPr>
          </a:p>
        </p:txBody>
      </p:sp>
      <p:sp>
        <p:nvSpPr>
          <p:cNvPr id="154" name="Oval 3"/>
          <p:cNvSpPr/>
          <p:nvPr/>
        </p:nvSpPr>
        <p:spPr>
          <a:xfrm>
            <a:off x="1523880" y="3886200"/>
            <a:ext cx="5333760" cy="2437920"/>
          </a:xfrm>
          <a:prstGeom prst="ellipse">
            <a:avLst/>
          </a:prstGeom>
          <a:solidFill>
            <a:srgbClr val="131313"/>
          </a:solidFill>
          <a:ln w="38100">
            <a:solidFill>
              <a:srgbClr val="000000"/>
            </a:solidFill>
            <a:round/>
          </a:ln>
        </p:spPr>
        <p:style>
          <a:lnRef idx="0"/>
          <a:fillRef idx="0"/>
          <a:effectRef idx="0"/>
          <a:fontRef idx="minor"/>
        </p:style>
        <p:txBody>
          <a:bodyPr numCol="1" spcCol="0" anchor="t">
            <a:noAutofit/>
          </a:bodyPr>
          <a:p>
            <a:pPr algn="ctr" defTabSz="914400">
              <a:lnSpc>
                <a:spcPct val="100000"/>
              </a:lnSpc>
              <a:spcBef>
                <a:spcPts val="1199"/>
              </a:spcBef>
              <a:tabLst>
                <a:tab algn="l" pos="0"/>
              </a:tabLst>
            </a:pPr>
            <a:r>
              <a:rPr b="0" lang="en-US" sz="2400" spc="-1" strike="noStrike">
                <a:ln>
                  <a:solidFill>
                    <a:srgbClr val="ffffff"/>
                  </a:solidFill>
                </a:ln>
                <a:solidFill>
                  <a:srgbClr val="ffffff"/>
                </a:solidFill>
                <a:latin typeface="Arial"/>
              </a:rPr>
              <a:t>All Possible Protection States P</a:t>
            </a:r>
            <a:endParaRPr b="0" lang="en-US" sz="2400" spc="-1" strike="noStrike">
              <a:solidFill>
                <a:srgbClr val="ffffff"/>
              </a:solidFill>
              <a:latin typeface="Arial"/>
            </a:endParaRPr>
          </a:p>
        </p:txBody>
      </p:sp>
      <p:sp>
        <p:nvSpPr>
          <p:cNvPr id="155" name="Oval 4"/>
          <p:cNvSpPr/>
          <p:nvPr/>
        </p:nvSpPr>
        <p:spPr>
          <a:xfrm>
            <a:off x="2666880" y="5257800"/>
            <a:ext cx="3200040" cy="990360"/>
          </a:xfrm>
          <a:prstGeom prst="ellipse">
            <a:avLst/>
          </a:prstGeom>
          <a:solidFill>
            <a:srgbClr val="ffffff"/>
          </a:solidFill>
          <a:ln w="38100">
            <a:solidFill>
              <a:srgbClr val="ffffff"/>
            </a:solidFill>
            <a:round/>
          </a:ln>
        </p:spPr>
        <p:style>
          <a:lnRef idx="0"/>
          <a:fillRef idx="0"/>
          <a:effectRef idx="0"/>
          <a:fontRef idx="minor"/>
        </p:style>
        <p:txBody>
          <a:bodyPr numCol="1" spcCol="0" anchor="ctr">
            <a:noAutofit/>
          </a:bodyPr>
          <a:p>
            <a:pPr algn="ctr" defTabSz="914400">
              <a:lnSpc>
                <a:spcPct val="100000"/>
              </a:lnSpc>
              <a:spcBef>
                <a:spcPts val="1199"/>
              </a:spcBef>
              <a:tabLst>
                <a:tab algn="l" pos="0"/>
              </a:tabLst>
            </a:pPr>
            <a:r>
              <a:rPr b="1" lang="en-US" sz="2400" spc="-1" strike="noStrike">
                <a:solidFill>
                  <a:srgbClr val="000000"/>
                </a:solidFill>
                <a:latin typeface="Arial"/>
              </a:rPr>
              <a:t>Authorized States Q</a:t>
            </a:r>
            <a:endParaRPr b="0" lang="en-US" sz="2400" spc="-1" strike="noStrike">
              <a:solidFill>
                <a:srgbClr val="000000"/>
              </a:solidFill>
              <a:latin typeface="Arial"/>
            </a:endParaRPr>
          </a:p>
        </p:txBody>
      </p:sp>
      <p:sp>
        <p:nvSpPr>
          <p:cNvPr id="4" name="PlaceHolder 3"/>
          <p:cNvSpPr>
            <a:spLocks noGrp="1"/>
          </p:cNvSpPr>
          <p:nvPr>
            <p:ph type="sldNum" idx="18"/>
          </p:nvPr>
        </p:nvSpPr>
        <p:spPr/>
        <p:txBody>
          <a:bodyPr/>
          <a:p>
            <a:fld id="{CE2322C5-D852-439D-BB51-4B6E26F4052A}"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533520" y="3510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1" i="1" lang="en-US" sz="3200" spc="-1" strike="noStrike">
                <a:solidFill>
                  <a:schemeClr val="dk1"/>
                </a:solidFill>
                <a:latin typeface="Cambria"/>
              </a:rPr>
              <a:t>Security Policy</a:t>
            </a:r>
            <a:r>
              <a:rPr b="0" lang="en-US" sz="3200" spc="-1" strike="noStrike">
                <a:solidFill>
                  <a:schemeClr val="dk1"/>
                </a:solidFill>
                <a:latin typeface="Cambria"/>
              </a:rPr>
              <a:t>: Characterizes states in Q</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1" i="1" lang="en-US" sz="3200" spc="-1" strike="noStrike">
                <a:solidFill>
                  <a:schemeClr val="dk1"/>
                </a:solidFill>
                <a:latin typeface="Cambria"/>
              </a:rPr>
              <a:t>Access control matrix</a:t>
            </a:r>
            <a:r>
              <a:rPr b="0" lang="en-US" sz="3200" spc="-1" strike="noStrike">
                <a:solidFill>
                  <a:schemeClr val="dk1"/>
                </a:solidFill>
                <a:latin typeface="Cambria"/>
              </a:rPr>
              <a:t>: Precise representation of Q</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1" i="1" lang="en-US" sz="3200" spc="-1" strike="noStrike">
                <a:solidFill>
                  <a:schemeClr val="dk1"/>
                </a:solidFill>
                <a:latin typeface="Cambria"/>
              </a:rPr>
              <a:t>Security Mechanism</a:t>
            </a:r>
            <a:r>
              <a:rPr b="0" lang="en-US" sz="3200" spc="-1" strike="noStrike">
                <a:solidFill>
                  <a:schemeClr val="dk1"/>
                </a:solidFill>
                <a:latin typeface="Cambria"/>
              </a:rPr>
              <a:t>: Prevents system from entering P-Q</a:t>
            </a:r>
            <a:endParaRPr b="0" lang="en-US" sz="3200" spc="-1" strike="noStrike">
              <a:solidFill>
                <a:schemeClr val="dk1"/>
              </a:solidFill>
              <a:latin typeface="Cambria"/>
            </a:endParaRPr>
          </a:p>
        </p:txBody>
      </p:sp>
      <p:sp>
        <p:nvSpPr>
          <p:cNvPr id="157" name="Oval 3"/>
          <p:cNvSpPr/>
          <p:nvPr/>
        </p:nvSpPr>
        <p:spPr>
          <a:xfrm>
            <a:off x="1523880" y="3886200"/>
            <a:ext cx="5333760" cy="2437920"/>
          </a:xfrm>
          <a:prstGeom prst="ellipse">
            <a:avLst/>
          </a:prstGeom>
          <a:solidFill>
            <a:srgbClr val="131313"/>
          </a:solidFill>
          <a:ln w="38100">
            <a:solidFill>
              <a:srgbClr val="000000"/>
            </a:solidFill>
            <a:round/>
          </a:ln>
        </p:spPr>
        <p:style>
          <a:lnRef idx="0"/>
          <a:fillRef idx="0"/>
          <a:effectRef idx="0"/>
          <a:fontRef idx="minor"/>
        </p:style>
        <p:txBody>
          <a:bodyPr numCol="1" spcCol="0" anchor="t">
            <a:noAutofit/>
          </a:bodyPr>
          <a:p>
            <a:pPr algn="ctr" defTabSz="914400">
              <a:lnSpc>
                <a:spcPct val="100000"/>
              </a:lnSpc>
              <a:spcBef>
                <a:spcPts val="1199"/>
              </a:spcBef>
              <a:tabLst>
                <a:tab algn="l" pos="0"/>
              </a:tabLst>
            </a:pPr>
            <a:r>
              <a:rPr b="0" lang="en-US" sz="2400" spc="-1" strike="noStrike">
                <a:ln>
                  <a:solidFill>
                    <a:srgbClr val="ffffff"/>
                  </a:solidFill>
                </a:ln>
                <a:solidFill>
                  <a:srgbClr val="ffffff"/>
                </a:solidFill>
                <a:latin typeface="Arial"/>
              </a:rPr>
              <a:t>All Possible Protection States P</a:t>
            </a:r>
            <a:endParaRPr b="0" lang="en-US" sz="2400" spc="-1" strike="noStrike">
              <a:solidFill>
                <a:srgbClr val="ffffff"/>
              </a:solidFill>
              <a:latin typeface="Arial"/>
            </a:endParaRPr>
          </a:p>
        </p:txBody>
      </p:sp>
      <p:sp>
        <p:nvSpPr>
          <p:cNvPr id="158" name="Oval 4"/>
          <p:cNvSpPr/>
          <p:nvPr/>
        </p:nvSpPr>
        <p:spPr>
          <a:xfrm>
            <a:off x="2666880" y="5257800"/>
            <a:ext cx="3200040" cy="990360"/>
          </a:xfrm>
          <a:prstGeom prst="ellipse">
            <a:avLst/>
          </a:prstGeom>
          <a:solidFill>
            <a:srgbClr val="ffffff"/>
          </a:solidFill>
          <a:ln w="38100">
            <a:solidFill>
              <a:srgbClr val="ffffff"/>
            </a:solidFill>
            <a:round/>
          </a:ln>
        </p:spPr>
        <p:style>
          <a:lnRef idx="0"/>
          <a:fillRef idx="0"/>
          <a:effectRef idx="0"/>
          <a:fontRef idx="minor"/>
        </p:style>
        <p:txBody>
          <a:bodyPr numCol="1" spcCol="0" anchor="ctr">
            <a:noAutofit/>
          </a:bodyPr>
          <a:p>
            <a:pPr algn="ctr" defTabSz="914400">
              <a:lnSpc>
                <a:spcPct val="100000"/>
              </a:lnSpc>
              <a:spcBef>
                <a:spcPts val="1199"/>
              </a:spcBef>
              <a:tabLst>
                <a:tab algn="l" pos="0"/>
              </a:tabLst>
            </a:pPr>
            <a:r>
              <a:rPr b="1" lang="en-US" sz="2400" spc="-1" strike="noStrike">
                <a:solidFill>
                  <a:srgbClr val="000000"/>
                </a:solidFill>
                <a:latin typeface="Arial"/>
              </a:rPr>
              <a:t>Authorized States Q</a:t>
            </a:r>
            <a:endParaRPr b="0" lang="en-US" sz="2400" spc="-1" strike="noStrike">
              <a:solidFill>
                <a:srgbClr val="000000"/>
              </a:solidFill>
              <a:latin typeface="Arial"/>
            </a:endParaRPr>
          </a:p>
        </p:txBody>
      </p:sp>
      <p:sp>
        <p:nvSpPr>
          <p:cNvPr id="3" name="PlaceHolder 2"/>
          <p:cNvSpPr>
            <a:spLocks noGrp="1"/>
          </p:cNvSpPr>
          <p:nvPr>
            <p:ph type="sldNum" idx="18"/>
          </p:nvPr>
        </p:nvSpPr>
        <p:spPr/>
        <p:txBody>
          <a:bodyPr/>
          <a:p>
            <a:fld id="{355C1718-377B-4340-9ED2-E26C12E860D5}"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Subjects, Objects, Rights</a:t>
            </a:r>
            <a:endParaRPr b="0" lang="en-US" sz="4400" spc="-1" strike="noStrike">
              <a:solidFill>
                <a:schemeClr val="dk1"/>
              </a:solidFill>
              <a:latin typeface="Cambria"/>
            </a:endParaRPr>
          </a:p>
        </p:txBody>
      </p:sp>
      <p:sp>
        <p:nvSpPr>
          <p:cNvPr id="160"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82804"/>
          </a:bodyPr>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Objects (o): Set of protected entities relevant to system</a:t>
            </a:r>
            <a:endParaRPr b="0" lang="en-US" sz="28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Files</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Directories</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Memory</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Processes</a:t>
            </a:r>
            <a:endParaRPr b="0" lang="en-US" sz="20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Subjects (s): set of active objects</a:t>
            </a:r>
            <a:endParaRPr b="0" lang="en-US" sz="28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So </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Running processes, users, …</a:t>
            </a:r>
            <a:endParaRPr b="0" lang="en-US" sz="20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Rights (r):</a:t>
            </a:r>
            <a:endParaRPr b="0" lang="en-US" sz="28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Read</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Write</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Append</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Own</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a:t>
            </a:r>
            <a:endParaRPr b="0" lang="en-US" sz="20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p:txBody>
      </p:sp>
      <p:pic>
        <p:nvPicPr>
          <p:cNvPr id="161" name="Picture 3" descr=""/>
          <p:cNvPicPr/>
          <p:nvPr/>
        </p:nvPicPr>
        <p:blipFill>
          <a:blip r:embed="rId1"/>
          <a:stretch/>
        </p:blipFill>
        <p:spPr>
          <a:xfrm>
            <a:off x="2438280" y="4038480"/>
            <a:ext cx="837720" cy="273240"/>
          </a:xfrm>
          <a:prstGeom prst="rect">
            <a:avLst/>
          </a:prstGeom>
          <a:ln w="0">
            <a:noFill/>
          </a:ln>
        </p:spPr>
      </p:pic>
      <p:sp>
        <p:nvSpPr>
          <p:cNvPr id="4" name="PlaceHolder 3"/>
          <p:cNvSpPr>
            <a:spLocks noGrp="1"/>
          </p:cNvSpPr>
          <p:nvPr>
            <p:ph type="sldNum" idx="18"/>
          </p:nvPr>
        </p:nvSpPr>
        <p:spPr/>
        <p:txBody>
          <a:bodyPr/>
          <a:p>
            <a:fld id="{DA33DFAD-B695-4692-B22C-C1B3127E53F7}" type="slidenum">
              <a:t>19</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60">
                                            <p:txEl>
                                              <p:pRg st="1" end="1"/>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60">
                                            <p:txEl>
                                              <p:pRg st="2" end="2"/>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60">
                                            <p:txEl>
                                              <p:pRg st="3" end="3"/>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60">
                                            <p:txEl>
                                              <p:pRg st="5" end="5"/>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60">
                                            <p:txEl>
                                              <p:pRg st="6" end="6"/>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6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60">
                                            <p:txEl>
                                              <p:pRg st="8" end="8"/>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60">
                                            <p:txEl>
                                              <p:pRg st="9" end="9"/>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60">
                                            <p:txEl>
                                              <p:pRg st="10" end="10"/>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60">
                                            <p:txEl>
                                              <p:pRg st="11" end="11"/>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60">
                                            <p:txEl>
                                              <p:pRg st="12" end="12"/>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60">
                                            <p:txEl>
                                              <p:pRg st="13" end="13"/>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In the beginning .. </a:t>
            </a:r>
            <a:endParaRPr b="0" lang="en-US" sz="4400" spc="-1" strike="noStrike">
              <a:solidFill>
                <a:schemeClr val="dk1"/>
              </a:solidFill>
              <a:latin typeface="Cambria"/>
            </a:endParaRPr>
          </a:p>
        </p:txBody>
      </p:sp>
      <p:sp>
        <p:nvSpPr>
          <p:cNvPr id="92"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indent="0" defTabSz="457200">
              <a:lnSpc>
                <a:spcPct val="100000"/>
              </a:lnSpc>
              <a:spcBef>
                <a:spcPts val="641"/>
              </a:spcBef>
              <a:buNone/>
              <a:tabLst>
                <a:tab algn="l" pos="0"/>
              </a:tabLst>
            </a:pPr>
            <a:r>
              <a:rPr b="0" lang="en-US" sz="3200" spc="-1" strike="noStrike">
                <a:solidFill>
                  <a:schemeClr val="dk1"/>
                </a:solidFill>
                <a:latin typeface="Cambria"/>
              </a:rPr>
              <a:t>Life was simple</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r>
              <a:rPr b="0" lang="en-US" sz="3200" spc="-1" strike="noStrike">
                <a:solidFill>
                  <a:schemeClr val="dk1"/>
                </a:solidFill>
                <a:latin typeface="Cambria"/>
              </a:rPr>
              <a:t>Limited function</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r>
              <a:rPr b="0" lang="en-US" sz="3200" spc="-1" strike="noStrike">
                <a:solidFill>
                  <a:schemeClr val="dk1"/>
                </a:solidFill>
                <a:latin typeface="Cambria"/>
              </a:rPr>
              <a:t>Single user</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p:txBody>
      </p:sp>
      <p:pic>
        <p:nvPicPr>
          <p:cNvPr id="93" name="Picture 4" descr=""/>
          <p:cNvPicPr/>
          <p:nvPr/>
        </p:nvPicPr>
        <p:blipFill>
          <a:blip r:embed="rId1"/>
          <a:stretch/>
        </p:blipFill>
        <p:spPr>
          <a:xfrm>
            <a:off x="3276720" y="1371600"/>
            <a:ext cx="4419360" cy="4419360"/>
          </a:xfrm>
          <a:prstGeom prst="rect">
            <a:avLst/>
          </a:prstGeom>
          <a:ln w="0">
            <a:noFill/>
          </a:ln>
        </p:spPr>
      </p:pic>
      <p:sp>
        <p:nvSpPr>
          <p:cNvPr id="4" name="PlaceHolder 3"/>
          <p:cNvSpPr>
            <a:spLocks noGrp="1"/>
          </p:cNvSpPr>
          <p:nvPr>
            <p:ph type="sldNum" idx="18"/>
          </p:nvPr>
        </p:nvSpPr>
        <p:spPr/>
        <p:txBody>
          <a:bodyPr/>
          <a:p>
            <a:fld id="{F3B1F467-28A5-4A03-BDBF-6E1B1596EE50}"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Examples</a:t>
            </a:r>
            <a:endParaRPr b="0" lang="en-US" sz="4400" spc="-1" strike="noStrike">
              <a:solidFill>
                <a:schemeClr val="dk1"/>
              </a:solidFill>
              <a:latin typeface="Cambria"/>
            </a:endParaRPr>
          </a:p>
        </p:txBody>
      </p:sp>
      <p:sp>
        <p:nvSpPr>
          <p:cNvPr id="163" name="PlaceHolder 2"/>
          <p:cNvSpPr>
            <a:spLocks noGrp="1"/>
          </p:cNvSpPr>
          <p:nvPr>
            <p:ph/>
          </p:nvPr>
        </p:nvSpPr>
        <p:spPr>
          <a:xfrm>
            <a:off x="457200" y="1535040"/>
            <a:ext cx="4039920" cy="445680"/>
          </a:xfrm>
          <a:prstGeom prst="rect">
            <a:avLst/>
          </a:prstGeom>
          <a:noFill/>
          <a:ln w="0">
            <a:noFill/>
          </a:ln>
        </p:spPr>
        <p:txBody>
          <a:bodyPr lIns="91440" rIns="91440" tIns="45720" bIns="45720" anchor="b">
            <a:noAutofit/>
          </a:bodyPr>
          <a:p>
            <a:pPr indent="0" defTabSz="457200">
              <a:lnSpc>
                <a:spcPct val="100000"/>
              </a:lnSpc>
              <a:spcBef>
                <a:spcPts val="561"/>
              </a:spcBef>
              <a:buNone/>
              <a:tabLst>
                <a:tab algn="l" pos="0"/>
              </a:tabLst>
            </a:pPr>
            <a:r>
              <a:rPr b="1" lang="en-US" sz="2800" spc="-1" strike="noStrike">
                <a:solidFill>
                  <a:schemeClr val="dk1"/>
                </a:solidFill>
                <a:latin typeface="Cambria"/>
              </a:rPr>
              <a:t>UNIX</a:t>
            </a:r>
            <a:endParaRPr b="0" lang="en-US" sz="2800" spc="-1" strike="noStrike">
              <a:solidFill>
                <a:schemeClr val="dk1"/>
              </a:solidFill>
              <a:latin typeface="Cambria"/>
            </a:endParaRPr>
          </a:p>
        </p:txBody>
      </p:sp>
      <p:sp>
        <p:nvSpPr>
          <p:cNvPr id="164" name="PlaceHolder 3"/>
          <p:cNvSpPr>
            <a:spLocks noGrp="1"/>
          </p:cNvSpPr>
          <p:nvPr>
            <p:ph/>
          </p:nvPr>
        </p:nvSpPr>
        <p:spPr>
          <a:xfrm>
            <a:off x="457200" y="1981080"/>
            <a:ext cx="4039920" cy="4144680"/>
          </a:xfrm>
          <a:prstGeom prst="rect">
            <a:avLst/>
          </a:prstGeom>
          <a:noFill/>
          <a:ln w="0">
            <a:noFill/>
          </a:ln>
        </p:spPr>
        <p:txBody>
          <a:bodyPr lIns="91440" rIns="91440" tIns="45720" bIns="45720" anchor="t">
            <a:noAutofit/>
          </a:bodyPr>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Subjects: Running processes</a:t>
            </a:r>
            <a:endParaRPr b="0" lang="en-US" sz="2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Objects: Files, directories, processes,…</a:t>
            </a:r>
            <a:endParaRPr b="0" lang="en-US" sz="2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Rights:</a:t>
            </a:r>
            <a:endParaRPr b="0" lang="en-US" sz="2800" spc="-1" strike="noStrike">
              <a:solidFill>
                <a:schemeClr val="dk1"/>
              </a:solidFill>
              <a:latin typeface="Cambria"/>
            </a:endParaRPr>
          </a:p>
          <a:p>
            <a:pPr lvl="1" marL="63504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read</a:t>
            </a:r>
            <a:endParaRPr b="0" lang="en-US" sz="2400" spc="-1" strike="noStrike">
              <a:solidFill>
                <a:schemeClr val="dk1"/>
              </a:solidFill>
              <a:latin typeface="Cambria"/>
            </a:endParaRPr>
          </a:p>
          <a:p>
            <a:pPr lvl="1" marL="63504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write</a:t>
            </a:r>
            <a:endParaRPr b="0" lang="en-US" sz="2400" spc="-1" strike="noStrike">
              <a:solidFill>
                <a:schemeClr val="dk1"/>
              </a:solidFill>
              <a:latin typeface="Cambria"/>
            </a:endParaRPr>
          </a:p>
          <a:p>
            <a:pPr lvl="1" marL="63504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execute</a:t>
            </a:r>
            <a:endParaRPr b="0" lang="en-US" sz="2400" spc="-1" strike="noStrike">
              <a:solidFill>
                <a:schemeClr val="dk1"/>
              </a:solidFill>
              <a:latin typeface="Cambria"/>
            </a:endParaRPr>
          </a:p>
        </p:txBody>
      </p:sp>
      <p:sp>
        <p:nvSpPr>
          <p:cNvPr id="165" name="PlaceHolder 4"/>
          <p:cNvSpPr>
            <a:spLocks noGrp="1"/>
          </p:cNvSpPr>
          <p:nvPr>
            <p:ph/>
          </p:nvPr>
        </p:nvSpPr>
        <p:spPr>
          <a:xfrm>
            <a:off x="4645080" y="1535040"/>
            <a:ext cx="4041360" cy="445680"/>
          </a:xfrm>
          <a:prstGeom prst="rect">
            <a:avLst/>
          </a:prstGeom>
          <a:noFill/>
          <a:ln w="0">
            <a:noFill/>
          </a:ln>
        </p:spPr>
        <p:txBody>
          <a:bodyPr lIns="91440" rIns="91440" tIns="45720" bIns="45720" anchor="b">
            <a:noAutofit/>
          </a:bodyPr>
          <a:p>
            <a:pPr indent="0" defTabSz="457200">
              <a:lnSpc>
                <a:spcPct val="100000"/>
              </a:lnSpc>
              <a:spcBef>
                <a:spcPts val="561"/>
              </a:spcBef>
              <a:buNone/>
              <a:tabLst>
                <a:tab algn="l" pos="0"/>
              </a:tabLst>
            </a:pPr>
            <a:r>
              <a:rPr b="1" lang="en-US" sz="2800" spc="-1" strike="noStrike">
                <a:solidFill>
                  <a:schemeClr val="dk1"/>
                </a:solidFill>
                <a:latin typeface="Cambria"/>
              </a:rPr>
              <a:t>AFS</a:t>
            </a:r>
            <a:endParaRPr b="0" lang="en-US" sz="2800" spc="-1" strike="noStrike">
              <a:solidFill>
                <a:schemeClr val="dk1"/>
              </a:solidFill>
              <a:latin typeface="Cambria"/>
            </a:endParaRPr>
          </a:p>
        </p:txBody>
      </p:sp>
      <p:sp>
        <p:nvSpPr>
          <p:cNvPr id="166" name="PlaceHolder 5"/>
          <p:cNvSpPr>
            <a:spLocks noGrp="1"/>
          </p:cNvSpPr>
          <p:nvPr>
            <p:ph/>
          </p:nvPr>
        </p:nvSpPr>
        <p:spPr>
          <a:xfrm>
            <a:off x="4645080" y="1981080"/>
            <a:ext cx="4041360" cy="4144680"/>
          </a:xfrm>
          <a:prstGeom prst="rect">
            <a:avLst/>
          </a:prstGeom>
          <a:noFill/>
          <a:ln w="0">
            <a:noFill/>
          </a:ln>
        </p:spPr>
        <p:txBody>
          <a:bodyPr lIns="91440" rIns="91440" tIns="45720" bIns="45720" anchor="t">
            <a:normAutofit fontScale="87480" lnSpcReduction="10000"/>
          </a:bodyPr>
          <a:p>
            <a:pPr marL="29196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Subjects: Kerberos Principles</a:t>
            </a:r>
            <a:endParaRPr b="0" lang="en-US" sz="2000" spc="-1" strike="noStrike">
              <a:solidFill>
                <a:schemeClr val="dk1"/>
              </a:solidFill>
              <a:latin typeface="Cambria"/>
            </a:endParaRPr>
          </a:p>
          <a:p>
            <a:pPr marL="29196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Objects: Files, directories, processes, …</a:t>
            </a:r>
            <a:endParaRPr b="0" lang="en-US" sz="2000" spc="-1" strike="noStrike">
              <a:solidFill>
                <a:schemeClr val="dk1"/>
              </a:solidFill>
              <a:latin typeface="Cambria"/>
            </a:endParaRPr>
          </a:p>
          <a:p>
            <a:pPr marL="29196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Rights</a:t>
            </a:r>
            <a:endParaRPr b="0" lang="en-US" sz="2000" spc="-1" strike="noStrike">
              <a:solidFill>
                <a:schemeClr val="dk1"/>
              </a:solidFill>
              <a:latin typeface="Cambria"/>
            </a:endParaRPr>
          </a:p>
          <a:p>
            <a:pPr lvl="1" marL="635040" indent="-291960" defTabSz="457200">
              <a:lnSpc>
                <a:spcPct val="100000"/>
              </a:lnSpc>
              <a:spcBef>
                <a:spcPts val="360"/>
              </a:spcBef>
              <a:buClr>
                <a:srgbClr val="000000"/>
              </a:buClr>
              <a:buFont typeface="Arial"/>
              <a:buChar char="–"/>
            </a:pPr>
            <a:r>
              <a:rPr b="0" lang="en-US" sz="1800" spc="-1" strike="noStrike">
                <a:solidFill>
                  <a:schemeClr val="dk1"/>
                </a:solidFill>
                <a:latin typeface="Cambria"/>
              </a:rPr>
              <a:t>Lookup – List contents of directory</a:t>
            </a:r>
            <a:endParaRPr b="0" lang="en-US" sz="1800" spc="-1" strike="noStrike">
              <a:solidFill>
                <a:schemeClr val="dk1"/>
              </a:solidFill>
              <a:latin typeface="Cambria"/>
            </a:endParaRPr>
          </a:p>
          <a:p>
            <a:pPr lvl="1" marL="635040" indent="-291960" defTabSz="457200">
              <a:lnSpc>
                <a:spcPct val="100000"/>
              </a:lnSpc>
              <a:spcBef>
                <a:spcPts val="360"/>
              </a:spcBef>
              <a:buClr>
                <a:srgbClr val="000000"/>
              </a:buClr>
              <a:buFont typeface="Arial"/>
              <a:buChar char="–"/>
            </a:pPr>
            <a:r>
              <a:rPr b="0" lang="en-US" sz="1800" spc="-1" strike="noStrike">
                <a:solidFill>
                  <a:schemeClr val="dk1"/>
                </a:solidFill>
                <a:latin typeface="Cambria"/>
              </a:rPr>
              <a:t>Insert – Add new files to directory</a:t>
            </a:r>
            <a:endParaRPr b="0" lang="en-US" sz="1800" spc="-1" strike="noStrike">
              <a:solidFill>
                <a:schemeClr val="dk1"/>
              </a:solidFill>
              <a:latin typeface="Cambria"/>
            </a:endParaRPr>
          </a:p>
          <a:p>
            <a:pPr lvl="1" marL="635040" indent="-291960" defTabSz="457200">
              <a:lnSpc>
                <a:spcPct val="100000"/>
              </a:lnSpc>
              <a:spcBef>
                <a:spcPts val="360"/>
              </a:spcBef>
              <a:buClr>
                <a:srgbClr val="000000"/>
              </a:buClr>
              <a:buFont typeface="Arial"/>
              <a:buChar char="–"/>
            </a:pPr>
            <a:r>
              <a:rPr b="0" lang="en-US" sz="1800" spc="-1" strike="noStrike">
                <a:solidFill>
                  <a:schemeClr val="dk1"/>
                </a:solidFill>
                <a:latin typeface="Cambria"/>
              </a:rPr>
              <a:t>Delete – Remove Files</a:t>
            </a:r>
            <a:endParaRPr b="0" lang="en-US" sz="1800" spc="-1" strike="noStrike">
              <a:solidFill>
                <a:schemeClr val="dk1"/>
              </a:solidFill>
              <a:latin typeface="Cambria"/>
            </a:endParaRPr>
          </a:p>
          <a:p>
            <a:pPr lvl="1" marL="635040" indent="-291960" defTabSz="457200">
              <a:lnSpc>
                <a:spcPct val="100000"/>
              </a:lnSpc>
              <a:spcBef>
                <a:spcPts val="360"/>
              </a:spcBef>
              <a:buClr>
                <a:srgbClr val="000000"/>
              </a:buClr>
              <a:buFont typeface="Arial"/>
              <a:buChar char="–"/>
            </a:pPr>
            <a:r>
              <a:rPr b="0" lang="en-US" sz="1800" spc="-1" strike="noStrike">
                <a:solidFill>
                  <a:schemeClr val="dk1"/>
                </a:solidFill>
                <a:latin typeface="Cambria"/>
              </a:rPr>
              <a:t>Administer – Change access controls</a:t>
            </a:r>
            <a:endParaRPr b="0" lang="en-US" sz="1800" spc="-1" strike="noStrike">
              <a:solidFill>
                <a:schemeClr val="dk1"/>
              </a:solidFill>
              <a:latin typeface="Cambria"/>
            </a:endParaRPr>
          </a:p>
          <a:p>
            <a:pPr lvl="1" marL="635040" indent="-291960" defTabSz="457200">
              <a:lnSpc>
                <a:spcPct val="100000"/>
              </a:lnSpc>
              <a:spcBef>
                <a:spcPts val="360"/>
              </a:spcBef>
              <a:buClr>
                <a:srgbClr val="000000"/>
              </a:buClr>
              <a:buFont typeface="Arial"/>
              <a:buChar char="–"/>
            </a:pPr>
            <a:r>
              <a:rPr b="0" lang="en-US" sz="1800" spc="-1" strike="noStrike">
                <a:solidFill>
                  <a:schemeClr val="dk1"/>
                </a:solidFill>
                <a:latin typeface="Cambria"/>
              </a:rPr>
              <a:t>Read</a:t>
            </a:r>
            <a:endParaRPr b="0" lang="en-US" sz="1800" spc="-1" strike="noStrike">
              <a:solidFill>
                <a:schemeClr val="dk1"/>
              </a:solidFill>
              <a:latin typeface="Cambria"/>
            </a:endParaRPr>
          </a:p>
          <a:p>
            <a:pPr lvl="1" marL="635040" indent="-291960" defTabSz="457200">
              <a:lnSpc>
                <a:spcPct val="100000"/>
              </a:lnSpc>
              <a:spcBef>
                <a:spcPts val="360"/>
              </a:spcBef>
              <a:buClr>
                <a:srgbClr val="000000"/>
              </a:buClr>
              <a:buFont typeface="Arial"/>
              <a:buChar char="–"/>
            </a:pPr>
            <a:r>
              <a:rPr b="0" lang="en-US" sz="1800" spc="-1" strike="noStrike">
                <a:solidFill>
                  <a:schemeClr val="dk1"/>
                </a:solidFill>
                <a:latin typeface="Cambria"/>
              </a:rPr>
              <a:t>Write</a:t>
            </a:r>
            <a:endParaRPr b="0" lang="en-US" sz="1800" spc="-1" strike="noStrike">
              <a:solidFill>
                <a:schemeClr val="dk1"/>
              </a:solidFill>
              <a:latin typeface="Cambria"/>
            </a:endParaRPr>
          </a:p>
          <a:p>
            <a:pPr lvl="1" marL="635040" indent="-291960" defTabSz="457200">
              <a:lnSpc>
                <a:spcPct val="100000"/>
              </a:lnSpc>
              <a:spcBef>
                <a:spcPts val="360"/>
              </a:spcBef>
              <a:buClr>
                <a:srgbClr val="000000"/>
              </a:buClr>
              <a:buFont typeface="Arial"/>
              <a:buChar char="–"/>
            </a:pPr>
            <a:r>
              <a:rPr b="0" lang="en-US" sz="1800" spc="-1" strike="noStrike">
                <a:solidFill>
                  <a:schemeClr val="dk1"/>
                </a:solidFill>
                <a:latin typeface="Cambria"/>
              </a:rPr>
              <a:t>Lock  - Programs that need to flock</a:t>
            </a:r>
            <a:endParaRPr b="0" lang="en-US" sz="1800" spc="-1" strike="noStrike">
              <a:solidFill>
                <a:schemeClr val="dk1"/>
              </a:solidFill>
              <a:latin typeface="Cambria"/>
            </a:endParaRPr>
          </a:p>
        </p:txBody>
      </p:sp>
      <p:sp>
        <p:nvSpPr>
          <p:cNvPr id="7" name="PlaceHolder 6"/>
          <p:cNvSpPr>
            <a:spLocks noGrp="1"/>
          </p:cNvSpPr>
          <p:nvPr>
            <p:ph type="sldNum" idx="30"/>
          </p:nvPr>
        </p:nvSpPr>
        <p:spPr/>
        <p:txBody>
          <a:bodyPr/>
          <a:p>
            <a:fld id="{A8953447-A7D1-4F03-9982-1B9C7E96153C}"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Basic Idea: Lampson’s Access Matrix</a:t>
            </a:r>
            <a:endParaRPr b="0" lang="en-US" sz="4400" spc="-1" strike="noStrike">
              <a:solidFill>
                <a:schemeClr val="dk1"/>
              </a:solidFill>
              <a:latin typeface="Cambria"/>
            </a:endParaRPr>
          </a:p>
        </p:txBody>
      </p:sp>
      <p:sp>
        <p:nvSpPr>
          <p:cNvPr id="168" name="PlaceHolder 2"/>
          <p:cNvSpPr>
            <a:spLocks noGrp="1"/>
          </p:cNvSpPr>
          <p:nvPr>
            <p:ph/>
          </p:nvPr>
        </p:nvSpPr>
        <p:spPr>
          <a:xfrm>
            <a:off x="380880" y="1219320"/>
            <a:ext cx="8497440" cy="1390320"/>
          </a:xfrm>
          <a:prstGeom prst="rect">
            <a:avLst/>
          </a:prstGeom>
          <a:noFill/>
          <a:ln w="0">
            <a:noFill/>
          </a:ln>
        </p:spPr>
        <p:txBody>
          <a:bodyPr lIns="91440" rIns="91440" tIns="45720" bIns="45720" anchor="t">
            <a:normAutofit fontScale="87491"/>
          </a:bodyPr>
          <a:p>
            <a:pPr marL="291960" indent="-291960" algn="ctr" defTabSz="457200">
              <a:lnSpc>
                <a:spcPct val="100000"/>
              </a:lnSpc>
              <a:spcBef>
                <a:spcPts val="641"/>
              </a:spcBef>
              <a:buNone/>
              <a:tabLst>
                <a:tab algn="l" pos="0"/>
              </a:tabLst>
            </a:pPr>
            <a:r>
              <a:rPr b="0" lang="en-US" sz="3200" spc="-1" strike="noStrike">
                <a:solidFill>
                  <a:schemeClr val="dk1"/>
                </a:solidFill>
                <a:latin typeface="Cambria"/>
              </a:rPr>
              <a:t>Subjects are row headings, objects are column headings.  Entry M[s,o] determines rights for subject s when accessing object o.</a:t>
            </a:r>
            <a:endParaRPr b="0" lang="en-US" sz="3200" spc="-1" strike="noStrike">
              <a:solidFill>
                <a:schemeClr val="dk1"/>
              </a:solidFill>
              <a:latin typeface="Cambria"/>
            </a:endParaRPr>
          </a:p>
        </p:txBody>
      </p:sp>
      <p:grpSp>
        <p:nvGrpSpPr>
          <p:cNvPr id="169" name="Group 57"/>
          <p:cNvGrpSpPr/>
          <p:nvPr/>
        </p:nvGrpSpPr>
        <p:grpSpPr>
          <a:xfrm>
            <a:off x="532440" y="2895480"/>
            <a:ext cx="4193640" cy="3387240"/>
            <a:chOff x="532440" y="2895480"/>
            <a:chExt cx="4193640" cy="3387240"/>
          </a:xfrm>
        </p:grpSpPr>
        <p:sp>
          <p:nvSpPr>
            <p:cNvPr id="170" name="Text Box 37"/>
            <p:cNvSpPr/>
            <p:nvPr/>
          </p:nvSpPr>
          <p:spPr>
            <a:xfrm>
              <a:off x="2258640" y="2895480"/>
              <a:ext cx="1959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Cambria"/>
                </a:rPr>
                <a:t>objects (entities)</a:t>
              </a:r>
              <a:endParaRPr b="0" lang="en-US" sz="1800" spc="-1" strike="noStrike">
                <a:solidFill>
                  <a:srgbClr val="000000"/>
                </a:solidFill>
                <a:latin typeface="Arial"/>
              </a:endParaRPr>
            </a:p>
          </p:txBody>
        </p:sp>
        <p:sp>
          <p:nvSpPr>
            <p:cNvPr id="171" name="Text Box 38"/>
            <p:cNvSpPr/>
            <p:nvPr/>
          </p:nvSpPr>
          <p:spPr>
            <a:xfrm rot="16200000">
              <a:off x="186480" y="4745880"/>
              <a:ext cx="10555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Cambria"/>
                </a:rPr>
                <a:t>subjects</a:t>
              </a:r>
              <a:endParaRPr b="0" lang="en-US" sz="1800" spc="-1" strike="noStrike">
                <a:solidFill>
                  <a:srgbClr val="000000"/>
                </a:solidFill>
                <a:latin typeface="Arial"/>
              </a:endParaRPr>
            </a:p>
          </p:txBody>
        </p:sp>
        <p:sp>
          <p:nvSpPr>
            <p:cNvPr id="172" name="Text Box 39"/>
            <p:cNvSpPr/>
            <p:nvPr/>
          </p:nvSpPr>
          <p:spPr>
            <a:xfrm>
              <a:off x="1211760" y="3886200"/>
              <a:ext cx="374760" cy="239652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i="1" lang="en-US" sz="1800" spc="-1" strike="noStrike">
                  <a:solidFill>
                    <a:srgbClr val="000000"/>
                  </a:solidFill>
                  <a:latin typeface="Cambria"/>
                </a:rPr>
                <a:t>s</a:t>
              </a:r>
              <a:r>
                <a:rPr b="0" lang="en-US" sz="1800" spc="-1" strike="noStrike" baseline="-25000">
                  <a:solidFill>
                    <a:srgbClr val="000000"/>
                  </a:solidFill>
                  <a:latin typeface="Cambria"/>
                </a:rPr>
                <a:t>1</a:t>
              </a:r>
              <a:endParaRPr b="0" lang="en-US" sz="1800" spc="-1" strike="noStrike">
                <a:solidFill>
                  <a:srgbClr val="000000"/>
                </a:solidFill>
                <a:latin typeface="Arial"/>
              </a:endParaRPr>
            </a:p>
            <a:p>
              <a:pPr defTabSz="914400">
                <a:lnSpc>
                  <a:spcPct val="100000"/>
                </a:lnSpc>
                <a:tabLst>
                  <a:tab algn="l" pos="0"/>
                </a:tabLst>
              </a:pPr>
              <a:r>
                <a:rPr b="0" i="1" lang="en-US" sz="1800" spc="-1" strike="noStrike">
                  <a:solidFill>
                    <a:srgbClr val="000000"/>
                  </a:solidFill>
                  <a:latin typeface="Cambria"/>
                </a:rPr>
                <a:t>s</a:t>
              </a:r>
              <a:r>
                <a:rPr b="0" lang="en-US" sz="1800" spc="-1" strike="noStrike" baseline="-25000">
                  <a:solidFill>
                    <a:srgbClr val="000000"/>
                  </a:solidFill>
                  <a:latin typeface="Cambria"/>
                </a:rPr>
                <a:t>2</a:t>
              </a:r>
              <a:endParaRPr b="0" lang="en-US" sz="18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mbria"/>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mbria"/>
                </a:rPr>
                <a:t>  </a:t>
              </a:r>
              <a:endParaRPr b="0" lang="en-US" sz="18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a:p>
              <a:pPr defTabSz="914400">
                <a:lnSpc>
                  <a:spcPct val="100000"/>
                </a:lnSpc>
                <a:tabLst>
                  <a:tab algn="l" pos="0"/>
                </a:tabLst>
              </a:pPr>
              <a:r>
                <a:rPr b="0" i="1" lang="en-US" sz="1800" spc="-1" strike="noStrike">
                  <a:solidFill>
                    <a:srgbClr val="000000"/>
                  </a:solidFill>
                  <a:latin typeface="Cambria"/>
                </a:rPr>
                <a:t>s</a:t>
              </a:r>
              <a:r>
                <a:rPr b="0" i="1" lang="en-US" sz="1800" spc="-1" strike="noStrike" baseline="-25000">
                  <a:solidFill>
                    <a:srgbClr val="000000"/>
                  </a:solidFill>
                  <a:latin typeface="Cambria"/>
                </a:rPr>
                <a:t>n</a:t>
              </a:r>
              <a:endParaRPr b="0" lang="en-US" sz="1800" spc="-1" strike="noStrike">
                <a:solidFill>
                  <a:srgbClr val="000000"/>
                </a:solidFill>
                <a:latin typeface="Arial"/>
              </a:endParaRPr>
            </a:p>
          </p:txBody>
        </p:sp>
        <p:sp>
          <p:nvSpPr>
            <p:cNvPr id="173" name="Text Box 40"/>
            <p:cNvSpPr/>
            <p:nvPr/>
          </p:nvSpPr>
          <p:spPr>
            <a:xfrm>
              <a:off x="1593720" y="3429000"/>
              <a:ext cx="3035520" cy="401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i="1" lang="en-US" sz="1800" spc="-1" strike="noStrike">
                  <a:solidFill>
                    <a:srgbClr val="000000"/>
                  </a:solidFill>
                  <a:latin typeface="Cambria"/>
                </a:rPr>
                <a:t>o</a:t>
              </a:r>
              <a:r>
                <a:rPr b="0" lang="en-US" sz="1800" spc="-1" strike="noStrike" baseline="-25000">
                  <a:solidFill>
                    <a:srgbClr val="000000"/>
                  </a:solidFill>
                  <a:latin typeface="Cambria"/>
                </a:rPr>
                <a:t>1  </a:t>
              </a:r>
              <a:r>
                <a:rPr b="0" lang="en-US" sz="1800" spc="-1" strike="noStrike">
                  <a:solidFill>
                    <a:srgbClr val="000000"/>
                  </a:solidFill>
                  <a:latin typeface="Cambria"/>
                </a:rPr>
                <a:t>         …                           </a:t>
              </a:r>
              <a:r>
                <a:rPr b="0" i="1" lang="en-US" sz="1800" spc="-1" strike="noStrike">
                  <a:solidFill>
                    <a:srgbClr val="000000"/>
                  </a:solidFill>
                  <a:latin typeface="Cambria"/>
                </a:rPr>
                <a:t>o</a:t>
              </a:r>
              <a:r>
                <a:rPr b="0" i="1" lang="en-US" sz="1800" spc="-1" strike="noStrike" baseline="-25000">
                  <a:solidFill>
                    <a:srgbClr val="000000"/>
                  </a:solidFill>
                  <a:latin typeface="Cambria"/>
                </a:rPr>
                <a:t>m</a:t>
              </a:r>
              <a:endParaRPr b="0" lang="en-US" sz="1800" spc="-1" strike="noStrike">
                <a:solidFill>
                  <a:srgbClr val="000000"/>
                </a:solidFill>
                <a:latin typeface="Arial"/>
              </a:endParaRPr>
            </a:p>
          </p:txBody>
        </p:sp>
        <p:sp>
          <p:nvSpPr>
            <p:cNvPr id="174" name="Line 41"/>
            <p:cNvSpPr/>
            <p:nvPr/>
          </p:nvSpPr>
          <p:spPr>
            <a:xfrm>
              <a:off x="1753920" y="3886200"/>
              <a:ext cx="360" cy="2286000"/>
            </a:xfrm>
            <a:prstGeom prst="line">
              <a:avLst/>
            </a:prstGeom>
            <a:ln w="9525">
              <a:solidFill>
                <a:srgbClr val="000000"/>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mbria"/>
              </a:endParaRPr>
            </a:p>
          </p:txBody>
        </p:sp>
        <p:sp>
          <p:nvSpPr>
            <p:cNvPr id="175" name="Line 44"/>
            <p:cNvSpPr/>
            <p:nvPr/>
          </p:nvSpPr>
          <p:spPr>
            <a:xfrm>
              <a:off x="2135160" y="3886200"/>
              <a:ext cx="360" cy="2286000"/>
            </a:xfrm>
            <a:prstGeom prst="line">
              <a:avLst/>
            </a:prstGeom>
            <a:ln w="9525">
              <a:solidFill>
                <a:srgbClr val="000000"/>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mbria"/>
              </a:endParaRPr>
            </a:p>
          </p:txBody>
        </p:sp>
        <p:sp>
          <p:nvSpPr>
            <p:cNvPr id="176" name="Line 45"/>
            <p:cNvSpPr/>
            <p:nvPr/>
          </p:nvSpPr>
          <p:spPr>
            <a:xfrm>
              <a:off x="2820960" y="3886200"/>
              <a:ext cx="360" cy="2286000"/>
            </a:xfrm>
            <a:prstGeom prst="line">
              <a:avLst/>
            </a:prstGeom>
            <a:ln w="9525">
              <a:solidFill>
                <a:srgbClr val="000000"/>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mbria"/>
              </a:endParaRPr>
            </a:p>
          </p:txBody>
        </p:sp>
        <p:sp>
          <p:nvSpPr>
            <p:cNvPr id="177" name="Line 46"/>
            <p:cNvSpPr/>
            <p:nvPr/>
          </p:nvSpPr>
          <p:spPr>
            <a:xfrm>
              <a:off x="3278160" y="3886200"/>
              <a:ext cx="360" cy="2286000"/>
            </a:xfrm>
            <a:prstGeom prst="line">
              <a:avLst/>
            </a:prstGeom>
            <a:ln w="9525">
              <a:solidFill>
                <a:srgbClr val="000000"/>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mbria"/>
              </a:endParaRPr>
            </a:p>
          </p:txBody>
        </p:sp>
        <p:sp>
          <p:nvSpPr>
            <p:cNvPr id="178" name="Line 47"/>
            <p:cNvSpPr/>
            <p:nvPr/>
          </p:nvSpPr>
          <p:spPr>
            <a:xfrm>
              <a:off x="3735360" y="3886200"/>
              <a:ext cx="360" cy="2286000"/>
            </a:xfrm>
            <a:prstGeom prst="line">
              <a:avLst/>
            </a:prstGeom>
            <a:ln w="9525">
              <a:solidFill>
                <a:srgbClr val="000000"/>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mbria"/>
              </a:endParaRPr>
            </a:p>
          </p:txBody>
        </p:sp>
        <p:sp>
          <p:nvSpPr>
            <p:cNvPr id="179" name="Line 48"/>
            <p:cNvSpPr/>
            <p:nvPr/>
          </p:nvSpPr>
          <p:spPr>
            <a:xfrm>
              <a:off x="4192560" y="3886200"/>
              <a:ext cx="360" cy="2286000"/>
            </a:xfrm>
            <a:prstGeom prst="line">
              <a:avLst/>
            </a:prstGeom>
            <a:ln w="9525">
              <a:solidFill>
                <a:srgbClr val="000000"/>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mbria"/>
              </a:endParaRPr>
            </a:p>
          </p:txBody>
        </p:sp>
        <p:sp>
          <p:nvSpPr>
            <p:cNvPr id="180" name="Line 49"/>
            <p:cNvSpPr/>
            <p:nvPr/>
          </p:nvSpPr>
          <p:spPr>
            <a:xfrm>
              <a:off x="4725720" y="3886200"/>
              <a:ext cx="360" cy="2286000"/>
            </a:xfrm>
            <a:prstGeom prst="line">
              <a:avLst/>
            </a:prstGeom>
            <a:ln w="9525">
              <a:solidFill>
                <a:srgbClr val="000000"/>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mbria"/>
              </a:endParaRPr>
            </a:p>
          </p:txBody>
        </p:sp>
        <p:sp>
          <p:nvSpPr>
            <p:cNvPr id="181" name="Line 50"/>
            <p:cNvSpPr/>
            <p:nvPr/>
          </p:nvSpPr>
          <p:spPr>
            <a:xfrm>
              <a:off x="1753920" y="3886200"/>
              <a:ext cx="2971800" cy="360"/>
            </a:xfrm>
            <a:prstGeom prst="line">
              <a:avLst/>
            </a:prstGeom>
            <a:ln w="9525">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Cambria"/>
              </a:endParaRPr>
            </a:p>
          </p:txBody>
        </p:sp>
        <p:sp>
          <p:nvSpPr>
            <p:cNvPr id="182" name="Line 51"/>
            <p:cNvSpPr/>
            <p:nvPr/>
          </p:nvSpPr>
          <p:spPr>
            <a:xfrm>
              <a:off x="1753920" y="4267080"/>
              <a:ext cx="2971800" cy="360"/>
            </a:xfrm>
            <a:prstGeom prst="line">
              <a:avLst/>
            </a:prstGeom>
            <a:ln w="9525">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Cambria"/>
              </a:endParaRPr>
            </a:p>
          </p:txBody>
        </p:sp>
        <p:sp>
          <p:nvSpPr>
            <p:cNvPr id="183" name="Line 52"/>
            <p:cNvSpPr/>
            <p:nvPr/>
          </p:nvSpPr>
          <p:spPr>
            <a:xfrm>
              <a:off x="1753920" y="4647960"/>
              <a:ext cx="2971800" cy="360"/>
            </a:xfrm>
            <a:prstGeom prst="line">
              <a:avLst/>
            </a:prstGeom>
            <a:ln w="9525">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Cambria"/>
              </a:endParaRPr>
            </a:p>
          </p:txBody>
        </p:sp>
        <p:sp>
          <p:nvSpPr>
            <p:cNvPr id="184" name="Line 53"/>
            <p:cNvSpPr/>
            <p:nvPr/>
          </p:nvSpPr>
          <p:spPr>
            <a:xfrm>
              <a:off x="1753920" y="5790960"/>
              <a:ext cx="2971800" cy="360"/>
            </a:xfrm>
            <a:prstGeom prst="line">
              <a:avLst/>
            </a:prstGeom>
            <a:ln w="9525">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Cambria"/>
              </a:endParaRPr>
            </a:p>
          </p:txBody>
        </p:sp>
        <p:sp>
          <p:nvSpPr>
            <p:cNvPr id="185" name="Line 54"/>
            <p:cNvSpPr/>
            <p:nvPr/>
          </p:nvSpPr>
          <p:spPr>
            <a:xfrm>
              <a:off x="1753920" y="6172200"/>
              <a:ext cx="2971800" cy="360"/>
            </a:xfrm>
            <a:prstGeom prst="line">
              <a:avLst/>
            </a:prstGeom>
            <a:ln w="9525">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Cambria"/>
              </a:endParaRPr>
            </a:p>
          </p:txBody>
        </p:sp>
      </p:grpSp>
      <p:sp>
        <p:nvSpPr>
          <p:cNvPr id="186" name="Rectangle 56"/>
          <p:cNvSpPr/>
          <p:nvPr/>
        </p:nvSpPr>
        <p:spPr>
          <a:xfrm>
            <a:off x="4800600" y="2514600"/>
            <a:ext cx="3809520" cy="4190760"/>
          </a:xfrm>
          <a:prstGeom prst="rect">
            <a:avLst/>
          </a:prstGeom>
          <a:noFill/>
          <a:ln w="0">
            <a:noFill/>
          </a:ln>
        </p:spPr>
        <p:style>
          <a:lnRef idx="0"/>
          <a:fillRef idx="0"/>
          <a:effectRef idx="0"/>
          <a:fontRef idx="minor"/>
        </p:style>
        <p:txBody>
          <a:bodyPr numCol="1" spcCol="0" anchor="t">
            <a:noAutofit/>
          </a:bodyPr>
          <a:p>
            <a:pPr defTabSz="914400">
              <a:lnSpc>
                <a:spcPct val="100000"/>
              </a:lnSpc>
              <a:spcBef>
                <a:spcPts val="479"/>
              </a:spcBef>
            </a:pPr>
            <a:endParaRPr b="0" lang="en-US" sz="2400" spc="-1" strike="noStrike">
              <a:solidFill>
                <a:srgbClr val="000000"/>
              </a:solidFill>
              <a:latin typeface="Arial"/>
            </a:endParaRPr>
          </a:p>
          <a:p>
            <a:pPr defTabSz="914400">
              <a:lnSpc>
                <a:spcPct val="100000"/>
              </a:lnSpc>
              <a:spcBef>
                <a:spcPts val="479"/>
              </a:spcBef>
            </a:pPr>
            <a:endParaRPr b="0" lang="en-US" sz="2400" spc="-1" strike="noStrike">
              <a:solidFill>
                <a:srgbClr val="000000"/>
              </a:solidFill>
              <a:latin typeface="Arial"/>
            </a:endParaRPr>
          </a:p>
          <a:p>
            <a:pPr marL="343080" indent="-343080" defTabSz="914400">
              <a:lnSpc>
                <a:spcPct val="100000"/>
              </a:lnSpc>
              <a:spcBef>
                <a:spcPts val="479"/>
              </a:spcBef>
              <a:buClr>
                <a:srgbClr val="000000"/>
              </a:buClr>
              <a:buFont typeface="Symbol" charset="2"/>
              <a:buChar char=""/>
            </a:pPr>
            <a:r>
              <a:rPr b="0" lang="en-US" sz="2400" spc="-1" strike="noStrike">
                <a:solidFill>
                  <a:srgbClr val="000000"/>
                </a:solidFill>
                <a:latin typeface="Times New Roman"/>
                <a:ea typeface="ＭＳ Ｐゴシック"/>
              </a:rPr>
              <a:t>Subjects </a:t>
            </a:r>
            <a:r>
              <a:rPr b="0" i="1" lang="en-US" sz="2400" spc="-1" strike="noStrike">
                <a:solidFill>
                  <a:srgbClr val="000000"/>
                </a:solidFill>
                <a:latin typeface="Times New Roman"/>
                <a:ea typeface="ＭＳ Ｐゴシック"/>
              </a:rPr>
              <a:t>S</a:t>
            </a:r>
            <a:r>
              <a:rPr b="0" lang="en-US" sz="2400" spc="-1" strike="noStrike">
                <a:solidFill>
                  <a:srgbClr val="000000"/>
                </a:solidFill>
                <a:latin typeface="Times New Roman"/>
                <a:ea typeface="ＭＳ Ｐゴシック"/>
              </a:rPr>
              <a:t> = { </a:t>
            </a:r>
            <a:r>
              <a:rPr b="0" i="1" lang="en-US" sz="2400" spc="-1" strike="noStrike">
                <a:solidFill>
                  <a:srgbClr val="000000"/>
                </a:solidFill>
                <a:latin typeface="Times New Roman"/>
                <a:ea typeface="ＭＳ Ｐゴシック"/>
              </a:rPr>
              <a:t>s</a:t>
            </a:r>
            <a:r>
              <a:rPr b="0" lang="en-US" sz="2400" spc="-1" strike="noStrike" baseline="-25000">
                <a:solidFill>
                  <a:srgbClr val="000000"/>
                </a:solidFill>
                <a:latin typeface="Times New Roman"/>
                <a:ea typeface="ＭＳ Ｐゴシック"/>
              </a:rPr>
              <a:t>1</a:t>
            </a:r>
            <a:r>
              <a:rPr b="0" lang="en-US" sz="2400" spc="-1" strike="noStrike">
                <a:solidFill>
                  <a:srgbClr val="000000"/>
                </a:solidFill>
                <a:latin typeface="Times New Roman"/>
                <a:ea typeface="ＭＳ Ｐゴシック"/>
              </a:rPr>
              <a:t>,…,</a:t>
            </a:r>
            <a:r>
              <a:rPr b="0" i="1" lang="en-US" sz="2400" spc="-1" strike="noStrike">
                <a:solidFill>
                  <a:srgbClr val="000000"/>
                </a:solidFill>
                <a:latin typeface="Times New Roman"/>
                <a:ea typeface="ＭＳ Ｐゴシック"/>
              </a:rPr>
              <a:t>s</a:t>
            </a:r>
            <a:r>
              <a:rPr b="0" i="1" lang="en-US" sz="2400" spc="-1" strike="noStrike" baseline="-25000">
                <a:solidFill>
                  <a:srgbClr val="000000"/>
                </a:solidFill>
                <a:latin typeface="Times New Roman"/>
                <a:ea typeface="ＭＳ Ｐゴシック"/>
              </a:rPr>
              <a:t>n</a:t>
            </a:r>
            <a:r>
              <a:rPr b="0" lang="en-US" sz="2400" spc="-1" strike="noStrike">
                <a:solidFill>
                  <a:srgbClr val="000000"/>
                </a:solidFill>
                <a:latin typeface="Times New Roman"/>
                <a:ea typeface="ＭＳ Ｐゴシック"/>
              </a:rPr>
              <a:t> }</a:t>
            </a:r>
            <a:endParaRPr b="0" lang="en-US" sz="2400" spc="-1" strike="noStrike">
              <a:solidFill>
                <a:srgbClr val="000000"/>
              </a:solidFill>
              <a:latin typeface="Arial"/>
            </a:endParaRPr>
          </a:p>
          <a:p>
            <a:pPr marL="343080" indent="-343080" defTabSz="914400">
              <a:lnSpc>
                <a:spcPct val="100000"/>
              </a:lnSpc>
              <a:spcBef>
                <a:spcPts val="479"/>
              </a:spcBef>
              <a:buClr>
                <a:srgbClr val="000000"/>
              </a:buClr>
              <a:buFont typeface="Symbol" charset="2"/>
              <a:buChar char=""/>
            </a:pPr>
            <a:r>
              <a:rPr b="0" lang="en-US" sz="2400" spc="-1" strike="noStrike">
                <a:solidFill>
                  <a:srgbClr val="000000"/>
                </a:solidFill>
                <a:latin typeface="Times New Roman"/>
                <a:ea typeface="ＭＳ Ｐゴシック"/>
              </a:rPr>
              <a:t>Objects </a:t>
            </a:r>
            <a:r>
              <a:rPr b="0" i="1" lang="en-US" sz="2400" spc="-1" strike="noStrike">
                <a:solidFill>
                  <a:srgbClr val="000000"/>
                </a:solidFill>
                <a:latin typeface="Times New Roman"/>
                <a:ea typeface="ＭＳ Ｐゴシック"/>
              </a:rPr>
              <a:t>O</a:t>
            </a:r>
            <a:r>
              <a:rPr b="0" lang="en-US" sz="2400" spc="-1" strike="noStrike">
                <a:solidFill>
                  <a:srgbClr val="000000"/>
                </a:solidFill>
                <a:latin typeface="Times New Roman"/>
                <a:ea typeface="ＭＳ Ｐゴシック"/>
              </a:rPr>
              <a:t> = { </a:t>
            </a:r>
            <a:r>
              <a:rPr b="0" i="1" lang="en-US" sz="2400" spc="-1" strike="noStrike">
                <a:solidFill>
                  <a:srgbClr val="000000"/>
                </a:solidFill>
                <a:latin typeface="Times New Roman"/>
                <a:ea typeface="ＭＳ Ｐゴシック"/>
              </a:rPr>
              <a:t>o</a:t>
            </a:r>
            <a:r>
              <a:rPr b="0" lang="en-US" sz="2400" spc="-1" strike="noStrike" baseline="-25000">
                <a:solidFill>
                  <a:srgbClr val="000000"/>
                </a:solidFill>
                <a:latin typeface="Times New Roman"/>
                <a:ea typeface="ＭＳ Ｐゴシック"/>
              </a:rPr>
              <a:t>1</a:t>
            </a:r>
            <a:r>
              <a:rPr b="0" lang="en-US" sz="2400" spc="-1" strike="noStrike">
                <a:solidFill>
                  <a:srgbClr val="000000"/>
                </a:solidFill>
                <a:latin typeface="Times New Roman"/>
                <a:ea typeface="ＭＳ Ｐゴシック"/>
              </a:rPr>
              <a:t>,…,</a:t>
            </a:r>
            <a:r>
              <a:rPr b="0" i="1" lang="en-US" sz="2400" spc="-1" strike="noStrike">
                <a:solidFill>
                  <a:srgbClr val="000000"/>
                </a:solidFill>
                <a:latin typeface="Times New Roman"/>
                <a:ea typeface="ＭＳ Ｐゴシック"/>
              </a:rPr>
              <a:t>o</a:t>
            </a:r>
            <a:r>
              <a:rPr b="0" i="1" lang="en-US" sz="2400" spc="-1" strike="noStrike" baseline="-25000">
                <a:solidFill>
                  <a:srgbClr val="000000"/>
                </a:solidFill>
                <a:latin typeface="Times New Roman"/>
                <a:ea typeface="ＭＳ Ｐゴシック"/>
              </a:rPr>
              <a:t>m</a:t>
            </a:r>
            <a:r>
              <a:rPr b="0" lang="en-US" sz="2400" spc="-1" strike="noStrike">
                <a:solidFill>
                  <a:srgbClr val="000000"/>
                </a:solidFill>
                <a:latin typeface="Times New Roman"/>
                <a:ea typeface="ＭＳ Ｐゴシック"/>
              </a:rPr>
              <a:t> }</a:t>
            </a:r>
            <a:endParaRPr b="0" lang="en-US" sz="2400" spc="-1" strike="noStrike">
              <a:solidFill>
                <a:srgbClr val="000000"/>
              </a:solidFill>
              <a:latin typeface="Arial"/>
            </a:endParaRPr>
          </a:p>
          <a:p>
            <a:pPr marL="343080" indent="-343080" defTabSz="914400">
              <a:lnSpc>
                <a:spcPct val="100000"/>
              </a:lnSpc>
              <a:spcBef>
                <a:spcPts val="479"/>
              </a:spcBef>
              <a:buClr>
                <a:srgbClr val="000000"/>
              </a:buClr>
              <a:buFont typeface="Symbol" charset="2"/>
              <a:buChar char=""/>
            </a:pPr>
            <a:r>
              <a:rPr b="0" lang="en-US" sz="2400" spc="-1" strike="noStrike">
                <a:solidFill>
                  <a:srgbClr val="000000"/>
                </a:solidFill>
                <a:latin typeface="Times New Roman"/>
                <a:ea typeface="ＭＳ Ｐゴシック"/>
              </a:rPr>
              <a:t>Rights </a:t>
            </a:r>
            <a:r>
              <a:rPr b="0" i="1" lang="en-US" sz="2400" spc="-1" strike="noStrike">
                <a:solidFill>
                  <a:srgbClr val="000000"/>
                </a:solidFill>
                <a:latin typeface="Times New Roman"/>
                <a:ea typeface="ＭＳ Ｐゴシック"/>
              </a:rPr>
              <a:t>R</a:t>
            </a:r>
            <a:r>
              <a:rPr b="0" lang="en-US" sz="2400" spc="-1" strike="noStrike">
                <a:solidFill>
                  <a:srgbClr val="000000"/>
                </a:solidFill>
                <a:latin typeface="Times New Roman"/>
                <a:ea typeface="ＭＳ Ｐゴシック"/>
              </a:rPr>
              <a:t> = { </a:t>
            </a:r>
            <a:r>
              <a:rPr b="0" i="1" lang="en-US" sz="2400" spc="-1" strike="noStrike">
                <a:solidFill>
                  <a:srgbClr val="000000"/>
                </a:solidFill>
                <a:latin typeface="Times New Roman"/>
                <a:ea typeface="ＭＳ Ｐゴシック"/>
              </a:rPr>
              <a:t>r</a:t>
            </a:r>
            <a:r>
              <a:rPr b="0" lang="en-US" sz="2400" spc="-1" strike="noStrike" baseline="-25000">
                <a:solidFill>
                  <a:srgbClr val="000000"/>
                </a:solidFill>
                <a:latin typeface="Times New Roman"/>
                <a:ea typeface="ＭＳ Ｐゴシック"/>
              </a:rPr>
              <a:t>1</a:t>
            </a:r>
            <a:r>
              <a:rPr b="0" lang="en-US" sz="2400" spc="-1" strike="noStrike">
                <a:solidFill>
                  <a:srgbClr val="000000"/>
                </a:solidFill>
                <a:latin typeface="Times New Roman"/>
                <a:ea typeface="ＭＳ Ｐゴシック"/>
              </a:rPr>
              <a:t>,…,</a:t>
            </a:r>
            <a:r>
              <a:rPr b="0" i="1" lang="en-US" sz="2400" spc="-1" strike="noStrike">
                <a:solidFill>
                  <a:srgbClr val="000000"/>
                </a:solidFill>
                <a:latin typeface="Times New Roman"/>
                <a:ea typeface="ＭＳ Ｐゴシック"/>
              </a:rPr>
              <a:t>r</a:t>
            </a:r>
            <a:r>
              <a:rPr b="0" i="1" lang="en-US" sz="2400" spc="-1" strike="noStrike" baseline="-25000">
                <a:solidFill>
                  <a:srgbClr val="000000"/>
                </a:solidFill>
                <a:latin typeface="Times New Roman"/>
                <a:ea typeface="ＭＳ Ｐゴシック"/>
              </a:rPr>
              <a:t>k</a:t>
            </a:r>
            <a:r>
              <a:rPr b="0" lang="en-US" sz="2400" spc="-1" strike="noStrike">
                <a:solidFill>
                  <a:srgbClr val="000000"/>
                </a:solidFill>
                <a:latin typeface="Times New Roman"/>
                <a:ea typeface="ＭＳ Ｐゴシック"/>
              </a:rPr>
              <a:t> }</a:t>
            </a:r>
            <a:endParaRPr b="0" lang="en-US" sz="2400" spc="-1" strike="noStrike">
              <a:solidFill>
                <a:srgbClr val="000000"/>
              </a:solidFill>
              <a:latin typeface="Arial"/>
            </a:endParaRPr>
          </a:p>
          <a:p>
            <a:pPr marL="343080" indent="-343080" defTabSz="914400">
              <a:lnSpc>
                <a:spcPct val="100000"/>
              </a:lnSpc>
              <a:spcBef>
                <a:spcPts val="561"/>
              </a:spcBef>
              <a:buClr>
                <a:srgbClr val="000000"/>
              </a:buClr>
              <a:buFont typeface="Symbol" charset="2"/>
              <a:buChar char=""/>
            </a:pPr>
            <a:r>
              <a:rPr b="0" lang="en-US" sz="2400" spc="-1" strike="noStrike">
                <a:solidFill>
                  <a:srgbClr val="000000"/>
                </a:solidFill>
                <a:latin typeface="Times New Roman"/>
                <a:ea typeface="ＭＳ Ｐゴシック"/>
              </a:rPr>
              <a:t>Entries </a:t>
            </a:r>
            <a:r>
              <a:rPr b="0" i="1" lang="en-US" sz="2400" spc="-1" strike="noStrike">
                <a:solidFill>
                  <a:srgbClr val="000000"/>
                </a:solidFill>
                <a:latin typeface="Times New Roman"/>
                <a:ea typeface="ＭＳ Ｐゴシック"/>
              </a:rPr>
              <a:t>A</a:t>
            </a:r>
            <a:r>
              <a:rPr b="0" lang="en-US" sz="2400" spc="-1" strike="noStrike">
                <a:solidFill>
                  <a:srgbClr val="000000"/>
                </a:solidFill>
                <a:latin typeface="Times New Roman"/>
                <a:ea typeface="ＭＳ Ｐゴシック"/>
              </a:rPr>
              <a:t>[</a:t>
            </a:r>
            <a:r>
              <a:rPr b="0" i="1" lang="en-US" sz="2400" spc="-1" strike="noStrike">
                <a:solidFill>
                  <a:srgbClr val="000000"/>
                </a:solidFill>
                <a:latin typeface="Times New Roman"/>
                <a:ea typeface="ＭＳ Ｐゴシック"/>
              </a:rPr>
              <a:t>s</a:t>
            </a:r>
            <a:r>
              <a:rPr b="0" i="1" lang="en-US" sz="2400" spc="-1" strike="noStrike" baseline="-25000">
                <a:solidFill>
                  <a:srgbClr val="000000"/>
                </a:solidFill>
                <a:latin typeface="Times New Roman"/>
                <a:ea typeface="ＭＳ Ｐゴシック"/>
              </a:rPr>
              <a:t>i</a:t>
            </a:r>
            <a:r>
              <a:rPr b="0"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o</a:t>
            </a:r>
            <a:r>
              <a:rPr b="0" i="1" lang="en-US" sz="2400" spc="-1" strike="noStrike" baseline="-25000">
                <a:solidFill>
                  <a:srgbClr val="000000"/>
                </a:solidFill>
                <a:latin typeface="Times New Roman"/>
                <a:ea typeface="ＭＳ Ｐゴシック"/>
              </a:rPr>
              <a:t>j</a:t>
            </a:r>
            <a:r>
              <a:rPr b="0" lang="en-US" sz="2400" spc="-1" strike="noStrike">
                <a:solidFill>
                  <a:srgbClr val="000000"/>
                </a:solidFill>
                <a:latin typeface="Times New Roman"/>
                <a:ea typeface="ＭＳ Ｐゴシック"/>
              </a:rPr>
              <a:t>] </a:t>
            </a:r>
            <a:r>
              <a:rPr b="0" lang="en-US" sz="2400" spc="-1" strike="noStrike">
                <a:solidFill>
                  <a:srgbClr val="000000"/>
                </a:solidFill>
                <a:latin typeface="Symbol"/>
                <a:ea typeface="ＭＳ Ｐゴシック"/>
              </a:rPr>
              <a:t></a:t>
            </a:r>
            <a:r>
              <a:rPr b="0" lang="en-US" sz="2800" spc="-1" strike="noStrike">
                <a:solidFill>
                  <a:srgbClr val="000000"/>
                </a:solidFill>
                <a:latin typeface="Symbol"/>
                <a:ea typeface="ＭＳ Ｐゴシック"/>
              </a:rPr>
              <a:t> </a:t>
            </a:r>
            <a:r>
              <a:rPr b="0" i="1" lang="en-US" sz="2400" spc="-1" strike="noStrike">
                <a:solidFill>
                  <a:srgbClr val="000000"/>
                </a:solidFill>
                <a:latin typeface="Times New Roman"/>
                <a:ea typeface="ＭＳ Ｐゴシック"/>
              </a:rPr>
              <a:t>R</a:t>
            </a:r>
            <a:endParaRPr b="0" lang="en-US" sz="2400" spc="-1" strike="noStrike">
              <a:solidFill>
                <a:srgbClr val="000000"/>
              </a:solidFill>
              <a:latin typeface="Arial"/>
            </a:endParaRPr>
          </a:p>
          <a:p>
            <a:pPr marL="343080" indent="-343080" defTabSz="914400">
              <a:lnSpc>
                <a:spcPct val="100000"/>
              </a:lnSpc>
              <a:spcBef>
                <a:spcPts val="479"/>
              </a:spcBef>
              <a:buClr>
                <a:srgbClr val="000000"/>
              </a:buClr>
              <a:buFont typeface="Symbol" charset="2"/>
              <a:buChar char=""/>
            </a:pPr>
            <a:r>
              <a:rPr b="0" i="1" lang="en-US" sz="2400" spc="-1" strike="noStrike">
                <a:solidFill>
                  <a:srgbClr val="000000"/>
                </a:solidFill>
                <a:latin typeface="Times New Roman"/>
                <a:ea typeface="ＭＳ Ｐゴシック"/>
              </a:rPr>
              <a:t>A</a:t>
            </a:r>
            <a:r>
              <a:rPr b="0" lang="en-US" sz="2400" spc="-1" strike="noStrike">
                <a:solidFill>
                  <a:srgbClr val="000000"/>
                </a:solidFill>
                <a:latin typeface="Times New Roman"/>
                <a:ea typeface="ＭＳ Ｐゴシック"/>
              </a:rPr>
              <a:t>[</a:t>
            </a:r>
            <a:r>
              <a:rPr b="0" i="1" lang="en-US" sz="2400" spc="-1" strike="noStrike">
                <a:solidFill>
                  <a:srgbClr val="000000"/>
                </a:solidFill>
                <a:latin typeface="Times New Roman"/>
                <a:ea typeface="ＭＳ Ｐゴシック"/>
              </a:rPr>
              <a:t>s</a:t>
            </a:r>
            <a:r>
              <a:rPr b="0" i="1" lang="en-US" sz="2400" spc="-1" strike="noStrike" baseline="-25000">
                <a:solidFill>
                  <a:srgbClr val="000000"/>
                </a:solidFill>
                <a:latin typeface="Times New Roman"/>
                <a:ea typeface="ＭＳ Ｐゴシック"/>
              </a:rPr>
              <a:t>i</a:t>
            </a:r>
            <a:r>
              <a:rPr b="0" lang="en-US" sz="2400" spc="-1" strike="noStrike">
                <a:solidFill>
                  <a:srgbClr val="000000"/>
                </a:solidFill>
                <a:latin typeface="Times New Roman"/>
                <a:ea typeface="ＭＳ Ｐゴシック"/>
              </a:rPr>
              <a:t>, </a:t>
            </a:r>
            <a:r>
              <a:rPr b="0" i="1" lang="en-US" sz="2400" spc="-1" strike="noStrike">
                <a:solidFill>
                  <a:srgbClr val="000000"/>
                </a:solidFill>
                <a:latin typeface="Times New Roman"/>
                <a:ea typeface="ＭＳ Ｐゴシック"/>
              </a:rPr>
              <a:t>o</a:t>
            </a:r>
            <a:r>
              <a:rPr b="0" i="1" lang="en-US" sz="2400" spc="-1" strike="noStrike" baseline="-25000">
                <a:solidFill>
                  <a:srgbClr val="000000"/>
                </a:solidFill>
                <a:latin typeface="Times New Roman"/>
                <a:ea typeface="ＭＳ Ｐゴシック"/>
              </a:rPr>
              <a:t>j</a:t>
            </a:r>
            <a:r>
              <a:rPr b="0" lang="en-US" sz="2400" spc="-1" strike="noStrike">
                <a:solidFill>
                  <a:srgbClr val="000000"/>
                </a:solidFill>
                <a:latin typeface="Times New Roman"/>
                <a:ea typeface="ＭＳ Ｐゴシック"/>
              </a:rPr>
              <a:t>] = { </a:t>
            </a:r>
            <a:r>
              <a:rPr b="0" i="1" lang="en-US" sz="2400" spc="-1" strike="noStrike">
                <a:solidFill>
                  <a:srgbClr val="000000"/>
                </a:solidFill>
                <a:latin typeface="Times New Roman"/>
                <a:ea typeface="ＭＳ Ｐゴシック"/>
              </a:rPr>
              <a:t>r</a:t>
            </a:r>
            <a:r>
              <a:rPr b="0" i="1" lang="en-US" sz="2400" spc="-1" strike="noStrike" baseline="-25000">
                <a:solidFill>
                  <a:srgbClr val="000000"/>
                </a:solidFill>
                <a:latin typeface="Times New Roman"/>
                <a:ea typeface="ＭＳ Ｐゴシック"/>
              </a:rPr>
              <a:t>x</a:t>
            </a:r>
            <a:r>
              <a:rPr b="0" lang="en-US" sz="2400" spc="-1" strike="noStrike">
                <a:solidFill>
                  <a:srgbClr val="000000"/>
                </a:solidFill>
                <a:latin typeface="Times New Roman"/>
                <a:ea typeface="ＭＳ Ｐゴシック"/>
              </a:rPr>
              <a:t>, …, </a:t>
            </a:r>
            <a:r>
              <a:rPr b="0" i="1" lang="en-US" sz="2400" spc="-1" strike="noStrike">
                <a:solidFill>
                  <a:srgbClr val="000000"/>
                </a:solidFill>
                <a:latin typeface="Times New Roman"/>
                <a:ea typeface="ＭＳ Ｐゴシック"/>
              </a:rPr>
              <a:t>r</a:t>
            </a:r>
            <a:r>
              <a:rPr b="0" i="1" lang="en-US" sz="2400" spc="-1" strike="noStrike" baseline="-25000">
                <a:solidFill>
                  <a:srgbClr val="000000"/>
                </a:solidFill>
                <a:latin typeface="Times New Roman"/>
                <a:ea typeface="ＭＳ Ｐゴシック"/>
              </a:rPr>
              <a:t>y</a:t>
            </a:r>
            <a:r>
              <a:rPr b="0" lang="en-US" sz="2400" spc="-1" strike="noStrike">
                <a:solidFill>
                  <a:srgbClr val="000000"/>
                </a:solidFill>
                <a:latin typeface="Times New Roman"/>
                <a:ea typeface="ＭＳ Ｐゴシック"/>
              </a:rPr>
              <a:t> } means subject </a:t>
            </a:r>
            <a:r>
              <a:rPr b="0" i="1" lang="en-US" sz="2400" spc="-1" strike="noStrike">
                <a:solidFill>
                  <a:srgbClr val="000000"/>
                </a:solidFill>
                <a:latin typeface="Times New Roman"/>
                <a:ea typeface="ＭＳ Ｐゴシック"/>
              </a:rPr>
              <a:t>s</a:t>
            </a:r>
            <a:r>
              <a:rPr b="0" i="1" lang="en-US" sz="2400" spc="-1" strike="noStrike" baseline="-25000">
                <a:solidFill>
                  <a:srgbClr val="000000"/>
                </a:solidFill>
                <a:latin typeface="Times New Roman"/>
                <a:ea typeface="ＭＳ Ｐゴシック"/>
              </a:rPr>
              <a:t>i </a:t>
            </a:r>
            <a:r>
              <a:rPr b="0" lang="en-US" sz="2400" spc="-1" strike="noStrike">
                <a:solidFill>
                  <a:srgbClr val="000000"/>
                </a:solidFill>
                <a:latin typeface="Times New Roman"/>
                <a:ea typeface="ＭＳ Ｐゴシック"/>
              </a:rPr>
              <a:t>has rights </a:t>
            </a:r>
            <a:r>
              <a:rPr b="0" i="1" lang="en-US" sz="2400" spc="-1" strike="noStrike">
                <a:solidFill>
                  <a:srgbClr val="000000"/>
                </a:solidFill>
                <a:latin typeface="Times New Roman"/>
                <a:ea typeface="ＭＳ Ｐゴシック"/>
              </a:rPr>
              <a:t>r</a:t>
            </a:r>
            <a:r>
              <a:rPr b="0" i="1" lang="en-US" sz="2400" spc="-1" strike="noStrike" baseline="-25000">
                <a:solidFill>
                  <a:srgbClr val="000000"/>
                </a:solidFill>
                <a:latin typeface="Times New Roman"/>
                <a:ea typeface="ＭＳ Ｐゴシック"/>
              </a:rPr>
              <a:t>x</a:t>
            </a:r>
            <a:r>
              <a:rPr b="0" lang="en-US" sz="2400" spc="-1" strike="noStrike">
                <a:solidFill>
                  <a:srgbClr val="000000"/>
                </a:solidFill>
                <a:latin typeface="Times New Roman"/>
                <a:ea typeface="ＭＳ Ｐゴシック"/>
              </a:rPr>
              <a:t>, …, </a:t>
            </a:r>
            <a:r>
              <a:rPr b="0" i="1" lang="en-US" sz="2400" spc="-1" strike="noStrike">
                <a:solidFill>
                  <a:srgbClr val="000000"/>
                </a:solidFill>
                <a:latin typeface="Times New Roman"/>
                <a:ea typeface="ＭＳ Ｐゴシック"/>
              </a:rPr>
              <a:t>r</a:t>
            </a:r>
            <a:r>
              <a:rPr b="0" i="1" lang="en-US" sz="2400" spc="-1" strike="noStrike" baseline="-25000">
                <a:solidFill>
                  <a:srgbClr val="000000"/>
                </a:solidFill>
                <a:latin typeface="Times New Roman"/>
                <a:ea typeface="ＭＳ Ｐゴシック"/>
              </a:rPr>
              <a:t>y</a:t>
            </a:r>
            <a:r>
              <a:rPr b="0" lang="en-US" sz="2400" spc="-1" strike="noStrike">
                <a:solidFill>
                  <a:srgbClr val="000000"/>
                </a:solidFill>
                <a:latin typeface="Times New Roman"/>
                <a:ea typeface="ＭＳ Ｐゴシック"/>
              </a:rPr>
              <a:t> over object </a:t>
            </a:r>
            <a:r>
              <a:rPr b="0" i="1" lang="en-US" sz="2400" spc="-1" strike="noStrike">
                <a:solidFill>
                  <a:srgbClr val="000000"/>
                </a:solidFill>
                <a:latin typeface="Times New Roman"/>
                <a:ea typeface="ＭＳ Ｐゴシック"/>
              </a:rPr>
              <a:t>o</a:t>
            </a:r>
            <a:r>
              <a:rPr b="0" i="1" lang="en-US" sz="2400" spc="-1" strike="noStrike" baseline="-25000">
                <a:solidFill>
                  <a:srgbClr val="000000"/>
                </a:solidFill>
                <a:latin typeface="Times New Roman"/>
                <a:ea typeface="ＭＳ Ｐゴシック"/>
              </a:rPr>
              <a:t>j</a:t>
            </a:r>
            <a:endParaRPr b="0" lang="en-US" sz="2400" spc="-1" strike="noStrike">
              <a:solidFill>
                <a:srgbClr val="000000"/>
              </a:solidFill>
              <a:latin typeface="Arial"/>
            </a:endParaRPr>
          </a:p>
        </p:txBody>
      </p:sp>
      <p:sp>
        <p:nvSpPr>
          <p:cNvPr id="187" name="TextBox 57"/>
          <p:cNvSpPr/>
          <p:nvPr/>
        </p:nvSpPr>
        <p:spPr>
          <a:xfrm>
            <a:off x="5486400" y="6400800"/>
            <a:ext cx="1752120" cy="304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ct val="100000"/>
              </a:lnSpc>
            </a:pPr>
            <a:r>
              <a:rPr b="0" lang="en-US" sz="1400" spc="-1" strike="noStrike">
                <a:solidFill>
                  <a:schemeClr val="dk1"/>
                </a:solidFill>
                <a:latin typeface="Cambria"/>
              </a:rPr>
              <a:t>* From: Computer Security, Art &amp; Science</a:t>
            </a:r>
            <a:endParaRPr b="0" lang="en-US" sz="1400" spc="-1" strike="noStrike">
              <a:solidFill>
                <a:srgbClr val="000000"/>
              </a:solidFill>
              <a:latin typeface="Arial"/>
            </a:endParaRPr>
          </a:p>
        </p:txBody>
      </p:sp>
      <p:sp>
        <p:nvSpPr>
          <p:cNvPr id="4" name="PlaceHolder 3"/>
          <p:cNvSpPr>
            <a:spLocks noGrp="1"/>
          </p:cNvSpPr>
          <p:nvPr>
            <p:ph type="sldNum" idx="18"/>
          </p:nvPr>
        </p:nvSpPr>
        <p:spPr/>
        <p:txBody>
          <a:bodyPr/>
          <a:p>
            <a:fld id="{59E711FD-B0EE-4913-8D2A-3E0C05847857}"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Example 1: File System Level</a:t>
            </a:r>
            <a:endParaRPr b="0" lang="en-US" sz="4400" spc="-1" strike="noStrike">
              <a:solidFill>
                <a:schemeClr val="dk1"/>
              </a:solidFill>
              <a:latin typeface="Cambria"/>
            </a:endParaRPr>
          </a:p>
        </p:txBody>
      </p:sp>
      <p:graphicFrame>
        <p:nvGraphicFramePr>
          <p:cNvPr id="189" name="Content Placeholder 3"/>
          <p:cNvGraphicFramePr/>
          <p:nvPr/>
        </p:nvGraphicFramePr>
        <p:xfrm>
          <a:off x="1143000" y="3352680"/>
          <a:ext cx="7009920" cy="1935360"/>
        </p:xfrm>
        <a:graphic>
          <a:graphicData uri="http://schemas.openxmlformats.org/drawingml/2006/table">
            <a:tbl>
              <a:tblPr/>
              <a:tblGrid>
                <a:gridCol w="1401840"/>
                <a:gridCol w="1401840"/>
                <a:gridCol w="1401840"/>
                <a:gridCol w="1401840"/>
                <a:gridCol w="1401840"/>
              </a:tblGrid>
              <a:tr h="634680">
                <a:tc>
                  <a:txBody>
                    <a:bodyPr lIns="44640" rIns="44640" anchor="t">
                      <a:noAutofit/>
                    </a:bodyPr>
                    <a:p>
                      <a:endParaRPr b="0" lang="en-US" sz="3200" spc="-1" strike="noStrike">
                        <a:solidFill>
                          <a:schemeClr val="lt1"/>
                        </a:solidFill>
                        <a:latin typeface="Cambria"/>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3200" spc="-1" strike="noStrike">
                          <a:solidFill>
                            <a:schemeClr val="lt1"/>
                          </a:solidFill>
                          <a:latin typeface="Cambria"/>
                        </a:rPr>
                        <a:t>f</a:t>
                      </a:r>
                      <a:endParaRPr b="0" lang="en-US" sz="32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3200" spc="-1" strike="noStrike">
                          <a:solidFill>
                            <a:schemeClr val="lt1"/>
                          </a:solidFill>
                          <a:latin typeface="Cambria"/>
                        </a:rPr>
                        <a:t>g</a:t>
                      </a:r>
                      <a:endParaRPr b="0" lang="en-US" sz="32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3200" spc="-1" strike="noStrike">
                          <a:solidFill>
                            <a:schemeClr val="lt1"/>
                          </a:solidFill>
                          <a:latin typeface="Cambria"/>
                        </a:rPr>
                        <a:t>p</a:t>
                      </a:r>
                      <a:endParaRPr b="0" lang="en-US" sz="32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3200" spc="-1" strike="noStrike">
                          <a:solidFill>
                            <a:schemeClr val="lt1"/>
                          </a:solidFill>
                          <a:latin typeface="Cambria"/>
                        </a:rPr>
                        <a:t>q</a:t>
                      </a:r>
                      <a:endParaRPr b="0" lang="en-US" sz="32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34680">
                <a:tc>
                  <a:txBody>
                    <a:bodyPr lIns="44640" rIns="44640" anchor="t">
                      <a:noAutofit/>
                    </a:bodyPr>
                    <a:p>
                      <a:pPr defTabSz="457200">
                        <a:lnSpc>
                          <a:spcPct val="100000"/>
                        </a:lnSpc>
                      </a:pPr>
                      <a:r>
                        <a:rPr b="0" lang="en-US" sz="3200" spc="-1" strike="noStrike">
                          <a:solidFill>
                            <a:schemeClr val="dk1"/>
                          </a:solidFill>
                          <a:latin typeface="Cambria"/>
                        </a:rPr>
                        <a:t>p</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3200" spc="-1" strike="noStrike">
                          <a:solidFill>
                            <a:schemeClr val="dk1"/>
                          </a:solidFill>
                          <a:latin typeface="Cambria"/>
                        </a:rPr>
                        <a:t>rwo</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3200" spc="-1" strike="noStrike">
                          <a:solidFill>
                            <a:schemeClr val="dk1"/>
                          </a:solidFill>
                          <a:latin typeface="Cambria"/>
                        </a:rPr>
                        <a:t>r</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3200" spc="-1" strike="noStrike">
                          <a:solidFill>
                            <a:schemeClr val="dk1"/>
                          </a:solidFill>
                          <a:latin typeface="Cambria"/>
                        </a:rPr>
                        <a:t>rwxo</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3200" spc="-1" strike="noStrike">
                          <a:solidFill>
                            <a:schemeClr val="dk1"/>
                          </a:solidFill>
                          <a:latin typeface="Cambria"/>
                        </a:rPr>
                        <a:t>w</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4680">
                <a:tc>
                  <a:txBody>
                    <a:bodyPr lIns="44640" rIns="44640" anchor="t">
                      <a:noAutofit/>
                    </a:bodyPr>
                    <a:p>
                      <a:pPr defTabSz="457200">
                        <a:lnSpc>
                          <a:spcPct val="100000"/>
                        </a:lnSpc>
                      </a:pPr>
                      <a:r>
                        <a:rPr b="0" lang="en-US" sz="3200" spc="-1" strike="noStrike">
                          <a:solidFill>
                            <a:schemeClr val="dk1"/>
                          </a:solidFill>
                          <a:latin typeface="Cambria"/>
                        </a:rPr>
                        <a:t>q</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3200" spc="-1" strike="noStrike">
                          <a:solidFill>
                            <a:schemeClr val="dk1"/>
                          </a:solidFill>
                          <a:latin typeface="Cambria"/>
                        </a:rPr>
                        <a:t>a</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3200" spc="-1" strike="noStrike">
                          <a:solidFill>
                            <a:schemeClr val="dk1"/>
                          </a:solidFill>
                          <a:latin typeface="Cambria"/>
                        </a:rPr>
                        <a:t>ro</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3200" spc="-1" strike="noStrike">
                          <a:solidFill>
                            <a:schemeClr val="dk1"/>
                          </a:solidFill>
                          <a:latin typeface="Cambria"/>
                        </a:rPr>
                        <a:t>r</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3200" spc="-1" strike="noStrike">
                          <a:solidFill>
                            <a:schemeClr val="dk1"/>
                          </a:solidFill>
                          <a:latin typeface="Cambria"/>
                        </a:rPr>
                        <a:t>rwxo</a:t>
                      </a:r>
                      <a:endParaRPr b="0" lang="en-US" sz="32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190" name="PlaceHolder 2"/>
          <p:cNvSpPr>
            <a:spLocks noGrp="1"/>
          </p:cNvSpPr>
          <p:nvPr>
            <p:ph/>
          </p:nvPr>
        </p:nvSpPr>
        <p:spPr>
          <a:xfrm>
            <a:off x="1676520" y="1143000"/>
            <a:ext cx="4173120" cy="5250960"/>
          </a:xfrm>
          <a:prstGeom prst="rect">
            <a:avLst/>
          </a:prstGeom>
          <a:noFill/>
          <a:ln w="0">
            <a:noFill/>
          </a:ln>
        </p:spPr>
        <p:txBody>
          <a:bodyPr lIns="91440" rIns="91440" tIns="45720" bIns="45720" anchor="t">
            <a:noAutofit/>
          </a:bodyPr>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Processes </a:t>
            </a:r>
            <a:r>
              <a:rPr b="0" i="1" lang="en-US" sz="2800" spc="-1" strike="noStrike">
                <a:solidFill>
                  <a:schemeClr val="dk1"/>
                </a:solidFill>
                <a:latin typeface="Cambria"/>
              </a:rPr>
              <a:t>p,q</a:t>
            </a:r>
            <a:endParaRPr b="0" lang="en-US" sz="2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Files </a:t>
            </a:r>
            <a:r>
              <a:rPr b="0" i="1" lang="en-US" sz="2800" spc="-1" strike="noStrike">
                <a:solidFill>
                  <a:schemeClr val="dk1"/>
                </a:solidFill>
                <a:latin typeface="Cambria"/>
              </a:rPr>
              <a:t>f,g</a:t>
            </a:r>
            <a:endParaRPr b="0" lang="en-US" sz="2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Rights </a:t>
            </a:r>
            <a:r>
              <a:rPr b="0" i="1" lang="en-US" sz="2800" spc="-1" strike="noStrike">
                <a:solidFill>
                  <a:schemeClr val="dk1"/>
                </a:solidFill>
                <a:latin typeface="Cambria"/>
              </a:rPr>
              <a:t>r,w,x,a,o</a:t>
            </a:r>
            <a:endParaRPr b="0" lang="en-US" sz="2800" spc="-1" strike="noStrike">
              <a:solidFill>
                <a:schemeClr val="dk1"/>
              </a:solidFill>
              <a:latin typeface="Cambria"/>
            </a:endParaRPr>
          </a:p>
        </p:txBody>
      </p:sp>
      <p:sp>
        <p:nvSpPr>
          <p:cNvPr id="191" name="TextBox 10"/>
          <p:cNvSpPr/>
          <p:nvPr/>
        </p:nvSpPr>
        <p:spPr>
          <a:xfrm>
            <a:off x="5486400" y="6400800"/>
            <a:ext cx="1752120" cy="304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ct val="100000"/>
              </a:lnSpc>
            </a:pPr>
            <a:r>
              <a:rPr b="0" lang="en-US" sz="1400" spc="-1" strike="noStrike">
                <a:solidFill>
                  <a:schemeClr val="dk1"/>
                </a:solidFill>
                <a:latin typeface="Cambria"/>
              </a:rPr>
              <a:t>* From: Computer Security, Art &amp; Science</a:t>
            </a:r>
            <a:endParaRPr b="0" lang="en-US" sz="1400" spc="-1" strike="noStrike">
              <a:solidFill>
                <a:srgbClr val="000000"/>
              </a:solidFill>
              <a:latin typeface="Arial"/>
            </a:endParaRPr>
          </a:p>
        </p:txBody>
      </p:sp>
      <p:sp>
        <p:nvSpPr>
          <p:cNvPr id="4" name="PlaceHolder 3"/>
          <p:cNvSpPr>
            <a:spLocks noGrp="1"/>
          </p:cNvSpPr>
          <p:nvPr>
            <p:ph type="sldNum" idx="27"/>
          </p:nvPr>
        </p:nvSpPr>
        <p:spPr/>
        <p:txBody>
          <a:bodyPr/>
          <a:p>
            <a:fld id="{EC8A4C0B-D45D-4702-9A1C-02512DF30621}"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Types of Access Control</a:t>
            </a:r>
            <a:endParaRPr b="0" lang="en-US" sz="4400" spc="-1" strike="noStrike">
              <a:solidFill>
                <a:schemeClr val="dk1"/>
              </a:solidFill>
              <a:latin typeface="Cambria"/>
            </a:endParaRPr>
          </a:p>
        </p:txBody>
      </p:sp>
      <p:sp>
        <p:nvSpPr>
          <p:cNvPr id="193" name="PlaceHolder 2"/>
          <p:cNvSpPr>
            <a:spLocks noGrp="1"/>
          </p:cNvSpPr>
          <p:nvPr>
            <p:ph/>
          </p:nvPr>
        </p:nvSpPr>
        <p:spPr>
          <a:xfrm>
            <a:off x="304920" y="990720"/>
            <a:ext cx="8497440" cy="5250960"/>
          </a:xfrm>
          <a:prstGeom prst="rect">
            <a:avLst/>
          </a:prstGeom>
          <a:noFill/>
          <a:ln w="0">
            <a:noFill/>
          </a:ln>
        </p:spPr>
        <p:txBody>
          <a:bodyPr lIns="91440" rIns="91440" tIns="45720" bIns="45720" anchor="t">
            <a:noAutofit/>
          </a:bodyPr>
          <a:p>
            <a:pPr marL="291960" indent="-291960" defTabSz="457200">
              <a:lnSpc>
                <a:spcPct val="100000"/>
              </a:lnSpc>
              <a:spcBef>
                <a:spcPts val="561"/>
              </a:spcBef>
              <a:buClr>
                <a:srgbClr val="000000"/>
              </a:buClr>
              <a:buFont typeface="Arial"/>
              <a:buChar char="•"/>
            </a:pPr>
            <a:r>
              <a:rPr b="1" i="1" lang="en-US" sz="2800" spc="-1" strike="noStrike">
                <a:solidFill>
                  <a:schemeClr val="dk1"/>
                </a:solidFill>
                <a:latin typeface="Cambria"/>
              </a:rPr>
              <a:t>Discretionary Access Control (DAC): </a:t>
            </a:r>
            <a:br>
              <a:rPr sz="2800"/>
            </a:br>
            <a:r>
              <a:rPr b="0" lang="en-US" sz="2800" spc="-1" strike="noStrike">
                <a:solidFill>
                  <a:schemeClr val="dk1"/>
                </a:solidFill>
                <a:latin typeface="Cambria"/>
              </a:rPr>
              <a:t>User can set an access control mechanism to allow or deny access to an object.</a:t>
            </a:r>
            <a:endParaRPr b="0" lang="en-US" sz="28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It’s at the users </a:t>
            </a:r>
            <a:r>
              <a:rPr b="0" i="1" lang="en-US" sz="2000" spc="-1" strike="noStrike">
                <a:solidFill>
                  <a:schemeClr val="dk1"/>
                </a:solidFill>
                <a:latin typeface="Cambria"/>
              </a:rPr>
              <a:t>discretion</a:t>
            </a:r>
            <a:r>
              <a:rPr b="0" lang="en-US" sz="2000" spc="-1" strike="noStrike">
                <a:solidFill>
                  <a:schemeClr val="dk1"/>
                </a:solidFill>
                <a:latin typeface="Cambria"/>
              </a:rPr>
              <a:t> what to allow.</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Example: UNIX</a:t>
            </a:r>
            <a:endParaRPr b="0" lang="en-US" sz="20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pPr>
            <a:r>
              <a:rPr b="1" i="1" lang="en-US" sz="2800" spc="-1" strike="noStrike">
                <a:solidFill>
                  <a:schemeClr val="dk1"/>
                </a:solidFill>
                <a:latin typeface="Cambria"/>
              </a:rPr>
              <a:t>Mandatory Access Control (MAC): </a:t>
            </a:r>
            <a:br>
              <a:rPr sz="2800"/>
            </a:br>
            <a:r>
              <a:rPr b="0" lang="en-US" sz="2800" spc="-1" strike="noStrike">
                <a:solidFill>
                  <a:schemeClr val="dk1"/>
                </a:solidFill>
                <a:latin typeface="Cambria"/>
              </a:rPr>
              <a:t>System mechanism controls access to an object and an individual user cannot alter that access.</a:t>
            </a:r>
            <a:endParaRPr b="0" lang="en-US" sz="28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What is allowed is </a:t>
            </a:r>
            <a:r>
              <a:rPr b="0" i="1" lang="en-US" sz="2000" spc="-1" strike="noStrike">
                <a:solidFill>
                  <a:schemeClr val="dk1"/>
                </a:solidFill>
                <a:latin typeface="Cambria"/>
              </a:rPr>
              <a:t>mandated</a:t>
            </a:r>
            <a:r>
              <a:rPr b="0" lang="en-US" sz="2000" spc="-1" strike="noStrike">
                <a:solidFill>
                  <a:schemeClr val="dk1"/>
                </a:solidFill>
                <a:latin typeface="Cambria"/>
              </a:rPr>
              <a:t> by the system (or system administrator).</a:t>
            </a:r>
            <a:endParaRPr b="0" lang="en-US" sz="20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000" spc="-1" strike="noStrike">
                <a:solidFill>
                  <a:schemeClr val="dk1"/>
                </a:solidFill>
                <a:latin typeface="Cambria"/>
              </a:rPr>
              <a:t>Example: Law allows a court to access driving records without owners consent</a:t>
            </a:r>
            <a:r>
              <a:rPr b="0" lang="en-US" sz="2800" spc="-1" strike="noStrike">
                <a:solidFill>
                  <a:schemeClr val="dk1"/>
                </a:solidFill>
                <a:latin typeface="Cambria"/>
              </a:rPr>
              <a:t>. It’s mandated.</a:t>
            </a:r>
            <a:endParaRPr b="0" lang="en-US" sz="2800" spc="-1" strike="noStrike">
              <a:solidFill>
                <a:schemeClr val="dk1"/>
              </a:solidFill>
              <a:latin typeface="Cambria"/>
            </a:endParaRPr>
          </a:p>
        </p:txBody>
      </p:sp>
      <p:sp>
        <p:nvSpPr>
          <p:cNvPr id="4" name="PlaceHolder 3"/>
          <p:cNvSpPr>
            <a:spLocks noGrp="1"/>
          </p:cNvSpPr>
          <p:nvPr>
            <p:ph type="sldNum" idx="18"/>
          </p:nvPr>
        </p:nvSpPr>
        <p:spPr/>
        <p:txBody>
          <a:bodyPr/>
          <a:p>
            <a:fld id="{2B0FAFA7-8A5A-4087-B83C-5991C36A120E}" type="slidenum">
              <a:t>23</a:t>
            </a:fld>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93">
                                            <p:txEl>
                                              <p:pRg st="0" end="0"/>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93">
                                            <p:txEl>
                                              <p:pRg st="1" end="1"/>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93">
                                            <p:txEl>
                                              <p:pRg st="4" end="4"/>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93">
                                            <p:txEl>
                                              <p:pRg st="5" end="5"/>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Access Control Mechanisms</a:t>
            </a:r>
            <a:endParaRPr b="0" lang="en-US" sz="4400" spc="-1" strike="noStrike">
              <a:solidFill>
                <a:schemeClr val="dk1"/>
              </a:solidFill>
              <a:latin typeface="Cambria"/>
            </a:endParaRPr>
          </a:p>
        </p:txBody>
      </p:sp>
      <p:sp>
        <p:nvSpPr>
          <p:cNvPr id="195"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ACM’s great in theory. Can be very precise. But are huge</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Two Implementation strategies:</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Access Control Lists</a:t>
            </a:r>
            <a:endParaRPr b="0" lang="en-US" sz="28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Capabilities</a:t>
            </a:r>
            <a:endParaRPr b="0" lang="en-US" sz="2800" spc="-1" strike="noStrike">
              <a:solidFill>
                <a:schemeClr val="dk1"/>
              </a:solidFill>
              <a:latin typeface="Cambria"/>
            </a:endParaRPr>
          </a:p>
        </p:txBody>
      </p:sp>
      <p:sp>
        <p:nvSpPr>
          <p:cNvPr id="4" name="PlaceHolder 3"/>
          <p:cNvSpPr>
            <a:spLocks noGrp="1"/>
          </p:cNvSpPr>
          <p:nvPr>
            <p:ph type="sldNum" idx="18"/>
          </p:nvPr>
        </p:nvSpPr>
        <p:spPr/>
        <p:txBody>
          <a:bodyPr/>
          <a:p>
            <a:fld id="{1D1CB331-357F-4563-AE63-C2F6D0591874}"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Access Control Lists</a:t>
            </a:r>
            <a:endParaRPr b="0" lang="en-US" sz="4400" spc="-1" strike="noStrike">
              <a:solidFill>
                <a:schemeClr val="dk1"/>
              </a:solidFill>
              <a:latin typeface="Cambria"/>
            </a:endParaRPr>
          </a:p>
        </p:txBody>
      </p:sp>
      <p:graphicFrame>
        <p:nvGraphicFramePr>
          <p:cNvPr id="197" name="Content Placeholder 3"/>
          <p:cNvGraphicFramePr/>
          <p:nvPr/>
        </p:nvGraphicFramePr>
        <p:xfrm>
          <a:off x="990720" y="1828800"/>
          <a:ext cx="7009920" cy="1904760"/>
        </p:xfrm>
        <a:graphic>
          <a:graphicData uri="http://schemas.openxmlformats.org/drawingml/2006/table">
            <a:tbl>
              <a:tblPr/>
              <a:tblGrid>
                <a:gridCol w="1401840"/>
                <a:gridCol w="1401840"/>
                <a:gridCol w="1401840"/>
                <a:gridCol w="1401840"/>
                <a:gridCol w="1401840"/>
              </a:tblGrid>
              <a:tr h="634680">
                <a:tc>
                  <a:txBody>
                    <a:bodyPr lIns="44640" rIns="44640" anchor="t">
                      <a:noAutofit/>
                    </a:bodyPr>
                    <a:p>
                      <a:endParaRPr b="0" lang="en-US" sz="2800" spc="-1" strike="noStrike">
                        <a:solidFill>
                          <a:schemeClr val="lt1"/>
                        </a:solidFill>
                        <a:latin typeface="Cambria"/>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2800" spc="-1" strike="noStrike">
                          <a:solidFill>
                            <a:schemeClr val="lt1"/>
                          </a:solidFill>
                          <a:latin typeface="Cambria"/>
                        </a:rPr>
                        <a:t>f</a:t>
                      </a:r>
                      <a:endParaRPr b="0" lang="en-US" sz="28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2800" spc="-1" strike="noStrike">
                          <a:solidFill>
                            <a:schemeClr val="lt1"/>
                          </a:solidFill>
                          <a:latin typeface="Cambria"/>
                        </a:rPr>
                        <a:t>g</a:t>
                      </a:r>
                      <a:endParaRPr b="0" lang="en-US" sz="28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2800" spc="-1" strike="noStrike">
                          <a:solidFill>
                            <a:schemeClr val="lt1"/>
                          </a:solidFill>
                          <a:latin typeface="Cambria"/>
                        </a:rPr>
                        <a:t>David</a:t>
                      </a:r>
                      <a:endParaRPr b="0" lang="en-US" sz="28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2800" spc="-1" strike="noStrike">
                          <a:solidFill>
                            <a:schemeClr val="lt1"/>
                          </a:solidFill>
                          <a:latin typeface="Cambria"/>
                        </a:rPr>
                        <a:t>Andre</a:t>
                      </a:r>
                      <a:endParaRPr b="0" lang="en-US" sz="28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34680">
                <a:tc>
                  <a:txBody>
                    <a:bodyPr lIns="44640" rIns="44640" anchor="t">
                      <a:noAutofit/>
                    </a:bodyPr>
                    <a:p>
                      <a:pPr defTabSz="457200">
                        <a:lnSpc>
                          <a:spcPct val="100000"/>
                        </a:lnSpc>
                      </a:pPr>
                      <a:r>
                        <a:rPr b="0" lang="en-US" sz="2800" spc="-1" strike="noStrike">
                          <a:solidFill>
                            <a:schemeClr val="dk1"/>
                          </a:solidFill>
                          <a:latin typeface="Cambria"/>
                        </a:rPr>
                        <a:t>David</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rwo</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rwxo</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w</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4680">
                <a:tc>
                  <a:txBody>
                    <a:bodyPr lIns="44640" rIns="44640" anchor="t">
                      <a:noAutofit/>
                    </a:bodyPr>
                    <a:p>
                      <a:pPr defTabSz="457200">
                        <a:lnSpc>
                          <a:spcPct val="100000"/>
                        </a:lnSpc>
                      </a:pPr>
                      <a:r>
                        <a:rPr b="0" lang="en-US" sz="2800" spc="-1" strike="noStrike">
                          <a:solidFill>
                            <a:schemeClr val="dk1"/>
                          </a:solidFill>
                          <a:latin typeface="Cambria"/>
                        </a:rPr>
                        <a:t>Andre</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a</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ro</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rwxo</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198" name="PlaceHolder 2"/>
          <p:cNvSpPr>
            <a:spLocks noGrp="1"/>
          </p:cNvSpPr>
          <p:nvPr>
            <p:ph/>
          </p:nvPr>
        </p:nvSpPr>
        <p:spPr>
          <a:xfrm>
            <a:off x="380880" y="1143000"/>
            <a:ext cx="6857640" cy="5250960"/>
          </a:xfrm>
          <a:prstGeom prst="rect">
            <a:avLst/>
          </a:prstGeom>
          <a:noFill/>
          <a:ln w="0">
            <a:noFill/>
          </a:ln>
        </p:spPr>
        <p:txBody>
          <a:bodyPr lIns="91440" rIns="91440" tIns="45720" bIns="45720" anchor="t">
            <a:noAutofit/>
          </a:bodyPr>
          <a:p>
            <a:pPr marL="29196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Columns in ACM’s</a:t>
            </a: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indent="0" defTabSz="457200">
              <a:lnSpc>
                <a:spcPct val="100000"/>
              </a:lnSpc>
              <a:spcBef>
                <a:spcPts val="561"/>
              </a:spcBef>
              <a:buNone/>
              <a:tabLst>
                <a:tab algn="l" pos="0"/>
              </a:tabLst>
            </a:pPr>
            <a:endParaRPr b="0" lang="en-US" sz="2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tabLst>
                <a:tab algn="l" pos="0"/>
              </a:tabLst>
            </a:pPr>
            <a:r>
              <a:rPr b="0" lang="en-US" sz="2800" spc="-1" strike="noStrike">
                <a:solidFill>
                  <a:schemeClr val="dk1"/>
                </a:solidFill>
                <a:latin typeface="Cambria"/>
              </a:rPr>
              <a:t>f: {(David, rwo), (Andre, a)}</a:t>
            </a:r>
            <a:endParaRPr b="0" lang="en-US" sz="2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tabLst>
                <a:tab algn="l" pos="0"/>
              </a:tabLst>
            </a:pPr>
            <a:r>
              <a:rPr b="0" lang="en-US" sz="2800" spc="-1" strike="noStrike">
                <a:solidFill>
                  <a:schemeClr val="dk1"/>
                </a:solidFill>
                <a:latin typeface="Cambria"/>
              </a:rPr>
              <a:t>g: {(David, r), (Andre, ro)}</a:t>
            </a:r>
            <a:endParaRPr b="0" lang="en-US" sz="2800" spc="-1" strike="noStrike">
              <a:solidFill>
                <a:schemeClr val="dk1"/>
              </a:solidFill>
              <a:latin typeface="Cambria"/>
            </a:endParaRPr>
          </a:p>
          <a:p>
            <a:pPr indent="0" defTabSz="457200">
              <a:lnSpc>
                <a:spcPct val="100000"/>
              </a:lnSpc>
              <a:spcBef>
                <a:spcPts val="561"/>
              </a:spcBef>
              <a:buNone/>
              <a:tabLst>
                <a:tab algn="l" pos="0"/>
              </a:tabLst>
            </a:pPr>
            <a:endParaRPr b="0" lang="en-US" sz="2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tabLst>
                <a:tab algn="l" pos="0"/>
              </a:tabLst>
            </a:pPr>
            <a:r>
              <a:rPr b="0" lang="en-US" sz="2800" spc="-1" strike="noStrike">
                <a:solidFill>
                  <a:schemeClr val="dk1"/>
                </a:solidFill>
                <a:latin typeface="Cambria"/>
              </a:rPr>
              <a:t>More formally: An ACL is a set of pairs (s, r): </a:t>
            </a:r>
            <a:r>
              <a:rPr b="0" i="1" lang="en-US" sz="2800" spc="-1" strike="noStrike">
                <a:solidFill>
                  <a:schemeClr val="dk1"/>
                </a:solidFill>
                <a:latin typeface="Cambria"/>
              </a:rPr>
              <a:t>s</a:t>
            </a:r>
            <a:r>
              <a:rPr b="0" lang="en-US" sz="2800" spc="-1" strike="noStrike">
                <a:solidFill>
                  <a:schemeClr val="dk1"/>
                </a:solidFill>
                <a:latin typeface="Cambria"/>
              </a:rPr>
              <a:t> </a:t>
            </a:r>
            <a:r>
              <a:rPr b="0" lang="en-US" sz="2800" spc="-1" strike="noStrike">
                <a:solidFill>
                  <a:schemeClr val="dk1"/>
                </a:solidFill>
                <a:latin typeface="Symbol"/>
              </a:rPr>
              <a:t></a:t>
            </a:r>
            <a:r>
              <a:rPr b="0" lang="en-US" sz="2800" spc="-1" strike="noStrike">
                <a:solidFill>
                  <a:schemeClr val="dk1"/>
                </a:solidFill>
                <a:latin typeface="Cambria"/>
              </a:rPr>
              <a:t> S, r \subseteq R</a:t>
            </a:r>
            <a:endParaRPr b="0" lang="en-US" sz="2800" spc="-1" strike="noStrike">
              <a:solidFill>
                <a:schemeClr val="dk1"/>
              </a:solidFill>
              <a:latin typeface="Cambria"/>
            </a:endParaRPr>
          </a:p>
          <a:p>
            <a:pPr indent="0" defTabSz="457200">
              <a:lnSpc>
                <a:spcPct val="100000"/>
              </a:lnSpc>
              <a:spcBef>
                <a:spcPts val="561"/>
              </a:spcBef>
              <a:buNone/>
              <a:tabLst>
                <a:tab algn="l" pos="0"/>
              </a:tabLst>
            </a:pPr>
            <a:endParaRPr b="0" lang="en-US" sz="2800" spc="-1" strike="noStrike">
              <a:solidFill>
                <a:schemeClr val="dk1"/>
              </a:solidFill>
              <a:latin typeface="Cambria"/>
            </a:endParaRPr>
          </a:p>
          <a:p>
            <a:pPr indent="0" defTabSz="457200">
              <a:lnSpc>
                <a:spcPct val="100000"/>
              </a:lnSpc>
              <a:spcBef>
                <a:spcPts val="561"/>
              </a:spcBef>
              <a:buNone/>
              <a:tabLst>
                <a:tab algn="l" pos="0"/>
              </a:tabLst>
            </a:pPr>
            <a:endParaRPr b="0" lang="en-US" sz="2800" spc="-1" strike="noStrike">
              <a:solidFill>
                <a:schemeClr val="dk1"/>
              </a:solidFill>
              <a:latin typeface="Cambria"/>
            </a:endParaRPr>
          </a:p>
        </p:txBody>
      </p:sp>
      <p:sp>
        <p:nvSpPr>
          <p:cNvPr id="199" name="Oval 1"/>
          <p:cNvSpPr/>
          <p:nvPr/>
        </p:nvSpPr>
        <p:spPr>
          <a:xfrm>
            <a:off x="2133720" y="1676520"/>
            <a:ext cx="1294920" cy="2209320"/>
          </a:xfrm>
          <a:prstGeom prst="ellipse">
            <a:avLst/>
          </a:prstGeom>
          <a:noFill/>
          <a:ln w="38100">
            <a:solidFill>
              <a:srgbClr val="990000"/>
            </a:solidFill>
            <a:round/>
          </a:ln>
        </p:spPr>
        <p:style>
          <a:lnRef idx="0"/>
          <a:fillRef idx="0"/>
          <a:effectRef idx="0"/>
          <a:fontRef idx="minor"/>
        </p:style>
        <p:txBody>
          <a:bodyPr numCol="1" spcCol="0" anchor="ctr">
            <a:noAutofit/>
          </a:bodyPr>
          <a:p>
            <a:pPr algn="ctr" defTabSz="914400">
              <a:lnSpc>
                <a:spcPct val="100000"/>
              </a:lnSpc>
              <a:spcBef>
                <a:spcPts val="524"/>
              </a:spcBef>
              <a:tabLst>
                <a:tab algn="l" pos="0"/>
              </a:tabLst>
            </a:pPr>
            <a:endParaRPr b="0" lang="en-US" sz="1050" spc="-1" strike="noStrike">
              <a:solidFill>
                <a:srgbClr val="000000"/>
              </a:solidFill>
              <a:latin typeface="Arial"/>
            </a:endParaRPr>
          </a:p>
        </p:txBody>
      </p:sp>
      <p:sp>
        <p:nvSpPr>
          <p:cNvPr id="200" name="Oval 6"/>
          <p:cNvSpPr/>
          <p:nvPr/>
        </p:nvSpPr>
        <p:spPr>
          <a:xfrm>
            <a:off x="3581280" y="1676520"/>
            <a:ext cx="1294920" cy="2209320"/>
          </a:xfrm>
          <a:prstGeom prst="ellipse">
            <a:avLst/>
          </a:prstGeom>
          <a:noFill/>
          <a:ln w="38100">
            <a:solidFill>
              <a:srgbClr val="990000"/>
            </a:solidFill>
            <a:round/>
          </a:ln>
        </p:spPr>
        <p:style>
          <a:lnRef idx="0"/>
          <a:fillRef idx="0"/>
          <a:effectRef idx="0"/>
          <a:fontRef idx="minor"/>
        </p:style>
        <p:txBody>
          <a:bodyPr numCol="1" spcCol="0" anchor="ctr">
            <a:noAutofit/>
          </a:bodyPr>
          <a:p>
            <a:pPr algn="ctr" defTabSz="914400">
              <a:lnSpc>
                <a:spcPct val="100000"/>
              </a:lnSpc>
              <a:spcBef>
                <a:spcPts val="524"/>
              </a:spcBef>
              <a:tabLst>
                <a:tab algn="l" pos="0"/>
              </a:tabLst>
            </a:pPr>
            <a:endParaRPr b="0" lang="en-US" sz="1050" spc="-1" strike="noStrike">
              <a:solidFill>
                <a:srgbClr val="000000"/>
              </a:solidFill>
              <a:latin typeface="Arial"/>
            </a:endParaRPr>
          </a:p>
        </p:txBody>
      </p:sp>
      <p:sp>
        <p:nvSpPr>
          <p:cNvPr id="4" name="PlaceHolder 3"/>
          <p:cNvSpPr>
            <a:spLocks noGrp="1"/>
          </p:cNvSpPr>
          <p:nvPr>
            <p:ph type="sldNum" idx="27"/>
          </p:nvPr>
        </p:nvSpPr>
        <p:spPr/>
        <p:txBody>
          <a:bodyPr/>
          <a:p>
            <a:fld id="{25F224A6-CC7B-4426-B4F8-C459CEE61C0F}"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Default Permissions</a:t>
            </a:r>
            <a:endParaRPr b="0" lang="en-US" sz="4400" spc="-1" strike="noStrike">
              <a:solidFill>
                <a:schemeClr val="dk1"/>
              </a:solidFill>
              <a:latin typeface="Cambria"/>
            </a:endParaRPr>
          </a:p>
        </p:txBody>
      </p:sp>
      <p:sp>
        <p:nvSpPr>
          <p:cNvPr id="202"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90000"/>
              </a:lnSpc>
              <a:spcBef>
                <a:spcPts val="641"/>
              </a:spcBef>
              <a:buClr>
                <a:srgbClr val="000000"/>
              </a:buClr>
              <a:buFont typeface="Arial"/>
              <a:buChar char="•"/>
            </a:pPr>
            <a:r>
              <a:rPr b="0" lang="en-US" sz="3200" spc="-1" strike="noStrike">
                <a:solidFill>
                  <a:schemeClr val="dk1"/>
                </a:solidFill>
                <a:latin typeface="Cambria"/>
              </a:rPr>
              <a:t>Normal: if not named, </a:t>
            </a:r>
            <a:r>
              <a:rPr b="0" i="1" lang="en-US" sz="3200" spc="-1" strike="noStrike">
                <a:solidFill>
                  <a:schemeClr val="dk1"/>
                </a:solidFill>
                <a:latin typeface="Cambria"/>
              </a:rPr>
              <a:t>no</a:t>
            </a:r>
            <a:r>
              <a:rPr b="0" lang="en-US" sz="3200" spc="-1" strike="noStrike">
                <a:solidFill>
                  <a:schemeClr val="dk1"/>
                </a:solidFill>
                <a:latin typeface="Cambria"/>
              </a:rPr>
              <a:t> rights over file</a:t>
            </a:r>
            <a:endParaRPr b="0" lang="en-US" sz="3200" spc="-1" strike="noStrike">
              <a:solidFill>
                <a:schemeClr val="dk1"/>
              </a:solidFill>
              <a:latin typeface="Cambria"/>
            </a:endParaRPr>
          </a:p>
          <a:p>
            <a:pPr lvl="1" marL="635040" indent="-291960" defTabSz="457200">
              <a:lnSpc>
                <a:spcPct val="90000"/>
              </a:lnSpc>
              <a:spcBef>
                <a:spcPts val="561"/>
              </a:spcBef>
              <a:buClr>
                <a:srgbClr val="000000"/>
              </a:buClr>
              <a:buFont typeface="Arial"/>
              <a:buChar char="–"/>
            </a:pPr>
            <a:r>
              <a:rPr b="0" lang="en-US" sz="2800" spc="-1" strike="noStrike">
                <a:solidFill>
                  <a:schemeClr val="dk1"/>
                </a:solidFill>
                <a:latin typeface="Cambria"/>
              </a:rPr>
              <a:t>Principle of Fail-Safe Defaults</a:t>
            </a:r>
            <a:endParaRPr b="0" lang="en-US" sz="2800" spc="-1" strike="noStrike">
              <a:solidFill>
                <a:schemeClr val="dk1"/>
              </a:solidFill>
              <a:latin typeface="Cambria"/>
            </a:endParaRPr>
          </a:p>
          <a:p>
            <a:pPr indent="0" defTabSz="457200">
              <a:lnSpc>
                <a:spcPct val="90000"/>
              </a:lnSpc>
              <a:spcBef>
                <a:spcPts val="641"/>
              </a:spcBef>
              <a:buNone/>
            </a:pPr>
            <a:endParaRPr b="0" lang="en-US" sz="3200" spc="-1" strike="noStrike">
              <a:solidFill>
                <a:schemeClr val="dk1"/>
              </a:solidFill>
              <a:latin typeface="Cambria"/>
            </a:endParaRPr>
          </a:p>
          <a:p>
            <a:pPr marL="291960" indent="-291960" defTabSz="457200">
              <a:lnSpc>
                <a:spcPct val="90000"/>
              </a:lnSpc>
              <a:spcBef>
                <a:spcPts val="641"/>
              </a:spcBef>
              <a:buClr>
                <a:srgbClr val="000000"/>
              </a:buClr>
              <a:buFont typeface="Arial"/>
              <a:buChar char="•"/>
            </a:pPr>
            <a:r>
              <a:rPr b="0" lang="en-US" sz="3200" spc="-1" strike="noStrike">
                <a:solidFill>
                  <a:schemeClr val="dk1"/>
                </a:solidFill>
                <a:latin typeface="Cambria"/>
              </a:rPr>
              <a:t>Not-Normal: If not explicitly denied, has rights</a:t>
            </a:r>
            <a:endParaRPr b="0" lang="en-US" sz="3200" spc="-1" strike="noStrike">
              <a:solidFill>
                <a:schemeClr val="dk1"/>
              </a:solidFill>
              <a:latin typeface="Cambria"/>
            </a:endParaRPr>
          </a:p>
          <a:p>
            <a:pPr indent="0" defTabSz="457200">
              <a:lnSpc>
                <a:spcPct val="90000"/>
              </a:lnSpc>
              <a:spcBef>
                <a:spcPts val="641"/>
              </a:spcBef>
              <a:buNone/>
            </a:pPr>
            <a:endParaRPr b="0" lang="en-US" sz="3200" spc="-1" strike="noStrike">
              <a:solidFill>
                <a:schemeClr val="dk1"/>
              </a:solidFill>
              <a:latin typeface="Cambria"/>
            </a:endParaRPr>
          </a:p>
          <a:p>
            <a:pPr marL="291960" indent="-291960" defTabSz="457200">
              <a:lnSpc>
                <a:spcPct val="90000"/>
              </a:lnSpc>
              <a:spcBef>
                <a:spcPts val="641"/>
              </a:spcBef>
              <a:buClr>
                <a:srgbClr val="000000"/>
              </a:buClr>
              <a:buFont typeface="Arial"/>
              <a:buChar char="•"/>
            </a:pPr>
            <a:r>
              <a:rPr b="0" lang="en-US" sz="3200" spc="-1" strike="noStrike">
                <a:solidFill>
                  <a:schemeClr val="dk1"/>
                </a:solidFill>
                <a:latin typeface="Cambria"/>
              </a:rPr>
              <a:t>If many subjects, may use groups or wildcards in ACL</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EB695160-187F-43EB-93A2-09FFEA03D2CE}"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Abbreviations &amp; UNIX</a:t>
            </a:r>
            <a:endParaRPr b="0" lang="en-US" sz="4400" spc="-1" strike="noStrike">
              <a:solidFill>
                <a:schemeClr val="dk1"/>
              </a:solidFill>
              <a:latin typeface="Cambria"/>
            </a:endParaRPr>
          </a:p>
        </p:txBody>
      </p:sp>
      <p:sp>
        <p:nvSpPr>
          <p:cNvPr id="204"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87491"/>
          </a:bodyPr>
          <a:p>
            <a:pPr marL="291960" indent="-291960" defTabSz="457200">
              <a:lnSpc>
                <a:spcPct val="100000"/>
              </a:lnSpc>
              <a:spcBef>
                <a:spcPts val="479"/>
              </a:spcBef>
              <a:buClr>
                <a:srgbClr val="000000"/>
              </a:buClr>
              <a:buFont typeface="Arial"/>
              <a:buChar char="•"/>
              <a:tabLst>
                <a:tab algn="l" pos="2741760"/>
              </a:tabLst>
            </a:pPr>
            <a:r>
              <a:rPr b="0" lang="en-US" sz="2400" spc="-1" strike="noStrike">
                <a:solidFill>
                  <a:schemeClr val="dk1"/>
                </a:solidFill>
                <a:latin typeface="Cambria"/>
              </a:rPr>
              <a:t>ACLs can be long … so combine users</a:t>
            </a:r>
            <a:endParaRPr b="0" lang="en-US" sz="24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tabLst>
                <a:tab algn="l" pos="2741760"/>
              </a:tabLst>
            </a:pPr>
            <a:r>
              <a:rPr b="0" lang="en-US" sz="2000" spc="-1" strike="noStrike">
                <a:solidFill>
                  <a:schemeClr val="dk1"/>
                </a:solidFill>
                <a:latin typeface="Cambria"/>
              </a:rPr>
              <a:t>UNIX: 3 classes of users: owner, group, rest</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tabLst>
                <a:tab algn="l" pos="2741760"/>
              </a:tabLst>
            </a:pPr>
            <a:r>
              <a:rPr b="0" lang="en-US" sz="2000" spc="-1" strike="noStrike" u="sng">
                <a:solidFill>
                  <a:schemeClr val="dk1"/>
                </a:solidFill>
                <a:uFillTx/>
                <a:latin typeface="Cambria"/>
              </a:rPr>
              <a:t>rwx</a:t>
            </a:r>
            <a:r>
              <a:rPr b="0" lang="en-US" sz="2000" spc="-1" strike="noStrike">
                <a:solidFill>
                  <a:schemeClr val="dk1"/>
                </a:solidFill>
                <a:latin typeface="Cambria"/>
              </a:rPr>
              <a:t> </a:t>
            </a:r>
            <a:r>
              <a:rPr b="0" lang="en-US" sz="2000" spc="-1" strike="noStrike" u="sng">
                <a:solidFill>
                  <a:schemeClr val="dk1"/>
                </a:solidFill>
                <a:uFillTx/>
                <a:latin typeface="Cambria"/>
              </a:rPr>
              <a:t>rwx</a:t>
            </a:r>
            <a:r>
              <a:rPr b="0" lang="en-US" sz="2000" spc="-1" strike="noStrike">
                <a:solidFill>
                  <a:schemeClr val="dk1"/>
                </a:solidFill>
                <a:latin typeface="Cambria"/>
              </a:rPr>
              <a:t> </a:t>
            </a:r>
            <a:r>
              <a:rPr b="0" lang="en-US" sz="2000" spc="-1" strike="noStrike" u="sng">
                <a:solidFill>
                  <a:schemeClr val="dk1"/>
                </a:solidFill>
                <a:uFillTx/>
                <a:latin typeface="Cambria"/>
              </a:rPr>
              <a:t>rwx</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tabLst>
                <a:tab algn="l" pos="2741760"/>
              </a:tabLst>
            </a:pPr>
            <a:r>
              <a:rPr b="0" lang="en-US" sz="2000" spc="-1" strike="noStrike">
                <a:solidFill>
                  <a:schemeClr val="dk1"/>
                </a:solidFill>
                <a:latin typeface="Cambria"/>
              </a:rPr>
              <a:t>Ownership assigned based on creating process</a:t>
            </a:r>
            <a:endParaRPr b="0" lang="en-US" sz="2000" spc="-1" strike="noStrike">
              <a:solidFill>
                <a:schemeClr val="dk1"/>
              </a:solidFill>
              <a:latin typeface="Cambria"/>
            </a:endParaRPr>
          </a:p>
          <a:p>
            <a:pPr lvl="2" marL="914400" indent="-228600" defTabSz="457200">
              <a:lnSpc>
                <a:spcPct val="100000"/>
              </a:lnSpc>
              <a:spcBef>
                <a:spcPts val="360"/>
              </a:spcBef>
              <a:buClr>
                <a:srgbClr val="000000"/>
              </a:buClr>
              <a:buFont typeface="Arial"/>
              <a:buChar char="•"/>
              <a:tabLst>
                <a:tab algn="l" pos="2741760"/>
              </a:tabLst>
            </a:pPr>
            <a:r>
              <a:rPr b="0" lang="en-US" sz="1800" spc="-1" strike="noStrike">
                <a:solidFill>
                  <a:schemeClr val="dk1"/>
                </a:solidFill>
                <a:latin typeface="Cambria"/>
              </a:rPr>
              <a:t>Some systems: if directory has setgid permission, file group owned by group of directory (SunOS, Solaris)</a:t>
            </a:r>
            <a:endParaRPr b="0" lang="en-US" sz="1800" spc="-1" strike="noStrike">
              <a:solidFill>
                <a:schemeClr val="dk1"/>
              </a:solidFill>
              <a:latin typeface="Cambria"/>
            </a:endParaRPr>
          </a:p>
          <a:p>
            <a:pPr indent="0" defTabSz="457200">
              <a:lnSpc>
                <a:spcPct val="100000"/>
              </a:lnSpc>
              <a:spcBef>
                <a:spcPts val="360"/>
              </a:spcBef>
              <a:buNone/>
              <a:tabLst>
                <a:tab algn="l" pos="2741760"/>
              </a:tabLst>
            </a:pPr>
            <a:endParaRPr b="0" lang="en-US" sz="1800" spc="-1" strike="noStrike">
              <a:solidFill>
                <a:schemeClr val="dk1"/>
              </a:solidFill>
              <a:latin typeface="Cambria"/>
            </a:endParaRPr>
          </a:p>
          <a:p>
            <a:pPr marL="291960" indent="-291960" defTabSz="457200">
              <a:lnSpc>
                <a:spcPct val="100000"/>
              </a:lnSpc>
              <a:spcBef>
                <a:spcPts val="561"/>
              </a:spcBef>
              <a:buClr>
                <a:srgbClr val="000000"/>
              </a:buClr>
              <a:buFont typeface="Arial"/>
              <a:buChar char="•"/>
              <a:tabLst>
                <a:tab algn="l" pos="2741760"/>
              </a:tabLst>
            </a:pPr>
            <a:r>
              <a:rPr b="0" lang="en-US" sz="2800" spc="-1" strike="noStrike">
                <a:solidFill>
                  <a:schemeClr val="dk1"/>
                </a:solidFill>
                <a:latin typeface="Cambria"/>
              </a:rPr>
              <a:t>Limitations</a:t>
            </a:r>
            <a:endParaRPr b="0" lang="en-US" sz="2800" spc="-1" strike="noStrike">
              <a:solidFill>
                <a:schemeClr val="dk1"/>
              </a:solidFill>
              <a:latin typeface="Cambria"/>
            </a:endParaRPr>
          </a:p>
          <a:p>
            <a:pPr lvl="1" marL="635040" indent="-291960" defTabSz="457200">
              <a:lnSpc>
                <a:spcPct val="100000"/>
              </a:lnSpc>
              <a:spcBef>
                <a:spcPts val="439"/>
              </a:spcBef>
              <a:buClr>
                <a:srgbClr val="000000"/>
              </a:buClr>
              <a:buFont typeface="Arial"/>
              <a:buChar char="–"/>
              <a:tabLst>
                <a:tab algn="l" pos="2741760"/>
              </a:tabLst>
            </a:pPr>
            <a:r>
              <a:rPr b="0" lang="en-US" sz="2200" spc="-1" strike="noStrike">
                <a:solidFill>
                  <a:schemeClr val="dk1"/>
                </a:solidFill>
                <a:latin typeface="Cambria"/>
              </a:rPr>
              <a:t>Suppose Anne wants:</a:t>
            </a:r>
            <a:endParaRPr b="0" lang="en-US" sz="2200" spc="-1" strike="noStrike">
              <a:solidFill>
                <a:schemeClr val="dk1"/>
              </a:solidFill>
              <a:latin typeface="Cambria"/>
            </a:endParaRPr>
          </a:p>
          <a:p>
            <a:pPr lvl="2" marL="914400" indent="-228600" defTabSz="457200">
              <a:lnSpc>
                <a:spcPct val="100000"/>
              </a:lnSpc>
              <a:spcBef>
                <a:spcPts val="360"/>
              </a:spcBef>
              <a:buClr>
                <a:srgbClr val="000000"/>
              </a:buClr>
              <a:buFont typeface="Arial"/>
              <a:buChar char="•"/>
              <a:tabLst>
                <a:tab algn="l" pos="2741760"/>
              </a:tabLst>
            </a:pPr>
            <a:r>
              <a:rPr b="0" lang="en-US" sz="1800" spc="-1" strike="noStrike">
                <a:solidFill>
                  <a:schemeClr val="dk1"/>
                </a:solidFill>
                <a:latin typeface="Cambria"/>
              </a:rPr>
              <a:t>all rights for herself.</a:t>
            </a:r>
            <a:endParaRPr b="0" lang="en-US" sz="1800" spc="-1" strike="noStrike">
              <a:solidFill>
                <a:schemeClr val="dk1"/>
              </a:solidFill>
              <a:latin typeface="Cambria"/>
            </a:endParaRPr>
          </a:p>
          <a:p>
            <a:pPr lvl="2" marL="914400" indent="-228600" defTabSz="457200">
              <a:lnSpc>
                <a:spcPct val="100000"/>
              </a:lnSpc>
              <a:spcBef>
                <a:spcPts val="360"/>
              </a:spcBef>
              <a:buClr>
                <a:srgbClr val="000000"/>
              </a:buClr>
              <a:buFont typeface="Arial"/>
              <a:buChar char="•"/>
              <a:tabLst>
                <a:tab algn="l" pos="2741760"/>
              </a:tabLst>
            </a:pPr>
            <a:r>
              <a:rPr b="0" lang="en-US" sz="1800" spc="-1" strike="noStrike">
                <a:solidFill>
                  <a:schemeClr val="dk1"/>
                </a:solidFill>
                <a:latin typeface="Cambria"/>
              </a:rPr>
              <a:t>Beth to have read access</a:t>
            </a:r>
            <a:endParaRPr b="0" lang="en-US" sz="1800" spc="-1" strike="noStrike">
              <a:solidFill>
                <a:schemeClr val="dk1"/>
              </a:solidFill>
              <a:latin typeface="Cambria"/>
            </a:endParaRPr>
          </a:p>
          <a:p>
            <a:pPr lvl="2" marL="914400" indent="-228600" defTabSz="457200">
              <a:lnSpc>
                <a:spcPct val="100000"/>
              </a:lnSpc>
              <a:spcBef>
                <a:spcPts val="360"/>
              </a:spcBef>
              <a:buClr>
                <a:srgbClr val="000000"/>
              </a:buClr>
              <a:buFont typeface="Arial"/>
              <a:buChar char="•"/>
              <a:tabLst>
                <a:tab algn="l" pos="2741760"/>
              </a:tabLst>
            </a:pPr>
            <a:r>
              <a:rPr b="0" lang="en-US" sz="1800" spc="-1" strike="noStrike">
                <a:solidFill>
                  <a:schemeClr val="dk1"/>
                </a:solidFill>
                <a:latin typeface="Cambria"/>
              </a:rPr>
              <a:t>Caroline to have write access</a:t>
            </a:r>
            <a:endParaRPr b="0" lang="en-US" sz="1800" spc="-1" strike="noStrike">
              <a:solidFill>
                <a:schemeClr val="dk1"/>
              </a:solidFill>
              <a:latin typeface="Cambria"/>
            </a:endParaRPr>
          </a:p>
          <a:p>
            <a:pPr lvl="2" marL="914400" indent="-228600" defTabSz="457200">
              <a:lnSpc>
                <a:spcPct val="100000"/>
              </a:lnSpc>
              <a:spcBef>
                <a:spcPts val="360"/>
              </a:spcBef>
              <a:buClr>
                <a:srgbClr val="000000"/>
              </a:buClr>
              <a:buFont typeface="Arial"/>
              <a:buChar char="•"/>
              <a:tabLst>
                <a:tab algn="l" pos="2741760"/>
              </a:tabLst>
            </a:pPr>
            <a:r>
              <a:rPr b="0" lang="en-US" sz="1800" spc="-1" strike="noStrike">
                <a:solidFill>
                  <a:schemeClr val="dk1"/>
                </a:solidFill>
                <a:latin typeface="Cambria"/>
              </a:rPr>
              <a:t>Della to have read and write</a:t>
            </a:r>
            <a:endParaRPr b="0" lang="en-US" sz="1800" spc="-1" strike="noStrike">
              <a:solidFill>
                <a:schemeClr val="dk1"/>
              </a:solidFill>
              <a:latin typeface="Cambria"/>
            </a:endParaRPr>
          </a:p>
          <a:p>
            <a:pPr lvl="2" marL="914400" indent="-228600" defTabSz="457200">
              <a:lnSpc>
                <a:spcPct val="100000"/>
              </a:lnSpc>
              <a:spcBef>
                <a:spcPts val="360"/>
              </a:spcBef>
              <a:buClr>
                <a:srgbClr val="000000"/>
              </a:buClr>
              <a:buFont typeface="Arial"/>
              <a:buChar char="•"/>
              <a:tabLst>
                <a:tab algn="l" pos="2741760"/>
              </a:tabLst>
            </a:pPr>
            <a:r>
              <a:rPr b="0" lang="en-US" sz="1800" spc="-1" strike="noStrike">
                <a:solidFill>
                  <a:schemeClr val="dk1"/>
                </a:solidFill>
                <a:latin typeface="Cambria"/>
              </a:rPr>
              <a:t>Elizabeth to execute </a:t>
            </a:r>
            <a:endParaRPr b="0" lang="en-US" sz="1800" spc="-1" strike="noStrike">
              <a:solidFill>
                <a:schemeClr val="dk1"/>
              </a:solidFill>
              <a:latin typeface="Cambria"/>
            </a:endParaRPr>
          </a:p>
          <a:p>
            <a:pPr lvl="1" marL="635040" indent="-291960" defTabSz="457200">
              <a:lnSpc>
                <a:spcPct val="100000"/>
              </a:lnSpc>
              <a:spcBef>
                <a:spcPts val="439"/>
              </a:spcBef>
              <a:buClr>
                <a:srgbClr val="000000"/>
              </a:buClr>
              <a:buFont typeface="Arial"/>
              <a:buChar char="–"/>
              <a:tabLst>
                <a:tab algn="l" pos="2741760"/>
              </a:tabLst>
            </a:pPr>
            <a:r>
              <a:rPr b="0" lang="en-US" sz="2200" spc="-1" strike="noStrike">
                <a:solidFill>
                  <a:schemeClr val="dk1"/>
                </a:solidFill>
                <a:latin typeface="Cambria"/>
              </a:rPr>
              <a:t>5 desired arrangements, so three triples insufficient</a:t>
            </a:r>
            <a:endParaRPr b="0" lang="en-US" sz="2200" spc="-1" strike="noStrike">
              <a:solidFill>
                <a:schemeClr val="dk1"/>
              </a:solidFill>
              <a:latin typeface="Cambria"/>
            </a:endParaRPr>
          </a:p>
        </p:txBody>
      </p:sp>
      <p:sp>
        <p:nvSpPr>
          <p:cNvPr id="4" name="PlaceHolder 3"/>
          <p:cNvSpPr>
            <a:spLocks noGrp="1"/>
          </p:cNvSpPr>
          <p:nvPr>
            <p:ph type="sldNum" idx="18"/>
          </p:nvPr>
        </p:nvSpPr>
        <p:spPr/>
        <p:txBody>
          <a:bodyPr/>
          <a:p>
            <a:fld id="{84C5E460-631E-47A8-BB35-863EE2CC59F9}"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ACLs + Abbreviations</a:t>
            </a:r>
            <a:endParaRPr b="0" lang="en-US" sz="4400" spc="-1" strike="noStrike">
              <a:solidFill>
                <a:schemeClr val="dk1"/>
              </a:solidFill>
              <a:latin typeface="Cambria"/>
            </a:endParaRPr>
          </a:p>
        </p:txBody>
      </p:sp>
      <p:sp>
        <p:nvSpPr>
          <p:cNvPr id="206"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Augment abbreviated lists with ACLs</a:t>
            </a:r>
            <a:endParaRPr b="0" lang="en-US" sz="24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Intent is to shorten ACL</a:t>
            </a:r>
            <a:endParaRPr b="0" lang="en-US" sz="2000" spc="-1" strike="noStrike">
              <a:solidFill>
                <a:schemeClr val="dk1"/>
              </a:solidFill>
              <a:latin typeface="Cambria"/>
            </a:endParaRPr>
          </a:p>
          <a:p>
            <a:pPr indent="0" defTabSz="457200">
              <a:lnSpc>
                <a:spcPct val="100000"/>
              </a:lnSpc>
              <a:spcBef>
                <a:spcPts val="479"/>
              </a:spcBef>
              <a:buNone/>
            </a:pPr>
            <a:endParaRPr b="0" lang="en-US" sz="2400" spc="-1" strike="noStrike">
              <a:solidFill>
                <a:schemeClr val="dk1"/>
              </a:solidFill>
              <a:latin typeface="Cambria"/>
            </a:endParaRPr>
          </a:p>
          <a:p>
            <a:pPr marL="29196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ACLs override abbreviations</a:t>
            </a:r>
            <a:endParaRPr b="0" lang="en-US" sz="24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Exact method varies</a:t>
            </a:r>
            <a:endParaRPr b="0" lang="en-US" sz="2000" spc="-1" strike="noStrike">
              <a:solidFill>
                <a:schemeClr val="dk1"/>
              </a:solidFill>
              <a:latin typeface="Cambria"/>
            </a:endParaRPr>
          </a:p>
          <a:p>
            <a:pPr indent="0" defTabSz="457200">
              <a:lnSpc>
                <a:spcPct val="100000"/>
              </a:lnSpc>
              <a:spcBef>
                <a:spcPts val="400"/>
              </a:spcBef>
              <a:buNone/>
            </a:pPr>
            <a:endParaRPr b="0" lang="en-US" sz="2000" spc="-1" strike="noStrike">
              <a:solidFill>
                <a:schemeClr val="dk1"/>
              </a:solidFill>
              <a:latin typeface="Cambria"/>
            </a:endParaRPr>
          </a:p>
          <a:p>
            <a:pPr marL="291960" indent="-291960" defTabSz="457200">
              <a:lnSpc>
                <a:spcPct val="100000"/>
              </a:lnSpc>
              <a:spcBef>
                <a:spcPts val="479"/>
              </a:spcBef>
              <a:buClr>
                <a:srgbClr val="000000"/>
              </a:buClr>
              <a:buFont typeface="Arial"/>
              <a:buChar char="•"/>
            </a:pPr>
            <a:r>
              <a:rPr b="0" lang="en-US" sz="2400" spc="-1" strike="noStrike">
                <a:solidFill>
                  <a:schemeClr val="dk1"/>
                </a:solidFill>
                <a:latin typeface="Cambria"/>
              </a:rPr>
              <a:t>Example: IBM AIX</a:t>
            </a:r>
            <a:endParaRPr b="0" lang="en-US" sz="24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Base permissions are abbreviations, extended permissions are ACLs with user, group</a:t>
            </a:r>
            <a:endParaRPr b="0" lang="en-US" sz="2000" spc="-1" strike="noStrike">
              <a:solidFill>
                <a:schemeClr val="dk1"/>
              </a:solidFill>
              <a:latin typeface="Cambria"/>
            </a:endParaRPr>
          </a:p>
          <a:p>
            <a:pPr lvl="1" marL="63504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ACL entries can add rights, but on deny, access is denied</a:t>
            </a:r>
            <a:endParaRPr b="0" lang="en-US" sz="2000" spc="-1" strike="noStrike">
              <a:solidFill>
                <a:schemeClr val="dk1"/>
              </a:solidFill>
              <a:latin typeface="Cambria"/>
            </a:endParaRPr>
          </a:p>
        </p:txBody>
      </p:sp>
      <p:sp>
        <p:nvSpPr>
          <p:cNvPr id="207" name="TextBox 6"/>
          <p:cNvSpPr/>
          <p:nvPr/>
        </p:nvSpPr>
        <p:spPr>
          <a:xfrm>
            <a:off x="5486400" y="6400800"/>
            <a:ext cx="1752120" cy="304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ct val="100000"/>
              </a:lnSpc>
            </a:pPr>
            <a:r>
              <a:rPr b="0" lang="en-US" sz="1400" spc="-1" strike="noStrike">
                <a:solidFill>
                  <a:schemeClr val="dk1"/>
                </a:solidFill>
                <a:latin typeface="Cambria"/>
              </a:rPr>
              <a:t>* From: Computer Security, Art &amp; Science</a:t>
            </a:r>
            <a:endParaRPr b="0" lang="en-US" sz="1400" spc="-1" strike="noStrike">
              <a:solidFill>
                <a:srgbClr val="000000"/>
              </a:solidFill>
              <a:latin typeface="Arial"/>
            </a:endParaRPr>
          </a:p>
        </p:txBody>
      </p:sp>
      <p:sp>
        <p:nvSpPr>
          <p:cNvPr id="4" name="PlaceHolder 3"/>
          <p:cNvSpPr>
            <a:spLocks noGrp="1"/>
          </p:cNvSpPr>
          <p:nvPr>
            <p:ph type="sldNum" idx="18"/>
          </p:nvPr>
        </p:nvSpPr>
        <p:spPr/>
        <p:txBody>
          <a:bodyPr/>
          <a:p>
            <a:fld id="{284ACA41-A875-4CF6-B298-9E170578A838}"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Thoug</a:t>
            </a:r>
            <a:r>
              <a:rPr b="0" lang="en-US" sz="4400" spc="-52" strike="noStrike">
                <a:solidFill>
                  <a:schemeClr val="dk2"/>
                </a:solidFill>
                <a:latin typeface="Calibri"/>
              </a:rPr>
              <a:t>hts on </a:t>
            </a:r>
            <a:r>
              <a:rPr b="0" lang="en-US" sz="4400" spc="-52" strike="noStrike">
                <a:solidFill>
                  <a:schemeClr val="dk2"/>
                </a:solidFill>
                <a:latin typeface="Calibri"/>
              </a:rPr>
              <a:t>the </a:t>
            </a:r>
            <a:r>
              <a:rPr b="0" lang="en-US" sz="4400" spc="-52" strike="noStrike">
                <a:solidFill>
                  <a:schemeClr val="dk2"/>
                </a:solidFill>
                <a:latin typeface="Calibri"/>
              </a:rPr>
              <a:t>ACL’s</a:t>
            </a:r>
            <a:endParaRPr b="0" lang="en-US" sz="4400" spc="-1" strike="noStrike">
              <a:solidFill>
                <a:schemeClr val="dk1"/>
              </a:solidFill>
              <a:latin typeface="Cambria"/>
            </a:endParaRPr>
          </a:p>
        </p:txBody>
      </p:sp>
      <p:sp>
        <p:nvSpPr>
          <p:cNvPr id="209"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3740" lnSpcReduction="10000"/>
          </a:bodyPr>
          <a:p>
            <a:pPr marL="514440" indent="-514440" defTabSz="457200">
              <a:lnSpc>
                <a:spcPct val="100000"/>
              </a:lnSpc>
              <a:spcBef>
                <a:spcPts val="641"/>
              </a:spcBef>
              <a:buClr>
                <a:srgbClr val="000000"/>
              </a:buClr>
              <a:buFont typeface="Calibri"/>
              <a:buAutoNum type="arabicPeriod"/>
            </a:pPr>
            <a:r>
              <a:rPr b="0" lang="en-US" sz="3200" spc="-1" strike="noStrike">
                <a:solidFill>
                  <a:schemeClr val="dk1"/>
                </a:solidFill>
                <a:latin typeface="Cambria"/>
              </a:rPr>
              <a:t>Which subjects can modify an ACL?</a:t>
            </a:r>
            <a:endParaRPr b="0" lang="en-US" sz="3200" spc="-1" strike="noStrike">
              <a:solidFill>
                <a:schemeClr val="dk1"/>
              </a:solidFill>
              <a:latin typeface="Cambria"/>
            </a:endParaRPr>
          </a:p>
          <a:p>
            <a:pPr marL="514440" indent="-514440" defTabSz="457200">
              <a:lnSpc>
                <a:spcPct val="100000"/>
              </a:lnSpc>
              <a:spcBef>
                <a:spcPts val="641"/>
              </a:spcBef>
              <a:buClr>
                <a:srgbClr val="000000"/>
              </a:buClr>
              <a:buFont typeface="Calibri"/>
              <a:buAutoNum type="arabicPeriod"/>
            </a:pPr>
            <a:r>
              <a:rPr b="0" lang="en-US" sz="3200" spc="-1" strike="noStrike">
                <a:solidFill>
                  <a:schemeClr val="dk1"/>
                </a:solidFill>
                <a:latin typeface="Cambria"/>
              </a:rPr>
              <a:t>If there is a privileged user, what if any ACL’s apply to that user?</a:t>
            </a:r>
            <a:endParaRPr b="0" lang="en-US" sz="3200" spc="-1" strike="noStrike">
              <a:solidFill>
                <a:schemeClr val="dk1"/>
              </a:solidFill>
              <a:latin typeface="Cambria"/>
            </a:endParaRPr>
          </a:p>
          <a:p>
            <a:pPr marL="514440" indent="-514440" defTabSz="457200">
              <a:lnSpc>
                <a:spcPct val="100000"/>
              </a:lnSpc>
              <a:spcBef>
                <a:spcPts val="641"/>
              </a:spcBef>
              <a:buClr>
                <a:srgbClr val="000000"/>
              </a:buClr>
              <a:buFont typeface="Calibri"/>
              <a:buAutoNum type="arabicPeriod"/>
            </a:pPr>
            <a:r>
              <a:rPr b="0" lang="en-US" sz="3200" spc="-1" strike="noStrike">
                <a:solidFill>
                  <a:schemeClr val="dk1"/>
                </a:solidFill>
                <a:latin typeface="Cambria"/>
              </a:rPr>
              <a:t>Does the ACL support groups or wildcards?</a:t>
            </a:r>
            <a:endParaRPr b="0" lang="en-US" sz="3200" spc="-1" strike="noStrike">
              <a:solidFill>
                <a:schemeClr val="dk1"/>
              </a:solidFill>
              <a:latin typeface="Cambria"/>
            </a:endParaRPr>
          </a:p>
          <a:p>
            <a:pPr marL="514440" indent="-514440" defTabSz="457200">
              <a:lnSpc>
                <a:spcPct val="100000"/>
              </a:lnSpc>
              <a:spcBef>
                <a:spcPts val="641"/>
              </a:spcBef>
              <a:buClr>
                <a:srgbClr val="000000"/>
              </a:buClr>
              <a:buFont typeface="Calibri"/>
              <a:buAutoNum type="arabicPeriod"/>
            </a:pPr>
            <a:r>
              <a:rPr b="0" lang="en-US" sz="3200" spc="-1" strike="noStrike">
                <a:solidFill>
                  <a:schemeClr val="dk1"/>
                </a:solidFill>
                <a:latin typeface="Cambria"/>
              </a:rPr>
              <a:t>How are contradictory access control permissions handled?</a:t>
            </a:r>
            <a:endParaRPr b="0" lang="en-US" sz="3200" spc="-1" strike="noStrike">
              <a:solidFill>
                <a:schemeClr val="dk1"/>
              </a:solidFill>
              <a:latin typeface="Cambria"/>
            </a:endParaRPr>
          </a:p>
          <a:p>
            <a:pPr marL="514440" indent="-514440" defTabSz="457200">
              <a:lnSpc>
                <a:spcPct val="100000"/>
              </a:lnSpc>
              <a:spcBef>
                <a:spcPts val="641"/>
              </a:spcBef>
              <a:buClr>
                <a:srgbClr val="000000"/>
              </a:buClr>
              <a:buFont typeface="Calibri"/>
              <a:buAutoNum type="arabicPeriod"/>
            </a:pPr>
            <a:r>
              <a:rPr b="0" lang="en-US" sz="3200" spc="-1" strike="noStrike">
                <a:solidFill>
                  <a:schemeClr val="dk1"/>
                </a:solidFill>
                <a:latin typeface="Cambria"/>
              </a:rPr>
              <a:t>If a default setting is allowed, does it apply only when subject is not explicitly mentioned?</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6FCAD05F-BDA0-42F3-AA9C-383F208111A0}"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General Purpose Computers</a:t>
            </a:r>
            <a:endParaRPr b="0" lang="en-US" sz="4400" spc="-1" strike="noStrike">
              <a:solidFill>
                <a:schemeClr val="dk1"/>
              </a:solidFill>
              <a:latin typeface="Cambria"/>
            </a:endParaRPr>
          </a:p>
        </p:txBody>
      </p:sp>
      <p:pic>
        <p:nvPicPr>
          <p:cNvPr id="95" name="Picture 5" descr=""/>
          <p:cNvPicPr/>
          <p:nvPr/>
        </p:nvPicPr>
        <p:blipFill>
          <a:blip r:embed="rId1"/>
          <a:stretch/>
        </p:blipFill>
        <p:spPr>
          <a:xfrm>
            <a:off x="990720" y="1219320"/>
            <a:ext cx="1676160" cy="1708200"/>
          </a:xfrm>
          <a:prstGeom prst="rect">
            <a:avLst/>
          </a:prstGeom>
          <a:ln w="0">
            <a:noFill/>
          </a:ln>
          <a:scene3d>
            <a:camera prst="orthographicFront">
              <a:rot lat="0" lon="10799999" rev="0"/>
            </a:camera>
            <a:lightRig dir="t" rig="threePt"/>
          </a:scene3d>
        </p:spPr>
      </p:pic>
      <p:pic>
        <p:nvPicPr>
          <p:cNvPr id="96" name="Picture 6" descr=""/>
          <p:cNvPicPr/>
          <p:nvPr/>
        </p:nvPicPr>
        <p:blipFill>
          <a:blip r:embed="rId2"/>
          <a:stretch/>
        </p:blipFill>
        <p:spPr>
          <a:xfrm>
            <a:off x="1219320" y="3994560"/>
            <a:ext cx="1218960" cy="1515240"/>
          </a:xfrm>
          <a:prstGeom prst="rect">
            <a:avLst/>
          </a:prstGeom>
          <a:ln w="0">
            <a:noFill/>
          </a:ln>
        </p:spPr>
      </p:pic>
      <p:cxnSp>
        <p:nvCxnSpPr>
          <p:cNvPr id="97" name="Straight Arrow Connector 9"/>
          <p:cNvCxnSpPr/>
          <p:nvPr/>
        </p:nvCxnSpPr>
        <p:spPr>
          <a:xfrm>
            <a:off x="2666880" y="2073240"/>
            <a:ext cx="1676880" cy="1356120"/>
          </a:xfrm>
          <a:prstGeom prst="straightConnector1">
            <a:avLst/>
          </a:prstGeom>
          <a:ln cap="rnd" w="28575">
            <a:solidFill>
              <a:srgbClr val="000000"/>
            </a:solidFill>
            <a:miter/>
            <a:tailEnd len="med" type="triangle" w="med"/>
          </a:ln>
        </p:spPr>
      </p:cxnSp>
      <p:cxnSp>
        <p:nvCxnSpPr>
          <p:cNvPr id="98" name="Straight Arrow Connector 11"/>
          <p:cNvCxnSpPr/>
          <p:nvPr/>
        </p:nvCxnSpPr>
        <p:spPr>
          <a:xfrm flipV="1">
            <a:off x="2666880" y="4114800"/>
            <a:ext cx="1676880" cy="838440"/>
          </a:xfrm>
          <a:prstGeom prst="straightConnector1">
            <a:avLst/>
          </a:prstGeom>
          <a:ln cap="rnd" w="28575">
            <a:solidFill>
              <a:srgbClr val="000000"/>
            </a:solidFill>
            <a:miter/>
            <a:tailEnd len="med" type="triangle" w="med"/>
          </a:ln>
        </p:spPr>
      </p:cxnSp>
      <p:sp>
        <p:nvSpPr>
          <p:cNvPr id="99" name="Rounded Rectangle 12"/>
          <p:cNvSpPr/>
          <p:nvPr/>
        </p:nvSpPr>
        <p:spPr>
          <a:xfrm>
            <a:off x="4343400" y="2073600"/>
            <a:ext cx="2742840" cy="3031560"/>
          </a:xfrm>
          <a:prstGeom prst="roundRect">
            <a:avLst>
              <a:gd name="adj" fmla="val 16667"/>
            </a:avLst>
          </a:prstGeom>
          <a:solidFill>
            <a:schemeClr val="accent2"/>
          </a:solidFill>
          <a:ln w="28575">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ctr" anchorCtr="1">
            <a:noAutofit/>
          </a:bodyPr>
          <a:p>
            <a:pPr algn="ctr" defTabSz="914400">
              <a:lnSpc>
                <a:spcPct val="100000"/>
              </a:lnSpc>
            </a:pPr>
            <a:r>
              <a:rPr b="0" lang="en-US" sz="2800" spc="-1" strike="noStrike">
                <a:solidFill>
                  <a:schemeClr val="lt1"/>
                </a:solidFill>
                <a:latin typeface="Cambria"/>
              </a:rPr>
              <a:t>General </a:t>
            </a:r>
            <a:endParaRPr b="0" lang="en-US" sz="2800" spc="-1" strike="noStrike">
              <a:solidFill>
                <a:srgbClr val="ffffff"/>
              </a:solidFill>
              <a:latin typeface="Arial"/>
            </a:endParaRPr>
          </a:p>
          <a:p>
            <a:pPr algn="ctr" defTabSz="914400">
              <a:lnSpc>
                <a:spcPct val="100000"/>
              </a:lnSpc>
            </a:pPr>
            <a:r>
              <a:rPr b="0" lang="en-US" sz="2800" spc="-1" strike="noStrike">
                <a:solidFill>
                  <a:schemeClr val="lt1"/>
                </a:solidFill>
                <a:latin typeface="Cambria"/>
              </a:rPr>
              <a:t>Purpose </a:t>
            </a:r>
            <a:endParaRPr b="0" lang="en-US" sz="2800" spc="-1" strike="noStrike">
              <a:solidFill>
                <a:srgbClr val="ffffff"/>
              </a:solidFill>
              <a:latin typeface="Arial"/>
            </a:endParaRPr>
          </a:p>
          <a:p>
            <a:pPr algn="ctr" defTabSz="914400">
              <a:lnSpc>
                <a:spcPct val="100000"/>
              </a:lnSpc>
            </a:pPr>
            <a:r>
              <a:rPr b="0" lang="en-US" sz="2800" spc="-1" strike="noStrike">
                <a:solidFill>
                  <a:schemeClr val="lt1"/>
                </a:solidFill>
                <a:latin typeface="Cambria"/>
              </a:rPr>
              <a:t>Computer</a:t>
            </a:r>
            <a:endParaRPr b="0" lang="en-US" sz="2800" spc="-1" strike="noStrike">
              <a:solidFill>
                <a:srgbClr val="ffffff"/>
              </a:solidFill>
              <a:latin typeface="Arial"/>
            </a:endParaRPr>
          </a:p>
        </p:txBody>
      </p:sp>
      <p:sp>
        <p:nvSpPr>
          <p:cNvPr id="100" name="TextBox 13"/>
          <p:cNvSpPr/>
          <p:nvPr/>
        </p:nvSpPr>
        <p:spPr>
          <a:xfrm>
            <a:off x="7315200" y="216504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Resource1</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(Alice)</a:t>
            </a:r>
            <a:endParaRPr b="0" lang="en-US" sz="2400" spc="-1" strike="noStrike">
              <a:solidFill>
                <a:srgbClr val="000000"/>
              </a:solidFill>
              <a:latin typeface="Arial"/>
            </a:endParaRPr>
          </a:p>
        </p:txBody>
      </p:sp>
      <p:sp>
        <p:nvSpPr>
          <p:cNvPr id="101" name="TextBox 17"/>
          <p:cNvSpPr/>
          <p:nvPr/>
        </p:nvSpPr>
        <p:spPr>
          <a:xfrm>
            <a:off x="7315200" y="434772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Resource3</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(Shared)</a:t>
            </a:r>
            <a:endParaRPr b="0" lang="en-US" sz="2400" spc="-1" strike="noStrike">
              <a:solidFill>
                <a:srgbClr val="000000"/>
              </a:solidFill>
              <a:latin typeface="Arial"/>
            </a:endParaRPr>
          </a:p>
        </p:txBody>
      </p:sp>
      <p:sp>
        <p:nvSpPr>
          <p:cNvPr id="102" name="TextBox 18"/>
          <p:cNvSpPr/>
          <p:nvPr/>
        </p:nvSpPr>
        <p:spPr>
          <a:xfrm>
            <a:off x="7315200" y="325656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Resource2</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(Bob)</a:t>
            </a:r>
            <a:endParaRPr b="0" lang="en-US" sz="2400" spc="-1" strike="noStrike">
              <a:solidFill>
                <a:srgbClr val="000000"/>
              </a:solidFill>
              <a:latin typeface="Arial"/>
            </a:endParaRPr>
          </a:p>
        </p:txBody>
      </p:sp>
      <p:sp>
        <p:nvSpPr>
          <p:cNvPr id="3" name="PlaceHolder 2"/>
          <p:cNvSpPr>
            <a:spLocks noGrp="1"/>
          </p:cNvSpPr>
          <p:nvPr>
            <p:ph type="sldNum" idx="18"/>
          </p:nvPr>
        </p:nvSpPr>
        <p:spPr/>
        <p:txBody>
          <a:bodyPr/>
          <a:p>
            <a:fld id="{C29E2C90-4937-4439-9432-AE2E71A9073B}"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Capabilities</a:t>
            </a:r>
            <a:endParaRPr b="0" lang="en-US" sz="4400" spc="-1" strike="noStrike">
              <a:solidFill>
                <a:schemeClr val="dk1"/>
              </a:solidFill>
              <a:latin typeface="Cambria"/>
            </a:endParaRPr>
          </a:p>
        </p:txBody>
      </p:sp>
      <p:sp>
        <p:nvSpPr>
          <p:cNvPr id="211"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a:bodyPr>
          <a:p>
            <a:pPr marL="291960" indent="-291960" defTabSz="457200">
              <a:lnSpc>
                <a:spcPct val="90000"/>
              </a:lnSpc>
              <a:spcBef>
                <a:spcPts val="479"/>
              </a:spcBef>
              <a:buClr>
                <a:srgbClr val="000000"/>
              </a:buClr>
              <a:buFont typeface="Arial"/>
              <a:buChar char="•"/>
              <a:tabLst>
                <a:tab algn="l" pos="1825560"/>
                <a:tab algn="l" pos="3659040"/>
                <a:tab algn="l" pos="5483160"/>
              </a:tabLst>
            </a:pPr>
            <a:r>
              <a:rPr b="0" lang="en-US" sz="2400" spc="-1" strike="noStrike">
                <a:solidFill>
                  <a:schemeClr val="dk1"/>
                </a:solidFill>
                <a:latin typeface="Cambria"/>
              </a:rPr>
              <a:t>Rows of access control matrix</a:t>
            </a:r>
            <a:endParaRPr b="0" lang="en-US" sz="2400" spc="-1" strike="noStrike">
              <a:solidFill>
                <a:schemeClr val="dk1"/>
              </a:solidFill>
              <a:latin typeface="Cambria"/>
            </a:endParaRPr>
          </a:p>
          <a:p>
            <a:pPr indent="0" defTabSz="457200">
              <a:lnSpc>
                <a:spcPct val="90000"/>
              </a:lnSpc>
              <a:spcBef>
                <a:spcPts val="479"/>
              </a:spcBef>
              <a:buNone/>
              <a:tabLst>
                <a:tab algn="l" pos="1825560"/>
                <a:tab algn="l" pos="3659040"/>
                <a:tab algn="l" pos="5483160"/>
              </a:tabLst>
            </a:pPr>
            <a:endParaRPr b="0" lang="en-US" sz="2400" spc="-1" strike="noStrike">
              <a:solidFill>
                <a:schemeClr val="dk1"/>
              </a:solidFill>
              <a:latin typeface="Cambria"/>
            </a:endParaRPr>
          </a:p>
          <a:p>
            <a:pPr indent="0" defTabSz="457200">
              <a:lnSpc>
                <a:spcPct val="90000"/>
              </a:lnSpc>
              <a:spcBef>
                <a:spcPts val="479"/>
              </a:spcBef>
              <a:buNone/>
              <a:tabLst>
                <a:tab algn="l" pos="1825560"/>
                <a:tab algn="l" pos="3659040"/>
                <a:tab algn="l" pos="5483160"/>
              </a:tabLst>
            </a:pPr>
            <a:endParaRPr b="0" lang="en-US" sz="2400" spc="-1" strike="noStrike">
              <a:solidFill>
                <a:schemeClr val="dk1"/>
              </a:solidFill>
              <a:latin typeface="Cambria"/>
            </a:endParaRPr>
          </a:p>
          <a:p>
            <a:pPr indent="0" defTabSz="457200">
              <a:lnSpc>
                <a:spcPct val="90000"/>
              </a:lnSpc>
              <a:spcBef>
                <a:spcPts val="479"/>
              </a:spcBef>
              <a:buNone/>
              <a:tabLst>
                <a:tab algn="l" pos="1825560"/>
                <a:tab algn="l" pos="3659040"/>
                <a:tab algn="l" pos="5483160"/>
              </a:tabLst>
            </a:pPr>
            <a:endParaRPr b="0" lang="en-US" sz="2400" spc="-1" strike="noStrike">
              <a:solidFill>
                <a:schemeClr val="dk1"/>
              </a:solidFill>
              <a:latin typeface="Cambria"/>
            </a:endParaRPr>
          </a:p>
          <a:p>
            <a:pPr indent="0" defTabSz="457200">
              <a:lnSpc>
                <a:spcPct val="90000"/>
              </a:lnSpc>
              <a:spcBef>
                <a:spcPts val="479"/>
              </a:spcBef>
              <a:buNone/>
              <a:tabLst>
                <a:tab algn="l" pos="1825560"/>
                <a:tab algn="l" pos="3659040"/>
                <a:tab algn="l" pos="5483160"/>
              </a:tabLst>
            </a:pPr>
            <a:endParaRPr b="0" lang="en-US" sz="2400" spc="-1" strike="noStrike">
              <a:solidFill>
                <a:schemeClr val="dk1"/>
              </a:solidFill>
              <a:latin typeface="Cambria"/>
            </a:endParaRPr>
          </a:p>
          <a:p>
            <a:pPr indent="0" defTabSz="457200">
              <a:lnSpc>
                <a:spcPct val="90000"/>
              </a:lnSpc>
              <a:spcBef>
                <a:spcPts val="479"/>
              </a:spcBef>
              <a:buNone/>
              <a:tabLst>
                <a:tab algn="l" pos="1825560"/>
                <a:tab algn="l" pos="3659040"/>
                <a:tab algn="l" pos="5483160"/>
              </a:tabLst>
            </a:pPr>
            <a:endParaRPr b="0" lang="en-US" sz="2400" spc="-1" strike="noStrike">
              <a:solidFill>
                <a:schemeClr val="dk1"/>
              </a:solidFill>
              <a:latin typeface="Cambria"/>
            </a:endParaRPr>
          </a:p>
          <a:p>
            <a:pPr indent="0" defTabSz="457200">
              <a:lnSpc>
                <a:spcPct val="90000"/>
              </a:lnSpc>
              <a:spcBef>
                <a:spcPts val="479"/>
              </a:spcBef>
              <a:buNone/>
              <a:tabLst>
                <a:tab algn="l" pos="1825560"/>
                <a:tab algn="l" pos="3659040"/>
                <a:tab algn="l" pos="5483160"/>
              </a:tabLst>
            </a:pPr>
            <a:endParaRPr b="0" lang="en-US" sz="2400" spc="-1" strike="noStrike">
              <a:solidFill>
                <a:schemeClr val="dk1"/>
              </a:solidFill>
              <a:latin typeface="Cambria"/>
            </a:endParaRPr>
          </a:p>
          <a:p>
            <a:pPr marL="291960" indent="-291960" defTabSz="457200">
              <a:lnSpc>
                <a:spcPct val="90000"/>
              </a:lnSpc>
              <a:spcBef>
                <a:spcPts val="479"/>
              </a:spcBef>
              <a:buClr>
                <a:srgbClr val="000000"/>
              </a:buClr>
              <a:buFont typeface="Arial"/>
              <a:buChar char="•"/>
              <a:tabLst>
                <a:tab algn="l" pos="1825560"/>
                <a:tab algn="l" pos="3659040"/>
                <a:tab algn="l" pos="5483160"/>
              </a:tabLst>
            </a:pPr>
            <a:r>
              <a:rPr b="0" lang="en-US" sz="2400" spc="-1" strike="noStrike">
                <a:solidFill>
                  <a:schemeClr val="dk1"/>
                </a:solidFill>
                <a:latin typeface="Cambria"/>
              </a:rPr>
              <a:t>David: {(f,rwo), (g,r)}</a:t>
            </a:r>
            <a:endParaRPr b="0" lang="en-US" sz="2400" spc="-1" strike="noStrike">
              <a:solidFill>
                <a:schemeClr val="dk1"/>
              </a:solidFill>
              <a:latin typeface="Cambria"/>
            </a:endParaRPr>
          </a:p>
          <a:p>
            <a:pPr marL="291960" indent="-291960" defTabSz="457200">
              <a:lnSpc>
                <a:spcPct val="90000"/>
              </a:lnSpc>
              <a:spcBef>
                <a:spcPts val="479"/>
              </a:spcBef>
              <a:buClr>
                <a:srgbClr val="000000"/>
              </a:buClr>
              <a:buFont typeface="Arial"/>
              <a:buChar char="•"/>
              <a:tabLst>
                <a:tab algn="l" pos="1825560"/>
                <a:tab algn="l" pos="3659040"/>
                <a:tab algn="l" pos="5483160"/>
              </a:tabLst>
            </a:pPr>
            <a:r>
              <a:rPr b="0" lang="en-US" sz="2400" spc="-1" strike="noStrike">
                <a:solidFill>
                  <a:schemeClr val="dk1"/>
                </a:solidFill>
                <a:latin typeface="Cambria"/>
              </a:rPr>
              <a:t>Andre: {(f,a), (g,ro)}</a:t>
            </a:r>
            <a:endParaRPr b="0" lang="en-US" sz="2400" spc="-1" strike="noStrike">
              <a:solidFill>
                <a:schemeClr val="dk1"/>
              </a:solidFill>
              <a:latin typeface="Cambria"/>
            </a:endParaRPr>
          </a:p>
          <a:p>
            <a:pPr marL="291960" indent="-291960" defTabSz="457200">
              <a:lnSpc>
                <a:spcPct val="90000"/>
              </a:lnSpc>
              <a:spcBef>
                <a:spcPts val="479"/>
              </a:spcBef>
              <a:buClr>
                <a:srgbClr val="000000"/>
              </a:buClr>
              <a:buFont typeface="Arial"/>
              <a:buChar char="•"/>
              <a:tabLst>
                <a:tab algn="l" pos="1825560"/>
                <a:tab algn="l" pos="3659040"/>
                <a:tab algn="l" pos="5483160"/>
              </a:tabLst>
            </a:pPr>
            <a:r>
              <a:rPr b="0" lang="en-US" sz="2400" spc="-1" strike="noStrike">
                <a:solidFill>
                  <a:schemeClr val="dk1"/>
                </a:solidFill>
                <a:latin typeface="Cambria"/>
              </a:rPr>
              <a:t>Formally: A capability list c is a set of pairs </a:t>
            </a:r>
            <a:br>
              <a:rPr sz="2400"/>
            </a:br>
            <a:r>
              <a:rPr b="0" lang="en-US" sz="2400" spc="-1" strike="noStrike">
                <a:solidFill>
                  <a:schemeClr val="dk1"/>
                </a:solidFill>
                <a:latin typeface="Cambria"/>
              </a:rPr>
              <a:t> {(o,r) : o </a:t>
            </a:r>
            <a:r>
              <a:rPr b="0" lang="en-US" sz="2400" spc="-1" strike="noStrike">
                <a:solidFill>
                  <a:schemeClr val="dk1"/>
                </a:solidFill>
                <a:latin typeface="Symbol"/>
              </a:rPr>
              <a:t></a:t>
            </a:r>
            <a:r>
              <a:rPr b="0" lang="en-US" sz="2400" spc="-1" strike="noStrike">
                <a:solidFill>
                  <a:schemeClr val="dk1"/>
                </a:solidFill>
                <a:latin typeface="Cambria"/>
              </a:rPr>
              <a:t> O , r \subseteq R}</a:t>
            </a:r>
            <a:endParaRPr b="0" lang="en-US" sz="2400" spc="-1" strike="noStrike">
              <a:solidFill>
                <a:schemeClr val="dk1"/>
              </a:solidFill>
              <a:latin typeface="Cambria"/>
            </a:endParaRPr>
          </a:p>
          <a:p>
            <a:pPr marL="291960" indent="-291960" defTabSz="457200">
              <a:lnSpc>
                <a:spcPct val="90000"/>
              </a:lnSpc>
              <a:spcBef>
                <a:spcPts val="479"/>
              </a:spcBef>
              <a:buNone/>
              <a:tabLst>
                <a:tab algn="l" pos="0"/>
              </a:tabLst>
            </a:pPr>
            <a:r>
              <a:rPr b="0" lang="en-US" sz="2400" spc="-1" strike="noStrike">
                <a:solidFill>
                  <a:schemeClr val="dk1"/>
                </a:solidFill>
                <a:latin typeface="Cambria"/>
              </a:rPr>
              <a:t> </a:t>
            </a:r>
            <a:r>
              <a:rPr b="0" lang="en-US" sz="2400" spc="-1" strike="noStrike">
                <a:solidFill>
                  <a:schemeClr val="dk1"/>
                </a:solidFill>
                <a:latin typeface="Cambria"/>
              </a:rPr>
              <a:t>	</a:t>
            </a:r>
            <a:r>
              <a:rPr b="0" lang="en-US" sz="2400" spc="-1" strike="noStrike">
                <a:solidFill>
                  <a:schemeClr val="dk1"/>
                </a:solidFill>
                <a:latin typeface="Cambria"/>
              </a:rPr>
              <a:t>	</a:t>
            </a:r>
            <a:endParaRPr b="0" lang="en-US" sz="2400" spc="-1" strike="noStrike">
              <a:solidFill>
                <a:schemeClr val="dk1"/>
              </a:solidFill>
              <a:latin typeface="Cambria"/>
            </a:endParaRPr>
          </a:p>
        </p:txBody>
      </p:sp>
      <p:graphicFrame>
        <p:nvGraphicFramePr>
          <p:cNvPr id="212" name="Content Placeholder 3"/>
          <p:cNvGraphicFramePr/>
          <p:nvPr/>
        </p:nvGraphicFramePr>
        <p:xfrm>
          <a:off x="990720" y="1828800"/>
          <a:ext cx="7009920" cy="1904760"/>
        </p:xfrm>
        <a:graphic>
          <a:graphicData uri="http://schemas.openxmlformats.org/drawingml/2006/table">
            <a:tbl>
              <a:tblPr/>
              <a:tblGrid>
                <a:gridCol w="1401840"/>
                <a:gridCol w="1401840"/>
                <a:gridCol w="1401840"/>
                <a:gridCol w="1401840"/>
                <a:gridCol w="1401840"/>
              </a:tblGrid>
              <a:tr h="634680">
                <a:tc>
                  <a:txBody>
                    <a:bodyPr lIns="44640" rIns="44640" anchor="t">
                      <a:noAutofit/>
                    </a:bodyPr>
                    <a:p>
                      <a:endParaRPr b="0" lang="en-US" sz="2800" spc="-1" strike="noStrike">
                        <a:solidFill>
                          <a:schemeClr val="lt1"/>
                        </a:solidFill>
                        <a:latin typeface="Cambria"/>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2800" spc="-1" strike="noStrike">
                          <a:solidFill>
                            <a:schemeClr val="lt1"/>
                          </a:solidFill>
                          <a:latin typeface="Cambria"/>
                        </a:rPr>
                        <a:t>f</a:t>
                      </a:r>
                      <a:endParaRPr b="0" lang="en-US" sz="28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2800" spc="-1" strike="noStrike">
                          <a:solidFill>
                            <a:schemeClr val="lt1"/>
                          </a:solidFill>
                          <a:latin typeface="Cambria"/>
                        </a:rPr>
                        <a:t>g</a:t>
                      </a:r>
                      <a:endParaRPr b="0" lang="en-US" sz="28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2800" spc="-1" strike="noStrike">
                          <a:solidFill>
                            <a:schemeClr val="lt1"/>
                          </a:solidFill>
                          <a:latin typeface="Cambria"/>
                        </a:rPr>
                        <a:t>David</a:t>
                      </a:r>
                      <a:endParaRPr b="0" lang="en-US" sz="28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44640" rIns="44640" anchor="t">
                      <a:noAutofit/>
                    </a:bodyPr>
                    <a:p>
                      <a:pPr defTabSz="457200">
                        <a:lnSpc>
                          <a:spcPct val="100000"/>
                        </a:lnSpc>
                      </a:pPr>
                      <a:r>
                        <a:rPr b="0" lang="en-US" sz="2800" spc="-1" strike="noStrike">
                          <a:solidFill>
                            <a:schemeClr val="lt1"/>
                          </a:solidFill>
                          <a:latin typeface="Cambria"/>
                        </a:rPr>
                        <a:t>Andre</a:t>
                      </a:r>
                      <a:endParaRPr b="0" lang="en-US" sz="2800" spc="-1" strike="noStrike">
                        <a:solidFill>
                          <a:srgbClr val="ffffff"/>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34680">
                <a:tc>
                  <a:txBody>
                    <a:bodyPr lIns="44640" rIns="44640" anchor="t">
                      <a:noAutofit/>
                    </a:bodyPr>
                    <a:p>
                      <a:pPr defTabSz="457200">
                        <a:lnSpc>
                          <a:spcPct val="100000"/>
                        </a:lnSpc>
                      </a:pPr>
                      <a:r>
                        <a:rPr b="0" lang="en-US" sz="2800" spc="-1" strike="noStrike">
                          <a:solidFill>
                            <a:schemeClr val="dk1"/>
                          </a:solidFill>
                          <a:latin typeface="Cambria"/>
                        </a:rPr>
                        <a:t>David</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rwo</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rwxo</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w</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34680">
                <a:tc>
                  <a:txBody>
                    <a:bodyPr lIns="44640" rIns="44640" anchor="t">
                      <a:noAutofit/>
                    </a:bodyPr>
                    <a:p>
                      <a:pPr defTabSz="457200">
                        <a:lnSpc>
                          <a:spcPct val="100000"/>
                        </a:lnSpc>
                      </a:pPr>
                      <a:r>
                        <a:rPr b="0" lang="en-US" sz="2800" spc="-1" strike="noStrike">
                          <a:solidFill>
                            <a:schemeClr val="dk1"/>
                          </a:solidFill>
                          <a:latin typeface="Cambria"/>
                        </a:rPr>
                        <a:t>Andre</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a</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ro</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44640" rIns="44640" anchor="t">
                      <a:noAutofit/>
                    </a:bodyPr>
                    <a:p>
                      <a:pPr defTabSz="457200">
                        <a:lnSpc>
                          <a:spcPct val="100000"/>
                        </a:lnSpc>
                      </a:pPr>
                      <a:r>
                        <a:rPr b="0" lang="en-US" sz="2800" spc="-1" strike="noStrike">
                          <a:solidFill>
                            <a:schemeClr val="dk1"/>
                          </a:solidFill>
                          <a:latin typeface="Cambria"/>
                        </a:rPr>
                        <a:t>rwxo</a:t>
                      </a:r>
                      <a:endParaRPr b="0" lang="en-US" sz="2800" spc="-1" strike="noStrike">
                        <a:solidFill>
                          <a:srgbClr val="000000"/>
                        </a:solidFill>
                        <a:latin typeface="Arial"/>
                      </a:endParaRPr>
                    </a:p>
                  </a:txBody>
                  <a:tcPr anchor="t" marL="44640" marR="446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213" name="Oval 17"/>
          <p:cNvSpPr/>
          <p:nvPr/>
        </p:nvSpPr>
        <p:spPr>
          <a:xfrm>
            <a:off x="685800" y="2286000"/>
            <a:ext cx="7314840" cy="837720"/>
          </a:xfrm>
          <a:prstGeom prst="ellipse">
            <a:avLst/>
          </a:prstGeom>
          <a:noFill/>
          <a:ln w="38100">
            <a:solidFill>
              <a:srgbClr val="990000"/>
            </a:solidFill>
            <a:round/>
          </a:ln>
        </p:spPr>
        <p:style>
          <a:lnRef idx="0"/>
          <a:fillRef idx="0"/>
          <a:effectRef idx="0"/>
          <a:fontRef idx="minor"/>
        </p:style>
        <p:txBody>
          <a:bodyPr numCol="1" spcCol="0" anchor="ctr">
            <a:noAutofit/>
          </a:bodyPr>
          <a:p>
            <a:pPr algn="ctr" defTabSz="914400">
              <a:lnSpc>
                <a:spcPct val="100000"/>
              </a:lnSpc>
              <a:spcBef>
                <a:spcPts val="1199"/>
              </a:spcBef>
              <a:tabLst>
                <a:tab algn="l" pos="0"/>
              </a:tabLst>
            </a:pPr>
            <a:endParaRPr b="1" lang="en-US" sz="2400" spc="-1" strike="noStrike">
              <a:solidFill>
                <a:srgbClr val="000000"/>
              </a:solidFill>
              <a:latin typeface="Arial"/>
            </a:endParaRPr>
          </a:p>
        </p:txBody>
      </p:sp>
      <p:sp>
        <p:nvSpPr>
          <p:cNvPr id="214" name="Oval 18"/>
          <p:cNvSpPr/>
          <p:nvPr/>
        </p:nvSpPr>
        <p:spPr>
          <a:xfrm>
            <a:off x="609480" y="3048120"/>
            <a:ext cx="7467120" cy="837720"/>
          </a:xfrm>
          <a:prstGeom prst="ellipse">
            <a:avLst/>
          </a:prstGeom>
          <a:noFill/>
          <a:ln w="38100">
            <a:solidFill>
              <a:srgbClr val="990000"/>
            </a:solidFill>
            <a:round/>
          </a:ln>
        </p:spPr>
        <p:style>
          <a:lnRef idx="0"/>
          <a:fillRef idx="0"/>
          <a:effectRef idx="0"/>
          <a:fontRef idx="minor"/>
        </p:style>
        <p:txBody>
          <a:bodyPr numCol="1" spcCol="0" anchor="ctr">
            <a:noAutofit/>
          </a:bodyPr>
          <a:p>
            <a:pPr algn="ctr" defTabSz="914400">
              <a:lnSpc>
                <a:spcPct val="100000"/>
              </a:lnSpc>
              <a:spcBef>
                <a:spcPts val="1199"/>
              </a:spcBef>
              <a:tabLst>
                <a:tab algn="l" pos="0"/>
              </a:tabLst>
            </a:pPr>
            <a:endParaRPr b="1" lang="en-US" sz="2400" spc="-1" strike="noStrike">
              <a:solidFill>
                <a:srgbClr val="000000"/>
              </a:solidFill>
              <a:latin typeface="Arial"/>
            </a:endParaRPr>
          </a:p>
        </p:txBody>
      </p:sp>
      <p:pic>
        <p:nvPicPr>
          <p:cNvPr id="215" name="Picture 1" descr=""/>
          <p:cNvPicPr/>
          <p:nvPr/>
        </p:nvPicPr>
        <p:blipFill>
          <a:blip r:embed="rId1"/>
          <a:stretch/>
        </p:blipFill>
        <p:spPr>
          <a:xfrm>
            <a:off x="4495680" y="3340080"/>
            <a:ext cx="151920" cy="177480"/>
          </a:xfrm>
          <a:prstGeom prst="rect">
            <a:avLst/>
          </a:prstGeom>
          <a:ln w="0">
            <a:noFill/>
          </a:ln>
        </p:spPr>
      </p:pic>
      <p:pic>
        <p:nvPicPr>
          <p:cNvPr id="216" name="Picture 2" descr=""/>
          <p:cNvPicPr/>
          <p:nvPr/>
        </p:nvPicPr>
        <p:blipFill>
          <a:blip r:embed="rId2"/>
          <a:stretch/>
        </p:blipFill>
        <p:spPr>
          <a:xfrm>
            <a:off x="4495680" y="3340080"/>
            <a:ext cx="151920" cy="177480"/>
          </a:xfrm>
          <a:prstGeom prst="rect">
            <a:avLst/>
          </a:prstGeom>
          <a:ln w="0">
            <a:noFill/>
          </a:ln>
        </p:spPr>
      </p:pic>
      <p:pic>
        <p:nvPicPr>
          <p:cNvPr id="217" name="Picture 3" descr=""/>
          <p:cNvPicPr/>
          <p:nvPr/>
        </p:nvPicPr>
        <p:blipFill>
          <a:blip r:embed="rId3"/>
          <a:stretch/>
        </p:blipFill>
        <p:spPr>
          <a:xfrm>
            <a:off x="4495680" y="3340080"/>
            <a:ext cx="151920" cy="177480"/>
          </a:xfrm>
          <a:prstGeom prst="rect">
            <a:avLst/>
          </a:prstGeom>
          <a:ln w="0">
            <a:noFill/>
          </a:ln>
        </p:spPr>
      </p:pic>
      <p:pic>
        <p:nvPicPr>
          <p:cNvPr id="218" name="Picture 4" descr=""/>
          <p:cNvPicPr/>
          <p:nvPr/>
        </p:nvPicPr>
        <p:blipFill>
          <a:blip r:embed="rId4"/>
          <a:stretch/>
        </p:blipFill>
        <p:spPr>
          <a:xfrm>
            <a:off x="4495680" y="3340080"/>
            <a:ext cx="151920" cy="177480"/>
          </a:xfrm>
          <a:prstGeom prst="rect">
            <a:avLst/>
          </a:prstGeom>
          <a:ln w="0">
            <a:noFill/>
          </a:ln>
        </p:spPr>
      </p:pic>
      <p:sp>
        <p:nvSpPr>
          <p:cNvPr id="4" name="PlaceHolder 3"/>
          <p:cNvSpPr>
            <a:spLocks noGrp="1"/>
          </p:cNvSpPr>
          <p:nvPr>
            <p:ph type="sldNum" idx="18"/>
          </p:nvPr>
        </p:nvSpPr>
        <p:spPr/>
        <p:txBody>
          <a:bodyPr/>
          <a:p>
            <a:fld id="{A8E39EC6-C078-430F-A98C-84FC3D43EE4B}"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90000"/>
              </a:lnSpc>
              <a:buNone/>
            </a:pPr>
            <a:r>
              <a:rPr b="0" lang="en-US" sz="4000" spc="-52" strike="noStrike">
                <a:solidFill>
                  <a:schemeClr val="dk2"/>
                </a:solidFill>
                <a:latin typeface="Calibri"/>
              </a:rPr>
              <a:t>Semantics</a:t>
            </a:r>
            <a:endParaRPr b="0" lang="en-US" sz="4000" spc="-1" strike="noStrike">
              <a:solidFill>
                <a:schemeClr val="dk1"/>
              </a:solidFill>
              <a:latin typeface="Cambria"/>
            </a:endParaRPr>
          </a:p>
        </p:txBody>
      </p:sp>
      <p:sp>
        <p:nvSpPr>
          <p:cNvPr id="220"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90000"/>
              </a:lnSpc>
              <a:spcBef>
                <a:spcPts val="561"/>
              </a:spcBef>
              <a:buClr>
                <a:srgbClr val="000000"/>
              </a:buClr>
              <a:buFont typeface="Arial"/>
              <a:buChar char="•"/>
            </a:pPr>
            <a:r>
              <a:rPr b="0" lang="en-US" sz="2800" spc="-1" strike="noStrike">
                <a:solidFill>
                  <a:schemeClr val="dk1"/>
                </a:solidFill>
                <a:latin typeface="Cambria"/>
              </a:rPr>
              <a:t>Like a bus ticket</a:t>
            </a:r>
            <a:endParaRPr b="0" lang="en-US" sz="2800" spc="-1" strike="noStrike">
              <a:solidFill>
                <a:schemeClr val="dk1"/>
              </a:solidFill>
              <a:latin typeface="Cambria"/>
            </a:endParaRPr>
          </a:p>
          <a:p>
            <a:pPr lvl="1" marL="635040" indent="-291960" defTabSz="457200">
              <a:lnSpc>
                <a:spcPct val="90000"/>
              </a:lnSpc>
              <a:spcBef>
                <a:spcPts val="479"/>
              </a:spcBef>
              <a:buClr>
                <a:srgbClr val="000000"/>
              </a:buClr>
              <a:buFont typeface="Arial"/>
              <a:buChar char="–"/>
            </a:pPr>
            <a:r>
              <a:rPr b="0" lang="en-US" sz="2400" spc="-1" strike="noStrike">
                <a:solidFill>
                  <a:schemeClr val="dk1"/>
                </a:solidFill>
                <a:latin typeface="Cambria"/>
              </a:rPr>
              <a:t>Mere possession indicates rights that subject has over object</a:t>
            </a:r>
            <a:endParaRPr b="0" lang="en-US" sz="2400" spc="-1" strike="noStrike">
              <a:solidFill>
                <a:schemeClr val="dk1"/>
              </a:solidFill>
              <a:latin typeface="Cambria"/>
            </a:endParaRPr>
          </a:p>
          <a:p>
            <a:pPr lvl="1" marL="635040" indent="-291960" defTabSz="457200">
              <a:lnSpc>
                <a:spcPct val="90000"/>
              </a:lnSpc>
              <a:spcBef>
                <a:spcPts val="479"/>
              </a:spcBef>
              <a:buClr>
                <a:srgbClr val="000000"/>
              </a:buClr>
              <a:buFont typeface="Arial"/>
              <a:buChar char="–"/>
            </a:pPr>
            <a:r>
              <a:rPr b="0" lang="en-US" sz="2400" spc="-1" strike="noStrike">
                <a:solidFill>
                  <a:schemeClr val="dk1"/>
                </a:solidFill>
                <a:latin typeface="Cambria"/>
              </a:rPr>
              <a:t>Object identified by capability (as part of the token)</a:t>
            </a:r>
            <a:endParaRPr b="0" lang="en-US" sz="2400" spc="-1" strike="noStrike">
              <a:solidFill>
                <a:schemeClr val="dk1"/>
              </a:solidFill>
              <a:latin typeface="Cambria"/>
            </a:endParaRPr>
          </a:p>
          <a:p>
            <a:pPr lvl="2" marL="914400" indent="-228600" defTabSz="457200">
              <a:lnSpc>
                <a:spcPct val="90000"/>
              </a:lnSpc>
              <a:spcBef>
                <a:spcPts val="400"/>
              </a:spcBef>
              <a:buClr>
                <a:srgbClr val="000000"/>
              </a:buClr>
              <a:buFont typeface="Arial"/>
              <a:buChar char="•"/>
            </a:pPr>
            <a:r>
              <a:rPr b="0" lang="en-US" sz="2000" spc="-1" strike="noStrike">
                <a:solidFill>
                  <a:schemeClr val="dk1"/>
                </a:solidFill>
                <a:latin typeface="Cambria"/>
              </a:rPr>
              <a:t>Name may be a reference, location, or something else</a:t>
            </a:r>
            <a:endParaRPr b="0" lang="en-US" sz="2000" spc="-1" strike="noStrike">
              <a:solidFill>
                <a:schemeClr val="dk1"/>
              </a:solidFill>
              <a:latin typeface="Cambria"/>
            </a:endParaRPr>
          </a:p>
          <a:p>
            <a:pPr indent="0" defTabSz="457200">
              <a:lnSpc>
                <a:spcPct val="90000"/>
              </a:lnSpc>
              <a:spcBef>
                <a:spcPts val="400"/>
              </a:spcBef>
              <a:buNone/>
            </a:pPr>
            <a:endParaRPr b="0" lang="en-US" sz="2000" spc="-1" strike="noStrike">
              <a:solidFill>
                <a:schemeClr val="dk1"/>
              </a:solidFill>
              <a:latin typeface="Cambria"/>
            </a:endParaRPr>
          </a:p>
          <a:p>
            <a:pPr marL="291960" indent="-291960" defTabSz="457200">
              <a:lnSpc>
                <a:spcPct val="90000"/>
              </a:lnSpc>
              <a:spcBef>
                <a:spcPts val="561"/>
              </a:spcBef>
              <a:buClr>
                <a:srgbClr val="000000"/>
              </a:buClr>
              <a:buFont typeface="Arial"/>
              <a:buChar char="•"/>
            </a:pPr>
            <a:r>
              <a:rPr b="0" lang="en-US" sz="2800" spc="-1" strike="noStrike">
                <a:solidFill>
                  <a:schemeClr val="dk1"/>
                </a:solidFill>
                <a:latin typeface="Cambria"/>
              </a:rPr>
              <a:t>Must prevent process from altering capabilities</a:t>
            </a:r>
            <a:endParaRPr b="0" lang="en-US" sz="2800" spc="-1" strike="noStrike">
              <a:solidFill>
                <a:schemeClr val="dk1"/>
              </a:solidFill>
              <a:latin typeface="Cambria"/>
            </a:endParaRPr>
          </a:p>
          <a:p>
            <a:pPr lvl="1" marL="635040" indent="-291960" defTabSz="457200">
              <a:lnSpc>
                <a:spcPct val="90000"/>
              </a:lnSpc>
              <a:spcBef>
                <a:spcPts val="479"/>
              </a:spcBef>
              <a:buClr>
                <a:srgbClr val="000000"/>
              </a:buClr>
              <a:buFont typeface="Arial"/>
              <a:buChar char="–"/>
            </a:pPr>
            <a:r>
              <a:rPr b="0" lang="en-US" sz="2400" spc="-1" strike="noStrike">
                <a:solidFill>
                  <a:schemeClr val="dk1"/>
                </a:solidFill>
                <a:latin typeface="Cambria"/>
              </a:rPr>
              <a:t>Otherwise subject could change rights encoded in capability or object to which they refer</a:t>
            </a:r>
            <a:endParaRPr b="0" lang="en-US" sz="2400" spc="-1" strike="noStrike">
              <a:solidFill>
                <a:schemeClr val="dk1"/>
              </a:solidFill>
              <a:latin typeface="Cambria"/>
            </a:endParaRPr>
          </a:p>
          <a:p>
            <a:pPr indent="0" defTabSz="457200">
              <a:lnSpc>
                <a:spcPct val="90000"/>
              </a:lnSpc>
              <a:spcBef>
                <a:spcPts val="479"/>
              </a:spcBef>
              <a:buNone/>
            </a:pPr>
            <a:endParaRPr b="0" lang="en-US" sz="2400" spc="-1" strike="noStrike">
              <a:solidFill>
                <a:schemeClr val="dk1"/>
              </a:solidFill>
              <a:latin typeface="Cambria"/>
            </a:endParaRPr>
          </a:p>
        </p:txBody>
      </p:sp>
      <p:sp>
        <p:nvSpPr>
          <p:cNvPr id="221" name="TextBox 6"/>
          <p:cNvSpPr/>
          <p:nvPr/>
        </p:nvSpPr>
        <p:spPr>
          <a:xfrm>
            <a:off x="5486400" y="6400800"/>
            <a:ext cx="1752120" cy="304560"/>
          </a:xfrm>
          <a:prstGeom prst="rect">
            <a:avLst/>
          </a:prstGeom>
          <a:noFill/>
          <a:ln w="0">
            <a:noFill/>
          </a:ln>
        </p:spPr>
        <p:style>
          <a:lnRef idx="0"/>
          <a:fillRef idx="0"/>
          <a:effectRef idx="0"/>
          <a:fontRef idx="minor"/>
        </p:style>
        <p:txBody>
          <a:bodyPr wrap="none" lIns="90000" rIns="90000" tIns="45000" bIns="45000" anchor="t">
            <a:noAutofit/>
          </a:bodyPr>
          <a:p>
            <a:pPr defTabSz="914400">
              <a:lnSpc>
                <a:spcPct val="100000"/>
              </a:lnSpc>
            </a:pPr>
            <a:r>
              <a:rPr b="0" lang="en-US" sz="1400" spc="-1" strike="noStrike">
                <a:solidFill>
                  <a:schemeClr val="dk1"/>
                </a:solidFill>
                <a:latin typeface="Cambria"/>
              </a:rPr>
              <a:t>* From: Computer Security, Art &amp; Science</a:t>
            </a:r>
            <a:endParaRPr b="0" lang="en-US" sz="1400" spc="-1" strike="noStrike">
              <a:solidFill>
                <a:srgbClr val="000000"/>
              </a:solidFill>
              <a:latin typeface="Arial"/>
            </a:endParaRPr>
          </a:p>
        </p:txBody>
      </p:sp>
      <p:sp>
        <p:nvSpPr>
          <p:cNvPr id="4" name="PlaceHolder 3"/>
          <p:cNvSpPr>
            <a:spLocks noGrp="1"/>
          </p:cNvSpPr>
          <p:nvPr>
            <p:ph type="sldNum" idx="18"/>
          </p:nvPr>
        </p:nvSpPr>
        <p:spPr/>
        <p:txBody>
          <a:bodyPr/>
          <a:p>
            <a:fld id="{A8FB7FA7-64CA-4847-83E8-8CFC2FDE700B}"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Example</a:t>
            </a:r>
            <a:endParaRPr b="0" lang="en-US" sz="4400" spc="-1" strike="noStrike">
              <a:solidFill>
                <a:schemeClr val="dk1"/>
              </a:solidFill>
              <a:latin typeface="Cambria"/>
            </a:endParaRPr>
          </a:p>
        </p:txBody>
      </p:sp>
      <p:sp>
        <p:nvSpPr>
          <p:cNvPr id="223"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UNIX open() call returns a file descriptor. The file descriptor is a capability</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Even if file is deleted and a new file with the same name is created, your capability works.</a:t>
            </a:r>
            <a:endParaRPr b="0" lang="en-US" sz="2800" spc="-1" strike="noStrike">
              <a:solidFill>
                <a:schemeClr val="dk1"/>
              </a:solidFill>
              <a:latin typeface="Cambria"/>
            </a:endParaRPr>
          </a:p>
        </p:txBody>
      </p:sp>
      <p:sp>
        <p:nvSpPr>
          <p:cNvPr id="4" name="PlaceHolder 3"/>
          <p:cNvSpPr>
            <a:spLocks noGrp="1"/>
          </p:cNvSpPr>
          <p:nvPr>
            <p:ph type="sldNum" idx="18"/>
          </p:nvPr>
        </p:nvSpPr>
        <p:spPr/>
        <p:txBody>
          <a:bodyPr/>
          <a:p>
            <a:fld id="{A694B41D-E696-4FEC-8726-0347EE9B8F89}"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Capability Implementation</a:t>
            </a:r>
            <a:endParaRPr b="0" lang="en-US" sz="4400" spc="-1" strike="noStrike">
              <a:solidFill>
                <a:schemeClr val="dk1"/>
              </a:solidFill>
              <a:latin typeface="Cambria"/>
            </a:endParaRPr>
          </a:p>
        </p:txBody>
      </p:sp>
      <p:sp>
        <p:nvSpPr>
          <p:cNvPr id="225"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87491"/>
          </a:bodyPr>
          <a:p>
            <a:pPr marL="514440" indent="-457200" defTabSz="457200">
              <a:lnSpc>
                <a:spcPct val="100000"/>
              </a:lnSpc>
              <a:spcBef>
                <a:spcPts val="641"/>
              </a:spcBef>
              <a:buClr>
                <a:srgbClr val="000000"/>
              </a:buClr>
              <a:buFont typeface="Calibri"/>
              <a:buAutoNum type="arabicPeriod"/>
            </a:pPr>
            <a:r>
              <a:rPr b="0" lang="en-US" sz="3200" spc="-1" strike="noStrike">
                <a:solidFill>
                  <a:schemeClr val="dk1"/>
                </a:solidFill>
                <a:latin typeface="Cambria"/>
              </a:rPr>
              <a:t>Tags: </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Capabilities stored in memory words with associated tag bit that can only be modified in kernel model</a:t>
            </a:r>
            <a:endParaRPr b="0" lang="en-US" sz="2800" spc="-1" strike="noStrike">
              <a:solidFill>
                <a:schemeClr val="dk1"/>
              </a:solidFill>
              <a:latin typeface="Cambria"/>
            </a:endParaRPr>
          </a:p>
          <a:p>
            <a:pPr marL="514440" indent="-457200" defTabSz="457200">
              <a:lnSpc>
                <a:spcPct val="100000"/>
              </a:lnSpc>
              <a:spcBef>
                <a:spcPts val="641"/>
              </a:spcBef>
              <a:buClr>
                <a:srgbClr val="000000"/>
              </a:buClr>
              <a:buFont typeface="Calibri"/>
              <a:buAutoNum type="arabicPeriod"/>
            </a:pPr>
            <a:r>
              <a:rPr b="0" lang="en-US" sz="3200" spc="-1" strike="noStrike">
                <a:solidFill>
                  <a:schemeClr val="dk1"/>
                </a:solidFill>
                <a:latin typeface="Cambria"/>
              </a:rPr>
              <a:t>Protected Memory:</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Capabilities stored in kernel memory and can only be accessed indirectly.</a:t>
            </a:r>
            <a:endParaRPr b="0" lang="en-US" sz="2800" spc="-1" strike="noStrike">
              <a:solidFill>
                <a:schemeClr val="dk1"/>
              </a:solidFill>
              <a:latin typeface="Cambria"/>
            </a:endParaRPr>
          </a:p>
          <a:p>
            <a:pPr marL="514440" indent="-457200" defTabSz="457200">
              <a:lnSpc>
                <a:spcPct val="100000"/>
              </a:lnSpc>
              <a:spcBef>
                <a:spcPts val="641"/>
              </a:spcBef>
              <a:buClr>
                <a:srgbClr val="000000"/>
              </a:buClr>
              <a:buFont typeface="Calibri"/>
              <a:buAutoNum type="arabicPeriod"/>
            </a:pPr>
            <a:r>
              <a:rPr b="0" lang="en-US" sz="3200" spc="-1" strike="noStrike">
                <a:solidFill>
                  <a:schemeClr val="dk1"/>
                </a:solidFill>
                <a:latin typeface="Cambria"/>
              </a:rPr>
              <a:t>Cryptography</a:t>
            </a:r>
            <a:endParaRPr b="0" lang="en-US" sz="3200" spc="-1" strike="noStrike">
              <a:solidFill>
                <a:schemeClr val="dk1"/>
              </a:solidFill>
              <a:latin typeface="Cambria"/>
            </a:endParaRPr>
          </a:p>
          <a:p>
            <a:pPr lvl="1" marL="914400" indent="-457200" defTabSz="457200">
              <a:lnSpc>
                <a:spcPct val="100000"/>
              </a:lnSpc>
              <a:spcBef>
                <a:spcPts val="561"/>
              </a:spcBef>
              <a:buClr>
                <a:srgbClr val="000000"/>
              </a:buClr>
              <a:buFont typeface="Arial"/>
              <a:buChar char="–"/>
            </a:pPr>
            <a:r>
              <a:rPr b="0" lang="en-US" sz="2800" spc="-1" strike="noStrike">
                <a:solidFill>
                  <a:schemeClr val="dk1"/>
                </a:solidFill>
                <a:latin typeface="Cambria"/>
              </a:rPr>
              <a:t>Capabilities are encrypted and cannot be modified w/o detection by user process</a:t>
            </a:r>
            <a:endParaRPr b="0" lang="en-US" sz="2800" spc="-1" strike="noStrike">
              <a:solidFill>
                <a:schemeClr val="dk1"/>
              </a:solidFill>
              <a:latin typeface="Cambria"/>
            </a:endParaRPr>
          </a:p>
          <a:p>
            <a:pPr lvl="1" marL="914400" indent="-457200" defTabSz="457200">
              <a:lnSpc>
                <a:spcPct val="100000"/>
              </a:lnSpc>
              <a:spcBef>
                <a:spcPts val="561"/>
              </a:spcBef>
              <a:buClr>
                <a:srgbClr val="000000"/>
              </a:buClr>
              <a:buFont typeface="Arial"/>
              <a:buChar char="–"/>
            </a:pPr>
            <a:r>
              <a:rPr b="0" lang="en-US" sz="2800" spc="-1" strike="noStrike">
                <a:solidFill>
                  <a:schemeClr val="dk1"/>
                </a:solidFill>
                <a:latin typeface="Cambria"/>
              </a:rPr>
              <a:t>Can be stored in user space</a:t>
            </a:r>
            <a:endParaRPr b="0" lang="en-US" sz="2800" spc="-1" strike="noStrike">
              <a:solidFill>
                <a:schemeClr val="dk1"/>
              </a:solidFill>
              <a:latin typeface="Cambria"/>
            </a:endParaRPr>
          </a:p>
        </p:txBody>
      </p:sp>
      <p:sp>
        <p:nvSpPr>
          <p:cNvPr id="4" name="PlaceHolder 3"/>
          <p:cNvSpPr>
            <a:spLocks noGrp="1"/>
          </p:cNvSpPr>
          <p:nvPr>
            <p:ph type="sldNum" idx="18"/>
          </p:nvPr>
        </p:nvSpPr>
        <p:spPr/>
        <p:txBody>
          <a:bodyPr/>
          <a:p>
            <a:fld id="{16E6EA10-2ECA-4FEB-9AD1-C6D626A2B6EF}"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90000"/>
              </a:lnSpc>
              <a:buNone/>
            </a:pPr>
            <a:r>
              <a:rPr b="0" lang="en-US" sz="4000" spc="-52" strike="noStrike">
                <a:solidFill>
                  <a:schemeClr val="dk2"/>
                </a:solidFill>
                <a:latin typeface="Calibri"/>
              </a:rPr>
              <a:t>Capability Revocation</a:t>
            </a:r>
            <a:endParaRPr b="0" lang="en-US" sz="4000" spc="-1" strike="noStrike">
              <a:solidFill>
                <a:schemeClr val="dk1"/>
              </a:solidFill>
              <a:latin typeface="Cambria"/>
            </a:endParaRPr>
          </a:p>
        </p:txBody>
      </p:sp>
      <p:sp>
        <p:nvSpPr>
          <p:cNvPr id="227"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90000"/>
              </a:lnSpc>
              <a:spcBef>
                <a:spcPts val="479"/>
              </a:spcBef>
              <a:buClr>
                <a:srgbClr val="000000"/>
              </a:buClr>
              <a:buFont typeface="Arial"/>
              <a:buChar char="•"/>
            </a:pPr>
            <a:r>
              <a:rPr b="0" lang="en-US" sz="2400" spc="-1" strike="noStrike">
                <a:solidFill>
                  <a:schemeClr val="dk1"/>
                </a:solidFill>
                <a:latin typeface="Cambria"/>
              </a:rPr>
              <a:t>Scan all C-lists, remove relevant capabilities</a:t>
            </a:r>
            <a:endParaRPr b="0" lang="en-US" sz="2400" spc="-1" strike="noStrike">
              <a:solidFill>
                <a:schemeClr val="dk1"/>
              </a:solidFill>
              <a:latin typeface="Cambria"/>
            </a:endParaRPr>
          </a:p>
          <a:p>
            <a:pPr lvl="1" marL="635040" indent="-291960" defTabSz="457200">
              <a:lnSpc>
                <a:spcPct val="90000"/>
              </a:lnSpc>
              <a:spcBef>
                <a:spcPts val="400"/>
              </a:spcBef>
              <a:buClr>
                <a:srgbClr val="000000"/>
              </a:buClr>
              <a:buFont typeface="Arial"/>
              <a:buChar char="–"/>
            </a:pPr>
            <a:r>
              <a:rPr b="0" lang="en-US" sz="2000" spc="-1" strike="noStrike">
                <a:solidFill>
                  <a:schemeClr val="dk1"/>
                </a:solidFill>
                <a:latin typeface="Cambria"/>
              </a:rPr>
              <a:t>Far too expensive!</a:t>
            </a:r>
            <a:endParaRPr b="0" lang="en-US" sz="2000" spc="-1" strike="noStrike">
              <a:solidFill>
                <a:schemeClr val="dk1"/>
              </a:solidFill>
              <a:latin typeface="Cambria"/>
            </a:endParaRPr>
          </a:p>
          <a:p>
            <a:pPr marL="291960" indent="-291960" defTabSz="457200">
              <a:lnSpc>
                <a:spcPct val="90000"/>
              </a:lnSpc>
              <a:spcBef>
                <a:spcPts val="479"/>
              </a:spcBef>
              <a:buClr>
                <a:srgbClr val="000000"/>
              </a:buClr>
              <a:buFont typeface="Arial"/>
              <a:buChar char="•"/>
            </a:pPr>
            <a:r>
              <a:rPr b="0" lang="en-US" sz="2400" spc="-1" strike="noStrike">
                <a:solidFill>
                  <a:schemeClr val="dk1"/>
                </a:solidFill>
                <a:latin typeface="Cambria"/>
              </a:rPr>
              <a:t>Use indirection</a:t>
            </a:r>
            <a:endParaRPr b="0" lang="en-US" sz="2400" spc="-1" strike="noStrike">
              <a:solidFill>
                <a:schemeClr val="dk1"/>
              </a:solidFill>
              <a:latin typeface="Cambria"/>
            </a:endParaRPr>
          </a:p>
          <a:p>
            <a:pPr lvl="1" marL="635040" indent="-291960" defTabSz="457200">
              <a:lnSpc>
                <a:spcPct val="90000"/>
              </a:lnSpc>
              <a:spcBef>
                <a:spcPts val="400"/>
              </a:spcBef>
              <a:buClr>
                <a:srgbClr val="000000"/>
              </a:buClr>
              <a:buFont typeface="Arial"/>
              <a:buChar char="–"/>
            </a:pPr>
            <a:r>
              <a:rPr b="0" lang="en-US" sz="2000" spc="-1" strike="noStrike">
                <a:solidFill>
                  <a:schemeClr val="dk1"/>
                </a:solidFill>
                <a:latin typeface="Cambria"/>
              </a:rPr>
              <a:t>Each object has entry in a global object table</a:t>
            </a:r>
            <a:endParaRPr b="0" lang="en-US" sz="2000" spc="-1" strike="noStrike">
              <a:solidFill>
                <a:schemeClr val="dk1"/>
              </a:solidFill>
              <a:latin typeface="Cambria"/>
            </a:endParaRPr>
          </a:p>
          <a:p>
            <a:pPr lvl="1" marL="635040" indent="-291960" defTabSz="457200">
              <a:lnSpc>
                <a:spcPct val="90000"/>
              </a:lnSpc>
              <a:spcBef>
                <a:spcPts val="400"/>
              </a:spcBef>
              <a:buClr>
                <a:srgbClr val="000000"/>
              </a:buClr>
              <a:buFont typeface="Arial"/>
              <a:buChar char="–"/>
            </a:pPr>
            <a:r>
              <a:rPr b="0" lang="en-US" sz="2000" spc="-1" strike="noStrike">
                <a:solidFill>
                  <a:schemeClr val="dk1"/>
                </a:solidFill>
                <a:latin typeface="Cambria"/>
              </a:rPr>
              <a:t>Names in capabilities name the entry, not the object</a:t>
            </a:r>
            <a:endParaRPr b="0" lang="en-US" sz="2000" spc="-1" strike="noStrike">
              <a:solidFill>
                <a:schemeClr val="dk1"/>
              </a:solidFill>
              <a:latin typeface="Cambria"/>
            </a:endParaRPr>
          </a:p>
          <a:p>
            <a:pPr lvl="2" marL="914400" indent="-228600" defTabSz="457200">
              <a:lnSpc>
                <a:spcPct val="90000"/>
              </a:lnSpc>
              <a:spcBef>
                <a:spcPts val="360"/>
              </a:spcBef>
              <a:buClr>
                <a:srgbClr val="000000"/>
              </a:buClr>
              <a:buFont typeface="Arial"/>
              <a:buChar char="•"/>
            </a:pPr>
            <a:r>
              <a:rPr b="0" lang="en-US" sz="1800" spc="-1" strike="noStrike">
                <a:solidFill>
                  <a:schemeClr val="dk1"/>
                </a:solidFill>
                <a:latin typeface="Cambria"/>
              </a:rPr>
              <a:t>To revoke, zap the entry in the table</a:t>
            </a:r>
            <a:endParaRPr b="0" lang="en-US" sz="1800" spc="-1" strike="noStrike">
              <a:solidFill>
                <a:schemeClr val="dk1"/>
              </a:solidFill>
              <a:latin typeface="Cambria"/>
            </a:endParaRPr>
          </a:p>
          <a:p>
            <a:pPr lvl="2" marL="914400" indent="-228600" defTabSz="457200">
              <a:lnSpc>
                <a:spcPct val="90000"/>
              </a:lnSpc>
              <a:spcBef>
                <a:spcPts val="360"/>
              </a:spcBef>
              <a:buClr>
                <a:srgbClr val="000000"/>
              </a:buClr>
              <a:buFont typeface="Arial"/>
              <a:buChar char="•"/>
            </a:pPr>
            <a:r>
              <a:rPr b="0" lang="en-US" sz="1800" spc="-1" strike="noStrike">
                <a:solidFill>
                  <a:schemeClr val="dk1"/>
                </a:solidFill>
                <a:latin typeface="Cambria"/>
              </a:rPr>
              <a:t>Can have multiple entries for a single object to allow control of different sets of rights and/or groups of users for each object</a:t>
            </a:r>
            <a:endParaRPr b="0" lang="en-US" sz="1800" spc="-1" strike="noStrike">
              <a:solidFill>
                <a:schemeClr val="dk1"/>
              </a:solidFill>
              <a:latin typeface="Cambria"/>
            </a:endParaRPr>
          </a:p>
        </p:txBody>
      </p:sp>
      <p:sp>
        <p:nvSpPr>
          <p:cNvPr id="4" name="PlaceHolder 3"/>
          <p:cNvSpPr>
            <a:spLocks noGrp="1"/>
          </p:cNvSpPr>
          <p:nvPr>
            <p:ph type="sldNum" idx="18"/>
          </p:nvPr>
        </p:nvSpPr>
        <p:spPr/>
        <p:txBody>
          <a:bodyPr/>
          <a:p>
            <a:fld id="{16040120-2A6F-43E2-89A4-A2EAF3C3F983}"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ACLs vs. Capabilities</a:t>
            </a:r>
            <a:endParaRPr b="0" lang="en-US" sz="4400" spc="-1" strike="noStrike">
              <a:solidFill>
                <a:schemeClr val="dk1"/>
              </a:solidFill>
              <a:latin typeface="Cambria"/>
            </a:endParaRPr>
          </a:p>
        </p:txBody>
      </p:sp>
      <p:sp>
        <p:nvSpPr>
          <p:cNvPr id="229"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85840" indent="-285840" defTabSz="457200">
              <a:lnSpc>
                <a:spcPct val="90000"/>
              </a:lnSpc>
              <a:spcBef>
                <a:spcPts val="561"/>
              </a:spcBef>
              <a:buClr>
                <a:srgbClr val="000000"/>
              </a:buClr>
              <a:buFont typeface="Arial"/>
              <a:buChar char="•"/>
            </a:pPr>
            <a:r>
              <a:rPr b="0" lang="en-US" sz="2800" spc="-1" strike="noStrike">
                <a:solidFill>
                  <a:schemeClr val="dk1"/>
                </a:solidFill>
                <a:latin typeface="Cambria"/>
              </a:rPr>
              <a:t>Both theoretically equivalent.</a:t>
            </a:r>
            <a:endParaRPr b="0" lang="en-US" sz="2800" spc="-1" strike="noStrike">
              <a:solidFill>
                <a:schemeClr val="dk1"/>
              </a:solidFill>
              <a:latin typeface="Cambria"/>
            </a:endParaRPr>
          </a:p>
          <a:p>
            <a:pPr marL="285840" indent="-285840" defTabSz="457200">
              <a:lnSpc>
                <a:spcPct val="90000"/>
              </a:lnSpc>
              <a:spcBef>
                <a:spcPts val="561"/>
              </a:spcBef>
              <a:buClr>
                <a:srgbClr val="000000"/>
              </a:buClr>
              <a:buFont typeface="Arial"/>
              <a:buChar char="•"/>
            </a:pPr>
            <a:r>
              <a:rPr b="0" lang="en-US" sz="2800" spc="-1" strike="noStrike">
                <a:solidFill>
                  <a:schemeClr val="dk1"/>
                </a:solidFill>
                <a:latin typeface="Cambria"/>
              </a:rPr>
              <a:t>Consider these questions</a:t>
            </a:r>
            <a:endParaRPr b="0" lang="en-US" sz="2800" spc="-1" strike="noStrike">
              <a:solidFill>
                <a:schemeClr val="dk1"/>
              </a:solidFill>
              <a:latin typeface="Cambria"/>
            </a:endParaRPr>
          </a:p>
          <a:p>
            <a:pPr lvl="1" marL="739800" indent="-339840" defTabSz="457200">
              <a:lnSpc>
                <a:spcPct val="90000"/>
              </a:lnSpc>
              <a:spcBef>
                <a:spcPts val="479"/>
              </a:spcBef>
              <a:buClr>
                <a:srgbClr val="000000"/>
              </a:buClr>
              <a:buFont typeface="Times"/>
              <a:buAutoNum type="arabicPeriod"/>
            </a:pPr>
            <a:r>
              <a:rPr b="0" lang="en-US" sz="2400" spc="-1" strike="noStrike">
                <a:solidFill>
                  <a:schemeClr val="dk1"/>
                </a:solidFill>
                <a:latin typeface="Cambria"/>
              </a:rPr>
              <a:t>Given a subject, what objects can it access, and how?</a:t>
            </a:r>
            <a:endParaRPr b="0" lang="en-US" sz="2400" spc="-1" strike="noStrike">
              <a:solidFill>
                <a:schemeClr val="dk1"/>
              </a:solidFill>
              <a:latin typeface="Cambria"/>
            </a:endParaRPr>
          </a:p>
          <a:p>
            <a:pPr lvl="2" marL="1200240" indent="-343080" defTabSz="457200">
              <a:lnSpc>
                <a:spcPct val="90000"/>
              </a:lnSpc>
              <a:spcBef>
                <a:spcPts val="400"/>
              </a:spcBef>
              <a:buClr>
                <a:srgbClr val="000000"/>
              </a:buClr>
              <a:buFont typeface="Arial"/>
              <a:buChar char="•"/>
            </a:pPr>
            <a:r>
              <a:rPr b="0" lang="en-US" sz="2000" spc="-1" strike="noStrike">
                <a:solidFill>
                  <a:schemeClr val="dk1"/>
                </a:solidFill>
                <a:latin typeface="Cambria"/>
              </a:rPr>
              <a:t>Capabilities better</a:t>
            </a:r>
            <a:endParaRPr b="0" lang="en-US" sz="2000" spc="-1" strike="noStrike">
              <a:solidFill>
                <a:schemeClr val="dk1"/>
              </a:solidFill>
              <a:latin typeface="Cambria"/>
            </a:endParaRPr>
          </a:p>
          <a:p>
            <a:pPr lvl="1" marL="857160" indent="-457200" defTabSz="457200">
              <a:lnSpc>
                <a:spcPct val="90000"/>
              </a:lnSpc>
              <a:spcBef>
                <a:spcPts val="479"/>
              </a:spcBef>
              <a:buClr>
                <a:srgbClr val="000000"/>
              </a:buClr>
              <a:buFont typeface="Calibri"/>
              <a:buAutoNum type="arabicPeriod" startAt="2"/>
            </a:pPr>
            <a:r>
              <a:rPr b="0" lang="en-US" sz="2400" spc="-1" strike="noStrike">
                <a:solidFill>
                  <a:schemeClr val="dk1"/>
                </a:solidFill>
                <a:latin typeface="Cambria"/>
              </a:rPr>
              <a:t>Given an object, what subjects can access it, and how?</a:t>
            </a:r>
            <a:endParaRPr b="0" lang="en-US" sz="2400" spc="-1" strike="noStrike">
              <a:solidFill>
                <a:schemeClr val="dk1"/>
              </a:solidFill>
              <a:latin typeface="Cambria"/>
            </a:endParaRPr>
          </a:p>
          <a:p>
            <a:pPr lvl="2" marL="1197000" indent="-339840" defTabSz="457200">
              <a:lnSpc>
                <a:spcPct val="90000"/>
              </a:lnSpc>
              <a:spcBef>
                <a:spcPts val="400"/>
              </a:spcBef>
              <a:buClr>
                <a:srgbClr val="000000"/>
              </a:buClr>
              <a:buFont typeface="Arial"/>
              <a:buChar char="•"/>
            </a:pPr>
            <a:r>
              <a:rPr b="0" lang="en-US" sz="2000" spc="-1" strike="noStrike">
                <a:solidFill>
                  <a:schemeClr val="dk1"/>
                </a:solidFill>
                <a:latin typeface="Cambria"/>
              </a:rPr>
              <a:t>ACLs better</a:t>
            </a:r>
            <a:endParaRPr b="0" lang="en-US" sz="2000" spc="-1" strike="noStrike">
              <a:solidFill>
                <a:schemeClr val="dk1"/>
              </a:solidFill>
              <a:latin typeface="Cambria"/>
            </a:endParaRPr>
          </a:p>
          <a:p>
            <a:pPr marL="339840" indent="-339840" defTabSz="457200">
              <a:lnSpc>
                <a:spcPct val="90000"/>
              </a:lnSpc>
              <a:spcBef>
                <a:spcPts val="561"/>
              </a:spcBef>
              <a:buClr>
                <a:srgbClr val="000000"/>
              </a:buClr>
              <a:buFont typeface="Arial"/>
              <a:buChar char="•"/>
            </a:pPr>
            <a:r>
              <a:rPr b="0" lang="en-US" sz="2800" spc="-1" strike="noStrike">
                <a:solidFill>
                  <a:schemeClr val="dk1"/>
                </a:solidFill>
                <a:latin typeface="Cambria"/>
              </a:rPr>
              <a:t>Tracking which subjects can access an object more common, thus ACL’s more popular because they are more efficient.</a:t>
            </a:r>
            <a:endParaRPr b="0" lang="en-US" sz="2800" spc="-1" strike="noStrike">
              <a:solidFill>
                <a:schemeClr val="dk1"/>
              </a:solidFill>
              <a:latin typeface="Cambria"/>
            </a:endParaRPr>
          </a:p>
          <a:p>
            <a:pPr marL="291960" indent="-291960" defTabSz="457200">
              <a:lnSpc>
                <a:spcPct val="90000"/>
              </a:lnSpc>
              <a:spcBef>
                <a:spcPts val="641"/>
              </a:spcBef>
              <a:buClr>
                <a:srgbClr val="000000"/>
              </a:buClr>
              <a:buFont typeface="Arial"/>
              <a:buChar char="•"/>
            </a:pPr>
            <a:r>
              <a:rPr b="0" lang="en-US" sz="2800" spc="-1" strike="noStrike">
                <a:solidFill>
                  <a:schemeClr val="dk1"/>
                </a:solidFill>
                <a:latin typeface="Cambria"/>
              </a:rPr>
              <a:t>Other choices possible, e.g., revocation on per-subject basis easier with Capabilities</a:t>
            </a:r>
            <a:r>
              <a:rPr b="0" lang="en-US" sz="3200" spc="-1" strike="noStrike">
                <a:solidFill>
                  <a:schemeClr val="dk1"/>
                </a:solidFill>
                <a:latin typeface="Cambria"/>
              </a:rPr>
              <a:t>.</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244F8F79-72A3-4571-BB1C-C2F5FD0D35FA}"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685800" y="2130480"/>
            <a:ext cx="7772040" cy="146952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Notion of Trusted Computing Base</a:t>
            </a:r>
            <a:endParaRPr b="0" lang="en-US" sz="4400" spc="-1" strike="noStrike">
              <a:solidFill>
                <a:schemeClr val="dk1"/>
              </a:solidFill>
              <a:latin typeface="Cambria"/>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Why should I trust this?</a:t>
            </a:r>
            <a:endParaRPr b="0" lang="en-US" sz="4400" spc="-1" strike="noStrike">
              <a:solidFill>
                <a:schemeClr val="dk1"/>
              </a:solidFill>
              <a:latin typeface="Cambria"/>
            </a:endParaRPr>
          </a:p>
        </p:txBody>
      </p:sp>
      <p:sp>
        <p:nvSpPr>
          <p:cNvPr id="232"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indent="0" defTabSz="457200">
              <a:lnSpc>
                <a:spcPct val="100000"/>
              </a:lnSpc>
              <a:spcBef>
                <a:spcPts val="641"/>
              </a:spcBef>
              <a:buNone/>
              <a:tabLst>
                <a:tab algn="l" pos="0"/>
              </a:tabLst>
            </a:pPr>
            <a:r>
              <a:rPr b="0" lang="en-US" sz="3200" spc="-1" strike="noStrike">
                <a:solidFill>
                  <a:schemeClr val="dk1"/>
                </a:solidFill>
                <a:latin typeface="Cambria"/>
              </a:rPr>
              <a:t>What does it mean for the access control mechanism to work correctly?</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p:txBody>
      </p:sp>
      <p:sp>
        <p:nvSpPr>
          <p:cNvPr id="233" name="Rounded Rectangle 4"/>
          <p:cNvSpPr/>
          <p:nvPr/>
        </p:nvSpPr>
        <p:spPr>
          <a:xfrm>
            <a:off x="479880" y="479628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Principal</a:t>
            </a:r>
            <a:endParaRPr b="0" lang="en-US" sz="2800" spc="-1" strike="noStrike">
              <a:solidFill>
                <a:srgbClr val="000000"/>
              </a:solidFill>
              <a:latin typeface="Arial"/>
            </a:endParaRPr>
          </a:p>
        </p:txBody>
      </p:sp>
      <p:sp>
        <p:nvSpPr>
          <p:cNvPr id="234" name="Rounded Rectangle 5"/>
          <p:cNvSpPr/>
          <p:nvPr/>
        </p:nvSpPr>
        <p:spPr>
          <a:xfrm>
            <a:off x="3603960" y="480024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Reference</a:t>
            </a:r>
            <a:br>
              <a:rPr sz="2800"/>
            </a:br>
            <a:r>
              <a:rPr b="0" lang="en-US" sz="2800" spc="-1" strike="noStrike">
                <a:solidFill>
                  <a:srgbClr val="000000"/>
                </a:solidFill>
                <a:latin typeface="Cambria"/>
              </a:rPr>
              <a:t>Monitor</a:t>
            </a:r>
            <a:endParaRPr b="0" lang="en-US" sz="2800" spc="-1" strike="noStrike">
              <a:solidFill>
                <a:srgbClr val="000000"/>
              </a:solidFill>
              <a:latin typeface="Arial"/>
            </a:endParaRPr>
          </a:p>
        </p:txBody>
      </p:sp>
      <p:sp>
        <p:nvSpPr>
          <p:cNvPr id="235" name="Rounded Rectangle 6"/>
          <p:cNvSpPr/>
          <p:nvPr/>
        </p:nvSpPr>
        <p:spPr>
          <a:xfrm>
            <a:off x="6838920" y="479628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Object</a:t>
            </a:r>
            <a:endParaRPr b="0" lang="en-US" sz="2800" spc="-1" strike="noStrike">
              <a:solidFill>
                <a:srgbClr val="000000"/>
              </a:solidFill>
              <a:latin typeface="Arial"/>
            </a:endParaRPr>
          </a:p>
        </p:txBody>
      </p:sp>
      <p:cxnSp>
        <p:nvCxnSpPr>
          <p:cNvPr id="236" name="Straight Arrow Connector 7"/>
          <p:cNvCxnSpPr>
            <a:stCxn id="234" idx="3"/>
            <a:endCxn id="235" idx="1"/>
          </p:cNvCxnSpPr>
          <p:nvPr/>
        </p:nvCxnSpPr>
        <p:spPr>
          <a:xfrm flipV="1">
            <a:off x="5737320" y="5214960"/>
            <a:ext cx="1101960" cy="4320"/>
          </a:xfrm>
          <a:prstGeom prst="straightConnector1">
            <a:avLst/>
          </a:prstGeom>
          <a:ln>
            <a:solidFill>
              <a:srgbClr val="000000"/>
            </a:solidFill>
            <a:round/>
            <a:tailEnd len="med" type="arrow" w="med"/>
          </a:ln>
        </p:spPr>
      </p:cxnSp>
      <p:cxnSp>
        <p:nvCxnSpPr>
          <p:cNvPr id="237" name="Straight Arrow Connector 8"/>
          <p:cNvCxnSpPr>
            <a:stCxn id="235" idx="3"/>
            <a:endCxn id="236" idx="1"/>
          </p:cNvCxnSpPr>
          <p:nvPr/>
        </p:nvCxnSpPr>
        <p:spPr>
          <a:xfrm flipH="1">
            <a:off x="6288120" y="5214960"/>
            <a:ext cx="2684520" cy="2160"/>
          </a:xfrm>
          <a:prstGeom prst="straightConnector1">
            <a:avLst/>
          </a:prstGeom>
          <a:ln>
            <a:solidFill>
              <a:srgbClr val="000000"/>
            </a:solidFill>
            <a:round/>
            <a:tailEnd len="med" type="arrow" w="med"/>
          </a:ln>
        </p:spPr>
      </p:cxnSp>
      <p:sp>
        <p:nvSpPr>
          <p:cNvPr id="238" name="Rounded Rectangular Callout 9"/>
          <p:cNvSpPr/>
          <p:nvPr/>
        </p:nvSpPr>
        <p:spPr>
          <a:xfrm>
            <a:off x="2156040" y="3576960"/>
            <a:ext cx="2285640" cy="837720"/>
          </a:xfrm>
          <a:prstGeom prst="wedgeRoundRectCallout">
            <a:avLst>
              <a:gd name="adj1" fmla="val -9012"/>
              <a:gd name="adj2" fmla="val 126971"/>
              <a:gd name="adj3"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chorCtr="1">
            <a:noAutofit/>
          </a:bodyPr>
          <a:p>
            <a:pPr algn="ctr" defTabSz="914400">
              <a:lnSpc>
                <a:spcPct val="100000"/>
              </a:lnSpc>
            </a:pPr>
            <a:r>
              <a:rPr b="0" lang="en-US" sz="2800" spc="-1" strike="noStrike">
                <a:solidFill>
                  <a:srgbClr val="fffffe"/>
                </a:solidFill>
                <a:latin typeface="Cambria"/>
              </a:rPr>
              <a:t>Requested</a:t>
            </a:r>
            <a:br>
              <a:rPr sz="2800"/>
            </a:br>
            <a:r>
              <a:rPr b="0" lang="en-US" sz="2800" spc="-1" strike="noStrike">
                <a:solidFill>
                  <a:srgbClr val="fffffe"/>
                </a:solidFill>
                <a:latin typeface="Cambria"/>
              </a:rPr>
              <a:t>Operation</a:t>
            </a:r>
            <a:endParaRPr b="0" lang="en-US" sz="2800" spc="-1" strike="noStrike">
              <a:solidFill>
                <a:srgbClr val="ffffff"/>
              </a:solidFill>
              <a:latin typeface="Arial"/>
            </a:endParaRPr>
          </a:p>
        </p:txBody>
      </p:sp>
      <p:sp>
        <p:nvSpPr>
          <p:cNvPr id="239" name="Rounded Rectangular Callout 10"/>
          <p:cNvSpPr/>
          <p:nvPr/>
        </p:nvSpPr>
        <p:spPr>
          <a:xfrm>
            <a:off x="5686200" y="3576960"/>
            <a:ext cx="2285640" cy="837720"/>
          </a:xfrm>
          <a:prstGeom prst="wedgeRoundRectCallout">
            <a:avLst>
              <a:gd name="adj1" fmla="val -9012"/>
              <a:gd name="adj2" fmla="val 126971"/>
              <a:gd name="adj3"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chorCtr="1">
            <a:noAutofit/>
          </a:bodyPr>
          <a:p>
            <a:pPr algn="ctr" defTabSz="914400">
              <a:lnSpc>
                <a:spcPct val="100000"/>
              </a:lnSpc>
            </a:pPr>
            <a:r>
              <a:rPr b="0" lang="en-US" sz="2800" spc="-1" strike="noStrike">
                <a:solidFill>
                  <a:srgbClr val="fffffe"/>
                </a:solidFill>
                <a:latin typeface="Cambria"/>
              </a:rPr>
              <a:t>Approved</a:t>
            </a:r>
            <a:br>
              <a:rPr sz="2800"/>
            </a:br>
            <a:r>
              <a:rPr b="0" lang="en-US" sz="2800" spc="-1" strike="noStrike">
                <a:solidFill>
                  <a:srgbClr val="fffffe"/>
                </a:solidFill>
                <a:latin typeface="Cambria"/>
              </a:rPr>
              <a:t>Operation</a:t>
            </a:r>
            <a:endParaRPr b="0" lang="en-US" sz="2800" spc="-1" strike="noStrike">
              <a:solidFill>
                <a:srgbClr val="ffffff"/>
              </a:solidFill>
              <a:latin typeface="Arial"/>
            </a:endParaRPr>
          </a:p>
        </p:txBody>
      </p:sp>
      <p:sp>
        <p:nvSpPr>
          <p:cNvPr id="240" name="Left Brace 11"/>
          <p:cNvSpPr/>
          <p:nvPr/>
        </p:nvSpPr>
        <p:spPr>
          <a:xfrm rot="16200000">
            <a:off x="2346480" y="4377240"/>
            <a:ext cx="380520" cy="380952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241" name="Left Brace 12"/>
          <p:cNvSpPr/>
          <p:nvPr/>
        </p:nvSpPr>
        <p:spPr>
          <a:xfrm rot="16200000">
            <a:off x="6461280" y="4377240"/>
            <a:ext cx="380520" cy="380952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242" name="TextBox 13"/>
          <p:cNvSpPr/>
          <p:nvPr/>
        </p:nvSpPr>
        <p:spPr>
          <a:xfrm>
            <a:off x="1013040" y="5615280"/>
            <a:ext cx="10666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Source</a:t>
            </a:r>
            <a:endParaRPr b="0" lang="en-US" sz="2000" spc="-1" strike="noStrike">
              <a:solidFill>
                <a:srgbClr val="000000"/>
              </a:solidFill>
              <a:latin typeface="Arial"/>
            </a:endParaRPr>
          </a:p>
        </p:txBody>
      </p:sp>
      <p:sp>
        <p:nvSpPr>
          <p:cNvPr id="243" name="TextBox 14"/>
          <p:cNvSpPr/>
          <p:nvPr/>
        </p:nvSpPr>
        <p:spPr>
          <a:xfrm>
            <a:off x="4173120" y="5615280"/>
            <a:ext cx="99504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Guard</a:t>
            </a:r>
            <a:endParaRPr b="0" lang="en-US" sz="2000" spc="-1" strike="noStrike">
              <a:solidFill>
                <a:srgbClr val="000000"/>
              </a:solidFill>
              <a:latin typeface="Arial"/>
            </a:endParaRPr>
          </a:p>
        </p:txBody>
      </p:sp>
      <p:sp>
        <p:nvSpPr>
          <p:cNvPr id="244" name="TextBox 15"/>
          <p:cNvSpPr/>
          <p:nvPr/>
        </p:nvSpPr>
        <p:spPr>
          <a:xfrm>
            <a:off x="7222320" y="5615280"/>
            <a:ext cx="136692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Resource</a:t>
            </a:r>
            <a:endParaRPr b="0" lang="en-US" sz="2000" spc="-1" strike="noStrike">
              <a:solidFill>
                <a:srgbClr val="000000"/>
              </a:solidFill>
              <a:latin typeface="Arial"/>
            </a:endParaRPr>
          </a:p>
        </p:txBody>
      </p:sp>
      <p:sp>
        <p:nvSpPr>
          <p:cNvPr id="245" name="TextBox 16"/>
          <p:cNvSpPr/>
          <p:nvPr/>
        </p:nvSpPr>
        <p:spPr>
          <a:xfrm>
            <a:off x="1391760" y="6396480"/>
            <a:ext cx="22903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Authentication</a:t>
            </a:r>
            <a:endParaRPr b="0" lang="en-US" sz="2400" spc="-1" strike="noStrike">
              <a:solidFill>
                <a:srgbClr val="000000"/>
              </a:solidFill>
              <a:latin typeface="Arial"/>
            </a:endParaRPr>
          </a:p>
        </p:txBody>
      </p:sp>
      <p:sp>
        <p:nvSpPr>
          <p:cNvPr id="246" name="TextBox 17"/>
          <p:cNvSpPr/>
          <p:nvPr/>
        </p:nvSpPr>
        <p:spPr>
          <a:xfrm>
            <a:off x="5566680" y="6396480"/>
            <a:ext cx="217008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Authorization</a:t>
            </a:r>
            <a:endParaRPr b="0" lang="en-US" sz="2400" spc="-1" strike="noStrike">
              <a:solidFill>
                <a:srgbClr val="000000"/>
              </a:solidFill>
              <a:latin typeface="Arial"/>
            </a:endParaRPr>
          </a:p>
        </p:txBody>
      </p:sp>
      <p:sp>
        <p:nvSpPr>
          <p:cNvPr id="247" name="Left Brace 18"/>
          <p:cNvSpPr/>
          <p:nvPr/>
        </p:nvSpPr>
        <p:spPr>
          <a:xfrm flipH="1" flipV="1" rot="16200000">
            <a:off x="5057640" y="2658960"/>
            <a:ext cx="367200" cy="99036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248" name="TextBox 19"/>
          <p:cNvSpPr/>
          <p:nvPr/>
        </p:nvSpPr>
        <p:spPr>
          <a:xfrm>
            <a:off x="4822200" y="2448360"/>
            <a:ext cx="95220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Audit</a:t>
            </a:r>
            <a:endParaRPr b="0" lang="en-US" sz="2400" spc="-1" strike="noStrike">
              <a:solidFill>
                <a:srgbClr val="000000"/>
              </a:solidFill>
              <a:latin typeface="Arial"/>
            </a:endParaRPr>
          </a:p>
        </p:txBody>
      </p:sp>
      <p:cxnSp>
        <p:nvCxnSpPr>
          <p:cNvPr id="249" name="Straight Arrow Connector 20"/>
          <p:cNvCxnSpPr/>
          <p:nvPr/>
        </p:nvCxnSpPr>
        <p:spPr>
          <a:xfrm flipV="1">
            <a:off x="5241960" y="3226320"/>
            <a:ext cx="360" cy="1529640"/>
          </a:xfrm>
          <a:prstGeom prst="straightConnector1">
            <a:avLst/>
          </a:prstGeom>
          <a:ln cap="rnd" w="28575">
            <a:solidFill>
              <a:srgbClr val="000000"/>
            </a:solidFill>
            <a:miter/>
            <a:tailEnd len="med" type="triangle" w="med"/>
          </a:ln>
        </p:spPr>
      </p:cxnSp>
      <p:sp>
        <p:nvSpPr>
          <p:cNvPr id="4" name="PlaceHolder 3"/>
          <p:cNvSpPr>
            <a:spLocks noGrp="1"/>
          </p:cNvSpPr>
          <p:nvPr>
            <p:ph type="sldNum" idx="18"/>
          </p:nvPr>
        </p:nvSpPr>
        <p:spPr/>
        <p:txBody>
          <a:bodyPr/>
          <a:p>
            <a:fld id="{87E3AC4E-5A48-4401-AD7D-87CCA9FD158B}"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Need a “trusted” component</a:t>
            </a:r>
            <a:endParaRPr b="0" lang="en-US" sz="4400" spc="-1" strike="noStrike">
              <a:solidFill>
                <a:schemeClr val="dk1"/>
              </a:solidFill>
              <a:latin typeface="Cambria"/>
            </a:endParaRPr>
          </a:p>
        </p:txBody>
      </p:sp>
      <p:sp>
        <p:nvSpPr>
          <p:cNvPr id="251"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We rely upon to operate correctly</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Necessary for the whole system to be secure</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Corollary: If this misbehaves all bets re: security goals are off!</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7F8C7420-AF93-40A3-B4FE-CE252A426993}"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Example of TCB</a:t>
            </a:r>
            <a:r>
              <a:rPr b="0" lang="en-US" sz="4400" spc="-52" strike="noStrike">
                <a:solidFill>
                  <a:schemeClr val="dk2"/>
                </a:solidFill>
                <a:latin typeface="Calibri"/>
              </a:rPr>
              <a:t>	</a:t>
            </a:r>
            <a:endParaRPr b="0" lang="en-US" sz="4400" spc="-1" strike="noStrike">
              <a:solidFill>
                <a:schemeClr val="dk1"/>
              </a:solidFill>
              <a:latin typeface="Cambria"/>
            </a:endParaRPr>
          </a:p>
        </p:txBody>
      </p:sp>
      <p:sp>
        <p:nvSpPr>
          <p:cNvPr id="253" name="Rounded Rectangle 4"/>
          <p:cNvSpPr/>
          <p:nvPr/>
        </p:nvSpPr>
        <p:spPr>
          <a:xfrm>
            <a:off x="536760" y="305604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User</a:t>
            </a:r>
            <a:endParaRPr b="0" lang="en-US" sz="2800" spc="-1" strike="noStrike">
              <a:solidFill>
                <a:srgbClr val="000000"/>
              </a:solidFill>
              <a:latin typeface="Arial"/>
            </a:endParaRPr>
          </a:p>
        </p:txBody>
      </p:sp>
      <p:sp>
        <p:nvSpPr>
          <p:cNvPr id="254" name="Rounded Rectangle 5"/>
          <p:cNvSpPr/>
          <p:nvPr/>
        </p:nvSpPr>
        <p:spPr>
          <a:xfrm>
            <a:off x="6553080" y="305604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Server</a:t>
            </a:r>
            <a:endParaRPr b="0" lang="en-US" sz="2800" spc="-1" strike="noStrike">
              <a:solidFill>
                <a:srgbClr val="000000"/>
              </a:solidFill>
              <a:latin typeface="Arial"/>
            </a:endParaRPr>
          </a:p>
        </p:txBody>
      </p:sp>
      <p:cxnSp>
        <p:nvCxnSpPr>
          <p:cNvPr id="255" name="Straight Arrow Connector 7"/>
          <p:cNvCxnSpPr>
            <a:stCxn id="253" idx="3"/>
            <a:endCxn id="254" idx="1"/>
          </p:cNvCxnSpPr>
          <p:nvPr/>
        </p:nvCxnSpPr>
        <p:spPr>
          <a:xfrm>
            <a:off x="2670120" y="3474720"/>
            <a:ext cx="3883320" cy="360"/>
          </a:xfrm>
          <a:prstGeom prst="straightConnector1">
            <a:avLst/>
          </a:prstGeom>
          <a:ln cap="rnd" w="28575">
            <a:solidFill>
              <a:srgbClr val="000000"/>
            </a:solidFill>
            <a:miter/>
            <a:tailEnd len="med" type="triangle" w="med"/>
          </a:ln>
        </p:spPr>
      </p:cxnSp>
      <p:sp>
        <p:nvSpPr>
          <p:cNvPr id="256" name="TextBox 9"/>
          <p:cNvSpPr/>
          <p:nvPr/>
        </p:nvSpPr>
        <p:spPr>
          <a:xfrm>
            <a:off x="4189680" y="2773080"/>
            <a:ext cx="76464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chemeClr val="dk1"/>
                </a:solidFill>
                <a:latin typeface="Cambria"/>
              </a:rPr>
              <a:t>SSH</a:t>
            </a:r>
            <a:endParaRPr b="0" lang="en-US" sz="3200" spc="-1" strike="noStrike">
              <a:solidFill>
                <a:srgbClr val="000000"/>
              </a:solidFill>
              <a:latin typeface="Arial"/>
            </a:endParaRPr>
          </a:p>
        </p:txBody>
      </p:sp>
      <p:sp>
        <p:nvSpPr>
          <p:cNvPr id="257" name="TextBox 10"/>
          <p:cNvSpPr/>
          <p:nvPr/>
        </p:nvSpPr>
        <p:spPr>
          <a:xfrm>
            <a:off x="7216200" y="2280600"/>
            <a:ext cx="38520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chemeClr val="dk1"/>
                </a:solidFill>
                <a:latin typeface="Cambria"/>
              </a:rPr>
              <a:t>??</a:t>
            </a:r>
            <a:endParaRPr b="0" lang="en-US" sz="3200" spc="-1" strike="noStrike">
              <a:solidFill>
                <a:srgbClr val="000000"/>
              </a:solidFill>
              <a:latin typeface="Arial"/>
            </a:endParaRPr>
          </a:p>
        </p:txBody>
      </p:sp>
      <p:sp>
        <p:nvSpPr>
          <p:cNvPr id="3" name="PlaceHolder 2"/>
          <p:cNvSpPr>
            <a:spLocks noGrp="1"/>
          </p:cNvSpPr>
          <p:nvPr>
            <p:ph type="sldNum" idx="18"/>
          </p:nvPr>
        </p:nvSpPr>
        <p:spPr/>
        <p:txBody>
          <a:bodyPr/>
          <a:p>
            <a:fld id="{8B4800AD-3E7B-41F7-86C4-7CAC0CF53D1F}"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Protection Mechanism</a:t>
            </a:r>
            <a:endParaRPr b="0" lang="en-US" sz="4400" spc="-1" strike="noStrike">
              <a:solidFill>
                <a:schemeClr val="dk1"/>
              </a:solidFill>
              <a:latin typeface="Cambria"/>
            </a:endParaRPr>
          </a:p>
        </p:txBody>
      </p:sp>
      <p:sp>
        <p:nvSpPr>
          <p:cNvPr id="104" name="Rounded Rectangle 4"/>
          <p:cNvSpPr/>
          <p:nvPr/>
        </p:nvSpPr>
        <p:spPr>
          <a:xfrm>
            <a:off x="990720" y="2895480"/>
            <a:ext cx="7086240" cy="1523520"/>
          </a:xfrm>
          <a:prstGeom prst="roundRect">
            <a:avLst>
              <a:gd name="adj" fmla="val 16667"/>
            </a:avLst>
          </a:prstGeom>
          <a:solidFill>
            <a:schemeClr val="accent5"/>
          </a:solidFill>
          <a:ln w="28575">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ctr" anchorCtr="1">
            <a:noAutofit/>
          </a:bodyPr>
          <a:p>
            <a:pPr algn="ctr" defTabSz="914400">
              <a:lnSpc>
                <a:spcPct val="100000"/>
              </a:lnSpc>
            </a:pPr>
            <a:r>
              <a:rPr b="0" lang="en-US" sz="3200" spc="-1" strike="noStrike">
                <a:solidFill>
                  <a:schemeClr val="lt1"/>
                </a:solidFill>
                <a:latin typeface="Cambria"/>
              </a:rPr>
              <a:t>Control Transfer of Information</a:t>
            </a:r>
            <a:br>
              <a:rPr sz="3200"/>
            </a:br>
            <a:r>
              <a:rPr b="0" lang="en-US" sz="3200" spc="-1" strike="noStrike">
                <a:solidFill>
                  <a:schemeClr val="lt1"/>
                </a:solidFill>
                <a:latin typeface="Cambria"/>
              </a:rPr>
              <a:t>Among Users of the Utility</a:t>
            </a:r>
            <a:endParaRPr b="0" lang="en-US" sz="3200" spc="-1" strike="noStrike">
              <a:solidFill>
                <a:srgbClr val="ffffff"/>
              </a:solidFill>
              <a:latin typeface="Arial"/>
            </a:endParaRPr>
          </a:p>
        </p:txBody>
      </p:sp>
      <p:sp>
        <p:nvSpPr>
          <p:cNvPr id="3" name="PlaceHolder 2"/>
          <p:cNvSpPr>
            <a:spLocks noGrp="1"/>
          </p:cNvSpPr>
          <p:nvPr>
            <p:ph type="sldNum" idx="18"/>
          </p:nvPr>
        </p:nvSpPr>
        <p:spPr/>
        <p:txBody>
          <a:bodyPr/>
          <a:p>
            <a:fld id="{050D94AC-F9C9-4947-80AA-C9A53823EF40}"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Example of TCB</a:t>
            </a:r>
            <a:r>
              <a:rPr b="0" lang="en-US" sz="4400" spc="-52" strike="noStrike">
                <a:solidFill>
                  <a:schemeClr val="dk2"/>
                </a:solidFill>
                <a:latin typeface="Calibri"/>
              </a:rPr>
              <a:t>	</a:t>
            </a:r>
            <a:endParaRPr b="0" lang="en-US" sz="4400" spc="-1" strike="noStrike">
              <a:solidFill>
                <a:schemeClr val="dk1"/>
              </a:solidFill>
              <a:latin typeface="Cambria"/>
            </a:endParaRPr>
          </a:p>
        </p:txBody>
      </p:sp>
      <p:sp>
        <p:nvSpPr>
          <p:cNvPr id="259" name="Rounded Rectangle 4"/>
          <p:cNvSpPr/>
          <p:nvPr/>
        </p:nvSpPr>
        <p:spPr>
          <a:xfrm>
            <a:off x="536760" y="305604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User</a:t>
            </a:r>
            <a:endParaRPr b="0" lang="en-US" sz="2800" spc="-1" strike="noStrike">
              <a:solidFill>
                <a:srgbClr val="000000"/>
              </a:solidFill>
              <a:latin typeface="Arial"/>
            </a:endParaRPr>
          </a:p>
        </p:txBody>
      </p:sp>
      <p:sp>
        <p:nvSpPr>
          <p:cNvPr id="260" name="Rounded Rectangle 5"/>
          <p:cNvSpPr/>
          <p:nvPr/>
        </p:nvSpPr>
        <p:spPr>
          <a:xfrm>
            <a:off x="6553080" y="305604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Server</a:t>
            </a:r>
            <a:endParaRPr b="0" lang="en-US" sz="2800" spc="-1" strike="noStrike">
              <a:solidFill>
                <a:srgbClr val="000000"/>
              </a:solidFill>
              <a:latin typeface="Arial"/>
            </a:endParaRPr>
          </a:p>
        </p:txBody>
      </p:sp>
      <p:cxnSp>
        <p:nvCxnSpPr>
          <p:cNvPr id="261" name="Straight Arrow Connector 7"/>
          <p:cNvCxnSpPr>
            <a:stCxn id="259" idx="3"/>
            <a:endCxn id="260" idx="1"/>
          </p:cNvCxnSpPr>
          <p:nvPr/>
        </p:nvCxnSpPr>
        <p:spPr>
          <a:xfrm>
            <a:off x="2670120" y="3474720"/>
            <a:ext cx="3883320" cy="360"/>
          </a:xfrm>
          <a:prstGeom prst="straightConnector1">
            <a:avLst/>
          </a:prstGeom>
          <a:ln cap="rnd" w="28575">
            <a:solidFill>
              <a:srgbClr val="000000"/>
            </a:solidFill>
            <a:miter/>
            <a:tailEnd len="med" type="triangle" w="med"/>
          </a:ln>
        </p:spPr>
      </p:cxnSp>
      <p:sp>
        <p:nvSpPr>
          <p:cNvPr id="262" name="TextBox 9"/>
          <p:cNvSpPr/>
          <p:nvPr/>
        </p:nvSpPr>
        <p:spPr>
          <a:xfrm>
            <a:off x="4189680" y="2773080"/>
            <a:ext cx="76464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chemeClr val="dk1"/>
                </a:solidFill>
                <a:latin typeface="Cambria"/>
              </a:rPr>
              <a:t>SSH</a:t>
            </a:r>
            <a:endParaRPr b="0" lang="en-US" sz="3200" spc="-1" strike="noStrike">
              <a:solidFill>
                <a:srgbClr val="000000"/>
              </a:solidFill>
              <a:latin typeface="Arial"/>
            </a:endParaRPr>
          </a:p>
        </p:txBody>
      </p:sp>
      <p:grpSp>
        <p:nvGrpSpPr>
          <p:cNvPr id="263" name="Group 6"/>
          <p:cNvGrpSpPr/>
          <p:nvPr/>
        </p:nvGrpSpPr>
        <p:grpSpPr>
          <a:xfrm>
            <a:off x="6858000" y="1332360"/>
            <a:ext cx="1599840" cy="1686600"/>
            <a:chOff x="6858000" y="1332360"/>
            <a:chExt cx="1599840" cy="1686600"/>
          </a:xfrm>
        </p:grpSpPr>
        <p:sp>
          <p:nvSpPr>
            <p:cNvPr id="264" name="Rounded Rectangle 2"/>
            <p:cNvSpPr/>
            <p:nvPr/>
          </p:nvSpPr>
          <p:spPr>
            <a:xfrm>
              <a:off x="6858000" y="1332360"/>
              <a:ext cx="1599840" cy="1686600"/>
            </a:xfrm>
            <a:prstGeom prst="roundRect">
              <a:avLst>
                <a:gd name="adj" fmla="val 16667"/>
              </a:avLst>
            </a:prstGeom>
            <a:solidFill>
              <a:srgbClr val="ffffff"/>
            </a:solidFill>
            <a:ln>
              <a:solidFill>
                <a:srgbClr val="009446"/>
              </a:solidFill>
              <a:round/>
            </a:ln>
          </p:spPr>
          <p:style>
            <a:lnRef idx="2">
              <a:schemeClr val="accent5"/>
            </a:lnRef>
            <a:fillRef idx="1">
              <a:schemeClr val="lt1"/>
            </a:fillRef>
            <a:effectRef idx="0">
              <a:schemeClr val="accent5"/>
            </a:effectRef>
            <a:fontRef idx="minor"/>
          </p:style>
          <p:txBody>
            <a:bodyPr lIns="0" rIns="0" tIns="0" bIns="0" anchor="ctr" anchorCtr="1">
              <a:noAutofit/>
            </a:bodyPr>
            <a:p>
              <a:pPr algn="ctr" defTabSz="914400">
                <a:lnSpc>
                  <a:spcPct val="100000"/>
                </a:lnSpc>
              </a:pPr>
              <a:endParaRPr b="0" lang="en-US" sz="2400" spc="-1" strike="noStrike">
                <a:solidFill>
                  <a:schemeClr val="lt1"/>
                </a:solidFill>
                <a:latin typeface="Cambria"/>
              </a:endParaRPr>
            </a:p>
          </p:txBody>
        </p:sp>
        <p:sp>
          <p:nvSpPr>
            <p:cNvPr id="265" name="TextBox 10"/>
            <p:cNvSpPr/>
            <p:nvPr/>
          </p:nvSpPr>
          <p:spPr>
            <a:xfrm>
              <a:off x="7089840" y="1541880"/>
              <a:ext cx="106020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chemeClr val="dk1"/>
                  </a:solidFill>
                  <a:latin typeface="Cambria"/>
                </a:rPr>
                <a:t>SSHD</a:t>
              </a:r>
              <a:endParaRPr b="0" lang="en-US" sz="3200" spc="-1" strike="noStrike">
                <a:solidFill>
                  <a:srgbClr val="000000"/>
                </a:solidFill>
                <a:latin typeface="Arial"/>
              </a:endParaRPr>
            </a:p>
          </p:txBody>
        </p:sp>
        <p:sp>
          <p:nvSpPr>
            <p:cNvPr id="266" name="TextBox 8"/>
            <p:cNvSpPr/>
            <p:nvPr/>
          </p:nvSpPr>
          <p:spPr>
            <a:xfrm>
              <a:off x="7114320" y="2034360"/>
              <a:ext cx="52236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chemeClr val="dk1"/>
                  </a:solidFill>
                  <a:latin typeface="Cambria"/>
                </a:rPr>
                <a:t>OS</a:t>
              </a:r>
              <a:endParaRPr b="0" lang="en-US" sz="3200" spc="-1" strike="noStrike">
                <a:solidFill>
                  <a:srgbClr val="000000"/>
                </a:solidFill>
                <a:latin typeface="Arial"/>
              </a:endParaRPr>
            </a:p>
          </p:txBody>
        </p:sp>
        <p:sp>
          <p:nvSpPr>
            <p:cNvPr id="267" name="TextBox 11"/>
            <p:cNvSpPr/>
            <p:nvPr/>
          </p:nvSpPr>
          <p:spPr>
            <a:xfrm>
              <a:off x="7102800" y="2526840"/>
              <a:ext cx="78588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chemeClr val="dk1"/>
                  </a:solidFill>
                  <a:latin typeface="Cambria"/>
                </a:rPr>
                <a:t>CPU</a:t>
              </a:r>
              <a:endParaRPr b="0" lang="en-US" sz="3200" spc="-1" strike="noStrike">
                <a:solidFill>
                  <a:srgbClr val="000000"/>
                </a:solidFill>
                <a:latin typeface="Arial"/>
              </a:endParaRPr>
            </a:p>
          </p:txBody>
        </p:sp>
      </p:grpSp>
      <p:grpSp>
        <p:nvGrpSpPr>
          <p:cNvPr id="268" name="Group 12"/>
          <p:cNvGrpSpPr/>
          <p:nvPr/>
        </p:nvGrpSpPr>
        <p:grpSpPr>
          <a:xfrm>
            <a:off x="6915240" y="4212360"/>
            <a:ext cx="1599840" cy="1686600"/>
            <a:chOff x="6915240" y="4212360"/>
            <a:chExt cx="1599840" cy="1686600"/>
          </a:xfrm>
        </p:grpSpPr>
        <p:sp>
          <p:nvSpPr>
            <p:cNvPr id="269" name="Rounded Rectangle 13"/>
            <p:cNvSpPr/>
            <p:nvPr/>
          </p:nvSpPr>
          <p:spPr>
            <a:xfrm>
              <a:off x="6915240" y="4212360"/>
              <a:ext cx="1599840" cy="1686600"/>
            </a:xfrm>
            <a:prstGeom prst="roundRect">
              <a:avLst>
                <a:gd name="adj" fmla="val 16667"/>
              </a:avLst>
            </a:prstGeom>
            <a:solidFill>
              <a:srgbClr val="ffffff"/>
            </a:solidFill>
            <a:ln>
              <a:solidFill>
                <a:srgbClr val="009446"/>
              </a:solidFill>
              <a:round/>
            </a:ln>
          </p:spPr>
          <p:style>
            <a:lnRef idx="2">
              <a:schemeClr val="accent5"/>
            </a:lnRef>
            <a:fillRef idx="1">
              <a:schemeClr val="lt1"/>
            </a:fillRef>
            <a:effectRef idx="0">
              <a:schemeClr val="accent5"/>
            </a:effectRef>
            <a:fontRef idx="minor"/>
          </p:style>
          <p:txBody>
            <a:bodyPr lIns="0" rIns="0" tIns="0" bIns="0" anchor="ctr" anchorCtr="1">
              <a:noAutofit/>
            </a:bodyPr>
            <a:p>
              <a:pPr algn="ctr" defTabSz="914400">
                <a:lnSpc>
                  <a:spcPct val="100000"/>
                </a:lnSpc>
              </a:pPr>
              <a:endParaRPr b="0" lang="en-US" sz="2400" spc="-1" strike="noStrike">
                <a:solidFill>
                  <a:schemeClr val="lt1"/>
                </a:solidFill>
                <a:latin typeface="Cambria"/>
              </a:endParaRPr>
            </a:p>
          </p:txBody>
        </p:sp>
        <p:sp>
          <p:nvSpPr>
            <p:cNvPr id="270" name="TextBox 14"/>
            <p:cNvSpPr/>
            <p:nvPr/>
          </p:nvSpPr>
          <p:spPr>
            <a:xfrm>
              <a:off x="7133760" y="4421880"/>
              <a:ext cx="107100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sngStrike">
                  <a:solidFill>
                    <a:schemeClr val="dk1"/>
                  </a:solidFill>
                  <a:latin typeface="Cambria"/>
                </a:rPr>
                <a:t>MAIL</a:t>
              </a:r>
              <a:endParaRPr b="0" lang="en-US" sz="3200" spc="-1" strike="noStrike">
                <a:solidFill>
                  <a:srgbClr val="000000"/>
                </a:solidFill>
                <a:latin typeface="Arial"/>
              </a:endParaRPr>
            </a:p>
          </p:txBody>
        </p:sp>
        <p:sp>
          <p:nvSpPr>
            <p:cNvPr id="271" name="TextBox 15"/>
            <p:cNvSpPr/>
            <p:nvPr/>
          </p:nvSpPr>
          <p:spPr>
            <a:xfrm>
              <a:off x="7157520" y="4914360"/>
              <a:ext cx="94464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sngStrike">
                  <a:solidFill>
                    <a:schemeClr val="dk1"/>
                  </a:solidFill>
                  <a:latin typeface="Cambria"/>
                </a:rPr>
                <a:t>WEB</a:t>
              </a:r>
              <a:endParaRPr b="0" lang="en-US" sz="3200" spc="-1" strike="noStrike">
                <a:solidFill>
                  <a:srgbClr val="000000"/>
                </a:solidFill>
                <a:latin typeface="Arial"/>
              </a:endParaRPr>
            </a:p>
          </p:txBody>
        </p:sp>
        <p:sp>
          <p:nvSpPr>
            <p:cNvPr id="272" name="TextBox 16"/>
            <p:cNvSpPr/>
            <p:nvPr/>
          </p:nvSpPr>
          <p:spPr>
            <a:xfrm>
              <a:off x="7188120" y="5406840"/>
              <a:ext cx="360" cy="49212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endParaRPr b="0" lang="en-US" sz="3200" spc="-1" strike="noStrike">
                <a:solidFill>
                  <a:schemeClr val="dk1"/>
                </a:solidFill>
                <a:latin typeface="Cambria"/>
              </a:endParaRPr>
            </a:p>
          </p:txBody>
        </p:sp>
      </p:grpSp>
      <p:sp>
        <p:nvSpPr>
          <p:cNvPr id="3" name="PlaceHolder 2"/>
          <p:cNvSpPr>
            <a:spLocks noGrp="1"/>
          </p:cNvSpPr>
          <p:nvPr>
            <p:ph type="sldNum" idx="18"/>
          </p:nvPr>
        </p:nvSpPr>
        <p:spPr/>
        <p:txBody>
          <a:bodyPr/>
          <a:p>
            <a:fld id="{E1EEA26C-2EC1-4410-BD58-B71D0F939620}"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Wha</a:t>
            </a:r>
            <a:r>
              <a:rPr b="0" lang="en-US" sz="4400" spc="-52" strike="noStrike">
                <a:solidFill>
                  <a:schemeClr val="dk2"/>
                </a:solidFill>
                <a:latin typeface="Calibri"/>
              </a:rPr>
              <a:t>t is </a:t>
            </a:r>
            <a:r>
              <a:rPr b="0" lang="en-US" sz="4400" spc="-52" strike="noStrike">
                <a:solidFill>
                  <a:schemeClr val="dk2"/>
                </a:solidFill>
                <a:latin typeface="Calibri"/>
              </a:rPr>
              <a:t>in </a:t>
            </a:r>
            <a:r>
              <a:rPr b="0" lang="en-US" sz="4400" spc="-52" strike="noStrike">
                <a:solidFill>
                  <a:schemeClr val="dk2"/>
                </a:solidFill>
                <a:latin typeface="Calibri"/>
              </a:rPr>
              <a:t>the </a:t>
            </a:r>
            <a:r>
              <a:rPr b="0" lang="en-US" sz="4400" spc="-52" strike="noStrike">
                <a:solidFill>
                  <a:schemeClr val="dk2"/>
                </a:solidFill>
                <a:latin typeface="Calibri"/>
              </a:rPr>
              <a:t>TCB </a:t>
            </a:r>
            <a:r>
              <a:rPr b="0" lang="en-US" sz="4400" spc="-52" strike="noStrike">
                <a:solidFill>
                  <a:schemeClr val="dk2"/>
                </a:solidFill>
                <a:latin typeface="Calibri"/>
              </a:rPr>
              <a:t>here</a:t>
            </a:r>
            <a:r>
              <a:rPr b="0" lang="en-US" sz="4400" spc="-52" strike="noStrike">
                <a:solidFill>
                  <a:schemeClr val="dk2"/>
                </a:solidFill>
                <a:latin typeface="Calibri"/>
              </a:rPr>
              <a:t>?</a:t>
            </a:r>
            <a:endParaRPr b="0" lang="en-US" sz="4400" spc="-1" strike="noStrike">
              <a:solidFill>
                <a:schemeClr val="dk1"/>
              </a:solidFill>
              <a:latin typeface="Cambria"/>
            </a:endParaRPr>
          </a:p>
        </p:txBody>
      </p:sp>
      <p:sp>
        <p:nvSpPr>
          <p:cNvPr id="274"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indent="0" defTabSz="457200">
              <a:lnSpc>
                <a:spcPct val="100000"/>
              </a:lnSpc>
              <a:spcBef>
                <a:spcPts val="641"/>
              </a:spcBef>
              <a:buNone/>
              <a:tabLst>
                <a:tab algn="l" pos="0"/>
              </a:tabLst>
            </a:pPr>
            <a:r>
              <a:rPr b="0" lang="en-US" sz="3200" spc="-1" strike="noStrike">
                <a:solidFill>
                  <a:schemeClr val="dk1"/>
                </a:solidFill>
                <a:latin typeface="Cambria"/>
              </a:rPr>
              <a:t>What does it mean for the access control mechanism to work correctly?</a:t>
            </a: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a:p>
            <a:pPr indent="0" defTabSz="457200">
              <a:lnSpc>
                <a:spcPct val="100000"/>
              </a:lnSpc>
              <a:spcBef>
                <a:spcPts val="641"/>
              </a:spcBef>
              <a:buNone/>
              <a:tabLst>
                <a:tab algn="l" pos="0"/>
              </a:tabLst>
            </a:pPr>
            <a:endParaRPr b="0" lang="en-US" sz="3200" spc="-1" strike="noStrike">
              <a:solidFill>
                <a:schemeClr val="dk1"/>
              </a:solidFill>
              <a:latin typeface="Cambria"/>
            </a:endParaRPr>
          </a:p>
        </p:txBody>
      </p:sp>
      <p:sp>
        <p:nvSpPr>
          <p:cNvPr id="275" name="Rounded Rectangle 4"/>
          <p:cNvSpPr/>
          <p:nvPr/>
        </p:nvSpPr>
        <p:spPr>
          <a:xfrm>
            <a:off x="479880" y="479628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Principal</a:t>
            </a:r>
            <a:endParaRPr b="0" lang="en-US" sz="2800" spc="-1" strike="noStrike">
              <a:solidFill>
                <a:srgbClr val="000000"/>
              </a:solidFill>
              <a:latin typeface="Arial"/>
            </a:endParaRPr>
          </a:p>
        </p:txBody>
      </p:sp>
      <p:sp>
        <p:nvSpPr>
          <p:cNvPr id="276" name="Rounded Rectangle 5"/>
          <p:cNvSpPr/>
          <p:nvPr/>
        </p:nvSpPr>
        <p:spPr>
          <a:xfrm>
            <a:off x="3603960" y="480024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Reference</a:t>
            </a:r>
            <a:br>
              <a:rPr sz="2800"/>
            </a:br>
            <a:r>
              <a:rPr b="0" lang="en-US" sz="2800" spc="-1" strike="noStrike">
                <a:solidFill>
                  <a:srgbClr val="000000"/>
                </a:solidFill>
                <a:latin typeface="Cambria"/>
              </a:rPr>
              <a:t>Monitor</a:t>
            </a:r>
            <a:endParaRPr b="0" lang="en-US" sz="2800" spc="-1" strike="noStrike">
              <a:solidFill>
                <a:srgbClr val="000000"/>
              </a:solidFill>
              <a:latin typeface="Arial"/>
            </a:endParaRPr>
          </a:p>
        </p:txBody>
      </p:sp>
      <p:sp>
        <p:nvSpPr>
          <p:cNvPr id="277" name="Rounded Rectangle 6"/>
          <p:cNvSpPr/>
          <p:nvPr/>
        </p:nvSpPr>
        <p:spPr>
          <a:xfrm>
            <a:off x="6838920" y="479628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Object</a:t>
            </a:r>
            <a:endParaRPr b="0" lang="en-US" sz="2800" spc="-1" strike="noStrike">
              <a:solidFill>
                <a:srgbClr val="000000"/>
              </a:solidFill>
              <a:latin typeface="Arial"/>
            </a:endParaRPr>
          </a:p>
        </p:txBody>
      </p:sp>
      <p:cxnSp>
        <p:nvCxnSpPr>
          <p:cNvPr id="278" name="Straight Arrow Connector 7"/>
          <p:cNvCxnSpPr>
            <a:stCxn id="276" idx="3"/>
            <a:endCxn id="277" idx="1"/>
          </p:cNvCxnSpPr>
          <p:nvPr/>
        </p:nvCxnSpPr>
        <p:spPr>
          <a:xfrm flipV="1">
            <a:off x="5737320" y="5214960"/>
            <a:ext cx="1101960" cy="4320"/>
          </a:xfrm>
          <a:prstGeom prst="straightConnector1">
            <a:avLst/>
          </a:prstGeom>
          <a:ln>
            <a:solidFill>
              <a:srgbClr val="000000"/>
            </a:solidFill>
            <a:round/>
            <a:tailEnd len="med" type="arrow" w="med"/>
          </a:ln>
        </p:spPr>
      </p:cxnSp>
      <p:cxnSp>
        <p:nvCxnSpPr>
          <p:cNvPr id="279" name="Straight Arrow Connector 8"/>
          <p:cNvCxnSpPr>
            <a:stCxn id="277" idx="3"/>
            <a:endCxn id="278" idx="1"/>
          </p:cNvCxnSpPr>
          <p:nvPr/>
        </p:nvCxnSpPr>
        <p:spPr>
          <a:xfrm flipH="1">
            <a:off x="6288120" y="5214960"/>
            <a:ext cx="2684520" cy="2160"/>
          </a:xfrm>
          <a:prstGeom prst="straightConnector1">
            <a:avLst/>
          </a:prstGeom>
          <a:ln>
            <a:solidFill>
              <a:srgbClr val="000000"/>
            </a:solidFill>
            <a:round/>
            <a:tailEnd len="med" type="arrow" w="med"/>
          </a:ln>
        </p:spPr>
      </p:cxnSp>
      <p:sp>
        <p:nvSpPr>
          <p:cNvPr id="280" name="Rounded Rectangular Callout 9"/>
          <p:cNvSpPr/>
          <p:nvPr/>
        </p:nvSpPr>
        <p:spPr>
          <a:xfrm>
            <a:off x="2156040" y="3576960"/>
            <a:ext cx="2285640" cy="837720"/>
          </a:xfrm>
          <a:prstGeom prst="wedgeRoundRectCallout">
            <a:avLst>
              <a:gd name="adj1" fmla="val -9012"/>
              <a:gd name="adj2" fmla="val 126971"/>
              <a:gd name="adj3"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chorCtr="1">
            <a:noAutofit/>
          </a:bodyPr>
          <a:p>
            <a:pPr algn="ctr" defTabSz="914400">
              <a:lnSpc>
                <a:spcPct val="100000"/>
              </a:lnSpc>
            </a:pPr>
            <a:r>
              <a:rPr b="0" lang="en-US" sz="2800" spc="-1" strike="noStrike">
                <a:solidFill>
                  <a:srgbClr val="fffffe"/>
                </a:solidFill>
                <a:latin typeface="Cambria"/>
              </a:rPr>
              <a:t>Requested</a:t>
            </a:r>
            <a:br>
              <a:rPr sz="2800"/>
            </a:br>
            <a:r>
              <a:rPr b="0" lang="en-US" sz="2800" spc="-1" strike="noStrike">
                <a:solidFill>
                  <a:srgbClr val="fffffe"/>
                </a:solidFill>
                <a:latin typeface="Cambria"/>
              </a:rPr>
              <a:t>Operation</a:t>
            </a:r>
            <a:endParaRPr b="0" lang="en-US" sz="2800" spc="-1" strike="noStrike">
              <a:solidFill>
                <a:srgbClr val="ffffff"/>
              </a:solidFill>
              <a:latin typeface="Arial"/>
            </a:endParaRPr>
          </a:p>
        </p:txBody>
      </p:sp>
      <p:sp>
        <p:nvSpPr>
          <p:cNvPr id="281" name="Rounded Rectangular Callout 10"/>
          <p:cNvSpPr/>
          <p:nvPr/>
        </p:nvSpPr>
        <p:spPr>
          <a:xfrm>
            <a:off x="5686200" y="3576960"/>
            <a:ext cx="2285640" cy="837720"/>
          </a:xfrm>
          <a:prstGeom prst="wedgeRoundRectCallout">
            <a:avLst>
              <a:gd name="adj1" fmla="val -9012"/>
              <a:gd name="adj2" fmla="val 126971"/>
              <a:gd name="adj3"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chorCtr="1">
            <a:noAutofit/>
          </a:bodyPr>
          <a:p>
            <a:pPr algn="ctr" defTabSz="914400">
              <a:lnSpc>
                <a:spcPct val="100000"/>
              </a:lnSpc>
            </a:pPr>
            <a:r>
              <a:rPr b="0" lang="en-US" sz="2800" spc="-1" strike="noStrike">
                <a:solidFill>
                  <a:srgbClr val="fffffe"/>
                </a:solidFill>
                <a:latin typeface="Cambria"/>
              </a:rPr>
              <a:t>Approved</a:t>
            </a:r>
            <a:br>
              <a:rPr sz="2800"/>
            </a:br>
            <a:r>
              <a:rPr b="0" lang="en-US" sz="2800" spc="-1" strike="noStrike">
                <a:solidFill>
                  <a:srgbClr val="fffffe"/>
                </a:solidFill>
                <a:latin typeface="Cambria"/>
              </a:rPr>
              <a:t>Operation</a:t>
            </a:r>
            <a:endParaRPr b="0" lang="en-US" sz="2800" spc="-1" strike="noStrike">
              <a:solidFill>
                <a:srgbClr val="ffffff"/>
              </a:solidFill>
              <a:latin typeface="Arial"/>
            </a:endParaRPr>
          </a:p>
        </p:txBody>
      </p:sp>
      <p:sp>
        <p:nvSpPr>
          <p:cNvPr id="282" name="Left Brace 11"/>
          <p:cNvSpPr/>
          <p:nvPr/>
        </p:nvSpPr>
        <p:spPr>
          <a:xfrm rot="16200000">
            <a:off x="2346480" y="4377240"/>
            <a:ext cx="380520" cy="380952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283" name="Left Brace 12"/>
          <p:cNvSpPr/>
          <p:nvPr/>
        </p:nvSpPr>
        <p:spPr>
          <a:xfrm rot="16200000">
            <a:off x="6461280" y="4377240"/>
            <a:ext cx="380520" cy="380952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284" name="TextBox 13"/>
          <p:cNvSpPr/>
          <p:nvPr/>
        </p:nvSpPr>
        <p:spPr>
          <a:xfrm>
            <a:off x="1013040" y="5615280"/>
            <a:ext cx="10666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Source</a:t>
            </a:r>
            <a:endParaRPr b="0" lang="en-US" sz="2000" spc="-1" strike="noStrike">
              <a:solidFill>
                <a:srgbClr val="000000"/>
              </a:solidFill>
              <a:latin typeface="Arial"/>
            </a:endParaRPr>
          </a:p>
        </p:txBody>
      </p:sp>
      <p:sp>
        <p:nvSpPr>
          <p:cNvPr id="285" name="TextBox 14"/>
          <p:cNvSpPr/>
          <p:nvPr/>
        </p:nvSpPr>
        <p:spPr>
          <a:xfrm>
            <a:off x="4173120" y="5615280"/>
            <a:ext cx="99504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Guard</a:t>
            </a:r>
            <a:endParaRPr b="0" lang="en-US" sz="2000" spc="-1" strike="noStrike">
              <a:solidFill>
                <a:srgbClr val="000000"/>
              </a:solidFill>
              <a:latin typeface="Arial"/>
            </a:endParaRPr>
          </a:p>
        </p:txBody>
      </p:sp>
      <p:sp>
        <p:nvSpPr>
          <p:cNvPr id="286" name="TextBox 15"/>
          <p:cNvSpPr/>
          <p:nvPr/>
        </p:nvSpPr>
        <p:spPr>
          <a:xfrm>
            <a:off x="7222320" y="5615280"/>
            <a:ext cx="136692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Resource</a:t>
            </a:r>
            <a:endParaRPr b="0" lang="en-US" sz="2000" spc="-1" strike="noStrike">
              <a:solidFill>
                <a:srgbClr val="000000"/>
              </a:solidFill>
              <a:latin typeface="Arial"/>
            </a:endParaRPr>
          </a:p>
        </p:txBody>
      </p:sp>
      <p:sp>
        <p:nvSpPr>
          <p:cNvPr id="287" name="TextBox 16"/>
          <p:cNvSpPr/>
          <p:nvPr/>
        </p:nvSpPr>
        <p:spPr>
          <a:xfrm>
            <a:off x="1391760" y="6396480"/>
            <a:ext cx="22903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Authentication</a:t>
            </a:r>
            <a:endParaRPr b="0" lang="en-US" sz="2400" spc="-1" strike="noStrike">
              <a:solidFill>
                <a:srgbClr val="000000"/>
              </a:solidFill>
              <a:latin typeface="Arial"/>
            </a:endParaRPr>
          </a:p>
        </p:txBody>
      </p:sp>
      <p:sp>
        <p:nvSpPr>
          <p:cNvPr id="288" name="TextBox 17"/>
          <p:cNvSpPr/>
          <p:nvPr/>
        </p:nvSpPr>
        <p:spPr>
          <a:xfrm>
            <a:off x="5566680" y="6396480"/>
            <a:ext cx="217008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Authorization</a:t>
            </a:r>
            <a:endParaRPr b="0" lang="en-US" sz="2400" spc="-1" strike="noStrike">
              <a:solidFill>
                <a:srgbClr val="000000"/>
              </a:solidFill>
              <a:latin typeface="Arial"/>
            </a:endParaRPr>
          </a:p>
        </p:txBody>
      </p:sp>
      <p:sp>
        <p:nvSpPr>
          <p:cNvPr id="289" name="Left Brace 18"/>
          <p:cNvSpPr/>
          <p:nvPr/>
        </p:nvSpPr>
        <p:spPr>
          <a:xfrm flipH="1" flipV="1" rot="16200000">
            <a:off x="5057640" y="2658960"/>
            <a:ext cx="367200" cy="99036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290" name="TextBox 19"/>
          <p:cNvSpPr/>
          <p:nvPr/>
        </p:nvSpPr>
        <p:spPr>
          <a:xfrm>
            <a:off x="4822200" y="2448360"/>
            <a:ext cx="95220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Audit</a:t>
            </a:r>
            <a:endParaRPr b="0" lang="en-US" sz="2400" spc="-1" strike="noStrike">
              <a:solidFill>
                <a:srgbClr val="000000"/>
              </a:solidFill>
              <a:latin typeface="Arial"/>
            </a:endParaRPr>
          </a:p>
        </p:txBody>
      </p:sp>
      <p:cxnSp>
        <p:nvCxnSpPr>
          <p:cNvPr id="291" name="Straight Arrow Connector 20"/>
          <p:cNvCxnSpPr/>
          <p:nvPr/>
        </p:nvCxnSpPr>
        <p:spPr>
          <a:xfrm flipV="1">
            <a:off x="5241960" y="3226320"/>
            <a:ext cx="360" cy="1529640"/>
          </a:xfrm>
          <a:prstGeom prst="straightConnector1">
            <a:avLst/>
          </a:prstGeom>
          <a:ln cap="rnd" w="28575">
            <a:solidFill>
              <a:srgbClr val="000000"/>
            </a:solidFill>
            <a:miter/>
            <a:tailEnd len="med" type="triangle" w="med"/>
          </a:ln>
        </p:spPr>
      </p:cxnSp>
      <p:sp>
        <p:nvSpPr>
          <p:cNvPr id="4" name="PlaceHolder 3"/>
          <p:cNvSpPr>
            <a:spLocks noGrp="1"/>
          </p:cNvSpPr>
          <p:nvPr>
            <p:ph type="sldNum" idx="18"/>
          </p:nvPr>
        </p:nvSpPr>
        <p:spPr/>
        <p:txBody>
          <a:bodyPr/>
          <a:p>
            <a:fld id="{2D475D89-B2A5-4E8F-9437-0A795979D0FB}"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Ideal </a:t>
            </a:r>
            <a:r>
              <a:rPr b="0" lang="en-US" sz="4400" spc="-52" strike="noStrike">
                <a:solidFill>
                  <a:schemeClr val="dk2"/>
                </a:solidFill>
                <a:latin typeface="Calibri"/>
              </a:rPr>
              <a:t>TCB </a:t>
            </a:r>
            <a:r>
              <a:rPr b="0" lang="en-US" sz="4400" spc="-52" strike="noStrike">
                <a:solidFill>
                  <a:schemeClr val="dk2"/>
                </a:solidFill>
                <a:latin typeface="Calibri"/>
              </a:rPr>
              <a:t>Desig</a:t>
            </a:r>
            <a:r>
              <a:rPr b="0" lang="en-US" sz="4400" spc="-52" strike="noStrike">
                <a:solidFill>
                  <a:schemeClr val="dk2"/>
                </a:solidFill>
                <a:latin typeface="Calibri"/>
              </a:rPr>
              <a:t>n</a:t>
            </a:r>
            <a:r>
              <a:rPr b="0" lang="en-US" sz="4400" spc="-52" strike="noStrike">
                <a:solidFill>
                  <a:schemeClr val="dk2"/>
                </a:solidFill>
                <a:latin typeface="Calibri"/>
              </a:rPr>
              <a:t>	</a:t>
            </a:r>
            <a:endParaRPr b="0" lang="en-US" sz="4400" spc="-1" strike="noStrike">
              <a:solidFill>
                <a:schemeClr val="dk1"/>
              </a:solidFill>
              <a:latin typeface="Cambria"/>
            </a:endParaRPr>
          </a:p>
        </p:txBody>
      </p:sp>
      <p:sp>
        <p:nvSpPr>
          <p:cNvPr id="293"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Cannot be bypassed</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E.g., finding a route that firewall doesn</a:t>
            </a:r>
            <a:r>
              <a:rPr b="0" lang="fr-FR" sz="2800" spc="-1" strike="noStrike">
                <a:solidFill>
                  <a:schemeClr val="dk1"/>
                </a:solidFill>
                <a:latin typeface="Cambria"/>
              </a:rPr>
              <a:t>’</a:t>
            </a:r>
            <a:r>
              <a:rPr b="0" lang="en-US" sz="2800" spc="-1" strike="noStrike">
                <a:solidFill>
                  <a:schemeClr val="dk1"/>
                </a:solidFill>
                <a:latin typeface="Cambria"/>
              </a:rPr>
              <a:t>t check</a:t>
            </a:r>
            <a:endParaRPr b="0" lang="en-US" sz="28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Tamper resistant</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E.g., messing with the SSHD or OS executables</a:t>
            </a:r>
            <a:endParaRPr b="0" lang="en-US" sz="28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Verifiable</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Implies you want TCB to be as small as possible</a:t>
            </a:r>
            <a:endParaRPr b="0" lang="en-US" sz="2800" spc="-1" strike="noStrike">
              <a:solidFill>
                <a:schemeClr val="dk1"/>
              </a:solidFill>
              <a:latin typeface="Cambria"/>
            </a:endParaRPr>
          </a:p>
        </p:txBody>
      </p:sp>
      <p:sp>
        <p:nvSpPr>
          <p:cNvPr id="4" name="PlaceHolder 3"/>
          <p:cNvSpPr>
            <a:spLocks noGrp="1"/>
          </p:cNvSpPr>
          <p:nvPr>
            <p:ph type="sldNum" idx="18"/>
          </p:nvPr>
        </p:nvSpPr>
        <p:spPr/>
        <p:txBody>
          <a:bodyPr/>
          <a:p>
            <a:fld id="{A45B8EBC-6D06-4B6B-A9D7-5B3FDFA435E0}"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Why do we need a TCB?</a:t>
            </a:r>
            <a:endParaRPr b="0" lang="en-US" sz="4400" spc="-1" strike="noStrike">
              <a:solidFill>
                <a:schemeClr val="dk1"/>
              </a:solidFill>
              <a:latin typeface="Cambria"/>
            </a:endParaRPr>
          </a:p>
        </p:txBody>
      </p:sp>
      <p:sp>
        <p:nvSpPr>
          <p:cNvPr id="295"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87491"/>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Securing every piece of a system is hard!</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TCB is a pragmatic compromise</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Separate system into trusted and untrusted</a:t>
            </a: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Can focus security efforts on the trusted piece</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Reason about security more rigorously</a:t>
            </a: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Caveat: Determining TCB is easier said than done</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BA722FAA-8645-492D-B2D1-84138619C7F1}"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685800" y="2130480"/>
            <a:ext cx="7772040" cy="146952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Design Principles</a:t>
            </a:r>
            <a:endParaRPr b="0" lang="en-US" sz="4400" spc="-1" strike="noStrike">
              <a:solidFill>
                <a:schemeClr val="dk1"/>
              </a:solidFill>
              <a:latin typeface="Cambria"/>
            </a:endParaRPr>
          </a:p>
        </p:txBody>
      </p:sp>
      <p:sp>
        <p:nvSpPr>
          <p:cNvPr id="297" name="TextBox 2"/>
          <p:cNvSpPr/>
          <p:nvPr/>
        </p:nvSpPr>
        <p:spPr>
          <a:xfrm>
            <a:off x="464040" y="4572000"/>
            <a:ext cx="5797080" cy="912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mbria"/>
              </a:rPr>
              <a:t>Useful read:</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mbria"/>
              </a:rPr>
              <a:t>The Protection of Information in Computer Systems</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mbria"/>
              </a:rPr>
              <a:t>Jerome Saltzer and Michael Schroeder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The Key Principles</a:t>
            </a:r>
            <a:endParaRPr b="0" lang="en-US" sz="4400" spc="-1" strike="noStrike">
              <a:solidFill>
                <a:schemeClr val="dk1"/>
              </a:solidFill>
              <a:latin typeface="Cambria"/>
            </a:endParaRPr>
          </a:p>
        </p:txBody>
      </p:sp>
      <p:sp>
        <p:nvSpPr>
          <p:cNvPr id="299"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061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Economy of mechanism a.k.a KISS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Fail-safe defaults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Complete mediation</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Separation of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Least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Factor in users/acceptance/psychology</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Work factor/economics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Detect if you cant prevent</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Don’t rely on security by obscurity</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1E9FDD73-0FC2-4564-BD9B-1C32E44DE32C}"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Keep it Simple, Stupid (KISS)</a:t>
            </a:r>
            <a:endParaRPr b="0" lang="en-US" sz="4400" spc="-1" strike="noStrike">
              <a:solidFill>
                <a:schemeClr val="dk1"/>
              </a:solidFill>
              <a:latin typeface="Cambria"/>
            </a:endParaRPr>
          </a:p>
        </p:txBody>
      </p:sp>
      <p:sp>
        <p:nvSpPr>
          <p:cNvPr id="301"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Rule of thumb:</a:t>
            </a:r>
            <a:br>
              <a:rPr sz="3200"/>
            </a:br>
            <a:r>
              <a:rPr b="0" lang="en-US" sz="3200" spc="-1" strike="noStrike">
                <a:solidFill>
                  <a:schemeClr val="dk1"/>
                </a:solidFill>
                <a:latin typeface="Cambria"/>
              </a:rPr>
              <a:t>1-5 defects per 1K lines of code</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Windows XP = 40 MLOC</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a:solidFill>
                  <a:schemeClr val="dk1"/>
                </a:solidFill>
                <a:latin typeface="Cambria"/>
              </a:rPr>
              <a:t>All in TCB</a:t>
            </a: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Smaller, simpler TCB is easier to reason about</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82FAF6A5-680E-4864-A2EE-77CCDCE2B068}"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The Key Principles</a:t>
            </a:r>
            <a:endParaRPr b="0" lang="en-US" sz="4400" spc="-1" strike="noStrike">
              <a:solidFill>
                <a:schemeClr val="dk1"/>
              </a:solidFill>
              <a:latin typeface="Cambria"/>
            </a:endParaRPr>
          </a:p>
        </p:txBody>
      </p:sp>
      <p:sp>
        <p:nvSpPr>
          <p:cNvPr id="303"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061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Economy of mechanism a.k.a KISS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Fail-safe defaults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Complete mediation</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Separation of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Least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Factor in users/acceptance/psychology</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Work factor/economics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Detect if you cant prevent</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Don’t rely on security by obscurity</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13BB9039-C9EB-4EC5-869A-C9830616E471}"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Fail safe Defaults</a:t>
            </a:r>
            <a:endParaRPr b="0" lang="en-US" sz="4400" spc="-1" strike="noStrike">
              <a:solidFill>
                <a:schemeClr val="dk1"/>
              </a:solidFill>
              <a:latin typeface="Cambria"/>
            </a:endParaRPr>
          </a:p>
        </p:txBody>
      </p:sp>
      <p:sp>
        <p:nvSpPr>
          <p:cNvPr id="305" name="Rounded Rectangle 6"/>
          <p:cNvSpPr/>
          <p:nvPr/>
        </p:nvSpPr>
        <p:spPr>
          <a:xfrm>
            <a:off x="419040" y="371952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Principal</a:t>
            </a:r>
            <a:endParaRPr b="0" lang="en-US" sz="2800" spc="-1" strike="noStrike">
              <a:solidFill>
                <a:srgbClr val="000000"/>
              </a:solidFill>
              <a:latin typeface="Arial"/>
            </a:endParaRPr>
          </a:p>
        </p:txBody>
      </p:sp>
      <p:sp>
        <p:nvSpPr>
          <p:cNvPr id="306" name="Rounded Rectangle 7"/>
          <p:cNvSpPr/>
          <p:nvPr/>
        </p:nvSpPr>
        <p:spPr>
          <a:xfrm>
            <a:off x="3543480" y="372348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Reference</a:t>
            </a:r>
            <a:br>
              <a:rPr sz="2800"/>
            </a:br>
            <a:r>
              <a:rPr b="0" lang="en-US" sz="2800" spc="-1" strike="noStrike">
                <a:solidFill>
                  <a:srgbClr val="000000"/>
                </a:solidFill>
                <a:latin typeface="Cambria"/>
              </a:rPr>
              <a:t>Monitor</a:t>
            </a:r>
            <a:endParaRPr b="0" lang="en-US" sz="2800" spc="-1" strike="noStrike">
              <a:solidFill>
                <a:srgbClr val="000000"/>
              </a:solidFill>
              <a:latin typeface="Arial"/>
            </a:endParaRPr>
          </a:p>
        </p:txBody>
      </p:sp>
      <p:sp>
        <p:nvSpPr>
          <p:cNvPr id="307" name="Rounded Rectangle 8"/>
          <p:cNvSpPr/>
          <p:nvPr/>
        </p:nvSpPr>
        <p:spPr>
          <a:xfrm>
            <a:off x="6778440" y="3719520"/>
            <a:ext cx="2133360" cy="837720"/>
          </a:xfrm>
          <a:prstGeom prst="roundRect">
            <a:avLst>
              <a:gd name="adj"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chorCtr="1">
            <a:noAutofit/>
          </a:bodyPr>
          <a:p>
            <a:pPr algn="ctr" defTabSz="914400">
              <a:lnSpc>
                <a:spcPct val="100000"/>
              </a:lnSpc>
            </a:pPr>
            <a:r>
              <a:rPr b="0" lang="en-US" sz="2800" spc="-1" strike="noStrike">
                <a:solidFill>
                  <a:srgbClr val="000000"/>
                </a:solidFill>
                <a:latin typeface="Cambria"/>
              </a:rPr>
              <a:t>Object</a:t>
            </a:r>
            <a:endParaRPr b="0" lang="en-US" sz="2800" spc="-1" strike="noStrike">
              <a:solidFill>
                <a:srgbClr val="000000"/>
              </a:solidFill>
              <a:latin typeface="Arial"/>
            </a:endParaRPr>
          </a:p>
        </p:txBody>
      </p:sp>
      <p:cxnSp>
        <p:nvCxnSpPr>
          <p:cNvPr id="308" name="Straight Arrow Connector 9"/>
          <p:cNvCxnSpPr>
            <a:stCxn id="308" idx="3"/>
            <a:endCxn id="309" idx="3"/>
          </p:cNvCxnSpPr>
          <p:nvPr/>
        </p:nvCxnSpPr>
        <p:spPr>
          <a:xfrm flipH="1" flipV="1">
            <a:off x="2160000" y="2937960"/>
            <a:ext cx="191520" cy="86040"/>
          </a:xfrm>
          <a:prstGeom prst="straightConnector1">
            <a:avLst/>
          </a:prstGeom>
          <a:ln>
            <a:solidFill>
              <a:srgbClr val="000000"/>
            </a:solidFill>
            <a:round/>
            <a:tailEnd len="med" type="arrow" w="med"/>
          </a:ln>
        </p:spPr>
      </p:cxnSp>
      <p:cxnSp>
        <p:nvCxnSpPr>
          <p:cNvPr id="310" name="Straight Arrow Connector 10"/>
          <p:cNvCxnSpPr>
            <a:stCxn id="310" idx="1"/>
            <a:endCxn id="311" idx="1"/>
          </p:cNvCxnSpPr>
          <p:nvPr/>
        </p:nvCxnSpPr>
        <p:spPr>
          <a:xfrm flipH="1" flipV="1">
            <a:off x="2095560" y="2918880"/>
            <a:ext cx="129240" cy="38520"/>
          </a:xfrm>
          <a:prstGeom prst="straightConnector1">
            <a:avLst/>
          </a:prstGeom>
          <a:ln>
            <a:solidFill>
              <a:srgbClr val="000000"/>
            </a:solidFill>
            <a:round/>
            <a:tailEnd len="med" type="arrow" w="med"/>
          </a:ln>
        </p:spPr>
      </p:cxnSp>
      <p:sp>
        <p:nvSpPr>
          <p:cNvPr id="311" name="Rounded Rectangular Callout 11"/>
          <p:cNvSpPr/>
          <p:nvPr/>
        </p:nvSpPr>
        <p:spPr>
          <a:xfrm>
            <a:off x="2095560" y="2500200"/>
            <a:ext cx="2285640" cy="837720"/>
          </a:xfrm>
          <a:prstGeom prst="wedgeRoundRectCallout">
            <a:avLst>
              <a:gd name="adj1" fmla="val -9012"/>
              <a:gd name="adj2" fmla="val 126971"/>
              <a:gd name="adj3"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chorCtr="1">
            <a:noAutofit/>
          </a:bodyPr>
          <a:p>
            <a:pPr algn="ctr" defTabSz="914400">
              <a:lnSpc>
                <a:spcPct val="100000"/>
              </a:lnSpc>
            </a:pPr>
            <a:r>
              <a:rPr b="0" lang="en-US" sz="2800" spc="-1" strike="noStrike">
                <a:solidFill>
                  <a:srgbClr val="fffffe"/>
                </a:solidFill>
                <a:latin typeface="Cambria"/>
              </a:rPr>
              <a:t>Requested</a:t>
            </a:r>
            <a:br>
              <a:rPr sz="2800"/>
            </a:br>
            <a:r>
              <a:rPr b="0" lang="en-US" sz="2800" spc="-1" strike="noStrike">
                <a:solidFill>
                  <a:srgbClr val="fffffe"/>
                </a:solidFill>
                <a:latin typeface="Cambria"/>
              </a:rPr>
              <a:t>Operation</a:t>
            </a:r>
            <a:endParaRPr b="0" lang="en-US" sz="2800" spc="-1" strike="noStrike">
              <a:solidFill>
                <a:srgbClr val="ffffff"/>
              </a:solidFill>
              <a:latin typeface="Arial"/>
            </a:endParaRPr>
          </a:p>
        </p:txBody>
      </p:sp>
      <p:sp>
        <p:nvSpPr>
          <p:cNvPr id="312" name="Rounded Rectangular Callout 12"/>
          <p:cNvSpPr/>
          <p:nvPr/>
        </p:nvSpPr>
        <p:spPr>
          <a:xfrm>
            <a:off x="5625720" y="2500200"/>
            <a:ext cx="2285640" cy="837720"/>
          </a:xfrm>
          <a:prstGeom prst="wedgeRoundRectCallout">
            <a:avLst>
              <a:gd name="adj1" fmla="val -9012"/>
              <a:gd name="adj2" fmla="val 126971"/>
              <a:gd name="adj3" fmla="val 16667"/>
            </a:avLst>
          </a:prstGeom>
          <a:solidFill>
            <a:srgbClr val="e47932"/>
          </a:solidFill>
          <a:ln>
            <a:solidFill>
              <a:srgbClr val="a85924"/>
            </a:solidFill>
            <a:round/>
          </a:ln>
        </p:spPr>
        <p:style>
          <a:lnRef idx="2">
            <a:schemeClr val="accent2">
              <a:shade val="50000"/>
            </a:schemeClr>
          </a:lnRef>
          <a:fillRef idx="1">
            <a:schemeClr val="accent2"/>
          </a:fillRef>
          <a:effectRef idx="0">
            <a:schemeClr val="accent2"/>
          </a:effectRef>
          <a:fontRef idx="minor"/>
        </p:style>
        <p:txBody>
          <a:bodyPr lIns="90000" rIns="90000" tIns="45000" bIns="45000" anchor="ctr" anchorCtr="1">
            <a:noAutofit/>
          </a:bodyPr>
          <a:p>
            <a:pPr algn="ctr" defTabSz="914400">
              <a:lnSpc>
                <a:spcPct val="100000"/>
              </a:lnSpc>
            </a:pPr>
            <a:r>
              <a:rPr b="0" lang="en-US" sz="2800" spc="-1" strike="noStrike">
                <a:solidFill>
                  <a:srgbClr val="fffffe"/>
                </a:solidFill>
                <a:latin typeface="Cambria"/>
              </a:rPr>
              <a:t>Approved</a:t>
            </a:r>
            <a:br>
              <a:rPr sz="2800"/>
            </a:br>
            <a:r>
              <a:rPr b="0" lang="en-US" sz="2800" spc="-1" strike="noStrike">
                <a:solidFill>
                  <a:srgbClr val="fffffe"/>
                </a:solidFill>
                <a:latin typeface="Cambria"/>
              </a:rPr>
              <a:t>Operation</a:t>
            </a:r>
            <a:endParaRPr b="0" lang="en-US" sz="2800" spc="-1" strike="noStrike">
              <a:solidFill>
                <a:srgbClr val="ffffff"/>
              </a:solidFill>
              <a:latin typeface="Arial"/>
            </a:endParaRPr>
          </a:p>
        </p:txBody>
      </p:sp>
      <p:sp>
        <p:nvSpPr>
          <p:cNvPr id="313" name="Left Brace 13"/>
          <p:cNvSpPr/>
          <p:nvPr/>
        </p:nvSpPr>
        <p:spPr>
          <a:xfrm rot="16200000">
            <a:off x="2286000" y="3300480"/>
            <a:ext cx="380520" cy="380952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314" name="Left Brace 14"/>
          <p:cNvSpPr/>
          <p:nvPr/>
        </p:nvSpPr>
        <p:spPr>
          <a:xfrm rot="16200000">
            <a:off x="6400800" y="3300480"/>
            <a:ext cx="380520" cy="380952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315" name="TextBox 15"/>
          <p:cNvSpPr/>
          <p:nvPr/>
        </p:nvSpPr>
        <p:spPr>
          <a:xfrm>
            <a:off x="952200" y="4538520"/>
            <a:ext cx="106668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Source</a:t>
            </a:r>
            <a:endParaRPr b="0" lang="en-US" sz="2000" spc="-1" strike="noStrike">
              <a:solidFill>
                <a:srgbClr val="000000"/>
              </a:solidFill>
              <a:latin typeface="Arial"/>
            </a:endParaRPr>
          </a:p>
        </p:txBody>
      </p:sp>
      <p:sp>
        <p:nvSpPr>
          <p:cNvPr id="316" name="TextBox 16"/>
          <p:cNvSpPr/>
          <p:nvPr/>
        </p:nvSpPr>
        <p:spPr>
          <a:xfrm>
            <a:off x="4112280" y="4538520"/>
            <a:ext cx="99504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Guard</a:t>
            </a:r>
            <a:endParaRPr b="0" lang="en-US" sz="2000" spc="-1" strike="noStrike">
              <a:solidFill>
                <a:srgbClr val="000000"/>
              </a:solidFill>
              <a:latin typeface="Arial"/>
            </a:endParaRPr>
          </a:p>
        </p:txBody>
      </p:sp>
      <p:sp>
        <p:nvSpPr>
          <p:cNvPr id="317" name="TextBox 17"/>
          <p:cNvSpPr/>
          <p:nvPr/>
        </p:nvSpPr>
        <p:spPr>
          <a:xfrm>
            <a:off x="7161480" y="4538520"/>
            <a:ext cx="136692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rgbClr val="000000"/>
                </a:solidFill>
                <a:latin typeface="Cambria"/>
              </a:rPr>
              <a:t>Resource</a:t>
            </a:r>
            <a:endParaRPr b="0" lang="en-US" sz="2000" spc="-1" strike="noStrike">
              <a:solidFill>
                <a:srgbClr val="000000"/>
              </a:solidFill>
              <a:latin typeface="Arial"/>
            </a:endParaRPr>
          </a:p>
        </p:txBody>
      </p:sp>
      <p:sp>
        <p:nvSpPr>
          <p:cNvPr id="318" name="TextBox 18"/>
          <p:cNvSpPr/>
          <p:nvPr/>
        </p:nvSpPr>
        <p:spPr>
          <a:xfrm>
            <a:off x="1331280" y="5319720"/>
            <a:ext cx="22903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Authentication</a:t>
            </a:r>
            <a:endParaRPr b="0" lang="en-US" sz="2400" spc="-1" strike="noStrike">
              <a:solidFill>
                <a:srgbClr val="000000"/>
              </a:solidFill>
              <a:latin typeface="Arial"/>
            </a:endParaRPr>
          </a:p>
        </p:txBody>
      </p:sp>
      <p:sp>
        <p:nvSpPr>
          <p:cNvPr id="319" name="TextBox 19"/>
          <p:cNvSpPr/>
          <p:nvPr/>
        </p:nvSpPr>
        <p:spPr>
          <a:xfrm>
            <a:off x="5506200" y="5319720"/>
            <a:ext cx="217008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Authorization</a:t>
            </a:r>
            <a:endParaRPr b="0" lang="en-US" sz="2400" spc="-1" strike="noStrike">
              <a:solidFill>
                <a:srgbClr val="000000"/>
              </a:solidFill>
              <a:latin typeface="Arial"/>
            </a:endParaRPr>
          </a:p>
        </p:txBody>
      </p:sp>
      <p:sp>
        <p:nvSpPr>
          <p:cNvPr id="320" name="Left Brace 20"/>
          <p:cNvSpPr/>
          <p:nvPr/>
        </p:nvSpPr>
        <p:spPr>
          <a:xfrm flipH="1" flipV="1" rot="16200000">
            <a:off x="4996800" y="1582200"/>
            <a:ext cx="367200" cy="990360"/>
          </a:xfrm>
          <a:prstGeom prst="leftBrace">
            <a:avLst>
              <a:gd name="adj1" fmla="val 8333"/>
              <a:gd name="adj2" fmla="val 50000"/>
            </a:avLst>
          </a:prstGeom>
          <a:noFill/>
          <a:ln>
            <a:solidFill>
              <a:srgbClr val="000000"/>
            </a:solidFill>
            <a:roun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0000"/>
              </a:solidFill>
              <a:latin typeface="Cambria"/>
            </a:endParaRPr>
          </a:p>
        </p:txBody>
      </p:sp>
      <p:sp>
        <p:nvSpPr>
          <p:cNvPr id="321" name="TextBox 21"/>
          <p:cNvSpPr/>
          <p:nvPr/>
        </p:nvSpPr>
        <p:spPr>
          <a:xfrm>
            <a:off x="4761720" y="1371600"/>
            <a:ext cx="95220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2400" spc="-1" strike="noStrike">
                <a:solidFill>
                  <a:srgbClr val="000000"/>
                </a:solidFill>
                <a:latin typeface="Cambria"/>
              </a:rPr>
              <a:t>Audit</a:t>
            </a:r>
            <a:endParaRPr b="0" lang="en-US" sz="2400" spc="-1" strike="noStrike">
              <a:solidFill>
                <a:srgbClr val="000000"/>
              </a:solidFill>
              <a:latin typeface="Arial"/>
            </a:endParaRPr>
          </a:p>
        </p:txBody>
      </p:sp>
      <p:cxnSp>
        <p:nvCxnSpPr>
          <p:cNvPr id="322" name="Straight Arrow Connector 22"/>
          <p:cNvCxnSpPr/>
          <p:nvPr/>
        </p:nvCxnSpPr>
        <p:spPr>
          <a:xfrm flipV="1">
            <a:off x="5181480" y="2149560"/>
            <a:ext cx="360" cy="1529640"/>
          </a:xfrm>
          <a:prstGeom prst="straightConnector1">
            <a:avLst/>
          </a:prstGeom>
          <a:ln cap="rnd" w="28575">
            <a:solidFill>
              <a:srgbClr val="000000"/>
            </a:solidFill>
            <a:miter/>
            <a:tailEnd len="med" type="triangle" w="med"/>
          </a:ln>
        </p:spPr>
      </p:cxnSp>
      <p:sp>
        <p:nvSpPr>
          <p:cNvPr id="323" name="Multiply 23"/>
          <p:cNvSpPr/>
          <p:nvPr/>
        </p:nvSpPr>
        <p:spPr>
          <a:xfrm>
            <a:off x="3543480" y="3214800"/>
            <a:ext cx="2285640" cy="1814040"/>
          </a:xfrm>
          <a:prstGeom prst="mathMultiply">
            <a:avLst>
              <a:gd name="adj1" fmla="val 23520"/>
            </a:avLst>
          </a:prstGeom>
          <a:solidFill>
            <a:schemeClr val="tx2">
              <a:lumMod val="60000"/>
              <a:lumOff val="40000"/>
            </a:schemeClr>
          </a:solidFill>
          <a:ln w="28575">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ctr" anchorCtr="1">
            <a:noAutofit/>
          </a:bodyPr>
          <a:p>
            <a:pPr algn="ctr" defTabSz="914400">
              <a:lnSpc>
                <a:spcPct val="100000"/>
              </a:lnSpc>
            </a:pPr>
            <a:endParaRPr b="0" lang="en-US" sz="2400" spc="-1" strike="noStrike">
              <a:solidFill>
                <a:srgbClr val="ff0000"/>
              </a:solidFill>
              <a:latin typeface="Cambria"/>
            </a:endParaRPr>
          </a:p>
        </p:txBody>
      </p:sp>
      <p:sp>
        <p:nvSpPr>
          <p:cNvPr id="3" name="PlaceHolder 2"/>
          <p:cNvSpPr>
            <a:spLocks noGrp="1"/>
          </p:cNvSpPr>
          <p:nvPr>
            <p:ph type="sldNum" idx="18"/>
          </p:nvPr>
        </p:nvSpPr>
        <p:spPr/>
        <p:txBody>
          <a:bodyPr/>
          <a:p>
            <a:fld id="{B10E9560-E21B-4751-B0F1-265344084B04}"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The Key Principles</a:t>
            </a:r>
            <a:endParaRPr b="0" lang="en-US" sz="4400" spc="-1" strike="noStrike">
              <a:solidFill>
                <a:schemeClr val="dk1"/>
              </a:solidFill>
              <a:latin typeface="Cambria"/>
            </a:endParaRPr>
          </a:p>
        </p:txBody>
      </p:sp>
      <p:sp>
        <p:nvSpPr>
          <p:cNvPr id="325"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061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Economy of mechanism a.k.a KISS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Fail-safe defaults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Complete mediation</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Separation of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Least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Factor in users/acceptance/psychology</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Work factor/economics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Detect if you cant prevent</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Don’t rely on security by obscurity</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9277248C-8BA7-4352-9F08-50FB23053651}"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Num" idx="43"/>
          </p:nvPr>
        </p:nvSpPr>
        <p:spPr>
          <a:xfrm>
            <a:off x="6858000" y="6492960"/>
            <a:ext cx="2133360" cy="364680"/>
          </a:xfrm>
          <a:prstGeom prst="rect">
            <a:avLst/>
          </a:prstGeom>
          <a:noFill/>
          <a:ln w="0">
            <a:noFill/>
          </a:ln>
        </p:spPr>
        <p:txBody>
          <a:bodyPr lIns="0" rIns="0" tIns="0" bIns="0" anchor="ctr">
            <a:noAutofit/>
          </a:bodyPr>
          <a:lstStyle>
            <a:lvl1pPr indent="0" algn="r" defTabSz="914400">
              <a:lnSpc>
                <a:spcPct val="100000"/>
              </a:lnSpc>
              <a:buNone/>
              <a:defRPr b="0" lang="en-US" sz="1200" spc="-1" strike="noStrike">
                <a:solidFill>
                  <a:srgbClr val="000000"/>
                </a:solidFill>
                <a:latin typeface="Calibri"/>
              </a:defRPr>
            </a:lvl1pPr>
          </a:lstStyle>
          <a:p>
            <a:pPr indent="0" algn="r" defTabSz="914400">
              <a:lnSpc>
                <a:spcPct val="100000"/>
              </a:lnSpc>
              <a:buNone/>
            </a:pPr>
            <a:fld id="{BBBD2201-4A6A-4FC9-8C23-6680152F42E0}"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pic>
        <p:nvPicPr>
          <p:cNvPr id="106" name="Picture 5" descr="18487-os.pdf"/>
          <p:cNvPicPr/>
          <p:nvPr/>
        </p:nvPicPr>
        <p:blipFill>
          <a:blip r:embed="rId1"/>
          <a:stretch/>
        </p:blipFill>
        <p:spPr>
          <a:xfrm rot="16200000">
            <a:off x="1922400" y="360"/>
            <a:ext cx="5298840" cy="685764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Complete Mediation</a:t>
            </a:r>
            <a:endParaRPr b="0" lang="en-US" sz="4400" spc="-1" strike="noStrike">
              <a:solidFill>
                <a:schemeClr val="dk1"/>
              </a:solidFill>
              <a:latin typeface="Cambria"/>
            </a:endParaRPr>
          </a:p>
        </p:txBody>
      </p:sp>
      <p:sp>
        <p:nvSpPr>
          <p:cNvPr id="327"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Every access to every object is checked by the reference monitor</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Easier said than done!</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TOCTTOU problems</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CAB4E336-D6BC-4536-9BAA-BAA1E2667028}"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Mediation: TOCTTOU Vulnerabilities</a:t>
            </a:r>
            <a:endParaRPr b="0" lang="en-US" sz="4400" spc="-1" strike="noStrike">
              <a:solidFill>
                <a:schemeClr val="dk1"/>
              </a:solidFill>
              <a:latin typeface="Cambria"/>
            </a:endParaRPr>
          </a:p>
        </p:txBody>
      </p:sp>
      <p:sp>
        <p:nvSpPr>
          <p:cNvPr id="329"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indent="0" defTabSz="457200">
              <a:lnSpc>
                <a:spcPct val="100000"/>
              </a:lnSpc>
              <a:spcBef>
                <a:spcPts val="641"/>
              </a:spcBef>
              <a:buNone/>
              <a:tabLst>
                <a:tab algn="l" pos="0"/>
              </a:tabLst>
            </a:pPr>
            <a:r>
              <a:rPr b="0" lang="en-US" sz="3200" spc="-1" strike="noStrike">
                <a:solidFill>
                  <a:schemeClr val="dk1"/>
                </a:solidFill>
                <a:latin typeface="Cambria"/>
              </a:rPr>
              <a:t>Time-Of-Check-To-Time-Of-Use</a:t>
            </a:r>
            <a:endParaRPr b="0" lang="en-US" sz="3200" spc="-1" strike="noStrike">
              <a:solidFill>
                <a:schemeClr val="dk1"/>
              </a:solidFill>
              <a:latin typeface="Cambria"/>
            </a:endParaRPr>
          </a:p>
        </p:txBody>
      </p:sp>
      <p:sp>
        <p:nvSpPr>
          <p:cNvPr id="330" name="TextBox 4"/>
          <p:cNvSpPr/>
          <p:nvPr/>
        </p:nvSpPr>
        <p:spPr>
          <a:xfrm>
            <a:off x="875520" y="2209680"/>
            <a:ext cx="7532640" cy="384300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i="1" lang="en-US" sz="2800" spc="-1" strike="noStrike">
                <a:solidFill>
                  <a:schemeClr val="dk1"/>
                </a:solidFill>
                <a:latin typeface="Cambria"/>
              </a:rPr>
              <a:t>int openfile(char *path){</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struct stat s;</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if (stat(path,&amp;s) &lt; 0))</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	</a:t>
            </a:r>
            <a:r>
              <a:rPr b="0" i="1" lang="en-US" sz="2800" spc="-1" strike="noStrike">
                <a:solidFill>
                  <a:schemeClr val="dk1"/>
                </a:solidFill>
                <a:latin typeface="Cambria"/>
              </a:rPr>
              <a:t>return -1;</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if (!S_ISREG(s.st_mode)){</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	</a:t>
            </a:r>
            <a:r>
              <a:rPr b="0" i="1" lang="en-US" sz="2800" spc="-1" strike="noStrike">
                <a:solidFill>
                  <a:schemeClr val="dk1"/>
                </a:solidFill>
                <a:latin typeface="Cambria"/>
              </a:rPr>
              <a:t>error(“only regular files allowed”);</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	</a:t>
            </a:r>
            <a:r>
              <a:rPr b="0" i="1" lang="en-US" sz="2800" spc="-1" strike="noStrike">
                <a:solidFill>
                  <a:schemeClr val="dk1"/>
                </a:solidFill>
                <a:latin typeface="Cambria"/>
              </a:rPr>
              <a:t>return -1;</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return open(path,O_RDONLY)</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a:t>
            </a:r>
            <a:endParaRPr b="0" lang="en-US" sz="2800" spc="-1" strike="noStrike">
              <a:solidFill>
                <a:srgbClr val="000000"/>
              </a:solidFill>
              <a:latin typeface="Arial"/>
            </a:endParaRPr>
          </a:p>
        </p:txBody>
      </p:sp>
      <p:cxnSp>
        <p:nvCxnSpPr>
          <p:cNvPr id="331" name="Straight Arrow Connector 5"/>
          <p:cNvCxnSpPr/>
          <p:nvPr/>
        </p:nvCxnSpPr>
        <p:spPr>
          <a:xfrm flipH="1">
            <a:off x="6095880" y="4114800"/>
            <a:ext cx="1524240" cy="360"/>
          </a:xfrm>
          <a:prstGeom prst="straightConnector1">
            <a:avLst/>
          </a:prstGeom>
          <a:ln cap="rnd" w="28575">
            <a:solidFill>
              <a:srgbClr val="ff0000"/>
            </a:solidFill>
            <a:miter/>
            <a:tailEnd len="med" type="triangle" w="med"/>
          </a:ln>
        </p:spPr>
      </p:cxnSp>
      <p:sp>
        <p:nvSpPr>
          <p:cNvPr id="332" name="TextBox 6"/>
          <p:cNvSpPr/>
          <p:nvPr/>
        </p:nvSpPr>
        <p:spPr>
          <a:xfrm>
            <a:off x="6846480" y="3559320"/>
            <a:ext cx="2421360" cy="488160"/>
          </a:xfrm>
          <a:prstGeom prst="rect">
            <a:avLst/>
          </a:prstGeom>
          <a:noFill/>
          <a:ln w="0">
            <a:solidFill>
              <a:srgbClr val="ff0000"/>
            </a:solid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rgbClr val="ff0000"/>
                </a:solidFill>
                <a:latin typeface="Cambria"/>
              </a:rPr>
              <a:t>Change path</a:t>
            </a:r>
            <a:endParaRPr b="0" lang="en-US" sz="3200" spc="-1" strike="noStrike">
              <a:solidFill>
                <a:srgbClr val="000000"/>
              </a:solidFill>
              <a:latin typeface="Arial"/>
            </a:endParaRPr>
          </a:p>
        </p:txBody>
      </p:sp>
      <p:sp>
        <p:nvSpPr>
          <p:cNvPr id="4" name="PlaceHolder 3"/>
          <p:cNvSpPr>
            <a:spLocks noGrp="1"/>
          </p:cNvSpPr>
          <p:nvPr>
            <p:ph type="sldNum" idx="18"/>
          </p:nvPr>
        </p:nvSpPr>
        <p:spPr/>
        <p:txBody>
          <a:bodyPr/>
          <a:p>
            <a:fld id="{DD878D76-11F9-4681-AF51-E3725003643A}" type="slidenum">
              <a:t>51</a:t>
            </a:fld>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332"/>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Mediation: TOCTTOU Vulnerabilities</a:t>
            </a:r>
            <a:endParaRPr b="0" lang="en-US" sz="4400" spc="-1" strike="noStrike">
              <a:solidFill>
                <a:schemeClr val="dk1"/>
              </a:solidFill>
              <a:latin typeface="Cambria"/>
            </a:endParaRPr>
          </a:p>
        </p:txBody>
      </p:sp>
      <p:sp>
        <p:nvSpPr>
          <p:cNvPr id="334"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indent="0" defTabSz="457200">
              <a:lnSpc>
                <a:spcPct val="100000"/>
              </a:lnSpc>
              <a:spcBef>
                <a:spcPts val="641"/>
              </a:spcBef>
              <a:buNone/>
              <a:tabLst>
                <a:tab algn="l" pos="0"/>
              </a:tabLst>
            </a:pPr>
            <a:r>
              <a:rPr b="0" lang="en-US" sz="3200" spc="-1" strike="noStrike">
                <a:solidFill>
                  <a:schemeClr val="dk1"/>
                </a:solidFill>
                <a:latin typeface="Cambria"/>
              </a:rPr>
              <a:t>Time-Of-Check-To-Time-Of-Use</a:t>
            </a:r>
            <a:endParaRPr b="0" lang="en-US" sz="3200" spc="-1" strike="noStrike">
              <a:solidFill>
                <a:schemeClr val="dk1"/>
              </a:solidFill>
              <a:latin typeface="Cambria"/>
            </a:endParaRPr>
          </a:p>
        </p:txBody>
      </p:sp>
      <p:sp>
        <p:nvSpPr>
          <p:cNvPr id="335" name="TextBox 4"/>
          <p:cNvSpPr/>
          <p:nvPr/>
        </p:nvSpPr>
        <p:spPr>
          <a:xfrm>
            <a:off x="894240" y="2209680"/>
            <a:ext cx="5708520" cy="298908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i="1" lang="en-US" sz="2800" spc="-1" strike="noStrike">
                <a:solidFill>
                  <a:schemeClr val="dk1"/>
                </a:solidFill>
                <a:latin typeface="Cambria"/>
              </a:rPr>
              <a:t>Void withdraw(int w){</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b = getbalance();</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if (b&lt;w)</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	</a:t>
            </a:r>
            <a:r>
              <a:rPr b="0" i="1" lang="en-US" sz="2800" spc="-1" strike="noStrike">
                <a:solidFill>
                  <a:schemeClr val="dk1"/>
                </a:solidFill>
                <a:latin typeface="Cambria"/>
              </a:rPr>
              <a:t>error(“not enough $$”);</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b  = b-w;</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	</a:t>
            </a:r>
            <a:r>
              <a:rPr b="0" i="1" lang="en-US" sz="2800" spc="-1" strike="noStrike">
                <a:solidFill>
                  <a:schemeClr val="dk1"/>
                </a:solidFill>
                <a:latin typeface="Cambria"/>
              </a:rPr>
              <a:t>send(w)</a:t>
            </a:r>
            <a:endParaRPr b="0" lang="en-US" sz="2800" spc="-1" strike="noStrike">
              <a:solidFill>
                <a:srgbClr val="000000"/>
              </a:solidFill>
              <a:latin typeface="Arial"/>
            </a:endParaRPr>
          </a:p>
          <a:p>
            <a:pPr defTabSz="914400">
              <a:lnSpc>
                <a:spcPct val="100000"/>
              </a:lnSpc>
            </a:pPr>
            <a:r>
              <a:rPr b="0" i="1" lang="en-US" sz="2800" spc="-1" strike="noStrike">
                <a:solidFill>
                  <a:schemeClr val="dk1"/>
                </a:solidFill>
                <a:latin typeface="Cambria"/>
              </a:rPr>
              <a:t>}</a:t>
            </a:r>
            <a:endParaRPr b="0" lang="en-US" sz="2800" spc="-1" strike="noStrike">
              <a:solidFill>
                <a:srgbClr val="000000"/>
              </a:solidFill>
              <a:latin typeface="Arial"/>
            </a:endParaRPr>
          </a:p>
        </p:txBody>
      </p:sp>
      <p:cxnSp>
        <p:nvCxnSpPr>
          <p:cNvPr id="336" name="Straight Arrow Connector 6"/>
          <p:cNvCxnSpPr/>
          <p:nvPr/>
        </p:nvCxnSpPr>
        <p:spPr>
          <a:xfrm flipH="1">
            <a:off x="6095880" y="4114800"/>
            <a:ext cx="1524240" cy="360"/>
          </a:xfrm>
          <a:prstGeom prst="straightConnector1">
            <a:avLst/>
          </a:prstGeom>
          <a:ln cap="rnd" w="28575">
            <a:solidFill>
              <a:srgbClr val="ff0000"/>
            </a:solidFill>
            <a:miter/>
            <a:tailEnd len="med" type="triangle" w="med"/>
          </a:ln>
        </p:spPr>
      </p:cxnSp>
      <p:sp>
        <p:nvSpPr>
          <p:cNvPr id="337" name="TextBox 7"/>
          <p:cNvSpPr/>
          <p:nvPr/>
        </p:nvSpPr>
        <p:spPr>
          <a:xfrm>
            <a:off x="7190280" y="3559320"/>
            <a:ext cx="859320" cy="488160"/>
          </a:xfrm>
          <a:prstGeom prst="rect">
            <a:avLst/>
          </a:prstGeom>
          <a:noFill/>
          <a:ln w="0">
            <a:solidFill>
              <a:srgbClr val="ff0000"/>
            </a:solid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rgbClr val="ff0000"/>
                </a:solidFill>
                <a:latin typeface="Cambria"/>
              </a:rPr>
              <a:t>Buy </a:t>
            </a:r>
            <a:endParaRPr b="0" lang="en-US" sz="3200" spc="-1" strike="noStrike">
              <a:solidFill>
                <a:srgbClr val="000000"/>
              </a:solidFill>
              <a:latin typeface="Arial"/>
            </a:endParaRPr>
          </a:p>
        </p:txBody>
      </p:sp>
      <p:sp>
        <p:nvSpPr>
          <p:cNvPr id="4" name="PlaceHolder 3"/>
          <p:cNvSpPr>
            <a:spLocks noGrp="1"/>
          </p:cNvSpPr>
          <p:nvPr>
            <p:ph type="sldNum" idx="18"/>
          </p:nvPr>
        </p:nvSpPr>
        <p:spPr/>
        <p:txBody>
          <a:bodyPr/>
          <a:p>
            <a:fld id="{0F4F2805-BE98-4712-BEED-89B6DE350E84}" type="slidenum">
              <a:t>52</a:t>
            </a:fld>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337"/>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The Key Principles</a:t>
            </a:r>
            <a:endParaRPr b="0" lang="en-US" sz="4400" spc="-1" strike="noStrike">
              <a:solidFill>
                <a:schemeClr val="dk1"/>
              </a:solidFill>
              <a:latin typeface="Cambria"/>
            </a:endParaRPr>
          </a:p>
        </p:txBody>
      </p:sp>
      <p:sp>
        <p:nvSpPr>
          <p:cNvPr id="339"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061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Economy of mechanism a.k.a KISS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Fail-safe defaults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Complete mediation</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Separation of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Least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Factor in users/acceptance/psychology</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Work factor/economics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Detect if you cant prevent</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Don’t rely on security by obscurity</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5FC470AE-F6F4-4AEC-B824-EBCB01E54425}"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Separation of Privileges</a:t>
            </a:r>
            <a:endParaRPr b="0" lang="en-US" sz="4400" spc="-1" strike="noStrike">
              <a:solidFill>
                <a:schemeClr val="dk1"/>
              </a:solidFill>
              <a:latin typeface="Cambria"/>
            </a:endParaRPr>
          </a:p>
        </p:txBody>
      </p:sp>
      <p:pic>
        <p:nvPicPr>
          <p:cNvPr id="341" name="Picture 4" descr="bomb.png"/>
          <p:cNvPicPr/>
          <p:nvPr/>
        </p:nvPicPr>
        <p:blipFill>
          <a:blip r:embed="rId1"/>
          <a:stretch/>
        </p:blipFill>
        <p:spPr>
          <a:xfrm rot="2834400">
            <a:off x="5098680" y="2892240"/>
            <a:ext cx="3352320" cy="2002680"/>
          </a:xfrm>
          <a:prstGeom prst="rect">
            <a:avLst/>
          </a:prstGeom>
          <a:ln w="0">
            <a:noFill/>
          </a:ln>
        </p:spPr>
      </p:pic>
      <p:pic>
        <p:nvPicPr>
          <p:cNvPr id="342" name="Picture 5" descr=""/>
          <p:cNvPicPr/>
          <p:nvPr/>
        </p:nvPicPr>
        <p:blipFill>
          <a:blip r:embed="rId2"/>
          <a:stretch/>
        </p:blipFill>
        <p:spPr>
          <a:xfrm>
            <a:off x="1523880" y="1532880"/>
            <a:ext cx="1676160" cy="1708200"/>
          </a:xfrm>
          <a:prstGeom prst="rect">
            <a:avLst/>
          </a:prstGeom>
          <a:ln w="0">
            <a:noFill/>
          </a:ln>
          <a:scene3d>
            <a:camera prst="orthographicFront">
              <a:rot lat="0" lon="10799999" rev="0"/>
            </a:camera>
            <a:lightRig dir="t" rig="threePt"/>
          </a:scene3d>
        </p:spPr>
      </p:pic>
      <p:pic>
        <p:nvPicPr>
          <p:cNvPr id="343" name="Picture 6" descr=""/>
          <p:cNvPicPr/>
          <p:nvPr/>
        </p:nvPicPr>
        <p:blipFill>
          <a:blip r:embed="rId3"/>
          <a:stretch/>
        </p:blipFill>
        <p:spPr>
          <a:xfrm>
            <a:off x="1752480" y="4308480"/>
            <a:ext cx="1218960" cy="1515240"/>
          </a:xfrm>
          <a:prstGeom prst="rect">
            <a:avLst/>
          </a:prstGeom>
          <a:ln w="0">
            <a:noFill/>
          </a:ln>
        </p:spPr>
      </p:pic>
      <p:sp>
        <p:nvSpPr>
          <p:cNvPr id="344" name="TextBox 7"/>
          <p:cNvSpPr/>
          <p:nvPr/>
        </p:nvSpPr>
        <p:spPr>
          <a:xfrm>
            <a:off x="3112200" y="2061720"/>
            <a:ext cx="291960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chemeClr val="dk1"/>
                </a:solidFill>
                <a:latin typeface="Cambria"/>
              </a:rPr>
              <a:t>Launch Missile</a:t>
            </a:r>
            <a:endParaRPr b="0" lang="en-US" sz="3200" spc="-1" strike="noStrike">
              <a:solidFill>
                <a:srgbClr val="000000"/>
              </a:solidFill>
              <a:latin typeface="Arial"/>
            </a:endParaRPr>
          </a:p>
        </p:txBody>
      </p:sp>
      <p:sp>
        <p:nvSpPr>
          <p:cNvPr id="345" name="TextBox 8"/>
          <p:cNvSpPr/>
          <p:nvPr/>
        </p:nvSpPr>
        <p:spPr>
          <a:xfrm>
            <a:off x="3683520" y="5568120"/>
            <a:ext cx="2919600" cy="488160"/>
          </a:xfrm>
          <a:prstGeom prst="rect">
            <a:avLst/>
          </a:prstGeom>
          <a:noFill/>
          <a:ln w="0">
            <a:noFill/>
          </a:ln>
        </p:spPr>
        <p:style>
          <a:lnRef idx="0"/>
          <a:fillRef idx="0"/>
          <a:effectRef idx="0"/>
          <a:fontRef idx="minor"/>
        </p:style>
        <p:txBody>
          <a:bodyPr wrap="none" lIns="0" rIns="0" tIns="0" bIns="0" anchor="t">
            <a:spAutoFit/>
          </a:bodyPr>
          <a:p>
            <a:pPr defTabSz="914400">
              <a:lnSpc>
                <a:spcPct val="100000"/>
              </a:lnSpc>
            </a:pPr>
            <a:r>
              <a:rPr b="0" lang="en-US" sz="3200" spc="-1" strike="noStrike">
                <a:solidFill>
                  <a:schemeClr val="dk1"/>
                </a:solidFill>
                <a:latin typeface="Cambria"/>
              </a:rPr>
              <a:t>Launch Missile</a:t>
            </a:r>
            <a:endParaRPr b="0" lang="en-US" sz="3200" spc="-1" strike="noStrike">
              <a:solidFill>
                <a:srgbClr val="000000"/>
              </a:solidFill>
              <a:latin typeface="Arial"/>
            </a:endParaRPr>
          </a:p>
        </p:txBody>
      </p:sp>
      <p:cxnSp>
        <p:nvCxnSpPr>
          <p:cNvPr id="346" name="Straight Arrow Connector 10"/>
          <p:cNvCxnSpPr/>
          <p:nvPr/>
        </p:nvCxnSpPr>
        <p:spPr>
          <a:xfrm>
            <a:off x="3657600" y="3004560"/>
            <a:ext cx="2214720" cy="826560"/>
          </a:xfrm>
          <a:prstGeom prst="straightConnector1">
            <a:avLst/>
          </a:prstGeom>
          <a:ln cap="rnd" w="28575">
            <a:solidFill>
              <a:srgbClr val="000000"/>
            </a:solidFill>
            <a:miter/>
            <a:tailEnd len="med" type="triangle" w="med"/>
          </a:ln>
        </p:spPr>
      </p:cxnSp>
      <p:cxnSp>
        <p:nvCxnSpPr>
          <p:cNvPr id="347" name="Straight Arrow Connector 12"/>
          <p:cNvCxnSpPr/>
          <p:nvPr/>
        </p:nvCxnSpPr>
        <p:spPr>
          <a:xfrm flipV="1">
            <a:off x="3581280" y="4518720"/>
            <a:ext cx="2291040" cy="1305360"/>
          </a:xfrm>
          <a:prstGeom prst="straightConnector1">
            <a:avLst/>
          </a:prstGeom>
          <a:ln cap="rnd" w="28575">
            <a:solidFill>
              <a:srgbClr val="000000"/>
            </a:solidFill>
            <a:miter/>
            <a:tailEnd len="med" type="triangle" w="med"/>
          </a:ln>
        </p:spPr>
      </p:cxnSp>
      <p:sp>
        <p:nvSpPr>
          <p:cNvPr id="3" name="PlaceHolder 2"/>
          <p:cNvSpPr>
            <a:spLocks noGrp="1"/>
          </p:cNvSpPr>
          <p:nvPr>
            <p:ph type="sldNum" idx="18"/>
          </p:nvPr>
        </p:nvSpPr>
        <p:spPr/>
        <p:txBody>
          <a:bodyPr/>
          <a:p>
            <a:fld id="{7D18F19E-7A17-4621-AF92-36705CAAB8A8}"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The Key Principles</a:t>
            </a:r>
            <a:endParaRPr b="0" lang="en-US" sz="4400" spc="-1" strike="noStrike">
              <a:solidFill>
                <a:schemeClr val="dk1"/>
              </a:solidFill>
              <a:latin typeface="Cambria"/>
            </a:endParaRPr>
          </a:p>
        </p:txBody>
      </p:sp>
      <p:sp>
        <p:nvSpPr>
          <p:cNvPr id="349"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061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Economy of mechanism a.k.a KISS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Fail-safe defaults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Complete mediation</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Separation of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Least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Factor in users/acceptance/psychology</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Work factor/economics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Detect if you cant prevent</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Don’t rely on security by obscurity</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E58DC321-DDA1-47AC-AA47-56F00FC54BCF}" type="slidenum">
              <a:t>55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Least Privilege</a:t>
            </a:r>
            <a:endParaRPr b="0" lang="en-US" sz="4400" spc="-1" strike="noStrike">
              <a:solidFill>
                <a:schemeClr val="dk1"/>
              </a:solidFill>
              <a:latin typeface="Cambria"/>
            </a:endParaRPr>
          </a:p>
        </p:txBody>
      </p:sp>
      <p:pic>
        <p:nvPicPr>
          <p:cNvPr id="351" name="Picture 5" descr=""/>
          <p:cNvPicPr/>
          <p:nvPr/>
        </p:nvPicPr>
        <p:blipFill>
          <a:blip r:embed="rId1"/>
          <a:stretch/>
        </p:blipFill>
        <p:spPr>
          <a:xfrm>
            <a:off x="990720" y="1219320"/>
            <a:ext cx="1676160" cy="1708200"/>
          </a:xfrm>
          <a:prstGeom prst="rect">
            <a:avLst/>
          </a:prstGeom>
          <a:ln w="0">
            <a:noFill/>
          </a:ln>
          <a:scene3d>
            <a:camera prst="orthographicFront">
              <a:rot lat="0" lon="10799999" rev="0"/>
            </a:camera>
            <a:lightRig dir="t" rig="threePt"/>
          </a:scene3d>
        </p:spPr>
      </p:pic>
      <p:pic>
        <p:nvPicPr>
          <p:cNvPr id="352" name="Picture 6" descr=""/>
          <p:cNvPicPr/>
          <p:nvPr/>
        </p:nvPicPr>
        <p:blipFill>
          <a:blip r:embed="rId2"/>
          <a:stretch/>
        </p:blipFill>
        <p:spPr>
          <a:xfrm>
            <a:off x="1219320" y="3994560"/>
            <a:ext cx="1218960" cy="1515240"/>
          </a:xfrm>
          <a:prstGeom prst="rect">
            <a:avLst/>
          </a:prstGeom>
          <a:ln w="0">
            <a:noFill/>
          </a:ln>
        </p:spPr>
      </p:pic>
      <p:cxnSp>
        <p:nvCxnSpPr>
          <p:cNvPr id="353" name="Straight Arrow Connector 9"/>
          <p:cNvCxnSpPr/>
          <p:nvPr/>
        </p:nvCxnSpPr>
        <p:spPr>
          <a:xfrm>
            <a:off x="2666880" y="2073240"/>
            <a:ext cx="1676880" cy="1356120"/>
          </a:xfrm>
          <a:prstGeom prst="straightConnector1">
            <a:avLst/>
          </a:prstGeom>
          <a:ln cap="rnd" w="28575">
            <a:solidFill>
              <a:srgbClr val="000000"/>
            </a:solidFill>
            <a:miter/>
            <a:tailEnd len="med" type="triangle" w="med"/>
          </a:ln>
        </p:spPr>
      </p:cxnSp>
      <p:cxnSp>
        <p:nvCxnSpPr>
          <p:cNvPr id="354" name="Straight Arrow Connector 11"/>
          <p:cNvCxnSpPr/>
          <p:nvPr/>
        </p:nvCxnSpPr>
        <p:spPr>
          <a:xfrm flipV="1">
            <a:off x="2666880" y="4114800"/>
            <a:ext cx="1676880" cy="838440"/>
          </a:xfrm>
          <a:prstGeom prst="straightConnector1">
            <a:avLst/>
          </a:prstGeom>
          <a:ln cap="rnd" w="28575">
            <a:solidFill>
              <a:srgbClr val="000000"/>
            </a:solidFill>
            <a:miter/>
            <a:tailEnd len="med" type="triangle" w="med"/>
          </a:ln>
        </p:spPr>
      </p:cxnSp>
      <p:sp>
        <p:nvSpPr>
          <p:cNvPr id="355" name="Rounded Rectangle 12"/>
          <p:cNvSpPr/>
          <p:nvPr/>
        </p:nvSpPr>
        <p:spPr>
          <a:xfrm>
            <a:off x="4343400" y="2073600"/>
            <a:ext cx="2742840" cy="3031560"/>
          </a:xfrm>
          <a:prstGeom prst="roundRect">
            <a:avLst>
              <a:gd name="adj" fmla="val 16667"/>
            </a:avLst>
          </a:prstGeom>
          <a:solidFill>
            <a:schemeClr val="accent2"/>
          </a:solidFill>
          <a:ln w="28575">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ctr" anchorCtr="1">
            <a:noAutofit/>
          </a:bodyPr>
          <a:p>
            <a:pPr algn="ctr" defTabSz="914400">
              <a:lnSpc>
                <a:spcPct val="100000"/>
              </a:lnSpc>
            </a:pPr>
            <a:r>
              <a:rPr b="0" lang="en-US" sz="2800" spc="-1" strike="noStrike">
                <a:solidFill>
                  <a:schemeClr val="lt1"/>
                </a:solidFill>
                <a:latin typeface="Cambria"/>
              </a:rPr>
              <a:t>General </a:t>
            </a:r>
            <a:endParaRPr b="0" lang="en-US" sz="2800" spc="-1" strike="noStrike">
              <a:solidFill>
                <a:srgbClr val="ffffff"/>
              </a:solidFill>
              <a:latin typeface="Arial"/>
            </a:endParaRPr>
          </a:p>
          <a:p>
            <a:pPr algn="ctr" defTabSz="914400">
              <a:lnSpc>
                <a:spcPct val="100000"/>
              </a:lnSpc>
            </a:pPr>
            <a:r>
              <a:rPr b="0" lang="en-US" sz="2800" spc="-1" strike="noStrike">
                <a:solidFill>
                  <a:schemeClr val="lt1"/>
                </a:solidFill>
                <a:latin typeface="Cambria"/>
              </a:rPr>
              <a:t>Purpose </a:t>
            </a:r>
            <a:endParaRPr b="0" lang="en-US" sz="2800" spc="-1" strike="noStrike">
              <a:solidFill>
                <a:srgbClr val="ffffff"/>
              </a:solidFill>
              <a:latin typeface="Arial"/>
            </a:endParaRPr>
          </a:p>
          <a:p>
            <a:pPr algn="ctr" defTabSz="914400">
              <a:lnSpc>
                <a:spcPct val="100000"/>
              </a:lnSpc>
            </a:pPr>
            <a:r>
              <a:rPr b="0" lang="en-US" sz="2800" spc="-1" strike="noStrike">
                <a:solidFill>
                  <a:schemeClr val="lt1"/>
                </a:solidFill>
                <a:latin typeface="Cambria"/>
              </a:rPr>
              <a:t>Computer</a:t>
            </a:r>
            <a:endParaRPr b="0" lang="en-US" sz="2800" spc="-1" strike="noStrike">
              <a:solidFill>
                <a:srgbClr val="ffffff"/>
              </a:solidFill>
              <a:latin typeface="Arial"/>
            </a:endParaRPr>
          </a:p>
        </p:txBody>
      </p:sp>
      <p:sp>
        <p:nvSpPr>
          <p:cNvPr id="356" name="TextBox 13"/>
          <p:cNvSpPr/>
          <p:nvPr/>
        </p:nvSpPr>
        <p:spPr>
          <a:xfrm>
            <a:off x="7315200" y="216504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File1</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(Alice)</a:t>
            </a:r>
            <a:endParaRPr b="0" lang="en-US" sz="2400" spc="-1" strike="noStrike">
              <a:solidFill>
                <a:srgbClr val="000000"/>
              </a:solidFill>
              <a:latin typeface="Arial"/>
            </a:endParaRPr>
          </a:p>
        </p:txBody>
      </p:sp>
      <p:sp>
        <p:nvSpPr>
          <p:cNvPr id="357" name="TextBox 17"/>
          <p:cNvSpPr/>
          <p:nvPr/>
        </p:nvSpPr>
        <p:spPr>
          <a:xfrm>
            <a:off x="7315200" y="434772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File3</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(Shared)</a:t>
            </a:r>
            <a:endParaRPr b="0" lang="en-US" sz="2400" spc="-1" strike="noStrike">
              <a:solidFill>
                <a:srgbClr val="000000"/>
              </a:solidFill>
              <a:latin typeface="Arial"/>
            </a:endParaRPr>
          </a:p>
        </p:txBody>
      </p:sp>
      <p:sp>
        <p:nvSpPr>
          <p:cNvPr id="358" name="TextBox 18"/>
          <p:cNvSpPr/>
          <p:nvPr/>
        </p:nvSpPr>
        <p:spPr>
          <a:xfrm>
            <a:off x="7315200" y="325656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File2</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(Bob)</a:t>
            </a:r>
            <a:endParaRPr b="0" lang="en-US" sz="2400" spc="-1" strike="noStrike">
              <a:solidFill>
                <a:srgbClr val="000000"/>
              </a:solidFill>
              <a:latin typeface="Arial"/>
            </a:endParaRPr>
          </a:p>
        </p:txBody>
      </p:sp>
      <p:pic>
        <p:nvPicPr>
          <p:cNvPr id="359" name="Picture 2" descr=""/>
          <p:cNvPicPr/>
          <p:nvPr/>
        </p:nvPicPr>
        <p:blipFill>
          <a:blip r:embed="rId3"/>
          <a:stretch/>
        </p:blipFill>
        <p:spPr>
          <a:xfrm>
            <a:off x="2933640" y="1235160"/>
            <a:ext cx="1028520" cy="1028520"/>
          </a:xfrm>
          <a:prstGeom prst="rect">
            <a:avLst/>
          </a:prstGeom>
          <a:ln w="0">
            <a:noFill/>
          </a:ln>
        </p:spPr>
      </p:pic>
      <p:sp>
        <p:nvSpPr>
          <p:cNvPr id="360" name="TextBox 14"/>
          <p:cNvSpPr/>
          <p:nvPr/>
        </p:nvSpPr>
        <p:spPr>
          <a:xfrm>
            <a:off x="4114800" y="1454040"/>
            <a:ext cx="1828440" cy="36612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Read File1</a:t>
            </a:r>
            <a:endParaRPr b="0" lang="en-US" sz="2400" spc="-1" strike="noStrike">
              <a:solidFill>
                <a:srgbClr val="000000"/>
              </a:solidFill>
              <a:latin typeface="Arial"/>
            </a:endParaRPr>
          </a:p>
        </p:txBody>
      </p:sp>
      <p:sp>
        <p:nvSpPr>
          <p:cNvPr id="3" name="PlaceHolder 2"/>
          <p:cNvSpPr>
            <a:spLocks noGrp="1"/>
          </p:cNvSpPr>
          <p:nvPr>
            <p:ph type="sldNum" idx="18"/>
          </p:nvPr>
        </p:nvSpPr>
        <p:spPr/>
        <p:txBody>
          <a:bodyPr/>
          <a:p>
            <a:fld id="{63BE9E3F-9E61-4CDB-BF43-3FCDEA139E47}" type="slidenum">
              <a:t>56</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The Key Principles</a:t>
            </a:r>
            <a:endParaRPr b="0" lang="en-US" sz="4400" spc="-1" strike="noStrike">
              <a:solidFill>
                <a:schemeClr val="dk1"/>
              </a:solidFill>
              <a:latin typeface="Cambria"/>
            </a:endParaRPr>
          </a:p>
        </p:txBody>
      </p:sp>
      <p:sp>
        <p:nvSpPr>
          <p:cNvPr id="362" name="PlaceHolder 2"/>
          <p:cNvSpPr>
            <a:spLocks noGrp="1"/>
          </p:cNvSpPr>
          <p:nvPr>
            <p:ph/>
          </p:nvPr>
        </p:nvSpPr>
        <p:spPr>
          <a:xfrm>
            <a:off x="457200" y="1371600"/>
            <a:ext cx="8229240" cy="4754160"/>
          </a:xfrm>
          <a:prstGeom prst="rect">
            <a:avLst/>
          </a:prstGeom>
          <a:noFill/>
          <a:ln w="0">
            <a:noFill/>
          </a:ln>
        </p:spPr>
        <p:txBody>
          <a:bodyPr lIns="91440" rIns="91440" tIns="45720" bIns="45720" anchor="t">
            <a:normAutofit fontScale="9061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Economy of mechanism a.k.a KISS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Fail-safe defaults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Complete mediation</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Separation of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Least privilege</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Factor in users/acceptance/psychology</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Work factor/economics</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Detect if you cant prevent</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Don’t rely on security by obscurity</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53F3FC24-CC55-45B4-A86C-837B169A1A8A}" type="slidenum">
              <a:t>57</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Lecture summary</a:t>
            </a:r>
            <a:endParaRPr b="0" lang="en-US" sz="4400" spc="-1" strike="noStrike">
              <a:solidFill>
                <a:schemeClr val="dk1"/>
              </a:solidFill>
              <a:latin typeface="Cambria"/>
            </a:endParaRPr>
          </a:p>
        </p:txBody>
      </p:sp>
      <p:sp>
        <p:nvSpPr>
          <p:cNvPr id="364" name="PlaceHolder 2"/>
          <p:cNvSpPr>
            <a:spLocks noGrp="1"/>
          </p:cNvSpPr>
          <p:nvPr>
            <p:ph/>
          </p:nvPr>
        </p:nvSpPr>
        <p:spPr>
          <a:xfrm>
            <a:off x="457200" y="1371600"/>
            <a:ext cx="8534160" cy="4754160"/>
          </a:xfrm>
          <a:prstGeom prst="rect">
            <a:avLst/>
          </a:prstGeom>
          <a:noFill/>
          <a:ln w="0">
            <a:noFill/>
          </a:ln>
        </p:spPr>
        <p:txBody>
          <a:bodyPr lIns="91440" rIns="91440" tIns="45720" bIns="45720" anchor="t">
            <a:normAutofit fontScale="84366"/>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Know Lampson’s “gold” standard</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u="sng">
                <a:solidFill>
                  <a:schemeClr val="dk1"/>
                </a:solidFill>
                <a:uFillTx/>
                <a:latin typeface="Cambria"/>
              </a:rPr>
              <a:t>Au</a:t>
            </a:r>
            <a:r>
              <a:rPr b="0" lang="en-US" sz="2800" spc="-1" strike="noStrike">
                <a:solidFill>
                  <a:schemeClr val="dk1"/>
                </a:solidFill>
                <a:latin typeface="Cambria"/>
              </a:rPr>
              <a:t>thentication</a:t>
            </a:r>
            <a:endParaRPr b="0" lang="en-US" sz="28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u="sng">
                <a:solidFill>
                  <a:schemeClr val="dk1"/>
                </a:solidFill>
                <a:uFillTx/>
                <a:latin typeface="Cambria"/>
              </a:rPr>
              <a:t>Au</a:t>
            </a:r>
            <a:r>
              <a:rPr b="0" lang="en-US" sz="2800" spc="-1" strike="noStrike">
                <a:solidFill>
                  <a:schemeClr val="dk1"/>
                </a:solidFill>
                <a:latin typeface="Cambria"/>
              </a:rPr>
              <a:t>thorization</a:t>
            </a:r>
            <a:endParaRPr b="0" lang="en-US" sz="28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u="sng">
                <a:solidFill>
                  <a:schemeClr val="dk1"/>
                </a:solidFill>
                <a:uFillTx/>
                <a:latin typeface="Cambria"/>
              </a:rPr>
              <a:t>Au</a:t>
            </a:r>
            <a:r>
              <a:rPr b="0" lang="en-US" sz="2800" spc="-1" strike="noStrike">
                <a:solidFill>
                  <a:schemeClr val="dk1"/>
                </a:solidFill>
                <a:latin typeface="Cambria"/>
              </a:rPr>
              <a:t>dit</a:t>
            </a: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lvl="2"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Know types of authorization mechanisms</a:t>
            </a:r>
            <a:endParaRPr b="0" lang="en-US" sz="3200" spc="-1" strike="noStrike">
              <a:solidFill>
                <a:schemeClr val="dk1"/>
              </a:solidFill>
              <a:latin typeface="Cambria"/>
            </a:endParaRPr>
          </a:p>
          <a:p>
            <a:pPr lvl="3" marL="520560" indent="-291960" defTabSz="457200">
              <a:lnSpc>
                <a:spcPct val="100000"/>
              </a:lnSpc>
              <a:spcBef>
                <a:spcPts val="400"/>
              </a:spcBef>
              <a:buClr>
                <a:srgbClr val="000000"/>
              </a:buClr>
              <a:buFont typeface="Arial"/>
              <a:buChar char="–"/>
            </a:pPr>
            <a:r>
              <a:rPr b="0" lang="en-US" sz="2000" spc="-1" strike="noStrike">
                <a:solidFill>
                  <a:schemeClr val="dk1"/>
                </a:solidFill>
                <a:latin typeface="Cambria"/>
              </a:rPr>
              <a:t>Mandatory vs discretionary, Capabilities vs ACL</a:t>
            </a:r>
            <a:br>
              <a:rPr sz="2000"/>
            </a:br>
            <a:r>
              <a:rPr b="0" lang="en-US" sz="2000" spc="-1" strike="noStrike">
                <a:solidFill>
                  <a:schemeClr val="dk1"/>
                </a:solidFill>
                <a:latin typeface="Cambria"/>
              </a:rPr>
              <a:t> </a:t>
            </a:r>
            <a:endParaRPr b="0" lang="en-US" sz="20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Understand concept of TCB </a:t>
            </a:r>
            <a:br>
              <a:rPr sz="3200"/>
            </a:br>
            <a:r>
              <a:rPr b="0" lang="en-US" sz="3200" spc="-1" strike="noStrike">
                <a:solidFill>
                  <a:schemeClr val="dk1"/>
                </a:solidFill>
                <a:latin typeface="Cambria"/>
              </a:rPr>
              <a:t> </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Internalize design principles for secure systems</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62236485-CD9F-49A4-AA49-141751F95755}" type="slidenum">
              <a:t>58</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Goals of this lecture</a:t>
            </a:r>
            <a:endParaRPr b="0" lang="en-US" sz="4400" spc="-1" strike="noStrike">
              <a:solidFill>
                <a:schemeClr val="dk1"/>
              </a:solidFill>
              <a:latin typeface="Cambria"/>
            </a:endParaRPr>
          </a:p>
        </p:txBody>
      </p:sp>
      <p:sp>
        <p:nvSpPr>
          <p:cNvPr id="108" name="PlaceHolder 2"/>
          <p:cNvSpPr>
            <a:spLocks noGrp="1"/>
          </p:cNvSpPr>
          <p:nvPr>
            <p:ph/>
          </p:nvPr>
        </p:nvSpPr>
        <p:spPr>
          <a:xfrm>
            <a:off x="457200" y="1371600"/>
            <a:ext cx="8534160" cy="4754160"/>
          </a:xfrm>
          <a:prstGeom prst="rect">
            <a:avLst/>
          </a:prstGeom>
          <a:noFill/>
          <a:ln w="0">
            <a:noFill/>
          </a:ln>
        </p:spPr>
        <p:txBody>
          <a:bodyPr lIns="91440" rIns="91440" tIns="45720" bIns="45720" anchor="t">
            <a:normAutofit fontScale="87491" lnSpcReduction="10000"/>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Know Lampson’s “gold” standard</a:t>
            </a:r>
            <a:endParaRPr b="0" lang="en-US" sz="32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u="sng">
                <a:solidFill>
                  <a:schemeClr val="dk1"/>
                </a:solidFill>
                <a:uFillTx/>
                <a:latin typeface="Cambria"/>
              </a:rPr>
              <a:t>Au</a:t>
            </a:r>
            <a:r>
              <a:rPr b="0" lang="en-US" sz="2800" spc="-1" strike="noStrike">
                <a:solidFill>
                  <a:schemeClr val="dk1"/>
                </a:solidFill>
                <a:latin typeface="Cambria"/>
              </a:rPr>
              <a:t>thentication</a:t>
            </a:r>
            <a:endParaRPr b="0" lang="en-US" sz="28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u="sng">
                <a:solidFill>
                  <a:schemeClr val="dk1"/>
                </a:solidFill>
                <a:uFillTx/>
                <a:latin typeface="Cambria"/>
              </a:rPr>
              <a:t>Au</a:t>
            </a:r>
            <a:r>
              <a:rPr b="0" lang="en-US" sz="2800" spc="-1" strike="noStrike">
                <a:solidFill>
                  <a:schemeClr val="dk1"/>
                </a:solidFill>
                <a:latin typeface="Cambria"/>
              </a:rPr>
              <a:t>thorization</a:t>
            </a:r>
            <a:endParaRPr b="0" lang="en-US" sz="2800" spc="-1" strike="noStrike">
              <a:solidFill>
                <a:schemeClr val="dk1"/>
              </a:solidFill>
              <a:latin typeface="Cambria"/>
            </a:endParaRPr>
          </a:p>
          <a:p>
            <a:pPr lvl="1" marL="635040" indent="-291960" defTabSz="457200">
              <a:lnSpc>
                <a:spcPct val="100000"/>
              </a:lnSpc>
              <a:spcBef>
                <a:spcPts val="561"/>
              </a:spcBef>
              <a:buClr>
                <a:srgbClr val="000000"/>
              </a:buClr>
              <a:buFont typeface="Arial"/>
              <a:buChar char="–"/>
            </a:pPr>
            <a:r>
              <a:rPr b="0" lang="en-US" sz="2800" spc="-1" strike="noStrike" u="sng">
                <a:solidFill>
                  <a:schemeClr val="dk1"/>
                </a:solidFill>
                <a:uFillTx/>
                <a:latin typeface="Cambria"/>
              </a:rPr>
              <a:t>Au</a:t>
            </a:r>
            <a:r>
              <a:rPr b="0" lang="en-US" sz="2800" spc="-1" strike="noStrike">
                <a:solidFill>
                  <a:schemeClr val="dk1"/>
                </a:solidFill>
                <a:latin typeface="Cambria"/>
              </a:rPr>
              <a:t>dit</a:t>
            </a:r>
            <a:endParaRPr b="0" lang="en-US" sz="2800" spc="-1" strike="noStrike">
              <a:solidFill>
                <a:schemeClr val="dk1"/>
              </a:solidFill>
              <a:latin typeface="Cambria"/>
            </a:endParaRPr>
          </a:p>
          <a:p>
            <a:pPr indent="0" defTabSz="457200">
              <a:lnSpc>
                <a:spcPct val="100000"/>
              </a:lnSpc>
              <a:spcBef>
                <a:spcPts val="561"/>
              </a:spcBef>
              <a:buNone/>
            </a:pPr>
            <a:endParaRPr b="0" lang="en-US" sz="2800" spc="-1" strike="noStrike">
              <a:solidFill>
                <a:schemeClr val="dk1"/>
              </a:solidFill>
              <a:latin typeface="Cambria"/>
            </a:endParaRPr>
          </a:p>
          <a:p>
            <a:pPr lvl="2"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Know types of authorization mechanisms</a:t>
            </a:r>
            <a:br>
              <a:rPr sz="2400"/>
            </a:br>
            <a:r>
              <a:rPr b="0" lang="en-US" sz="2400" spc="-1" strike="noStrike">
                <a:solidFill>
                  <a:schemeClr val="dk1"/>
                </a:solidFill>
                <a:latin typeface="Cambria"/>
              </a:rPr>
              <a:t> </a:t>
            </a:r>
            <a:endParaRPr b="0" lang="en-US" sz="24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Understand concept of TCB </a:t>
            </a:r>
            <a:br>
              <a:rPr sz="3200"/>
            </a:br>
            <a:r>
              <a:rPr b="0" lang="en-US" sz="3200" spc="-1" strike="noStrike">
                <a:solidFill>
                  <a:schemeClr val="dk1"/>
                </a:solidFill>
                <a:latin typeface="Cambria"/>
              </a:rPr>
              <a:t> </a:t>
            </a: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Internalize design principles for secure systems</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A7EC64A3-D318-4893-9BA9-515313B6EBD3}"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685800" y="2130480"/>
            <a:ext cx="7772040" cy="146952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AAA definitions</a:t>
            </a:r>
            <a:endParaRPr b="0" lang="en-US" sz="4400" spc="-1" strike="noStrike">
              <a:solidFill>
                <a:schemeClr val="dk1"/>
              </a:solidFill>
              <a:latin typeface="Cambria"/>
            </a:endParaRPr>
          </a:p>
        </p:txBody>
      </p:sp>
      <p:sp>
        <p:nvSpPr>
          <p:cNvPr id="110" name="TextBox 2"/>
          <p:cNvSpPr/>
          <p:nvPr/>
        </p:nvSpPr>
        <p:spPr>
          <a:xfrm>
            <a:off x="1143000" y="4253760"/>
            <a:ext cx="6735960" cy="14612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mbria"/>
              </a:rPr>
              <a:t>Useful read:</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mbria"/>
              </a:rPr>
              <a:t>Security in the Real World</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mbria"/>
              </a:rPr>
              <a:t>Butler Lampson</a:t>
            </a:r>
            <a:br>
              <a:rPr sz="1800"/>
            </a:br>
            <a:br>
              <a:rPr sz="1800"/>
            </a:br>
            <a:r>
              <a:rPr b="0" lang="en-US" sz="1800" spc="-1" strike="noStrike">
                <a:solidFill>
                  <a:schemeClr val="dk1"/>
                </a:solidFill>
                <a:latin typeface="Cambria"/>
              </a:rPr>
              <a:t>https://www.usenix.org/legacy/event/sec05/tech/lampson.pdf</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General Purpose Computers</a:t>
            </a:r>
            <a:endParaRPr b="0" lang="en-US" sz="4400" spc="-1" strike="noStrike">
              <a:solidFill>
                <a:schemeClr val="dk1"/>
              </a:solidFill>
              <a:latin typeface="Cambria"/>
            </a:endParaRPr>
          </a:p>
        </p:txBody>
      </p:sp>
      <p:pic>
        <p:nvPicPr>
          <p:cNvPr id="112" name="Picture 5" descr=""/>
          <p:cNvPicPr/>
          <p:nvPr/>
        </p:nvPicPr>
        <p:blipFill>
          <a:blip r:embed="rId1"/>
          <a:stretch/>
        </p:blipFill>
        <p:spPr>
          <a:xfrm>
            <a:off x="990720" y="1219320"/>
            <a:ext cx="1676160" cy="1708200"/>
          </a:xfrm>
          <a:prstGeom prst="rect">
            <a:avLst/>
          </a:prstGeom>
          <a:ln w="0">
            <a:noFill/>
          </a:ln>
          <a:scene3d>
            <a:camera prst="orthographicFront">
              <a:rot lat="0" lon="10799999" rev="0"/>
            </a:camera>
            <a:lightRig dir="t" rig="threePt"/>
          </a:scene3d>
        </p:spPr>
      </p:pic>
      <p:pic>
        <p:nvPicPr>
          <p:cNvPr id="113" name="Picture 6" descr=""/>
          <p:cNvPicPr/>
          <p:nvPr/>
        </p:nvPicPr>
        <p:blipFill>
          <a:blip r:embed="rId2"/>
          <a:stretch/>
        </p:blipFill>
        <p:spPr>
          <a:xfrm>
            <a:off x="1219320" y="3994560"/>
            <a:ext cx="1218960" cy="1515240"/>
          </a:xfrm>
          <a:prstGeom prst="rect">
            <a:avLst/>
          </a:prstGeom>
          <a:ln w="0">
            <a:noFill/>
          </a:ln>
        </p:spPr>
      </p:pic>
      <p:cxnSp>
        <p:nvCxnSpPr>
          <p:cNvPr id="114" name="Straight Arrow Connector 9"/>
          <p:cNvCxnSpPr/>
          <p:nvPr/>
        </p:nvCxnSpPr>
        <p:spPr>
          <a:xfrm>
            <a:off x="2666880" y="2073240"/>
            <a:ext cx="1676880" cy="1356120"/>
          </a:xfrm>
          <a:prstGeom prst="straightConnector1">
            <a:avLst/>
          </a:prstGeom>
          <a:ln cap="rnd" w="28575">
            <a:solidFill>
              <a:srgbClr val="000000"/>
            </a:solidFill>
            <a:miter/>
            <a:tailEnd len="med" type="triangle" w="med"/>
          </a:ln>
        </p:spPr>
      </p:cxnSp>
      <p:cxnSp>
        <p:nvCxnSpPr>
          <p:cNvPr id="115" name="Straight Arrow Connector 11"/>
          <p:cNvCxnSpPr/>
          <p:nvPr/>
        </p:nvCxnSpPr>
        <p:spPr>
          <a:xfrm flipV="1">
            <a:off x="2666880" y="4114800"/>
            <a:ext cx="1676880" cy="838440"/>
          </a:xfrm>
          <a:prstGeom prst="straightConnector1">
            <a:avLst/>
          </a:prstGeom>
          <a:ln cap="rnd" w="28575">
            <a:solidFill>
              <a:srgbClr val="000000"/>
            </a:solidFill>
            <a:miter/>
            <a:tailEnd len="med" type="triangle" w="med"/>
          </a:ln>
        </p:spPr>
      </p:cxnSp>
      <p:sp>
        <p:nvSpPr>
          <p:cNvPr id="116" name="Rounded Rectangle 12"/>
          <p:cNvSpPr/>
          <p:nvPr/>
        </p:nvSpPr>
        <p:spPr>
          <a:xfrm>
            <a:off x="4343400" y="2073600"/>
            <a:ext cx="2742840" cy="3031560"/>
          </a:xfrm>
          <a:prstGeom prst="roundRect">
            <a:avLst>
              <a:gd name="adj" fmla="val 16667"/>
            </a:avLst>
          </a:prstGeom>
          <a:solidFill>
            <a:schemeClr val="accent2"/>
          </a:solidFill>
          <a:ln w="28575">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ctr" anchorCtr="1">
            <a:noAutofit/>
          </a:bodyPr>
          <a:p>
            <a:pPr algn="ctr" defTabSz="914400">
              <a:lnSpc>
                <a:spcPct val="100000"/>
              </a:lnSpc>
            </a:pPr>
            <a:r>
              <a:rPr b="0" lang="en-US" sz="2800" spc="-1" strike="noStrike">
                <a:solidFill>
                  <a:schemeClr val="lt1"/>
                </a:solidFill>
                <a:latin typeface="Cambria"/>
              </a:rPr>
              <a:t>General </a:t>
            </a:r>
            <a:endParaRPr b="0" lang="en-US" sz="2800" spc="-1" strike="noStrike">
              <a:solidFill>
                <a:srgbClr val="ffffff"/>
              </a:solidFill>
              <a:latin typeface="Arial"/>
            </a:endParaRPr>
          </a:p>
          <a:p>
            <a:pPr algn="ctr" defTabSz="914400">
              <a:lnSpc>
                <a:spcPct val="100000"/>
              </a:lnSpc>
            </a:pPr>
            <a:r>
              <a:rPr b="0" lang="en-US" sz="2800" spc="-1" strike="noStrike">
                <a:solidFill>
                  <a:schemeClr val="lt1"/>
                </a:solidFill>
                <a:latin typeface="Cambria"/>
              </a:rPr>
              <a:t>Purpose </a:t>
            </a:r>
            <a:endParaRPr b="0" lang="en-US" sz="2800" spc="-1" strike="noStrike">
              <a:solidFill>
                <a:srgbClr val="ffffff"/>
              </a:solidFill>
              <a:latin typeface="Arial"/>
            </a:endParaRPr>
          </a:p>
          <a:p>
            <a:pPr algn="ctr" defTabSz="914400">
              <a:lnSpc>
                <a:spcPct val="100000"/>
              </a:lnSpc>
            </a:pPr>
            <a:r>
              <a:rPr b="0" lang="en-US" sz="2800" spc="-1" strike="noStrike">
                <a:solidFill>
                  <a:schemeClr val="lt1"/>
                </a:solidFill>
                <a:latin typeface="Cambria"/>
              </a:rPr>
              <a:t>Computer</a:t>
            </a:r>
            <a:endParaRPr b="0" lang="en-US" sz="2800" spc="-1" strike="noStrike">
              <a:solidFill>
                <a:srgbClr val="ffffff"/>
              </a:solidFill>
              <a:latin typeface="Arial"/>
            </a:endParaRPr>
          </a:p>
        </p:txBody>
      </p:sp>
      <p:sp>
        <p:nvSpPr>
          <p:cNvPr id="117" name="TextBox 13"/>
          <p:cNvSpPr/>
          <p:nvPr/>
        </p:nvSpPr>
        <p:spPr>
          <a:xfrm>
            <a:off x="7315200" y="216504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Resource1</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(Alice)</a:t>
            </a:r>
            <a:endParaRPr b="0" lang="en-US" sz="2400" spc="-1" strike="noStrike">
              <a:solidFill>
                <a:srgbClr val="000000"/>
              </a:solidFill>
              <a:latin typeface="Arial"/>
            </a:endParaRPr>
          </a:p>
        </p:txBody>
      </p:sp>
      <p:sp>
        <p:nvSpPr>
          <p:cNvPr id="118" name="TextBox 17"/>
          <p:cNvSpPr/>
          <p:nvPr/>
        </p:nvSpPr>
        <p:spPr>
          <a:xfrm>
            <a:off x="7315200" y="434772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Resource3</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(Shared)</a:t>
            </a:r>
            <a:endParaRPr b="0" lang="en-US" sz="2400" spc="-1" strike="noStrike">
              <a:solidFill>
                <a:srgbClr val="000000"/>
              </a:solidFill>
              <a:latin typeface="Arial"/>
            </a:endParaRPr>
          </a:p>
        </p:txBody>
      </p:sp>
      <p:sp>
        <p:nvSpPr>
          <p:cNvPr id="119" name="TextBox 18"/>
          <p:cNvSpPr/>
          <p:nvPr/>
        </p:nvSpPr>
        <p:spPr>
          <a:xfrm>
            <a:off x="7315200" y="3256560"/>
            <a:ext cx="1828440" cy="73188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2400" spc="-1" strike="noStrike">
                <a:solidFill>
                  <a:schemeClr val="dk1"/>
                </a:solidFill>
                <a:latin typeface="Cambria"/>
              </a:rPr>
              <a:t>Resource2</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mbria"/>
              </a:rPr>
              <a:t>(Bob)</a:t>
            </a:r>
            <a:endParaRPr b="0" lang="en-US" sz="2400" spc="-1" strike="noStrike">
              <a:solidFill>
                <a:srgbClr val="000000"/>
              </a:solidFill>
              <a:latin typeface="Arial"/>
            </a:endParaRPr>
          </a:p>
        </p:txBody>
      </p:sp>
      <p:sp>
        <p:nvSpPr>
          <p:cNvPr id="3" name="PlaceHolder 2"/>
          <p:cNvSpPr>
            <a:spLocks noGrp="1"/>
          </p:cNvSpPr>
          <p:nvPr>
            <p:ph type="sldNum" idx="18"/>
          </p:nvPr>
        </p:nvSpPr>
        <p:spPr/>
        <p:txBody>
          <a:bodyPr/>
          <a:p>
            <a:fld id="{AA689732-A5D6-432B-85D0-1AC3F63CA130}"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152280"/>
            <a:ext cx="8229240" cy="1142640"/>
          </a:xfrm>
          <a:prstGeom prst="rect">
            <a:avLst/>
          </a:prstGeom>
          <a:noFill/>
          <a:ln w="0">
            <a:noFill/>
          </a:ln>
        </p:spPr>
        <p:txBody>
          <a:bodyPr lIns="0" rIns="0" tIns="45720" bIns="45720" anchor="ctr">
            <a:noAutofit/>
          </a:bodyPr>
          <a:p>
            <a:pPr indent="0" algn="ctr" defTabSz="457200">
              <a:lnSpc>
                <a:spcPct val="100000"/>
              </a:lnSpc>
              <a:buNone/>
            </a:pPr>
            <a:r>
              <a:rPr b="0" lang="en-US" sz="4400" spc="-52" strike="noStrike">
                <a:solidFill>
                  <a:schemeClr val="dk2"/>
                </a:solidFill>
                <a:latin typeface="Calibri"/>
              </a:rPr>
              <a:t>Obvious questions</a:t>
            </a:r>
            <a:endParaRPr b="0" lang="en-US" sz="4400" spc="-1" strike="noStrike">
              <a:solidFill>
                <a:schemeClr val="dk1"/>
              </a:solidFill>
              <a:latin typeface="Cambria"/>
            </a:endParaRPr>
          </a:p>
        </p:txBody>
      </p:sp>
      <p:sp>
        <p:nvSpPr>
          <p:cNvPr id="121" name="PlaceHolder 2"/>
          <p:cNvSpPr>
            <a:spLocks noGrp="1"/>
          </p:cNvSpPr>
          <p:nvPr>
            <p:ph/>
          </p:nvPr>
        </p:nvSpPr>
        <p:spPr>
          <a:xfrm>
            <a:off x="457200" y="1371600"/>
            <a:ext cx="8229240" cy="4754160"/>
          </a:xfrm>
          <a:prstGeom prst="rect">
            <a:avLst/>
          </a:prstGeom>
          <a:noFill/>
          <a:ln w="0">
            <a:noFill/>
          </a:ln>
        </p:spPr>
        <p:txBody>
          <a:bodyPr lIns="91440" rIns="91440" tIns="45720" bIns="45720" anchor="t">
            <a:noAutofit/>
          </a:bodyPr>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How do I know that it is in fact Alice?</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Can Alice access Bob’s file? Can she access the shared file?</a:t>
            </a:r>
            <a:endParaRPr b="0" lang="en-US" sz="3200" spc="-1" strike="noStrike">
              <a:solidFill>
                <a:schemeClr val="dk1"/>
              </a:solidFill>
              <a:latin typeface="Cambria"/>
            </a:endParaRPr>
          </a:p>
          <a:p>
            <a:pPr indent="0" defTabSz="457200">
              <a:lnSpc>
                <a:spcPct val="100000"/>
              </a:lnSpc>
              <a:spcBef>
                <a:spcPts val="641"/>
              </a:spcBef>
              <a:buNone/>
            </a:pPr>
            <a:endParaRPr b="0" lang="en-US" sz="3200" spc="-1" strike="noStrike">
              <a:solidFill>
                <a:schemeClr val="dk1"/>
              </a:solidFill>
              <a:latin typeface="Cambria"/>
            </a:endParaRPr>
          </a:p>
          <a:p>
            <a:pPr marL="291960" indent="-291960" defTabSz="457200">
              <a:lnSpc>
                <a:spcPct val="100000"/>
              </a:lnSpc>
              <a:spcBef>
                <a:spcPts val="641"/>
              </a:spcBef>
              <a:buClr>
                <a:srgbClr val="000000"/>
              </a:buClr>
              <a:buFont typeface="Arial"/>
              <a:buChar char="•"/>
            </a:pPr>
            <a:r>
              <a:rPr b="0" lang="en-US" sz="3200" spc="-1" strike="noStrike">
                <a:solidFill>
                  <a:schemeClr val="dk1"/>
                </a:solidFill>
                <a:latin typeface="Cambria"/>
              </a:rPr>
              <a:t>Did Alice try to delete Bob’s file?</a:t>
            </a:r>
            <a:endParaRPr b="0" lang="en-US" sz="3200" spc="-1" strike="noStrike">
              <a:solidFill>
                <a:schemeClr val="dk1"/>
              </a:solidFill>
              <a:latin typeface="Cambria"/>
            </a:endParaRPr>
          </a:p>
        </p:txBody>
      </p:sp>
      <p:sp>
        <p:nvSpPr>
          <p:cNvPr id="4" name="PlaceHolder 3"/>
          <p:cNvSpPr>
            <a:spLocks noGrp="1"/>
          </p:cNvSpPr>
          <p:nvPr>
            <p:ph type="sldNum" idx="18"/>
          </p:nvPr>
        </p:nvSpPr>
        <p:spPr/>
        <p:txBody>
          <a:bodyPr/>
          <a:p>
            <a:fld id="{853CA172-5EF0-448F-BDAD-268786F06BBB}"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pitchFamily="0" charset="1"/>
        <a:ea typeface=""/>
        <a:cs typeface=""/>
      </a:majorFont>
      <a:minorFont>
        <a:latin typeface="Cambri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10058</TotalTime>
  <Application>LibreOffice/24.2.6.2$Linux_X86_64 LibreOffice_project/420$Build-2</Application>
  <AppVersion>15.0000</AppVersion>
  <Words>2303</Words>
  <Paragraphs>639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2011-11-02T18:57:24Z</dcterms:created>
  <dc:creator>ed</dc:creator>
  <dc:description/>
  <dc:language>en-US</dc:language>
  <cp:lastModifiedBy/>
  <dcterms:modified xsi:type="dcterms:W3CDTF">2024-11-13T15:24:21Z</dcterms:modified>
  <cp:revision>4590</cp:revision>
  <dc:subject/>
  <dc:title>Darpa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11L1CS3lWunNfTuci5gPLtht4ZjOn7gyfIKyZn-f7p20</vt:lpwstr>
  </property>
  <property fmtid="{D5CDD505-2E9C-101B-9397-08002B2CF9AE}" pid="3" name="Google.Documents.MergeIncapabilityFlags">
    <vt:i4>0</vt:i4>
  </property>
  <property fmtid="{D5CDD505-2E9C-101B-9397-08002B2CF9AE}" pid="4" name="Google.Documents.PluginVersion">
    <vt:lpwstr>2.0.2424.7283</vt:lpwstr>
  </property>
  <property fmtid="{D5CDD505-2E9C-101B-9397-08002B2CF9AE}" pid="5" name="Google.Documents.PreviousRevisionId">
    <vt:lpwstr>17594234182614114890</vt:lpwstr>
  </property>
  <property fmtid="{D5CDD505-2E9C-101B-9397-08002B2CF9AE}" pid="6" name="Google.Documents.RevisionId">
    <vt:lpwstr>13701622749194124332</vt:lpwstr>
  </property>
  <property fmtid="{D5CDD505-2E9C-101B-9397-08002B2CF9AE}" pid="7" name="Google.Documents.Tracking">
    <vt:lpwstr>false</vt:lpwstr>
  </property>
  <property fmtid="{D5CDD505-2E9C-101B-9397-08002B2CF9AE}" pid="8" name="Notes">
    <vt:i4>22</vt:i4>
  </property>
  <property fmtid="{D5CDD505-2E9C-101B-9397-08002B2CF9AE}" pid="9" name="PresentationFormat">
    <vt:lpwstr>On-screen Show (4:3)</vt:lpwstr>
  </property>
  <property fmtid="{D5CDD505-2E9C-101B-9397-08002B2CF9AE}" pid="10" name="Slides">
    <vt:i4>65</vt:i4>
  </property>
</Properties>
</file>