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42" r:id="rId2"/>
    <p:sldId id="1308" r:id="rId3"/>
    <p:sldId id="1337" r:id="rId4"/>
    <p:sldId id="1324" r:id="rId5"/>
    <p:sldId id="1243" r:id="rId6"/>
    <p:sldId id="1290" r:id="rId7"/>
    <p:sldId id="1291" r:id="rId8"/>
    <p:sldId id="1292" r:id="rId9"/>
    <p:sldId id="1293" r:id="rId10"/>
    <p:sldId id="1294" r:id="rId11"/>
    <p:sldId id="1300" r:id="rId12"/>
    <p:sldId id="1301" r:id="rId13"/>
    <p:sldId id="1302" r:id="rId14"/>
    <p:sldId id="1298" r:id="rId15"/>
    <p:sldId id="1257" r:id="rId16"/>
    <p:sldId id="1303" r:id="rId17"/>
    <p:sldId id="1305" r:id="rId18"/>
    <p:sldId id="1309" r:id="rId19"/>
    <p:sldId id="1323" r:id="rId20"/>
    <p:sldId id="1264" r:id="rId21"/>
    <p:sldId id="1330" r:id="rId22"/>
    <p:sldId id="1338" r:id="rId23"/>
    <p:sldId id="1339" r:id="rId24"/>
    <p:sldId id="1331" r:id="rId25"/>
    <p:sldId id="1332" r:id="rId26"/>
    <p:sldId id="1335" r:id="rId27"/>
    <p:sldId id="1313" r:id="rId28"/>
    <p:sldId id="1273" r:id="rId29"/>
    <p:sldId id="1274" r:id="rId30"/>
    <p:sldId id="1275" r:id="rId31"/>
    <p:sldId id="1276" r:id="rId32"/>
    <p:sldId id="1277" r:id="rId33"/>
    <p:sldId id="1278" r:id="rId34"/>
    <p:sldId id="1279" r:id="rId35"/>
    <p:sldId id="1280" r:id="rId36"/>
    <p:sldId id="1281" r:id="rId37"/>
    <p:sldId id="1282" r:id="rId38"/>
    <p:sldId id="1314" r:id="rId39"/>
    <p:sldId id="1322" r:id="rId40"/>
    <p:sldId id="1340" r:id="rId41"/>
    <p:sldId id="1341" r:id="rId42"/>
    <p:sldId id="1315" r:id="rId43"/>
    <p:sldId id="1316" r:id="rId44"/>
    <p:sldId id="1317" r:id="rId45"/>
    <p:sldId id="1318" r:id="rId46"/>
    <p:sldId id="1319" r:id="rId47"/>
    <p:sldId id="1320" r:id="rId48"/>
    <p:sldId id="1321" r:id="rId49"/>
    <p:sldId id="1336" r:id="rId50"/>
  </p:sldIdLst>
  <p:sldSz cx="9144000" cy="6858000" type="screen4x3"/>
  <p:notesSz cx="7302500" cy="9586913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6F5BD"/>
    <a:srgbClr val="D5F1CF"/>
    <a:srgbClr val="F1C7C7"/>
    <a:srgbClr val="E2AC00"/>
    <a:srgbClr val="A9E39D"/>
    <a:srgbClr val="FF9999"/>
    <a:srgbClr val="8C4040"/>
    <a:srgbClr val="5C5C9A"/>
    <a:srgbClr val="67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6" autoAdjust="0"/>
    <p:restoredTop sz="94649" autoAdjust="0"/>
  </p:normalViewPr>
  <p:slideViewPr>
    <p:cSldViewPr snapToObjects="1">
      <p:cViewPr varScale="1">
        <p:scale>
          <a:sx n="118" d="100"/>
          <a:sy n="118" d="100"/>
        </p:scale>
        <p:origin x="264" y="192"/>
      </p:cViewPr>
      <p:guideLst>
        <p:guide orient="horz" pos="2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orei7mm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E2-F948-B89E-B4C8F521FB9C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E2-F948-B89E-B4C8F521FB9C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E2-F948-B89E-B4C8F521FB9C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E2-F948-B89E-B4C8F521FB9C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E2-F948-B89E-B4C8F521FB9C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E2-F948-B89E-B4C8F521FB9C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E2-F948-B89E-B4C8F521FB9C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0E2-F948-B89E-B4C8F521FB9C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E2-F948-B89E-B4C8F521FB9C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0E2-F948-B89E-B4C8F521FB9C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0E2-F948-B89E-B4C8F521FB9C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0E2-F948-B89E-B4C8F521FB9C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0E2-F948-B89E-B4C8F521FB9C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0E2-F948-B89E-B4C8F521FB9C}"/>
            </c:ext>
          </c:extLst>
        </c:ser>
        <c:bandFmts/>
        <c:axId val="2106013720"/>
        <c:axId val="-2123485224"/>
        <c:axId val="-2123504792"/>
      </c:surface3DChart>
      <c:catAx>
        <c:axId val="2106013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485224"/>
        <c:crosses val="autoZero"/>
        <c:auto val="1"/>
        <c:lblAlgn val="ctr"/>
        <c:lblOffset val="100"/>
        <c:noMultiLvlLbl val="0"/>
      </c:catAx>
      <c:valAx>
        <c:axId val="-2123485224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06013720"/>
        <c:crosses val="autoZero"/>
        <c:crossBetween val="midCat"/>
        <c:majorUnit val="2000"/>
        <c:minorUnit val="500"/>
      </c:valAx>
      <c:serAx>
        <c:axId val="-212350479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48522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tar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data!$B$2:$B$15</c:f>
              <c:numCache>
                <c:formatCode>General</c:formatCode>
                <c:ptCount val="14"/>
                <c:pt idx="0">
                  <c:v>4.8</c:v>
                </c:pt>
                <c:pt idx="1">
                  <c:v>4.68</c:v>
                </c:pt>
                <c:pt idx="2">
                  <c:v>4.6499999999999977</c:v>
                </c:pt>
                <c:pt idx="3">
                  <c:v>4.8</c:v>
                </c:pt>
                <c:pt idx="4">
                  <c:v>6.84</c:v>
                </c:pt>
                <c:pt idx="5">
                  <c:v>15.03</c:v>
                </c:pt>
                <c:pt idx="6">
                  <c:v>22.78</c:v>
                </c:pt>
                <c:pt idx="7">
                  <c:v>29.39</c:v>
                </c:pt>
                <c:pt idx="8">
                  <c:v>40.39</c:v>
                </c:pt>
                <c:pt idx="9">
                  <c:v>57.06</c:v>
                </c:pt>
                <c:pt idx="10">
                  <c:v>60.54</c:v>
                </c:pt>
                <c:pt idx="11">
                  <c:v>63.33</c:v>
                </c:pt>
                <c:pt idx="12">
                  <c:v>65.61</c:v>
                </c:pt>
                <c:pt idx="13">
                  <c:v>67.489999999999995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8E-4D43-9DC7-B029ADE0522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data!$C$2:$C$15</c:f>
              <c:numCache>
                <c:formatCode>General</c:formatCode>
                <c:ptCount val="14"/>
                <c:pt idx="0">
                  <c:v>4.83</c:v>
                </c:pt>
                <c:pt idx="1">
                  <c:v>4.72</c:v>
                </c:pt>
                <c:pt idx="2">
                  <c:v>4.6399999999999997</c:v>
                </c:pt>
                <c:pt idx="3">
                  <c:v>4.6899999999999986</c:v>
                </c:pt>
                <c:pt idx="4">
                  <c:v>6.83</c:v>
                </c:pt>
                <c:pt idx="5">
                  <c:v>15.1</c:v>
                </c:pt>
                <c:pt idx="6">
                  <c:v>22.68</c:v>
                </c:pt>
                <c:pt idx="7">
                  <c:v>29.18</c:v>
                </c:pt>
                <c:pt idx="8">
                  <c:v>40.26</c:v>
                </c:pt>
                <c:pt idx="9">
                  <c:v>57.02</c:v>
                </c:pt>
                <c:pt idx="10">
                  <c:v>60.53</c:v>
                </c:pt>
                <c:pt idx="11">
                  <c:v>63.34</c:v>
                </c:pt>
                <c:pt idx="12">
                  <c:v>65.62</c:v>
                </c:pt>
                <c:pt idx="13">
                  <c:v>67.53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8E-4D43-9DC7-B029ADE05220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x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data!$D$2:$D$15</c:f>
              <c:numCache>
                <c:formatCode>General</c:formatCode>
                <c:ptCount val="14"/>
                <c:pt idx="0">
                  <c:v>3.75</c:v>
                </c:pt>
                <c:pt idx="1">
                  <c:v>4.08</c:v>
                </c:pt>
                <c:pt idx="2">
                  <c:v>4.33</c:v>
                </c:pt>
                <c:pt idx="3">
                  <c:v>4.45</c:v>
                </c:pt>
                <c:pt idx="4">
                  <c:v>4.45</c:v>
                </c:pt>
                <c:pt idx="5">
                  <c:v>4.45</c:v>
                </c:pt>
                <c:pt idx="6">
                  <c:v>4.45</c:v>
                </c:pt>
                <c:pt idx="7">
                  <c:v>4.47</c:v>
                </c:pt>
                <c:pt idx="8">
                  <c:v>7.73</c:v>
                </c:pt>
                <c:pt idx="9">
                  <c:v>18.77</c:v>
                </c:pt>
                <c:pt idx="10">
                  <c:v>20.36</c:v>
                </c:pt>
                <c:pt idx="11">
                  <c:v>21.67</c:v>
                </c:pt>
                <c:pt idx="12">
                  <c:v>22.76</c:v>
                </c:pt>
                <c:pt idx="13">
                  <c:v>23.71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8E-4D43-9DC7-B029ADE05220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data!$E$2:$E$15</c:f>
              <c:numCache>
                <c:formatCode>General</c:formatCode>
                <c:ptCount val="14"/>
                <c:pt idx="0">
                  <c:v>3.93</c:v>
                </c:pt>
                <c:pt idx="1">
                  <c:v>4.1399999999999997</c:v>
                </c:pt>
                <c:pt idx="2">
                  <c:v>4.3599999999999977</c:v>
                </c:pt>
                <c:pt idx="3">
                  <c:v>4.47</c:v>
                </c:pt>
                <c:pt idx="4">
                  <c:v>4.5199999999999996</c:v>
                </c:pt>
                <c:pt idx="5">
                  <c:v>4.5599999999999996</c:v>
                </c:pt>
                <c:pt idx="6">
                  <c:v>4.57</c:v>
                </c:pt>
                <c:pt idx="7">
                  <c:v>4.5999999999999996</c:v>
                </c:pt>
                <c:pt idx="8">
                  <c:v>7.96</c:v>
                </c:pt>
                <c:pt idx="9">
                  <c:v>19.05</c:v>
                </c:pt>
                <c:pt idx="10">
                  <c:v>20.59</c:v>
                </c:pt>
                <c:pt idx="11">
                  <c:v>21.86</c:v>
                </c:pt>
                <c:pt idx="12">
                  <c:v>22.92</c:v>
                </c:pt>
                <c:pt idx="13">
                  <c:v>23.82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8E-4D43-9DC7-B029ADE05220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plus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data!$F$2:$F$15</c:f>
              <c:numCache>
                <c:formatCode>General</c:formatCode>
                <c:ptCount val="14"/>
                <c:pt idx="0">
                  <c:v>1.86</c:v>
                </c:pt>
                <c:pt idx="1">
                  <c:v>1.78</c:v>
                </c:pt>
                <c:pt idx="2">
                  <c:v>2.14</c:v>
                </c:pt>
                <c:pt idx="3">
                  <c:v>2.2999999999999998</c:v>
                </c:pt>
                <c:pt idx="4">
                  <c:v>2.23</c:v>
                </c:pt>
                <c:pt idx="5">
                  <c:v>2.1800000000000002</c:v>
                </c:pt>
                <c:pt idx="6">
                  <c:v>2.14</c:v>
                </c:pt>
                <c:pt idx="7">
                  <c:v>2.12</c:v>
                </c:pt>
                <c:pt idx="8">
                  <c:v>2.12</c:v>
                </c:pt>
                <c:pt idx="9">
                  <c:v>2.13</c:v>
                </c:pt>
                <c:pt idx="10">
                  <c:v>2.13</c:v>
                </c:pt>
                <c:pt idx="11">
                  <c:v>2.14</c:v>
                </c:pt>
                <c:pt idx="12">
                  <c:v>2.16</c:v>
                </c:pt>
                <c:pt idx="13">
                  <c:v>2.2200000000000002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58E-4D43-9DC7-B029ADE05220}"/>
            </c:ext>
          </c:extLst>
        </c:ser>
        <c:ser>
          <c:idx val="5"/>
          <c:order val="5"/>
          <c:tx>
            <c:strRef>
              <c:f>data!$G$1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data!$G$2:$G$15</c:f>
              <c:numCache>
                <c:formatCode>General</c:formatCode>
                <c:ptCount val="14"/>
                <c:pt idx="0">
                  <c:v>1.78</c:v>
                </c:pt>
                <c:pt idx="1">
                  <c:v>1.8</c:v>
                </c:pt>
                <c:pt idx="2">
                  <c:v>2.12</c:v>
                </c:pt>
                <c:pt idx="3">
                  <c:v>2.0299999999999998</c:v>
                </c:pt>
                <c:pt idx="4">
                  <c:v>1.96</c:v>
                </c:pt>
                <c:pt idx="5">
                  <c:v>1.92</c:v>
                </c:pt>
                <c:pt idx="6">
                  <c:v>1.89</c:v>
                </c:pt>
                <c:pt idx="7">
                  <c:v>1.86</c:v>
                </c:pt>
                <c:pt idx="8">
                  <c:v>1.86</c:v>
                </c:pt>
                <c:pt idx="9">
                  <c:v>1.88</c:v>
                </c:pt>
                <c:pt idx="10">
                  <c:v>1.89</c:v>
                </c:pt>
                <c:pt idx="11">
                  <c:v>1.9</c:v>
                </c:pt>
                <c:pt idx="12">
                  <c:v>1.91</c:v>
                </c:pt>
                <c:pt idx="13">
                  <c:v>1.95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58E-4D43-9DC7-B029ADE05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702472"/>
        <c:axId val="-2123724056"/>
      </c:lineChart>
      <c:catAx>
        <c:axId val="-2123702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Array size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23724056"/>
        <c:crossesAt val="0"/>
        <c:auto val="1"/>
        <c:lblAlgn val="ctr"/>
        <c:lblOffset val="100"/>
        <c:noMultiLvlLbl val="0"/>
      </c:catAx>
      <c:valAx>
        <c:axId val="-2123724056"/>
        <c:scaling>
          <c:logBase val="10"/>
          <c:orientation val="minMax"/>
          <c:min val="1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Cycles per inner loop iteration</a:t>
                </a:r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crossAx val="-2123702472"/>
        <c:crosses val="autoZero"/>
        <c:crossBetween val="between"/>
        <c:minorUnit val="10"/>
      </c:valAx>
      <c:spPr>
        <a:solidFill>
          <a:schemeClr val="bg1"/>
        </a:solidFill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5963"/>
            <a:ext cx="4795838" cy="359886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EB97D-7672-C943-18CF-AAB33454A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90B44AF2-A164-68AD-8188-9445779B53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2C411213-278C-7F22-B6FC-C21B02365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37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09B8-28C4-4B2F-7494-656B09D81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BAC3D2B5-AE70-1297-D246-209D684DA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702ACB11-19F7-B928-9857-12FB40104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5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Cache Memories</a:t>
            </a:r>
            <a:br>
              <a:rPr lang="en-US" dirty="0"/>
            </a:br>
            <a:br>
              <a:rPr lang="en-US" dirty="0"/>
            </a:br>
            <a:r>
              <a:rPr lang="en-US" sz="2000" b="0" dirty="0" err="1"/>
              <a:t>Susmit</a:t>
            </a:r>
            <a:r>
              <a:rPr lang="en-US" sz="2000" b="0" dirty="0"/>
              <a:t> </a:t>
            </a:r>
            <a:r>
              <a:rPr lang="en-US" sz="2000" b="0" dirty="0" err="1"/>
              <a:t>Shannigrahi</a:t>
            </a:r>
            <a:endParaRPr lang="en-US" sz="20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70895-8795-1269-6126-6B0FFEDADC88}"/>
              </a:ext>
            </a:extLst>
          </p:cNvPr>
          <p:cNvSpPr txBox="1"/>
          <p:nvPr/>
        </p:nvSpPr>
        <p:spPr>
          <a:xfrm>
            <a:off x="152400" y="6477000"/>
            <a:ext cx="66901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latin typeface="Calibri" pitchFamily="34" charset="0"/>
              </a:rPr>
              <a:t>Adapted from Bryant</a:t>
            </a:r>
            <a:r>
              <a:rPr lang="en-US" sz="1100" b="0" i="0" baseline="0" dirty="0">
                <a:latin typeface="Calibri" pitchFamily="34" charset="0"/>
              </a:rPr>
              <a:t> and </a:t>
            </a:r>
            <a:r>
              <a:rPr lang="en-US" sz="1100" b="0" i="0" baseline="0" dirty="0" err="1">
                <a:latin typeface="Calibri" pitchFamily="34" charset="0"/>
              </a:rPr>
              <a:t>O’Hallaron</a:t>
            </a:r>
            <a:r>
              <a:rPr lang="en-US" sz="11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100" b="0" i="0" dirty="0">
              <a:latin typeface="Calibri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0C14C2-B3A5-1526-1332-B9E758E13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4330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0656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715000"/>
            <a:ext cx="681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If tag doesn’t match: </a:t>
            </a:r>
            <a:r>
              <a:rPr lang="en-US" dirty="0">
                <a:latin typeface="Calibri" pitchFamily="34" charset="0"/>
              </a:rPr>
              <a:t>old line is evicted and replaced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Direct-Mapped Cache Simulation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211513" y="1391766"/>
            <a:ext cx="6161087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M=16 bytes (4-bit addresses),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S=4 sets, E=1 Blocks/set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Address 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</a:t>
            </a:r>
            <a:r>
              <a:rPr lang="en-US" sz="2000" u="sng" dirty="0">
                <a:latin typeface="Calibri"/>
                <a:cs typeface="Calibri"/>
              </a:rPr>
              <a:t>11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6513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x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584200" y="1295400"/>
            <a:ext cx="52899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t</a:t>
            </a:r>
            <a:r>
              <a:rPr lang="en-US" sz="2000" b="0" dirty="0">
                <a:latin typeface="Calibri"/>
                <a:cs typeface="Calibri"/>
              </a:rPr>
              <a:t>=1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212850" y="1295400"/>
            <a:ext cx="5407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s</a:t>
            </a:r>
            <a:r>
              <a:rPr lang="en-US" sz="2000" b="0" dirty="0">
                <a:latin typeface="Calibri"/>
                <a:cs typeface="Calibri"/>
              </a:rPr>
              <a:t>=2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952625" y="1295400"/>
            <a:ext cx="5752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118268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1898650" y="1633736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3352800" y="5137150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3502025" y="4724400"/>
            <a:ext cx="31098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v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3979862" y="4724400"/>
            <a:ext cx="53126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4937125" y="4724400"/>
            <a:ext cx="74141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352800" y="54467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3927475" y="54467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4595812" y="54467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3352800" y="577056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927475" y="577056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4595812" y="577056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3352800" y="60944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27475" y="60944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4595812" y="60944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678" name="Text Box 174"/>
          <p:cNvSpPr txBox="1">
            <a:spLocks noChangeArrowheads="1"/>
          </p:cNvSpPr>
          <p:nvPr/>
        </p:nvSpPr>
        <p:spPr bwMode="auto">
          <a:xfrm>
            <a:off x="6657975" y="29688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1" name="Rectangle 177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2" name="Rectangle 178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3" name="Rectangle 179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149684" name="Text Box 180"/>
          <p:cNvSpPr txBox="1">
            <a:spLocks noChangeArrowheads="1"/>
          </p:cNvSpPr>
          <p:nvPr/>
        </p:nvSpPr>
        <p:spPr bwMode="auto">
          <a:xfrm>
            <a:off x="6748463" y="3273623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49685" name="Text Box 181"/>
          <p:cNvSpPr txBox="1">
            <a:spLocks noChangeArrowheads="1"/>
          </p:cNvSpPr>
          <p:nvPr/>
        </p:nvSpPr>
        <p:spPr bwMode="auto">
          <a:xfrm>
            <a:off x="6657975" y="354806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3352800" y="6096000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7" name="Rectangle 18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8" name="Rectangle 18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9" name="Rectangle 18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149690" name="Text Box 186"/>
          <p:cNvSpPr txBox="1">
            <a:spLocks noChangeArrowheads="1"/>
          </p:cNvSpPr>
          <p:nvPr/>
        </p:nvSpPr>
        <p:spPr bwMode="auto">
          <a:xfrm>
            <a:off x="6657975" y="38832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2" name="Rectangle 188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3" name="Rectangle 189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4" name="Rectangle 190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6657975" y="41880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7" name="Rectangle 19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8" name="Rectangle 19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99" name="Rectangle 19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667000" y="5117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67000" y="54223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67000" y="5727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60330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78" grpId="0"/>
      <p:bldP spid="149684" grpId="0"/>
      <p:bldP spid="149685" grpId="0"/>
      <p:bldP spid="149690" grpId="0"/>
      <p:bldP spid="1496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61660" cy="762000"/>
          </a:xfrm>
        </p:spPr>
        <p:txBody>
          <a:bodyPr/>
          <a:lstStyle/>
          <a:p>
            <a:r>
              <a:rPr lang="en-US" dirty="0"/>
              <a:t>E-way Set Associative Cache (Here: E = 2)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762000" y="4800600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2: Two lines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short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57200" y="25146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6607" y="25908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899924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135242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360367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58790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120788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71592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630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33653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084544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2832550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4080935" y="25940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374252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609570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834695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6223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595116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19025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607063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681086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6558872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06878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457200" y="38862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606607" y="39624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1899924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2135242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2360367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358790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1120788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71592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259630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333653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3084544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2832550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4080935" y="39656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374252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5609570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5834695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706223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4595116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419025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07063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681086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6558872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6306878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457200" y="5102157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606607" y="5178360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1899924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2135242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2360367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358790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1120788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71592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259630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333653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3084544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2832550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4080935" y="5181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5374252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5609570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5834695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706223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4595116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419025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607063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681086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6558872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6306878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924800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2: Two lines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short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124185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2: Two lines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short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2717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03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short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5562600"/>
            <a:ext cx="7978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3922713" y="5213015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3922713" y="6030577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01182" cy="762000"/>
          </a:xfrm>
        </p:spPr>
        <p:txBody>
          <a:bodyPr/>
          <a:lstStyle/>
          <a:p>
            <a:r>
              <a:rPr lang="en-US" dirty="0"/>
              <a:t>2-Way Set Associative Cache Simulation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211513" y="1712243"/>
            <a:ext cx="54752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M=16 byte addresses,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S=2 sets, E=2 blocks/set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Address 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</a:t>
            </a:r>
            <a:r>
              <a:rPr lang="en-US" sz="2000" u="sng" dirty="0">
                <a:latin typeface="Calibri"/>
                <a:cs typeface="Calibri"/>
              </a:rPr>
              <a:t>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5720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76262" y="150745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1204912" y="150745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944687" y="150745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17475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890712" y="1841500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22713" y="5106988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4071938" y="4724400"/>
            <a:ext cx="3169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4549775" y="4724400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5410200" y="4724400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922713" y="5416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4497388" y="5416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5165725" y="5416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3922713" y="5924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4497388" y="5924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5165725" y="5924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3922713" y="624840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4497388" y="624840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5165725" y="624840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6657975" y="2984698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22713" y="5110163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748463" y="32766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6657975" y="35814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922713" y="5921375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6657975" y="38862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922713" y="541337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6748463" y="41910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575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7045" y="5181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27045" y="603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1004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307387" cy="5322887"/>
          </a:xfrm>
        </p:spPr>
        <p:txBody>
          <a:bodyPr lIns="90360" tIns="44280" rIns="90360" bIns="44280"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copies of data exist: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L1, L2, L3, Main Memory, Disk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write-hit?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FF0000"/>
                </a:solidFill>
              </a:rPr>
              <a:t>Write-through </a:t>
            </a:r>
            <a:r>
              <a:rPr lang="en-GB" dirty="0"/>
              <a:t>(write immediately to memory)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FF0000"/>
                </a:solidFill>
              </a:rPr>
              <a:t>Write-back </a:t>
            </a:r>
            <a:r>
              <a:rPr lang="en-GB" dirty="0"/>
              <a:t>(defer write to memory until replacement of line)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Need a dirty bit (line different from memory or not)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FF0000"/>
                </a:solidFill>
              </a:rPr>
              <a:t>Write-allocate </a:t>
            </a:r>
            <a:r>
              <a:rPr lang="en-GB" dirty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FF0000"/>
                </a:solidFill>
              </a:rPr>
              <a:t>No-write-allocate </a:t>
            </a:r>
            <a:r>
              <a:rPr lang="en-GB" dirty="0"/>
              <a:t>(writes straight to memory, does not load into cache)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Write-through + No-write-allocate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/>
              <a:t>Write-back + Write-allocate</a:t>
            </a:r>
          </a:p>
          <a:p>
            <a:pPr eaLnBrk="1" hangingPunct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228600" y="1676400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3810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1148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Intel Core i7 Cache Hierarchy</a:t>
            </a: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5461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err="1"/>
              <a:t>Regs</a:t>
            </a:r>
            <a:endParaRPr lang="en-US" sz="1800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5889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15240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i</a:t>
            </a:r>
            <a:r>
              <a:rPr lang="en-US" sz="18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6096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0668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066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19050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3048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42799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43227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d</a:t>
            </a:r>
            <a:r>
              <a:rPr lang="en-US" sz="18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52578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i-cache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43434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48006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48006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5638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0386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2971800" y="2983468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14478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1816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098550" y="4800600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L3 unified cache</a:t>
            </a:r>
          </a:p>
          <a:p>
            <a:pPr algn="ctr"/>
            <a:r>
              <a:rPr lang="en-US" sz="1800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228600" y="6057900"/>
            <a:ext cx="6172200" cy="5715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3371850" y="5372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152400" y="1295400"/>
            <a:ext cx="19207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3200" y="1676400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L1 </a:t>
            </a:r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-cache and </a:t>
            </a:r>
            <a:r>
              <a:rPr lang="en-US" sz="1800" dirty="0" err="1">
                <a:latin typeface="Calibri" pitchFamily="34" charset="0"/>
              </a:rPr>
              <a:t>d</a:t>
            </a:r>
            <a:r>
              <a:rPr lang="en-US" sz="1800" dirty="0">
                <a:latin typeface="Calibri" pitchFamily="34" charset="0"/>
              </a:rPr>
              <a:t>-cache: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Access: 4 cycles</a:t>
            </a:r>
          </a:p>
          <a:p>
            <a:endParaRPr lang="en-US" sz="1800" b="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Access: 10 cycles</a:t>
            </a:r>
          </a:p>
          <a:p>
            <a:pPr lvl="1"/>
            <a:endParaRPr lang="en-US" sz="1800" b="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Access: 40-75 cycles</a:t>
            </a:r>
          </a:p>
          <a:p>
            <a:pPr lvl="1"/>
            <a:endParaRPr lang="en-US" sz="1800" b="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Block size</a:t>
            </a:r>
            <a:r>
              <a:rPr lang="en-US" sz="1800" b="0" dirty="0">
                <a:latin typeface="Calibri" pitchFamily="34" charset="0"/>
              </a:rPr>
              <a:t>: 64 bytes for all caches.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94725" cy="49720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</a:t>
            </a:r>
            <a:br>
              <a:rPr lang="en-GB" dirty="0"/>
            </a:br>
            <a:r>
              <a:rPr lang="en-GB" dirty="0"/>
              <a:t>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size, etc.</a:t>
            </a:r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line in the cache to the processor</a:t>
            </a:r>
          </a:p>
          <a:p>
            <a:pPr lvl="2"/>
            <a:r>
              <a:rPr lang="en-GB" dirty="0"/>
              <a:t>includes time to determine whether the line is in the cache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4 clock cycle for L1</a:t>
            </a:r>
          </a:p>
          <a:p>
            <a:pPr lvl="2"/>
            <a:r>
              <a:rPr lang="en-GB" dirty="0"/>
              <a:t>10 clock cycles for L2</a:t>
            </a:r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2"/>
            <a:r>
              <a:rPr lang="en-GB" dirty="0"/>
              <a:t>typically 50-200 cycles for main memory (Trend: increasing!)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just L1 and main memory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Would you believe 99% hits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Consider: </a:t>
            </a:r>
            <a:br>
              <a:rPr lang="en-US" sz="1800" dirty="0"/>
            </a:br>
            <a:r>
              <a:rPr lang="en-US" sz="1800" dirty="0"/>
              <a:t>cache hit time of 1 cycle</a:t>
            </a:r>
            <a:br>
              <a:rPr lang="en-US" sz="1800" dirty="0"/>
            </a:br>
            <a:r>
              <a:rPr lang="en-US" sz="1800" dirty="0"/>
              <a:t>miss penalty of 100 cycles</a:t>
            </a:r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 cycle + 0.03 * 100 cycles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1 cycle + 0.01 * 100 cycles = </a:t>
            </a:r>
            <a:r>
              <a:rPr lang="en-US" sz="1800" b="1" dirty="0">
                <a:solidFill>
                  <a:srgbClr val="C00000"/>
                </a:solidFill>
              </a:rPr>
              <a:t>2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This is why “miss rate” is used instead of “hit rate”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memory organization and operation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Cache Friendly Code</a:t>
            </a:r>
          </a:p>
        </p:txBody>
      </p:sp>
      <p:sp>
        <p:nvSpPr>
          <p:cNvPr id="1607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/>
              <a:t>Make the common case go fast</a:t>
            </a:r>
          </a:p>
          <a:p>
            <a:pPr lvl="1"/>
            <a:r>
              <a:rPr lang="en-US" dirty="0"/>
              <a:t>Focus on the inner loops of the core functions</a:t>
            </a:r>
          </a:p>
          <a:p>
            <a:pPr lvl="1"/>
            <a:endParaRPr lang="en-US" dirty="0"/>
          </a:p>
          <a:p>
            <a:r>
              <a:rPr lang="en-US" dirty="0"/>
              <a:t>Minimize the misses in the inner loops</a:t>
            </a:r>
          </a:p>
          <a:p>
            <a:pPr lvl="1"/>
            <a:r>
              <a:rPr lang="en-US" dirty="0"/>
              <a:t>Repeated references to variables are good (</a:t>
            </a:r>
            <a:r>
              <a:rPr lang="en-US" dirty="0">
                <a:solidFill>
                  <a:srgbClr val="FF0000"/>
                </a:solidFill>
              </a:rPr>
              <a:t>temporal locality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Stride-1 reference patterns are good (</a:t>
            </a:r>
            <a:r>
              <a:rPr lang="en-US" dirty="0">
                <a:solidFill>
                  <a:srgbClr val="FF0000"/>
                </a:solidFill>
              </a:rPr>
              <a:t>spatial locality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876" y="4800600"/>
            <a:ext cx="8518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Key idea: Our qualitative notion of locality is quantified through our understanding of cache memories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Cache organization and operation</a:t>
            </a:r>
          </a:p>
          <a:p>
            <a:r>
              <a:rPr lang="en-US" dirty="0"/>
              <a:t>Performance impact of caches</a:t>
            </a:r>
          </a:p>
          <a:p>
            <a:pPr lvl="1"/>
            <a:r>
              <a:rPr lang="en-US" dirty="0"/>
              <a:t>The memory mountain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Rearranging loops to improve spatial locality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27D96-3466-2D29-1D65-6EEDB90AB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>
            <a:extLst>
              <a:ext uri="{FF2B5EF4-FFF2-40B4-BE49-F238E27FC236}">
                <a16:creationId xmlns:a16="http://schemas.microsoft.com/office/drawing/2014/main" id="{2F37BE6C-4095-7A18-55BB-09606C40E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- Naive</a:t>
            </a:r>
          </a:p>
        </p:txBody>
      </p:sp>
      <p:sp>
        <p:nvSpPr>
          <p:cNvPr id="161797" name="Rectangle 5">
            <a:extLst>
              <a:ext uri="{FF2B5EF4-FFF2-40B4-BE49-F238E27FC236}">
                <a16:creationId xmlns:a16="http://schemas.microsoft.com/office/drawing/2014/main" id="{B36BE36F-A22C-BE46-241C-40C300DEF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Function for naive matrix multiplication (no caching optimization)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matrixMultiplyNaive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A[N][N], int B[N][N], int C[N][N])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for (int j = 0; j &lt; N;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C[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][j] =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for (int k = 0; k &lt; N; k++)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C[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][j] += A[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][k] * B[k][j];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754DD-ED7F-191D-83BD-61891DB4C2D6}"/>
              </a:ext>
            </a:extLst>
          </p:cNvPr>
          <p:cNvSpPr txBox="1"/>
          <p:nvPr/>
        </p:nvSpPr>
        <p:spPr>
          <a:xfrm>
            <a:off x="152400" y="4456788"/>
            <a:ext cx="8991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This implementation iterates in the order (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, j, 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For each row in matrix A (i.e.,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loop), it iterates over each column in matrix B (i.e., j loop), multiplying corresponding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Drawback: This approach does not leverage spatial locality well since it accesses matrix B in a column-major fashion, which may cause frequent cache misses.</a:t>
            </a:r>
          </a:p>
        </p:txBody>
      </p:sp>
    </p:spTree>
    <p:extLst>
      <p:ext uri="{BB962C8B-B14F-4D97-AF65-F5344CB8AC3E}">
        <p14:creationId xmlns:p14="http://schemas.microsoft.com/office/powerpoint/2010/main" val="2898940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83CB-CE24-1EE6-866C-9DFB85BD2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>
            <a:extLst>
              <a:ext uri="{FF2B5EF4-FFF2-40B4-BE49-F238E27FC236}">
                <a16:creationId xmlns:a16="http://schemas.microsoft.com/office/drawing/2014/main" id="{C4C1F717-7656-3E04-A269-19F53815A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- Optimized</a:t>
            </a:r>
          </a:p>
        </p:txBody>
      </p:sp>
      <p:sp>
        <p:nvSpPr>
          <p:cNvPr id="161797" name="Rectangle 5">
            <a:extLst>
              <a:ext uri="{FF2B5EF4-FFF2-40B4-BE49-F238E27FC236}">
                <a16:creationId xmlns:a16="http://schemas.microsoft.com/office/drawing/2014/main" id="{0CA90BFE-514C-3FF1-7F41-708060338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Function for cache-optimized matrix multiplication (improved caching)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matrixMultiplyOptimized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A[N][N], int B[N][N], int C[N][N])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for (int k = 0; k &lt; N; k++)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int temp = A[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][k];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for (int j = 0; j &lt; N;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C[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][j] += temp * B[k][j];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47A9D-0CA4-9908-E135-F2717583DA56}"/>
              </a:ext>
            </a:extLst>
          </p:cNvPr>
          <p:cNvSpPr txBox="1"/>
          <p:nvPr/>
        </p:nvSpPr>
        <p:spPr>
          <a:xfrm>
            <a:off x="409718" y="4190198"/>
            <a:ext cx="83374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This version changes the loop order to (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, k, j), so it accesses matrix BBB in a more cache-friendly, row-major order.</a:t>
            </a:r>
            <a:b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The temp variable is introduced to reduce the number of reads from matrix AAA, helping further improve caching.</a:t>
            </a:r>
            <a:b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Benefit: By iterating over k before j, it improves spatial locality for matrix BBB and reduces cache misses.</a:t>
            </a:r>
          </a:p>
        </p:txBody>
      </p:sp>
    </p:spTree>
    <p:extLst>
      <p:ext uri="{BB962C8B-B14F-4D97-AF65-F5344CB8AC3E}">
        <p14:creationId xmlns:p14="http://schemas.microsoft.com/office/powerpoint/2010/main" val="155224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 throughput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memory per second (MB/</a:t>
            </a:r>
            <a:r>
              <a:rPr lang="en-US" dirty="0" err="1"/>
              <a:t>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Memory mountain: </a:t>
            </a:r>
            <a:r>
              <a:rPr lang="en-US" dirty="0"/>
              <a:t>Measured read throughput as a function of spatial and temporal locality.</a:t>
            </a:r>
          </a:p>
          <a:p>
            <a:pPr lvl="1"/>
            <a:r>
              <a:rPr lang="en-US" dirty="0"/>
              <a:t>Compact way to characterize memory system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6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592093" cy="762000"/>
          </a:xfrm>
        </p:spPr>
        <p:txBody>
          <a:bodyPr/>
          <a:lstStyle/>
          <a:p>
            <a:r>
              <a:rPr lang="en-US" dirty="0"/>
              <a:t>Memory Mountain Test Function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76200" y="918656"/>
            <a:ext cx="6318391" cy="586314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[MAXELEMS];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array to traverse */</a:t>
            </a:r>
          </a:p>
          <a:p>
            <a:endParaRPr lang="en-US" sz="1500" dirty="0">
              <a:solidFill>
                <a:srgbClr val="9D0003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/* test - Iterate over first "</a:t>
            </a:r>
            <a:r>
              <a:rPr lang="en-US" sz="1500" dirty="0" err="1">
                <a:solidFill>
                  <a:srgbClr val="9D0003"/>
                </a:solidFill>
                <a:latin typeface="Menlo-Regular"/>
              </a:rPr>
              <a:t>elems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" elements of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        array “data” with stride of "stride", using </a:t>
            </a: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        using 4x4 loop unrolling.                                                            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*/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test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elems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sx2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=stride*2,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sx3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=stride*3,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sx4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=stride*4;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acc0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acc3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length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elems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limit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length - sx4;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Combine 4 elements at a time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&lt; limit;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+= sx4) {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acc0 = acc0 + data[i];</a:t>
            </a:r>
          </a:p>
          <a:p>
            <a:r>
              <a:rPr lang="sv-SE" sz="1500" dirty="0">
                <a:solidFill>
                  <a:srgbClr val="000000"/>
                </a:solidFill>
                <a:latin typeface="Menlo-Regular"/>
              </a:rPr>
              <a:t>        acc1 = acc1 + data[</a:t>
            </a:r>
            <a:r>
              <a:rPr lang="sv-SE" sz="1500" dirty="0" err="1">
                <a:solidFill>
                  <a:srgbClr val="000000"/>
                </a:solidFill>
                <a:latin typeface="Menlo-Regular"/>
              </a:rPr>
              <a:t>i+stride</a:t>
            </a:r>
            <a:r>
              <a:rPr lang="sv-SE" sz="15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acc2 = acc2 + data[i+sx2];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acc3 = acc3 + data[i+sx3];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it-IT" sz="15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Finish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any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remaining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elements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&lt; length;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++) {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acc0 = acc0 + data[i];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((acc0 + acc1) + (acc2 + acc3));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1" y="1447800"/>
            <a:ext cx="2514600" cy="2362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1" y="1447800"/>
            <a:ext cx="2590800" cy="3962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1800" dirty="0">
                <a:latin typeface="Calibri" pitchFamily="34" charset="0"/>
              </a:rPr>
              <a:t>Call </a:t>
            </a:r>
            <a:r>
              <a:rPr lang="en-US" sz="1800" dirty="0">
                <a:latin typeface="Courier New"/>
                <a:cs typeface="Courier New"/>
              </a:rPr>
              <a:t>test()</a:t>
            </a:r>
            <a:r>
              <a:rPr lang="en-US" sz="1800" dirty="0">
                <a:latin typeface="Calibri" pitchFamily="34" charset="0"/>
              </a:rPr>
              <a:t> with many combinations of </a:t>
            </a:r>
            <a:r>
              <a:rPr lang="en-US" sz="1800" dirty="0" err="1">
                <a:latin typeface="Courier New"/>
                <a:cs typeface="Courier New"/>
              </a:rPr>
              <a:t>elems</a:t>
            </a:r>
            <a:r>
              <a:rPr lang="en-US" sz="1800" dirty="0">
                <a:latin typeface="Calibri" pitchFamily="34" charset="0"/>
              </a:rPr>
              <a:t> </a:t>
            </a:r>
          </a:p>
          <a:p>
            <a:r>
              <a:rPr lang="en-US" sz="1800" dirty="0">
                <a:latin typeface="Calibri" pitchFamily="34" charset="0"/>
              </a:rPr>
              <a:t>and </a:t>
            </a:r>
            <a:r>
              <a:rPr lang="en-US" sz="1800" dirty="0">
                <a:latin typeface="Courier New"/>
                <a:cs typeface="Courier New"/>
              </a:rPr>
              <a:t>stride.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For each </a:t>
            </a:r>
            <a:r>
              <a:rPr lang="en-US" sz="1800" dirty="0" err="1">
                <a:latin typeface="Courier New"/>
                <a:cs typeface="Courier New"/>
              </a:rPr>
              <a:t>elems</a:t>
            </a:r>
            <a:r>
              <a:rPr lang="en-US" sz="1800" dirty="0">
                <a:latin typeface="Courier New"/>
                <a:cs typeface="Courier New"/>
              </a:rPr>
              <a:t> and stride: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1. Call test() once to warm up the caches.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2. Call test() again and measure the read throughput(MB/s)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1400" y="6477000"/>
            <a:ext cx="286808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5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/>
              <a:t>The Memory Mountain</a:t>
            </a:r>
          </a:p>
        </p:txBody>
      </p:sp>
      <p:graphicFrame>
        <p:nvGraphicFramePr>
          <p:cNvPr id="52" name="Chart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46529220"/>
              </p:ext>
            </p:extLst>
          </p:nvPr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86600" y="304800"/>
            <a:ext cx="17626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Core i7 </a:t>
            </a:r>
            <a:r>
              <a:rPr lang="en-US" sz="1800" dirty="0" err="1"/>
              <a:t>Haswell</a:t>
            </a:r>
            <a:endParaRPr lang="en-US" sz="1800" dirty="0"/>
          </a:p>
          <a:p>
            <a:pPr algn="l"/>
            <a:r>
              <a:rPr lang="en-US" sz="1800" dirty="0"/>
              <a:t>2.1 GHz</a:t>
            </a:r>
          </a:p>
          <a:p>
            <a:pPr algn="l"/>
            <a:r>
              <a:rPr lang="en-US" sz="1800" dirty="0"/>
              <a:t>32 KB L1 d-cache</a:t>
            </a:r>
          </a:p>
          <a:p>
            <a:pPr algn="l"/>
            <a:r>
              <a:rPr lang="en-US" sz="1800" dirty="0"/>
              <a:t>256 KB L2 cache</a:t>
            </a:r>
          </a:p>
          <a:p>
            <a:pPr algn="l"/>
            <a:r>
              <a:rPr lang="en-US" sz="1800" dirty="0"/>
              <a:t>8 MB L3 cache</a:t>
            </a:r>
          </a:p>
          <a:p>
            <a:pPr algn="l"/>
            <a:r>
              <a:rPr lang="en-US" sz="1800" dirty="0"/>
              <a:t>64 B block size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2876551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Slopes </a:t>
              </a:r>
            </a:p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3873193" y="2241606"/>
            <a:ext cx="4661207" cy="3471458"/>
            <a:chOff x="3873193" y="2241606"/>
            <a:chExt cx="4661207" cy="3471458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Ridges </a:t>
              </a:r>
            </a:p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57287" y="2241606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L1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73193" y="5374510"/>
              <a:ext cx="640620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Mem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51902" y="3714750"/>
              <a:ext cx="415498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L2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48200" y="4522295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L3</a:t>
              </a: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70180" y="2410883"/>
              <a:ext cx="793388" cy="141158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67400" y="3822472"/>
              <a:ext cx="1296168" cy="6155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61093" y="3822472"/>
              <a:ext cx="2102475" cy="8691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513813" y="3822472"/>
              <a:ext cx="2649755" cy="172131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57498" y="1371600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512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Cache organization and operation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/>
              <a:t>Rearranging loops to improve spatial locality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Example</a:t>
            </a:r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3641725" cy="4972050"/>
          </a:xfrm>
        </p:spPr>
        <p:txBody>
          <a:bodyPr/>
          <a:lstStyle/>
          <a:p>
            <a:r>
              <a:rPr lang="en-US" dirty="0"/>
              <a:t>Description:</a:t>
            </a:r>
          </a:p>
          <a:p>
            <a:pPr lvl="1"/>
            <a:r>
              <a:rPr lang="en-US" dirty="0"/>
              <a:t>Multiply N x N matrices</a:t>
            </a:r>
          </a:p>
          <a:p>
            <a:pPr lvl="1"/>
            <a:r>
              <a:rPr lang="en-US" dirty="0"/>
              <a:t>Matrix elements are </a:t>
            </a:r>
            <a:r>
              <a:rPr lang="en-US" dirty="0">
                <a:latin typeface="Calibri"/>
                <a:cs typeface="Calibri"/>
              </a:rPr>
              <a:t>double</a:t>
            </a:r>
            <a:r>
              <a:rPr lang="en-US" dirty="0">
                <a:latin typeface="+mj-lt"/>
                <a:cs typeface="Courier New"/>
              </a:rPr>
              <a:t>s</a:t>
            </a:r>
            <a:r>
              <a:rPr lang="en-US" dirty="0"/>
              <a:t> (8 bytes)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 total operations</a:t>
            </a:r>
          </a:p>
          <a:p>
            <a:pPr lvl="1"/>
            <a:r>
              <a:rPr lang="en-US" dirty="0"/>
              <a:t>N reads per source element</a:t>
            </a:r>
          </a:p>
          <a:p>
            <a:pPr lvl="1"/>
            <a:r>
              <a:rPr lang="en-US" dirty="0"/>
              <a:t>N values summed per destination</a:t>
            </a:r>
          </a:p>
          <a:p>
            <a:pPr lvl="2"/>
            <a:r>
              <a:rPr lang="en-US" dirty="0"/>
              <a:t>but may be able to hold in register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270375" y="1546225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ijk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 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7162800" y="1295400"/>
            <a:ext cx="1878718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Variable </a:t>
            </a:r>
            <a:r>
              <a:rPr lang="en-US" sz="1800" i="1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sz="1800" b="0" i="1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held in register</a:t>
            </a:r>
            <a:endParaRPr lang="en-US" sz="1800" b="0" dirty="0">
              <a:solidFill>
                <a:srgbClr val="FF0000"/>
              </a:solidFill>
              <a:latin typeface="Comic Sans MS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48413" y="1933575"/>
            <a:ext cx="1676400" cy="695325"/>
            <a:chOff x="3936" y="2064"/>
            <a:chExt cx="1056" cy="288"/>
          </a:xfrm>
        </p:grpSpPr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 flipH="1">
              <a:off x="3936" y="235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 flipH="1">
              <a:off x="4848" y="2064"/>
              <a:ext cx="144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58000" y="4022928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 Rate Analysis for Matrix Multiply</a:t>
            </a:r>
          </a:p>
        </p:txBody>
      </p:sp>
      <p:sp>
        <p:nvSpPr>
          <p:cNvPr id="16899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Block size = 32B (big enough for four </a:t>
            </a:r>
            <a:r>
              <a:rPr lang="en-US" dirty="0">
                <a:latin typeface="Calibri"/>
                <a:cs typeface="Calibri"/>
              </a:rPr>
              <a:t>doubles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Matrix dimension (N) is very large</a:t>
            </a:r>
          </a:p>
          <a:p>
            <a:pPr lvl="2"/>
            <a:r>
              <a:rPr lang="en-US" dirty="0"/>
              <a:t>Approximate 1/N as 0.0</a:t>
            </a:r>
          </a:p>
          <a:p>
            <a:pPr lvl="1"/>
            <a:r>
              <a:rPr lang="en-US" dirty="0"/>
              <a:t>Cache is not even big enough to hold multiple rows</a:t>
            </a:r>
          </a:p>
          <a:p>
            <a:r>
              <a:rPr lang="en-US" dirty="0"/>
              <a:t>Analysis Method:</a:t>
            </a:r>
          </a:p>
          <a:p>
            <a:pPr lvl="1"/>
            <a:r>
              <a:rPr lang="en-US" dirty="0"/>
              <a:t>Look at access pattern of inner loop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474621" y="4648200"/>
            <a:ext cx="1295400" cy="1752600"/>
            <a:chOff x="1752600" y="4648200"/>
            <a:chExt cx="1295400" cy="1752600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40075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i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56975" y="4648200"/>
            <a:ext cx="1255297" cy="1752600"/>
            <a:chOff x="3505200" y="4648200"/>
            <a:chExt cx="1255297" cy="1752600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88026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20750" y="4648200"/>
            <a:ext cx="1301750" cy="1698624"/>
            <a:chOff x="5334000" y="4648200"/>
            <a:chExt cx="1301750" cy="1698624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40500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590800" y="4642214"/>
            <a:ext cx="53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alibri" pitchFamily="34" charset="0"/>
              </a:rPr>
              <a:t>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05400" y="4700538"/>
            <a:ext cx="53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alibri" pitchFamily="34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/>
                <a:cs typeface="Arial"/>
              </a:rPr>
              <a:t>Example Memory 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94391" y="834509"/>
            <a:ext cx="72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495400" y="128338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264793" y="3821797"/>
            <a:ext cx="15827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706309" y="4847322"/>
            <a:ext cx="269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578100" y="5947460"/>
            <a:ext cx="295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119"/>
            <a:ext cx="2062758" cy="73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servers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495400" y="194854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476"/>
            <a:ext cx="2838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th</a:t>
            </a:r>
            <a:r>
              <a:rPr lang="en-US" sz="1400" kern="0" dirty="0">
                <a:solidFill>
                  <a:srgbClr val="FF0000"/>
                </a:solidFill>
                <a:latin typeface="Arial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473"/>
            <a:ext cx="2628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L3 cache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495400" y="278039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90" y="4238399"/>
            <a:ext cx="21841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 holds disk blocks retrieved from local disks.</a:t>
            </a:r>
          </a:p>
        </p:txBody>
      </p:sp>
    </p:spTree>
    <p:extLst>
      <p:ext uri="{BB962C8B-B14F-4D97-AF65-F5344CB8AC3E}">
        <p14:creationId xmlns:p14="http://schemas.microsoft.com/office/powerpoint/2010/main" val="1825809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charset="0"/>
              </a:rPr>
              <a:t>for (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= 0;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&lt; N;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 dirty="0">
                <a:solidFill>
                  <a:schemeClr val="tx1"/>
                </a:solidFill>
                <a:latin typeface="Courier New" charset="0"/>
              </a:rPr>
              <a:t>sum += a[0][i];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block size (B) &gt; </a:t>
            </a:r>
            <a:r>
              <a:rPr lang="en-US" dirty="0" err="1">
                <a:latin typeface="Calibri"/>
                <a:cs typeface="Calibri"/>
              </a:rPr>
              <a:t>sizeof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a</a:t>
            </a:r>
            <a:r>
              <a:rPr lang="en-US" baseline="-25000" dirty="0" err="1">
                <a:latin typeface="Calibri"/>
                <a:cs typeface="Calibri"/>
              </a:rPr>
              <a:t>ij</a:t>
            </a:r>
            <a:r>
              <a:rPr lang="en-US" dirty="0">
                <a:latin typeface="Calibri"/>
                <a:cs typeface="Calibri"/>
              </a:rPr>
              <a:t>) bytes</a:t>
            </a:r>
            <a:r>
              <a:rPr lang="en-US" dirty="0"/>
              <a:t>, exploit spatial locality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miss rate = </a:t>
            </a:r>
            <a:r>
              <a:rPr lang="en-US" dirty="0" err="1">
                <a:latin typeface="Calibri"/>
                <a:cs typeface="Calibri"/>
              </a:rPr>
              <a:t>sizeof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a</a:t>
            </a:r>
            <a:r>
              <a:rPr lang="en-US" baseline="-25000" dirty="0" err="1">
                <a:latin typeface="Calibri"/>
                <a:cs typeface="Calibri"/>
              </a:rPr>
              <a:t>ij</a:t>
            </a:r>
            <a:r>
              <a:rPr lang="en-US" dirty="0">
                <a:latin typeface="Calibri"/>
                <a:cs typeface="Calibri"/>
              </a:rPr>
              <a:t>) </a:t>
            </a:r>
            <a:r>
              <a:rPr lang="en-US" dirty="0"/>
              <a:t>/ B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charset="0"/>
              </a:rPr>
              <a:t>for (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= 0;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&lt; </a:t>
            </a:r>
            <a:r>
              <a:rPr lang="en-US" b="0" dirty="0" err="1">
                <a:latin typeface="Courier New" charset="0"/>
              </a:rPr>
              <a:t>n</a:t>
            </a:r>
            <a:r>
              <a:rPr lang="en-US" b="0" dirty="0">
                <a:latin typeface="Courier New" charset="0"/>
              </a:rPr>
              <a:t>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 dirty="0">
                <a:solidFill>
                  <a:schemeClr val="tx1"/>
                </a:solidFill>
                <a:latin typeface="Courier New" charset="0"/>
              </a:rPr>
              <a:t>sum += a[i][0];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spatial locality!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miss rate = 1 (i.e. 100%)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(ijk)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527050" y="1765300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ijk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c[i][j</a:t>
            </a:r>
            <a:r>
              <a:rPr lang="en-US" sz="1800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54927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711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7854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5624513" y="316865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6843713" y="316865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7986713" y="316865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6934200" y="2593975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5499100" y="296227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6081713" y="278765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6691313" y="225425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8013700" y="289877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7834313" y="2559050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5395913" y="179705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6434138" y="4256088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6991351" y="359251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214938" y="4256088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5772150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7808266" y="4256088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8147051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290513" y="4964113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</a:t>
            </a:r>
            <a:r>
              <a:rPr lang="en-US" b="0" u="sng" dirty="0">
                <a:latin typeface="Calibri"/>
                <a:cs typeface="Calibri"/>
              </a:rPr>
              <a:t>per inner loop iteration</a:t>
            </a:r>
            <a:r>
              <a:rPr lang="en-US" sz="2400" b="0" u="sng" dirty="0">
                <a:latin typeface="Calibri"/>
                <a:cs typeface="Calibri"/>
              </a:rPr>
              <a:t>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1249" y="4219576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(jik)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00038" y="1779588"/>
            <a:ext cx="47212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jik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68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788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7931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7010400" y="2660650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5575300" y="3028950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6157913" y="2854325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767513" y="2320925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8089900" y="296545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7910513" y="2625725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5334000" y="4244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6535738" y="4244975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7092951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7884466" y="4244975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444500" y="4868863"/>
            <a:ext cx="5446713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2837" y="425629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(kij)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452438" y="1770063"/>
            <a:ext cx="4264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kij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&lt;n;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r = a[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][j] += r * b[k][j];</a:t>
            </a:r>
            <a:r>
              <a:rPr lang="en-US" sz="1800" dirty="0">
                <a:latin typeface="Courier New" charset="0"/>
              </a:rPr>
              <a:t>  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5289669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dirty="0" err="1">
                <a:latin typeface="Calibri"/>
                <a:cs typeface="Calibri"/>
              </a:rPr>
              <a:t>i,k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6324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7467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5293666" y="38719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V="1">
            <a:off x="5632451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895600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(ikj)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490538" y="1757363"/>
            <a:ext cx="43148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ikj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a[i][k];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r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5272088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(i,k)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6324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7467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5227638" y="40243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Fixed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V="1">
            <a:off x="5632450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444500" y="4868863"/>
            <a:ext cx="5194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971800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(jki)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566738" y="1766888"/>
            <a:ext cx="4352925" cy="2515817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jki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r</a:t>
            </a:r>
            <a:r>
              <a:rPr lang="en-US" sz="1800" dirty="0">
                <a:latin typeface="Courier New" charset="0"/>
              </a:rPr>
              <a:t> = </a:t>
            </a:r>
            <a:r>
              <a:rPr lang="en-US" sz="1800" dirty="0" err="1">
                <a:latin typeface="Courier New" charset="0"/>
              </a:rPr>
              <a:t>b[k][j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c[i][j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	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53403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65595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77279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7656513" y="20574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j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6692900" y="283210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6475413" y="2416175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268913" y="16002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 flipV="1">
            <a:off x="5803900" y="24257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 flipV="1">
            <a:off x="7886700" y="2438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522913" y="20574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5133853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 flipV="1">
            <a:off x="5638800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7467600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 flipV="1">
            <a:off x="8024813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6477000" y="3866679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V="1">
            <a:off x="6815785" y="3343921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444500" y="4868863"/>
            <a:ext cx="549275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</a:t>
            </a:r>
            <a:r>
              <a:rPr lang="en-US" b="0" u="sng" dirty="0">
                <a:latin typeface="Calibri"/>
                <a:cs typeface="Calibri"/>
              </a:rPr>
              <a:t>A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B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C</a:t>
            </a:r>
            <a:endParaRPr lang="en-US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2837" y="3985737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(kji)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17538" y="1782763"/>
            <a:ext cx="4518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kji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(i=0; i&lt;n; i++)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a[i][k] * r;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	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56578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770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80454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5789613" y="31242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7008813" y="31242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8229600" y="31242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7974013" y="22733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7010400" y="30067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6792913" y="2590800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5586413" y="18288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6121400" y="26003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8204200" y="26130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840413" y="22733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(*,k)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6817666" y="4165600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 flipV="1">
            <a:off x="7156451" y="350996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410200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 flipV="1">
            <a:off x="59674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7924001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 flipV="1">
            <a:off x="84058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283174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Summary of Matrix Multiplication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486400" y="13716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2 loads, 0 stores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 dirty="0">
                <a:latin typeface="Calibri"/>
                <a:cs typeface="Calibri"/>
              </a:rPr>
              <a:t> misses/</a:t>
            </a:r>
            <a:r>
              <a:rPr lang="en-US" sz="2000" b="0" dirty="0" err="1">
                <a:latin typeface="Calibri"/>
                <a:cs typeface="Calibri"/>
              </a:rPr>
              <a:t>iter</a:t>
            </a:r>
            <a:r>
              <a:rPr lang="en-US" sz="2000" b="0" dirty="0">
                <a:latin typeface="Calibri"/>
                <a:cs typeface="Calibri"/>
              </a:rPr>
              <a:t> = </a:t>
            </a:r>
            <a:r>
              <a:rPr lang="en-US" sz="2000" dirty="0">
                <a:latin typeface="Calibri"/>
                <a:cs typeface="Calibri"/>
              </a:rPr>
              <a:t>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486400" y="3313113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kij (&amp; ikj):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0.5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486400" y="5184775"/>
            <a:ext cx="222176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jki (&amp; kji):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2.0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295400" y="1058863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  sum += </a:t>
            </a:r>
            <a:r>
              <a:rPr lang="en-US" sz="1400" dirty="0" err="1">
                <a:latin typeface="Courier New" charset="0"/>
              </a:rPr>
              <a:t>a[i][k</a:t>
            </a:r>
            <a:r>
              <a:rPr lang="en-US" sz="1400" dirty="0">
                <a:latin typeface="Courier New" charset="0"/>
              </a:rPr>
              <a:t>] * </a:t>
            </a:r>
            <a:r>
              <a:rPr lang="en-US" sz="1400" dirty="0" err="1">
                <a:latin typeface="Courier New" charset="0"/>
              </a:rPr>
              <a:t>b[k][j</a:t>
            </a:r>
            <a:r>
              <a:rPr lang="en-US" sz="1400" dirty="0"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295400" y="3221038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(i=0; i&lt;n; i++)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r = a[i][k];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c[i][j]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295400" y="5073650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for (i=0; i&lt;n; i++)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 c[i][j] += a[i][k]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9" name="Char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2503"/>
              </p:ext>
            </p:extLst>
          </p:nvPr>
        </p:nvGraphicFramePr>
        <p:xfrm>
          <a:off x="228600" y="1447800"/>
          <a:ext cx="8686800" cy="525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13501" y="3124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endParaRPr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1549933"/>
            <a:ext cx="926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endParaRPr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8628" y="5410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endParaRPr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Cache organization and operation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A4BD-4FF1-03B4-4873-3E004F6A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7D4ACF-1438-EB7D-BB1C-E39FDEE33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7896225" cy="1576781"/>
          </a:xfrm>
        </p:spPr>
      </p:pic>
    </p:spTree>
    <p:extLst>
      <p:ext uri="{BB962C8B-B14F-4D97-AF65-F5344CB8AC3E}">
        <p14:creationId xmlns:p14="http://schemas.microsoft.com/office/powerpoint/2010/main" val="1215557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34F2-CC33-2FB8-3B7C-FCF18176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706A-103D-0845-C664-AFC64723B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52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39" y="445070"/>
            <a:ext cx="7591425" cy="762000"/>
          </a:xfrm>
        </p:spPr>
        <p:txBody>
          <a:bodyPr/>
          <a:lstStyle/>
          <a:p>
            <a:r>
              <a:rPr lang="en-US" dirty="0"/>
              <a:t>Example: Matrix Multiplication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2846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48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4665" y="54276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998371" y="51427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87560" y="52425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0399" y="3936999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9997" y="49862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9532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5782" y="4876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85332" y="54102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9532" y="1413396"/>
            <a:ext cx="6893212" cy="2798202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c = (double *) </a:t>
            </a:r>
            <a:r>
              <a:rPr lang="en-US" sz="1600" dirty="0" err="1">
                <a:latin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j, k;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for (k = 0; k &lt; n; k++)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     c[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j] 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k] * b[k*n + 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875" y="5562599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n (much smaller than n)</a:t>
            </a:r>
          </a:p>
          <a:p>
            <a:endParaRPr lang="en-US" dirty="0"/>
          </a:p>
          <a:p>
            <a:r>
              <a:rPr lang="en-US" dirty="0"/>
              <a:t>First iteration:</a:t>
            </a:r>
          </a:p>
          <a:p>
            <a:pPr lvl="1"/>
            <a:r>
              <a:rPr lang="en-US" dirty="0"/>
              <a:t>n/8 + n = 9n/8 misses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Afterwards </a:t>
            </a:r>
            <a:r>
              <a:rPr lang="en-US" dirty="0">
                <a:solidFill>
                  <a:srgbClr val="C00000"/>
                </a:solidFill>
              </a:rPr>
              <a:t>in cache:</a:t>
            </a:r>
            <a:br>
              <a:rPr lang="en-US" dirty="0"/>
            </a:br>
            <a:r>
              <a:rPr lang="en-US" dirty="0"/>
              <a:t>(schematic)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103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105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10367" y="36576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6741196" y="42283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95699" y="4071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25234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1484" y="3962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25234" y="36576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52578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745829" y="58285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5672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5562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929867" y="52578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5257800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6155842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640080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 animBg="1"/>
      <p:bldP spid="22" grpId="0"/>
      <p:bldP spid="23" grpId="0" animBg="1"/>
      <p:bldP spid="26" grpId="0" animBg="1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n (much smaller than n)</a:t>
            </a:r>
          </a:p>
          <a:p>
            <a:endParaRPr lang="en-US" dirty="0"/>
          </a:p>
          <a:p>
            <a:r>
              <a:rPr lang="en-US" dirty="0"/>
              <a:t>Second iteration:</a:t>
            </a:r>
          </a:p>
          <a:p>
            <a:pPr lvl="1"/>
            <a:r>
              <a:rPr lang="en-US" dirty="0"/>
              <a:t>Again:</a:t>
            </a:r>
            <a:br>
              <a:rPr lang="en-US" dirty="0"/>
            </a:br>
            <a:r>
              <a:rPr lang="en-US" dirty="0"/>
              <a:t>n/8 + n = 9n/8 misses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9n/8 * n</a:t>
            </a:r>
            <a:r>
              <a:rPr lang="en-US" baseline="30000" dirty="0"/>
              <a:t>2</a:t>
            </a:r>
            <a:r>
              <a:rPr lang="en-US" dirty="0"/>
              <a:t> = (9/8) * n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3654624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36039" y="4225329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40689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39594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004732" y="3654624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3654623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4552665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479762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Matrix Multiplication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" y="1143000"/>
            <a:ext cx="8839200" cy="3536865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c = (double *) </a:t>
            </a:r>
            <a:r>
              <a:rPr lang="en-US" sz="1600" dirty="0" err="1">
                <a:latin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j, k;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     for (i1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i1 &lt; </a:t>
            </a:r>
            <a:r>
              <a:rPr lang="en-US" sz="1600" dirty="0" err="1">
                <a:latin typeface="Courier New" pitchFamily="49" charset="0"/>
              </a:rPr>
              <a:t>i+B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              for (j1 = j; j1 &lt; </a:t>
            </a:r>
            <a:r>
              <a:rPr lang="en-US" sz="1600" dirty="0" err="1">
                <a:latin typeface="Courier New" pitchFamily="49" charset="0"/>
              </a:rPr>
              <a:t>j+B</a:t>
            </a:r>
            <a:r>
              <a:rPr lang="en-US" sz="1600" dirty="0">
                <a:latin typeface="Courier New" pitchFamily="49" charset="0"/>
              </a:rPr>
              <a:t>; j++)</a:t>
            </a:r>
          </a:p>
          <a:p>
            <a:r>
              <a:rPr lang="en-US" sz="1600" dirty="0">
                <a:latin typeface="Courier New" pitchFamily="49" charset="0"/>
              </a:rPr>
              <a:t>                          for (k1 = k; k1 &lt; </a:t>
            </a:r>
            <a:r>
              <a:rPr lang="en-US" sz="1600" dirty="0" err="1">
                <a:latin typeface="Courier New" pitchFamily="49" charset="0"/>
              </a:rPr>
              <a:t>k+B</a:t>
            </a:r>
            <a:r>
              <a:rPr lang="en-US" sz="1600" dirty="0">
                <a:latin typeface="Courier New" pitchFamily="49" charset="0"/>
              </a:rPr>
              <a:t>; k++)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                  c[i1*n+j1] += a[i1*n + k1]*b[k1*n + j1];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46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48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852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4196" y="465986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997" y="5595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95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5782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969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287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864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84665" y="5943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3996268" y="5638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48242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085309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23841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6127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4207934" y="5647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56917" y="6488668"/>
            <a:ext cx="16278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flipH="1" flipV="1">
            <a:off x="4567768" y="6324600"/>
            <a:ext cx="3090" cy="1640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010400" y="4343400"/>
            <a:ext cx="203694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bmm.c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</a:t>
            </a:r>
          </a:p>
          <a:p>
            <a:endParaRPr lang="en-US" dirty="0"/>
          </a:p>
          <a:p>
            <a:r>
              <a:rPr lang="en-US" dirty="0"/>
              <a:t>First (block) iteration: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/8 misses for each block</a:t>
            </a:r>
          </a:p>
          <a:p>
            <a:pPr lvl="1"/>
            <a:r>
              <a:rPr lang="en-US" dirty="0"/>
              <a:t>2n/B * B</a:t>
            </a:r>
            <a:r>
              <a:rPr lang="en-US" baseline="30000" dirty="0"/>
              <a:t>2</a:t>
            </a:r>
            <a:r>
              <a:rPr lang="en-US" dirty="0"/>
              <a:t>/8 = </a:t>
            </a:r>
            <a:r>
              <a:rPr lang="en-US" dirty="0" err="1"/>
              <a:t>nB</a:t>
            </a:r>
            <a:r>
              <a:rPr lang="en-US" dirty="0"/>
              <a:t>/4</a:t>
            </a:r>
            <a:br>
              <a:rPr lang="en-US" dirty="0"/>
            </a:br>
            <a:r>
              <a:rPr lang="en-US" dirty="0"/>
              <a:t>(omitting matrix c)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Afterwards in cache</a:t>
            </a:r>
            <a:br>
              <a:rPr lang="en-US" dirty="0"/>
            </a:br>
            <a:r>
              <a:rPr lang="en-US" dirty="0"/>
              <a:t>(schematic)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5976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5867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55626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55607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029618" y="6019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241284" y="60282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814083" y="5552267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899933" y="37319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7010400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6463510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6700577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59994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62280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7230692" y="4199467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7058918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7354845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n/B blocks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88157" y="6493935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16138" y="5560734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5343525"/>
          </a:xfrm>
        </p:spPr>
        <p:txBody>
          <a:bodyPr/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</a:t>
            </a:r>
          </a:p>
          <a:p>
            <a:endParaRPr lang="en-US" dirty="0"/>
          </a:p>
          <a:p>
            <a:r>
              <a:rPr lang="en-US" dirty="0"/>
              <a:t>Second (block) iteration:</a:t>
            </a:r>
          </a:p>
          <a:p>
            <a:pPr lvl="1"/>
            <a:r>
              <a:rPr lang="en-US" dirty="0"/>
              <a:t>Same as first iteration</a:t>
            </a:r>
          </a:p>
          <a:p>
            <a:pPr lvl="1"/>
            <a:r>
              <a:rPr lang="en-US" dirty="0"/>
              <a:t>2n/B * B</a:t>
            </a:r>
            <a:r>
              <a:rPr lang="en-US" baseline="30000" dirty="0"/>
              <a:t>2</a:t>
            </a:r>
            <a:r>
              <a:rPr lang="en-US" dirty="0"/>
              <a:t>/8 = </a:t>
            </a:r>
            <a:r>
              <a:rPr lang="en-US" dirty="0" err="1"/>
              <a:t>nB</a:t>
            </a:r>
            <a:r>
              <a:rPr lang="en-US" dirty="0"/>
              <a:t>/4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dirty="0" err="1"/>
              <a:t>nB</a:t>
            </a:r>
            <a:r>
              <a:rPr lang="en-US" dirty="0"/>
              <a:t>/4 * (n/B)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3</a:t>
            </a:r>
            <a:r>
              <a:rPr lang="en-US" dirty="0"/>
              <a:t>/(4B)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264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476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7016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7638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n/B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blocking: (9/8) * n</a:t>
            </a:r>
            <a:r>
              <a:rPr lang="en-US" baseline="30000" dirty="0"/>
              <a:t>3</a:t>
            </a:r>
          </a:p>
          <a:p>
            <a:r>
              <a:rPr lang="en-US" dirty="0"/>
              <a:t>Blocking: 1/(4B) * n</a:t>
            </a:r>
            <a:r>
              <a:rPr lang="en-US" baseline="30000" dirty="0"/>
              <a:t>3</a:t>
            </a:r>
            <a:endParaRPr lang="en-US" dirty="0"/>
          </a:p>
          <a:p>
            <a:endParaRPr lang="en-US" dirty="0"/>
          </a:p>
          <a:p>
            <a:r>
              <a:rPr lang="en-US" dirty="0"/>
              <a:t>Suggest largest possible block size B, but limit 3B</a:t>
            </a:r>
            <a:r>
              <a:rPr lang="en-US" baseline="30000" dirty="0"/>
              <a:t>2</a:t>
            </a:r>
            <a:r>
              <a:rPr lang="en-US" dirty="0"/>
              <a:t> &lt; C!</a:t>
            </a:r>
            <a:endParaRPr lang="en-US" sz="2000" b="0" dirty="0"/>
          </a:p>
          <a:p>
            <a:endParaRPr lang="en-US" dirty="0"/>
          </a:p>
          <a:p>
            <a:r>
              <a:rPr lang="en-US" dirty="0"/>
              <a:t>Reason for dramatic difference:</a:t>
            </a:r>
          </a:p>
          <a:p>
            <a:pPr lvl="1"/>
            <a:r>
              <a:rPr lang="en-US" dirty="0"/>
              <a:t>Matrix multiplication has inherent temporal locality:</a:t>
            </a:r>
          </a:p>
          <a:p>
            <a:pPr lvl="2"/>
            <a:r>
              <a:rPr lang="en-US" dirty="0"/>
              <a:t>Input data: 3n</a:t>
            </a:r>
            <a:r>
              <a:rPr lang="en-US" baseline="30000" dirty="0"/>
              <a:t>2</a:t>
            </a:r>
            <a:r>
              <a:rPr lang="en-US" dirty="0"/>
              <a:t>, computation 2n</a:t>
            </a:r>
            <a:r>
              <a:rPr lang="en-US" baseline="30000" dirty="0"/>
              <a:t>3</a:t>
            </a:r>
          </a:p>
          <a:p>
            <a:pPr lvl="2"/>
            <a:r>
              <a:rPr lang="en-US" dirty="0"/>
              <a:t>Every array elements used O(n) times!</a:t>
            </a:r>
          </a:p>
          <a:p>
            <a:pPr lvl="1"/>
            <a:r>
              <a:rPr lang="en-US" dirty="0"/>
              <a:t>But program has to be written properly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memories can have significant performance impact</a:t>
            </a:r>
          </a:p>
          <a:p>
            <a:endParaRPr lang="en-US" dirty="0"/>
          </a:p>
          <a:p>
            <a:r>
              <a:rPr lang="en-US" dirty="0"/>
              <a:t>You can write your programs to exploit this!</a:t>
            </a:r>
          </a:p>
          <a:p>
            <a:pPr lvl="1"/>
            <a:r>
              <a:rPr lang="en-US" dirty="0"/>
              <a:t>Focus on the inner loops, where bulk of computations and memory accesses occur. </a:t>
            </a:r>
          </a:p>
          <a:p>
            <a:pPr lvl="1"/>
            <a:r>
              <a:rPr lang="en-US" dirty="0"/>
              <a:t>Try to maximize spatial locality by reading data objects with sequentially with stride 1.</a:t>
            </a:r>
          </a:p>
          <a:p>
            <a:pPr lvl="1"/>
            <a:r>
              <a:rPr lang="en-US" dirty="0"/>
              <a:t>Try to maximize temporal locality by using a data object as often as possible once it’s read from memory. </a:t>
            </a:r>
          </a:p>
        </p:txBody>
      </p:sp>
    </p:spTree>
    <p:extLst>
      <p:ext uri="{BB962C8B-B14F-4D97-AF65-F5344CB8AC3E}">
        <p14:creationId xmlns:p14="http://schemas.microsoft.com/office/powerpoint/2010/main" val="3757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Memories</a:t>
            </a:r>
          </a:p>
        </p:txBody>
      </p:sp>
      <p:sp>
        <p:nvSpPr>
          <p:cNvPr id="187424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Cache memories </a:t>
            </a:r>
            <a:r>
              <a:rPr lang="en-US" dirty="0"/>
              <a:t>are small, fast SRAM-based memories managed automatically in hardware</a:t>
            </a:r>
          </a:p>
          <a:p>
            <a:pPr lvl="1"/>
            <a:r>
              <a:rPr lang="en-US" dirty="0"/>
              <a:t>Hold frequently accessed blocks of main memory</a:t>
            </a:r>
          </a:p>
          <a:p>
            <a:r>
              <a:rPr lang="en-US"/>
              <a:t>CPU looks </a:t>
            </a:r>
            <a:r>
              <a:rPr lang="en-US" dirty="0"/>
              <a:t>first for data in cache</a:t>
            </a:r>
          </a:p>
          <a:p>
            <a:r>
              <a:rPr lang="en-US" dirty="0"/>
              <a:t>Typical system structure:</a:t>
            </a:r>
          </a:p>
        </p:txBody>
      </p:sp>
      <p:sp>
        <p:nvSpPr>
          <p:cNvPr id="33" name="Rectangle 146"/>
          <p:cNvSpPr>
            <a:spLocks noChangeAspect="1" noChangeArrowheads="1"/>
          </p:cNvSpPr>
          <p:nvPr/>
        </p:nvSpPr>
        <p:spPr bwMode="auto">
          <a:xfrm>
            <a:off x="7258050" y="5653087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Main</a:t>
            </a:r>
          </a:p>
          <a:p>
            <a:pPr algn="ctr"/>
            <a:r>
              <a:rPr lang="en-US" sz="1600"/>
              <a:t>memory</a:t>
            </a:r>
          </a:p>
        </p:txBody>
      </p:sp>
      <p:sp>
        <p:nvSpPr>
          <p:cNvPr id="34" name="AutoShape 201"/>
          <p:cNvSpPr>
            <a:spLocks noChangeAspect="1" noChangeArrowheads="1"/>
          </p:cNvSpPr>
          <p:nvPr/>
        </p:nvSpPr>
        <p:spPr bwMode="auto">
          <a:xfrm>
            <a:off x="5884863" y="5789612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5" name="Rectangle 202"/>
          <p:cNvSpPr>
            <a:spLocks noChangeAspect="1" noChangeArrowheads="1"/>
          </p:cNvSpPr>
          <p:nvPr/>
        </p:nvSpPr>
        <p:spPr bwMode="auto">
          <a:xfrm>
            <a:off x="5060950" y="5818187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I/O</a:t>
            </a:r>
          </a:p>
          <a:p>
            <a:pPr algn="ctr"/>
            <a:r>
              <a:rPr lang="en-US" sz="1600"/>
              <a:t>bridge</a:t>
            </a:r>
          </a:p>
        </p:txBody>
      </p:sp>
      <p:sp>
        <p:nvSpPr>
          <p:cNvPr id="36" name="AutoShape 205"/>
          <p:cNvSpPr>
            <a:spLocks noChangeAspect="1" noChangeArrowheads="1"/>
          </p:cNvSpPr>
          <p:nvPr/>
        </p:nvSpPr>
        <p:spPr bwMode="auto">
          <a:xfrm>
            <a:off x="3748088" y="5789612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7" name="Rectangle 206"/>
          <p:cNvSpPr>
            <a:spLocks noChangeAspect="1" noChangeArrowheads="1"/>
          </p:cNvSpPr>
          <p:nvPr/>
        </p:nvSpPr>
        <p:spPr bwMode="auto">
          <a:xfrm>
            <a:off x="1349375" y="5818187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Bus interface</a:t>
            </a:r>
          </a:p>
        </p:txBody>
      </p:sp>
      <p:sp>
        <p:nvSpPr>
          <p:cNvPr id="38" name="Rectangle 207"/>
          <p:cNvSpPr>
            <a:spLocks noChangeAspect="1" noChangeArrowheads="1"/>
          </p:cNvSpPr>
          <p:nvPr/>
        </p:nvSpPr>
        <p:spPr bwMode="auto">
          <a:xfrm>
            <a:off x="2862263" y="4622800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9" name="Rectangle 208"/>
          <p:cNvSpPr>
            <a:spLocks noChangeAspect="1" noChangeArrowheads="1"/>
          </p:cNvSpPr>
          <p:nvPr/>
        </p:nvSpPr>
        <p:spPr bwMode="auto">
          <a:xfrm>
            <a:off x="2862263" y="4760912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0" name="Rectangle 210"/>
          <p:cNvSpPr>
            <a:spLocks noChangeAspect="1" noChangeArrowheads="1"/>
          </p:cNvSpPr>
          <p:nvPr/>
        </p:nvSpPr>
        <p:spPr bwMode="auto">
          <a:xfrm>
            <a:off x="2862263" y="4897437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1" name="Rectangle 211"/>
          <p:cNvSpPr>
            <a:spLocks noChangeAspect="1" noChangeArrowheads="1"/>
          </p:cNvSpPr>
          <p:nvPr/>
        </p:nvSpPr>
        <p:spPr bwMode="auto">
          <a:xfrm>
            <a:off x="2862263" y="5035550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2" name="Rectangle 212"/>
          <p:cNvSpPr>
            <a:spLocks noChangeAspect="1" noChangeArrowheads="1"/>
          </p:cNvSpPr>
          <p:nvPr/>
        </p:nvSpPr>
        <p:spPr bwMode="auto">
          <a:xfrm>
            <a:off x="2862263" y="5172075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3" name="AutoShape 214"/>
          <p:cNvSpPr>
            <a:spLocks noChangeAspect="1" noChangeArrowheads="1"/>
          </p:cNvSpPr>
          <p:nvPr/>
        </p:nvSpPr>
        <p:spPr bwMode="auto">
          <a:xfrm>
            <a:off x="3559175" y="4622800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4" name="AutoShape 215"/>
          <p:cNvSpPr>
            <a:spLocks noChangeAspect="1" noChangeArrowheads="1"/>
          </p:cNvSpPr>
          <p:nvPr/>
        </p:nvSpPr>
        <p:spPr bwMode="auto">
          <a:xfrm flipH="1">
            <a:off x="3478213" y="4965700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5" name="Rectangle 220"/>
          <p:cNvSpPr>
            <a:spLocks noChangeAspect="1" noChangeArrowheads="1"/>
          </p:cNvSpPr>
          <p:nvPr/>
        </p:nvSpPr>
        <p:spPr bwMode="auto">
          <a:xfrm>
            <a:off x="3959225" y="4486275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ALU</a:t>
            </a:r>
          </a:p>
        </p:txBody>
      </p:sp>
      <p:sp>
        <p:nvSpPr>
          <p:cNvPr id="46" name="Text Box 221"/>
          <p:cNvSpPr txBox="1">
            <a:spLocks noChangeAspect="1" noChangeArrowheads="1"/>
          </p:cNvSpPr>
          <p:nvPr/>
        </p:nvSpPr>
        <p:spPr bwMode="auto">
          <a:xfrm>
            <a:off x="2613022" y="4316998"/>
            <a:ext cx="11477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Register file</a:t>
            </a:r>
          </a:p>
        </p:txBody>
      </p:sp>
      <p:sp>
        <p:nvSpPr>
          <p:cNvPr id="47" name="AutoShape 222"/>
          <p:cNvSpPr>
            <a:spLocks noChangeAspect="1" noChangeArrowheads="1"/>
          </p:cNvSpPr>
          <p:nvPr/>
        </p:nvSpPr>
        <p:spPr bwMode="auto">
          <a:xfrm>
            <a:off x="2928938" y="5378450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8" name="Rectangle 223"/>
          <p:cNvSpPr>
            <a:spLocks noChangeAspect="1" noChangeArrowheads="1"/>
          </p:cNvSpPr>
          <p:nvPr/>
        </p:nvSpPr>
        <p:spPr bwMode="auto">
          <a:xfrm>
            <a:off x="1196975" y="4279900"/>
            <a:ext cx="3379788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9" name="Text Box 225"/>
          <p:cNvSpPr txBox="1">
            <a:spLocks noChangeAspect="1" noChangeArrowheads="1"/>
          </p:cNvSpPr>
          <p:nvPr/>
        </p:nvSpPr>
        <p:spPr bwMode="auto">
          <a:xfrm>
            <a:off x="1174448" y="3988385"/>
            <a:ext cx="9324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CPU chip</a:t>
            </a:r>
          </a:p>
        </p:txBody>
      </p:sp>
      <p:sp>
        <p:nvSpPr>
          <p:cNvPr id="50" name="Text Box 229"/>
          <p:cNvSpPr txBox="1">
            <a:spLocks noChangeAspect="1" noChangeArrowheads="1"/>
          </p:cNvSpPr>
          <p:nvPr/>
        </p:nvSpPr>
        <p:spPr bwMode="auto">
          <a:xfrm>
            <a:off x="4656720" y="5155198"/>
            <a:ext cx="112913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System bus</a:t>
            </a:r>
          </a:p>
        </p:txBody>
      </p:sp>
      <p:sp>
        <p:nvSpPr>
          <p:cNvPr id="51" name="Line 230"/>
          <p:cNvSpPr>
            <a:spLocks noChangeAspect="1" noChangeShapeType="1"/>
          </p:cNvSpPr>
          <p:nvPr/>
        </p:nvSpPr>
        <p:spPr bwMode="auto">
          <a:xfrm flipH="1">
            <a:off x="4438650" y="5446712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2" name="Text Box 231"/>
          <p:cNvSpPr txBox="1">
            <a:spLocks noChangeAspect="1" noChangeArrowheads="1"/>
          </p:cNvSpPr>
          <p:nvPr/>
        </p:nvSpPr>
        <p:spPr bwMode="auto">
          <a:xfrm>
            <a:off x="5976451" y="5155198"/>
            <a:ext cx="11757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Memory bus</a:t>
            </a:r>
          </a:p>
        </p:txBody>
      </p:sp>
      <p:sp>
        <p:nvSpPr>
          <p:cNvPr id="53" name="Line 232"/>
          <p:cNvSpPr>
            <a:spLocks noChangeAspect="1" noChangeShapeType="1"/>
          </p:cNvSpPr>
          <p:nvPr/>
        </p:nvSpPr>
        <p:spPr bwMode="auto">
          <a:xfrm>
            <a:off x="6530975" y="5446712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4" name="Rectangle 233"/>
          <p:cNvSpPr>
            <a:spLocks noChangeAspect="1" noChangeArrowheads="1"/>
          </p:cNvSpPr>
          <p:nvPr/>
        </p:nvSpPr>
        <p:spPr bwMode="auto">
          <a:xfrm>
            <a:off x="1349375" y="4719637"/>
            <a:ext cx="1066800" cy="5207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Cache </a:t>
            </a:r>
          </a:p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55" name="AutoShape 234"/>
          <p:cNvSpPr>
            <a:spLocks noChangeAspect="1" noChangeArrowheads="1"/>
          </p:cNvSpPr>
          <p:nvPr/>
        </p:nvSpPr>
        <p:spPr bwMode="auto">
          <a:xfrm>
            <a:off x="1577975" y="5240337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6" name="AutoShape 236"/>
          <p:cNvSpPr>
            <a:spLocks noChangeAspect="1" noChangeArrowheads="1"/>
          </p:cNvSpPr>
          <p:nvPr/>
        </p:nvSpPr>
        <p:spPr bwMode="auto">
          <a:xfrm flipH="1">
            <a:off x="2441575" y="4767262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Cache Organization (S, E, B)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114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905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133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524000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86200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</a:t>
            </a:r>
            <a:r>
              <a:rPr lang="en-US" sz="1800" baseline="30000" dirty="0">
                <a:latin typeface="Calibri" pitchFamily="34" charset="0"/>
              </a:rPr>
              <a:t>e</a:t>
            </a:r>
            <a:r>
              <a:rPr lang="en-US" sz="1800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33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>
            <a:endCxn id="61" idx="1"/>
          </p:cNvCxnSpPr>
          <p:nvPr/>
        </p:nvCxnSpPr>
        <p:spPr bwMode="auto">
          <a:xfrm flipV="1">
            <a:off x="6553202" y="2070349"/>
            <a:ext cx="596798" cy="104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0000" y="1885683"/>
            <a:ext cx="47000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6096000" y="2338583"/>
            <a:ext cx="914400" cy="1384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6971766" y="2278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905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1905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1905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146824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4682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6450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91767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784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092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45107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585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742478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73468" y="5702122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4496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2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 = 2</a:t>
            </a:r>
            <a:r>
              <a:rPr lang="en-US" sz="1800" baseline="30000" dirty="0">
                <a:latin typeface="Calibri" pitchFamily="34" charset="0"/>
              </a:rPr>
              <a:t>b</a:t>
            </a:r>
            <a:r>
              <a:rPr lang="en-US" sz="18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96000" y="5112603"/>
            <a:ext cx="315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i="1" dirty="0">
                <a:latin typeface="Calibri" pitchFamily="34" charset="0"/>
              </a:rPr>
              <a:t>C = S x E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3288" y="63362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 bit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 flipH="1" flipV="1">
            <a:off x="2285206" y="6158528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3558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1782467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00213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</a:t>
            </a:r>
            <a:r>
              <a:rPr lang="en-US" sz="1800" baseline="30000" dirty="0">
                <a:latin typeface="Calibri" pitchFamily="34" charset="0"/>
              </a:rPr>
              <a:t>e</a:t>
            </a:r>
            <a:r>
              <a:rPr lang="en-US" sz="1800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1619863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19863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1181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90712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651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565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924112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058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746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92556" y="61076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867506" y="6138001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3969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 = 2</a:t>
            </a:r>
            <a:r>
              <a:rPr lang="en-US" sz="1800" baseline="30000" dirty="0">
                <a:latin typeface="Calibri" pitchFamily="34" charset="0"/>
              </a:rPr>
              <a:t>b</a:t>
            </a:r>
            <a:r>
              <a:rPr lang="en-US" sz="18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28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90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6718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7594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8280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set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6489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5255680" y="2542930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448735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1905001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1524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0222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294848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3555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4977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2119653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1650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3828971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4686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4394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4102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1524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0222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3294848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3555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4977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2119653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1650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3828971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4686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4394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4102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1524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30222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294848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3555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4977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2119653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1650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3828971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4686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4394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4102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875252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24974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11305</TotalTime>
  <Words>4552</Words>
  <Application>Microsoft Macintosh PowerPoint</Application>
  <PresentationFormat>On-screen Show (4:3)</PresentationFormat>
  <Paragraphs>1052</Paragraphs>
  <Slides>49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Arial Narrow</vt:lpstr>
      <vt:lpstr>Calibri</vt:lpstr>
      <vt:lpstr>Comic Sans MS</vt:lpstr>
      <vt:lpstr>Courier New</vt:lpstr>
      <vt:lpstr>Helvetica</vt:lpstr>
      <vt:lpstr>Menlo</vt:lpstr>
      <vt:lpstr>Menlo-Regular</vt:lpstr>
      <vt:lpstr>Times New Roman</vt:lpstr>
      <vt:lpstr>Wingdings</vt:lpstr>
      <vt:lpstr>Wingdings 2</vt:lpstr>
      <vt:lpstr>template2007</vt:lpstr>
      <vt:lpstr>Cache Memories  Susmit Shannigrahi</vt:lpstr>
      <vt:lpstr>Today</vt:lpstr>
      <vt:lpstr>Example Memory       Hierarchy</vt:lpstr>
      <vt:lpstr>General Cache Concept</vt:lpstr>
      <vt:lpstr>Cache Memories</vt:lpstr>
      <vt:lpstr>General Cache Organization (S, E, B)</vt:lpstr>
      <vt:lpstr>Cache Read</vt:lpstr>
      <vt:lpstr>Example: Direct Mapped Cache (E = 1)</vt:lpstr>
      <vt:lpstr>Example: Direct Mapped Cache (E = 1)</vt:lpstr>
      <vt:lpstr>Example: Direct Mapped Cache (E = 1)</vt:lpstr>
      <vt:lpstr>Direct-Mapped Cache Simulation</vt:lpstr>
      <vt:lpstr>E-way Set Associative Cache (Here: E = 2)</vt:lpstr>
      <vt:lpstr>E-way Set Associative Cache (Here: E = 2)</vt:lpstr>
      <vt:lpstr>E-way Set Associative Cache (Here: E = 2)</vt:lpstr>
      <vt:lpstr>2-Way Set Associative Cache Simulation</vt:lpstr>
      <vt:lpstr>What about writes?</vt:lpstr>
      <vt:lpstr>Intel Core i7 Cache Hierarchy</vt:lpstr>
      <vt:lpstr>Cache Performance Metrics</vt:lpstr>
      <vt:lpstr>Let’s think about those numbers</vt:lpstr>
      <vt:lpstr>Writing Cache Friendly Code</vt:lpstr>
      <vt:lpstr>Today</vt:lpstr>
      <vt:lpstr>Matrix Multiplication - Naive</vt:lpstr>
      <vt:lpstr>Matrix Multiplication - Optimized</vt:lpstr>
      <vt:lpstr>The Memory Mountain</vt:lpstr>
      <vt:lpstr>Memory Mountain Test Function</vt:lpstr>
      <vt:lpstr>The Memory Mountain</vt:lpstr>
      <vt:lpstr>Today</vt:lpstr>
      <vt:lpstr>Matrix Multiplication Example</vt:lpstr>
      <vt:lpstr>Miss Rate Analysis for Matrix Multiply</vt:lpstr>
      <vt:lpstr>Layout of C Arrays in Memory (review)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Today</vt:lpstr>
      <vt:lpstr>Summary</vt:lpstr>
      <vt:lpstr>Additional Slides</vt:lpstr>
      <vt:lpstr>Example: Matrix Multiplication</vt:lpstr>
      <vt:lpstr>Cache Miss Analysis</vt:lpstr>
      <vt:lpstr>Cache Miss Analysis</vt:lpstr>
      <vt:lpstr>Blocked Matrix Multiplication</vt:lpstr>
      <vt:lpstr>Cache Miss Analysis</vt:lpstr>
      <vt:lpstr>Cache Miss Analysis</vt:lpstr>
      <vt:lpstr>Blocking Summary</vt:lpstr>
      <vt:lpstr>Cache Summary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Shannigrahi, Susmit</cp:lastModifiedBy>
  <cp:revision>525</cp:revision>
  <cp:lastPrinted>2012-10-02T07:07:18Z</cp:lastPrinted>
  <dcterms:created xsi:type="dcterms:W3CDTF">2012-10-02T17:26:51Z</dcterms:created>
  <dcterms:modified xsi:type="dcterms:W3CDTF">2024-11-04T18:39:27Z</dcterms:modified>
</cp:coreProperties>
</file>