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</p:sldIdLst>
  <p:sldSz cx="9144000" cy="6858000"/>
  <p:notesSz cx="7302500" cy="95869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slide" Target="slides/slide28.xml"/><Relationship Id="rId44" Type="http://schemas.openxmlformats.org/officeDocument/2006/relationships/slide" Target="slides/slide29.xml"/><Relationship Id="rId45" Type="http://schemas.openxmlformats.org/officeDocument/2006/relationships/slide" Target="slides/slide30.xml"/><Relationship Id="rId46" Type="http://schemas.openxmlformats.org/officeDocument/2006/relationships/slide" Target="slides/slide31.xml"/><Relationship Id="rId47" Type="http://schemas.openxmlformats.org/officeDocument/2006/relationships/slide" Target="slides/slide32.xml"/><Relationship Id="rId48" Type="http://schemas.openxmlformats.org/officeDocument/2006/relationships/slide" Target="slides/slide33.xml"/><Relationship Id="rId49" Type="http://schemas.openxmlformats.org/officeDocument/2006/relationships/slide" Target="slides/slide34.xml"/><Relationship Id="rId50" Type="http://schemas.openxmlformats.org/officeDocument/2006/relationships/slide" Target="slides/slide35.xml"/><Relationship Id="rId51" Type="http://schemas.openxmlformats.org/officeDocument/2006/relationships/slide" Target="slides/slide36.xml"/><Relationship Id="rId52" Type="http://schemas.openxmlformats.org/officeDocument/2006/relationships/slide" Target="slides/slide37.xml"/><Relationship Id="rId53" Type="http://schemas.openxmlformats.org/officeDocument/2006/relationships/slide" Target="slides/slide38.xml"/><Relationship Id="rId54" Type="http://schemas.openxmlformats.org/officeDocument/2006/relationships/slide" Target="slides/slide39.xml"/><Relationship Id="rId55" Type="http://schemas.openxmlformats.org/officeDocument/2006/relationships/slide" Target="slides/slide40.xml"/><Relationship Id="rId56" Type="http://schemas.openxmlformats.org/officeDocument/2006/relationships/slide" Target="slides/slide41.xml"/><Relationship Id="rId57" Type="http://schemas.openxmlformats.org/officeDocument/2006/relationships/slide" Target="slides/slide42.xml"/><Relationship Id="rId58" Type="http://schemas.openxmlformats.org/officeDocument/2006/relationships/slide" Target="slides/slide43.xml"/><Relationship Id="rId59" Type="http://schemas.openxmlformats.org/officeDocument/2006/relationships/slide" Target="slides/slide44.xml"/><Relationship Id="rId60" Type="http://schemas.openxmlformats.org/officeDocument/2006/relationships/slide" Target="slides/slide45.xml"/><Relationship Id="rId61" Type="http://schemas.openxmlformats.org/officeDocument/2006/relationships/slide" Target="slides/slide46.xml"/><Relationship Id="rId62" Type="http://schemas.openxmlformats.org/officeDocument/2006/relationships/slide" Target="slides/slide47.xml"/><Relationship Id="rId63" Type="http://schemas.openxmlformats.org/officeDocument/2006/relationships/slide" Target="slides/slide48.xml"/><Relationship Id="rId64" Type="http://schemas.openxmlformats.org/officeDocument/2006/relationships/slide" Target="slides/slide49.xml"/><Relationship Id="rId6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chemeClr val="dk1"/>
                </a:solidFill>
                <a:latin typeface="Arial Narrow"/>
              </a:rPr>
              <a:t>Click to </a:t>
            </a:r>
            <a:r>
              <a:rPr b="0" lang="en-US" sz="2400" spc="-1" strike="noStrike">
                <a:solidFill>
                  <a:schemeClr val="dk1"/>
                </a:solidFill>
                <a:latin typeface="Arial Narrow"/>
              </a:rPr>
              <a:t>move </a:t>
            </a:r>
            <a:r>
              <a:rPr b="0" lang="en-US" sz="2400" spc="-1" strike="noStrike">
                <a:solidFill>
                  <a:schemeClr val="dk1"/>
                </a:solidFill>
                <a:latin typeface="Arial Narrow"/>
              </a:rPr>
              <a:t>the </a:t>
            </a:r>
            <a:r>
              <a:rPr b="0" lang="en-US" sz="2400" spc="-1" strike="noStrike">
                <a:solidFill>
                  <a:schemeClr val="dk1"/>
                </a:solidFill>
                <a:latin typeface="Arial Narrow"/>
              </a:rPr>
              <a:t>slide</a:t>
            </a: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FA34338-4FB8-4F94-8F73-C5AB7102CAC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4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A186144-2D25-4389-9816-57F637CFB42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281444EF-CE12-4862-92BD-2D7B748AC5B8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43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8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0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190B621D-E6F1-47A2-AA11-90DA8D48D59B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57840" y="4449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Mast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8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6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7E35AEFD-17D1-47F6-B2EC-F923ABD0DFA7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8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0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A69E7456-C30F-4058-B7F1-E16F83E2F721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20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7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A2126F8C-2C81-4D47-945A-23544043C275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title style</a:t>
            </a:r>
            <a:endParaRPr b="0" lang="en-US" sz="20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Click icon to add picture</a:t>
            </a:r>
            <a:endParaRPr b="1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8BCB6B53-D339-4066-B5AE-2024BF73BB59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74040" y="3711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ter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styl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4DDF24AC-9CF1-4629-ADEF-BA7791B0E3DB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58080" y="228600"/>
            <a:ext cx="2185560" cy="6105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 vert="eaVer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7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0C502537-A509-47C7-9C1F-C93A38C599BF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6720" y="228600"/>
            <a:ext cx="874692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to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title style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828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2360" y="1362240"/>
            <a:ext cx="3871440" cy="2409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2360" y="3924360"/>
            <a:ext cx="3871440" cy="2409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9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401E6F7C-F060-4ABC-9E01-1F050508B3F3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96720" y="228600"/>
            <a:ext cx="874692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ter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styl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3828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236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65EA86D8-2AF6-4A4E-92B5-521FCD42FF88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ter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styl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8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5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668D07FC-B428-49AC-87F9-88E4D6ACEF50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style</a:t>
            </a:r>
            <a:endParaRPr b="0" lang="en-US" sz="40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8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1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160A8F9B-508A-436C-B443-691CA03A735A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74040" y="3711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Mast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3828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236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8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1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75012395-DD7B-4CA4-83D3-64408F55492A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7"/>
          <p:cNvSpPr/>
          <p:nvPr/>
        </p:nvSpPr>
        <p:spPr>
          <a:xfrm>
            <a:off x="-315000" y="6629400"/>
            <a:ext cx="5247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Mast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1708200"/>
            <a:ext cx="7772040" cy="1720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Network Programming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85800" y="3886200"/>
            <a:ext cx="7678440" cy="1752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Instructors: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Susmit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Shannigrahi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The Notion of an internet Protocol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How is it possible to send bits across incompatible LANs and WANs?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Solution: 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protocol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software running on each host and router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Protocol is a set of rules that governs how hosts and routers should cooperate when they transfer data from network to network.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Smooths out the differences between the different networks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48120" y="528840"/>
            <a:ext cx="845784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What Does an internet Protocol Do?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379440" y="1295280"/>
            <a:ext cx="8307000" cy="4493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Provides a 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naming scheme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An internet protocol defines a uniform format for </a:t>
            </a: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host addresses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Each host (and router) is assigned at least one of these internet addresses that uniquely identifies it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Provides a 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delivery mechanism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An internet protocol defines a standard transfer unit (</a:t>
            </a: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packet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Packet consists of </a:t>
            </a: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header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and </a:t>
            </a: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payload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Header: contains info such as packet size, source and destination addresses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Payload: contains data bits sent from source host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80"/>
          <p:cNvSpPr/>
          <p:nvPr/>
        </p:nvSpPr>
        <p:spPr>
          <a:xfrm>
            <a:off x="5914080" y="1040040"/>
            <a:ext cx="3123720" cy="3657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1" name="Text Box 18"/>
          <p:cNvSpPr/>
          <p:nvPr/>
        </p:nvSpPr>
        <p:spPr>
          <a:xfrm>
            <a:off x="8167320" y="993600"/>
            <a:ext cx="92628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LAN2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Rectangle 79"/>
          <p:cNvSpPr/>
          <p:nvPr/>
        </p:nvSpPr>
        <p:spPr>
          <a:xfrm>
            <a:off x="228600" y="1040040"/>
            <a:ext cx="3123720" cy="3657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3" name="Rectangle 63"/>
          <p:cNvSpPr/>
          <p:nvPr/>
        </p:nvSpPr>
        <p:spPr>
          <a:xfrm>
            <a:off x="3581280" y="4063320"/>
            <a:ext cx="2285640" cy="2666520"/>
          </a:xfrm>
          <a:prstGeom prst="rect">
            <a:avLst/>
          </a:prstGeom>
          <a:solidFill>
            <a:srgbClr val="f1c7c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4" name="Line 46"/>
          <p:cNvSpPr/>
          <p:nvPr/>
        </p:nvSpPr>
        <p:spPr>
          <a:xfrm>
            <a:off x="4255920" y="5130000"/>
            <a:ext cx="360" cy="83808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6320" y="341280"/>
            <a:ext cx="88387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Transferring internet Data Via Encapsulation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06" name="Rectangle 3"/>
          <p:cNvSpPr/>
          <p:nvPr/>
        </p:nvSpPr>
        <p:spPr>
          <a:xfrm>
            <a:off x="2376360" y="2552040"/>
            <a:ext cx="812520" cy="6091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protocol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ctangle 4"/>
          <p:cNvSpPr/>
          <p:nvPr/>
        </p:nvSpPr>
        <p:spPr>
          <a:xfrm>
            <a:off x="2376360" y="1396440"/>
            <a:ext cx="812520" cy="609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client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tangle 5"/>
          <p:cNvSpPr/>
          <p:nvPr/>
        </p:nvSpPr>
        <p:spPr>
          <a:xfrm>
            <a:off x="2376360" y="3669480"/>
            <a:ext cx="812520" cy="609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LAN1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adapter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Line 6"/>
          <p:cNvSpPr/>
          <p:nvPr/>
        </p:nvSpPr>
        <p:spPr>
          <a:xfrm>
            <a:off x="2808000" y="4278960"/>
            <a:ext cx="360" cy="4698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0" name="Text Box 7"/>
          <p:cNvSpPr/>
          <p:nvPr/>
        </p:nvSpPr>
        <p:spPr>
          <a:xfrm>
            <a:off x="2314080" y="1081080"/>
            <a:ext cx="92484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 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Line 8"/>
          <p:cNvSpPr/>
          <p:nvPr/>
        </p:nvSpPr>
        <p:spPr>
          <a:xfrm>
            <a:off x="1033200" y="4825080"/>
            <a:ext cx="2971800" cy="360"/>
          </a:xfrm>
          <a:prstGeom prst="line">
            <a:avLst/>
          </a:prstGeom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2" name="Text Box 18"/>
          <p:cNvSpPr/>
          <p:nvPr/>
        </p:nvSpPr>
        <p:spPr>
          <a:xfrm>
            <a:off x="174600" y="993600"/>
            <a:ext cx="92628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LAN1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Line 19"/>
          <p:cNvSpPr/>
          <p:nvPr/>
        </p:nvSpPr>
        <p:spPr>
          <a:xfrm>
            <a:off x="5703840" y="4825080"/>
            <a:ext cx="2971800" cy="360"/>
          </a:xfrm>
          <a:prstGeom prst="line">
            <a:avLst/>
          </a:prstGeom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4" name="Line 21"/>
          <p:cNvSpPr/>
          <p:nvPr/>
        </p:nvSpPr>
        <p:spPr>
          <a:xfrm>
            <a:off x="6389640" y="4278960"/>
            <a:ext cx="360" cy="46980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Line 23"/>
          <p:cNvSpPr/>
          <p:nvPr/>
        </p:nvSpPr>
        <p:spPr>
          <a:xfrm>
            <a:off x="2808000" y="4748760"/>
            <a:ext cx="1001880" cy="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6" name="Line 24"/>
          <p:cNvSpPr/>
          <p:nvPr/>
        </p:nvSpPr>
        <p:spPr>
          <a:xfrm>
            <a:off x="5703840" y="4748760"/>
            <a:ext cx="68580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317" name="Group 71"/>
          <p:cNvGrpSpPr/>
          <p:nvPr/>
        </p:nvGrpSpPr>
        <p:grpSpPr>
          <a:xfrm>
            <a:off x="227520" y="2095560"/>
            <a:ext cx="1159560" cy="302760"/>
            <a:chOff x="227520" y="2095560"/>
            <a:chExt cx="1159560" cy="302760"/>
          </a:xfrm>
        </p:grpSpPr>
        <p:sp>
          <p:nvSpPr>
            <p:cNvPr id="318" name="Rectangle 9"/>
            <p:cNvSpPr/>
            <p:nvPr/>
          </p:nvSpPr>
          <p:spPr>
            <a:xfrm>
              <a:off x="625320" y="2133000"/>
              <a:ext cx="76176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data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Text Box 31"/>
            <p:cNvSpPr/>
            <p:nvPr/>
          </p:nvSpPr>
          <p:spPr>
            <a:xfrm>
              <a:off x="227520" y="2095560"/>
              <a:ext cx="40212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(1)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0" name="Group 74"/>
          <p:cNvGrpSpPr/>
          <p:nvPr/>
        </p:nvGrpSpPr>
        <p:grpSpPr>
          <a:xfrm>
            <a:off x="2037240" y="5435640"/>
            <a:ext cx="2077200" cy="302760"/>
            <a:chOff x="2037240" y="5435640"/>
            <a:chExt cx="2077200" cy="302760"/>
          </a:xfrm>
        </p:grpSpPr>
        <p:sp>
          <p:nvSpPr>
            <p:cNvPr id="321" name="Rectangle 10"/>
            <p:cNvSpPr/>
            <p:nvPr/>
          </p:nvSpPr>
          <p:spPr>
            <a:xfrm>
              <a:off x="2438280" y="5473080"/>
              <a:ext cx="76176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data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Rectangle 11"/>
            <p:cNvSpPr/>
            <p:nvPr/>
          </p:nvSpPr>
          <p:spPr>
            <a:xfrm>
              <a:off x="3200400" y="5473080"/>
              <a:ext cx="45684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PH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Rectangle 12"/>
            <p:cNvSpPr/>
            <p:nvPr/>
          </p:nvSpPr>
          <p:spPr>
            <a:xfrm>
              <a:off x="3657600" y="5473080"/>
              <a:ext cx="456840" cy="2282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FH1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Text Box 34"/>
            <p:cNvSpPr/>
            <p:nvPr/>
          </p:nvSpPr>
          <p:spPr>
            <a:xfrm>
              <a:off x="2037240" y="5435640"/>
              <a:ext cx="40212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(4)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5" name="Group 76"/>
          <p:cNvGrpSpPr/>
          <p:nvPr/>
        </p:nvGrpSpPr>
        <p:grpSpPr>
          <a:xfrm>
            <a:off x="6750720" y="4368960"/>
            <a:ext cx="2076840" cy="302760"/>
            <a:chOff x="6750720" y="4368960"/>
            <a:chExt cx="2076840" cy="302760"/>
          </a:xfrm>
        </p:grpSpPr>
        <p:sp>
          <p:nvSpPr>
            <p:cNvPr id="326" name="Rectangle 28"/>
            <p:cNvSpPr/>
            <p:nvPr/>
          </p:nvSpPr>
          <p:spPr>
            <a:xfrm>
              <a:off x="7151760" y="4406040"/>
              <a:ext cx="76176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data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Rectangle 29"/>
            <p:cNvSpPr/>
            <p:nvPr/>
          </p:nvSpPr>
          <p:spPr>
            <a:xfrm>
              <a:off x="7913520" y="4406040"/>
              <a:ext cx="45684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PH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Rectangle 30"/>
            <p:cNvSpPr/>
            <p:nvPr/>
          </p:nvSpPr>
          <p:spPr>
            <a:xfrm>
              <a:off x="8370720" y="4406040"/>
              <a:ext cx="456840" cy="22824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FH2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Text Box 36"/>
            <p:cNvSpPr/>
            <p:nvPr/>
          </p:nvSpPr>
          <p:spPr>
            <a:xfrm>
              <a:off x="6750720" y="4368960"/>
              <a:ext cx="40212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(6)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0" name="Group 78"/>
          <p:cNvGrpSpPr/>
          <p:nvPr/>
        </p:nvGrpSpPr>
        <p:grpSpPr>
          <a:xfrm>
            <a:off x="6750720" y="2115720"/>
            <a:ext cx="1143720" cy="302760"/>
            <a:chOff x="6750720" y="2115720"/>
            <a:chExt cx="1143720" cy="302760"/>
          </a:xfrm>
        </p:grpSpPr>
        <p:sp>
          <p:nvSpPr>
            <p:cNvPr id="331" name="Rectangle 22"/>
            <p:cNvSpPr/>
            <p:nvPr/>
          </p:nvSpPr>
          <p:spPr>
            <a:xfrm>
              <a:off x="7132680" y="2153160"/>
              <a:ext cx="76176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data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Text Box 38"/>
            <p:cNvSpPr/>
            <p:nvPr/>
          </p:nvSpPr>
          <p:spPr>
            <a:xfrm>
              <a:off x="6750720" y="2115720"/>
              <a:ext cx="40212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(8)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3" name="Line 47"/>
          <p:cNvSpPr/>
          <p:nvPr/>
        </p:nvSpPr>
        <p:spPr>
          <a:xfrm>
            <a:off x="5322600" y="5130000"/>
            <a:ext cx="360" cy="83808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334" name="Group 75"/>
          <p:cNvGrpSpPr/>
          <p:nvPr/>
        </p:nvGrpSpPr>
        <p:grpSpPr>
          <a:xfrm>
            <a:off x="5603400" y="5019480"/>
            <a:ext cx="2077200" cy="718920"/>
            <a:chOff x="5603400" y="5019480"/>
            <a:chExt cx="2077200" cy="718920"/>
          </a:xfrm>
        </p:grpSpPr>
        <p:sp>
          <p:nvSpPr>
            <p:cNvPr id="335" name="Rectangle 15"/>
            <p:cNvSpPr/>
            <p:nvPr/>
          </p:nvSpPr>
          <p:spPr>
            <a:xfrm>
              <a:off x="5603400" y="5473080"/>
              <a:ext cx="76176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data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Rectangle 16"/>
            <p:cNvSpPr/>
            <p:nvPr/>
          </p:nvSpPr>
          <p:spPr>
            <a:xfrm>
              <a:off x="6365160" y="5473080"/>
              <a:ext cx="45684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PH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Rectangle 17"/>
            <p:cNvSpPr/>
            <p:nvPr/>
          </p:nvSpPr>
          <p:spPr>
            <a:xfrm>
              <a:off x="6822360" y="5473080"/>
              <a:ext cx="456840" cy="22824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FH2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Text Box 35"/>
            <p:cNvSpPr/>
            <p:nvPr/>
          </p:nvSpPr>
          <p:spPr>
            <a:xfrm>
              <a:off x="7278480" y="5435640"/>
              <a:ext cx="40212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(5)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AutoShape 41"/>
            <p:cNvSpPr/>
            <p:nvPr/>
          </p:nvSpPr>
          <p:spPr>
            <a:xfrm rot="5400000">
              <a:off x="6383520" y="4528080"/>
              <a:ext cx="114120" cy="16254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" name="Text Box 42"/>
            <p:cNvSpPr/>
            <p:nvPr/>
          </p:nvSpPr>
          <p:spPr>
            <a:xfrm>
              <a:off x="5797080" y="5019480"/>
              <a:ext cx="116712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i="1" lang="en-US" sz="1400" spc="-1" strike="noStrike">
                  <a:solidFill>
                    <a:schemeClr val="dk1"/>
                  </a:solidFill>
                  <a:latin typeface="Calibri"/>
                </a:rPr>
                <a:t>LAN2 frame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1" name="Rectangle 43"/>
          <p:cNvSpPr/>
          <p:nvPr/>
        </p:nvSpPr>
        <p:spPr>
          <a:xfrm>
            <a:off x="3798720" y="5968440"/>
            <a:ext cx="1904760" cy="6091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protocol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Rectangle 44"/>
          <p:cNvSpPr/>
          <p:nvPr/>
        </p:nvSpPr>
        <p:spPr>
          <a:xfrm>
            <a:off x="3798720" y="4520520"/>
            <a:ext cx="812520" cy="609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LAN1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adapter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ectangle 45"/>
          <p:cNvSpPr/>
          <p:nvPr/>
        </p:nvSpPr>
        <p:spPr>
          <a:xfrm>
            <a:off x="4890960" y="4520520"/>
            <a:ext cx="812520" cy="609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LAN2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adapter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 Box 48"/>
          <p:cNvSpPr/>
          <p:nvPr/>
        </p:nvSpPr>
        <p:spPr>
          <a:xfrm>
            <a:off x="3534120" y="4049280"/>
            <a:ext cx="990360" cy="394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2000" spc="-1" strike="noStrike">
                <a:solidFill>
                  <a:srgbClr val="990000"/>
                </a:solidFill>
                <a:latin typeface="Calibri"/>
              </a:rPr>
              <a:t>Router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5" name="Group 73"/>
          <p:cNvGrpSpPr/>
          <p:nvPr/>
        </p:nvGrpSpPr>
        <p:grpSpPr>
          <a:xfrm>
            <a:off x="227520" y="4368960"/>
            <a:ext cx="2069280" cy="302760"/>
            <a:chOff x="227520" y="4368960"/>
            <a:chExt cx="2069280" cy="302760"/>
          </a:xfrm>
        </p:grpSpPr>
        <p:sp>
          <p:nvSpPr>
            <p:cNvPr id="346" name="Rectangle 25"/>
            <p:cNvSpPr/>
            <p:nvPr/>
          </p:nvSpPr>
          <p:spPr>
            <a:xfrm>
              <a:off x="623880" y="4406040"/>
              <a:ext cx="76176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data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Rectangle 26"/>
            <p:cNvSpPr/>
            <p:nvPr/>
          </p:nvSpPr>
          <p:spPr>
            <a:xfrm>
              <a:off x="1386000" y="4406040"/>
              <a:ext cx="45684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PH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Text Box 33"/>
            <p:cNvSpPr/>
            <p:nvPr/>
          </p:nvSpPr>
          <p:spPr>
            <a:xfrm>
              <a:off x="227520" y="4368960"/>
              <a:ext cx="40212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(3)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Rectangle 49"/>
            <p:cNvSpPr/>
            <p:nvPr/>
          </p:nvSpPr>
          <p:spPr>
            <a:xfrm>
              <a:off x="1839960" y="4406040"/>
              <a:ext cx="456840" cy="2282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FH1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0" name="Line 50"/>
          <p:cNvSpPr/>
          <p:nvPr/>
        </p:nvSpPr>
        <p:spPr>
          <a:xfrm>
            <a:off x="2808000" y="3161520"/>
            <a:ext cx="360" cy="495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1" name="Line 51"/>
          <p:cNvSpPr/>
          <p:nvPr/>
        </p:nvSpPr>
        <p:spPr>
          <a:xfrm>
            <a:off x="2808000" y="2018520"/>
            <a:ext cx="360" cy="5331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352" name="Group 72"/>
          <p:cNvGrpSpPr/>
          <p:nvPr/>
        </p:nvGrpSpPr>
        <p:grpSpPr>
          <a:xfrm>
            <a:off x="227520" y="2820960"/>
            <a:ext cx="2073960" cy="1026720"/>
            <a:chOff x="227520" y="2820960"/>
            <a:chExt cx="2073960" cy="1026720"/>
          </a:xfrm>
        </p:grpSpPr>
        <p:sp>
          <p:nvSpPr>
            <p:cNvPr id="353" name="Rectangle 13"/>
            <p:cNvSpPr/>
            <p:nvPr/>
          </p:nvSpPr>
          <p:spPr>
            <a:xfrm>
              <a:off x="625320" y="3249000"/>
              <a:ext cx="76176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data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Rectangle 14"/>
            <p:cNvSpPr/>
            <p:nvPr/>
          </p:nvSpPr>
          <p:spPr>
            <a:xfrm>
              <a:off x="1387440" y="3249000"/>
              <a:ext cx="45684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PH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Rectangle 27"/>
            <p:cNvSpPr/>
            <p:nvPr/>
          </p:nvSpPr>
          <p:spPr>
            <a:xfrm>
              <a:off x="1844640" y="3249000"/>
              <a:ext cx="456840" cy="2282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FH1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Text Box 32"/>
            <p:cNvSpPr/>
            <p:nvPr/>
          </p:nvSpPr>
          <p:spPr>
            <a:xfrm>
              <a:off x="227520" y="3211920"/>
              <a:ext cx="40212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(2)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AutoShape 39"/>
            <p:cNvSpPr/>
            <p:nvPr/>
          </p:nvSpPr>
          <p:spPr>
            <a:xfrm rot="5400000">
              <a:off x="1197000" y="2513880"/>
              <a:ext cx="75960" cy="121896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8" name="Text Box 40"/>
            <p:cNvSpPr/>
            <p:nvPr/>
          </p:nvSpPr>
          <p:spPr>
            <a:xfrm>
              <a:off x="435960" y="2820960"/>
              <a:ext cx="148104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i="1" lang="en-US" sz="1400" spc="-1" strike="noStrike">
                  <a:solidFill>
                    <a:schemeClr val="dk1"/>
                  </a:solidFill>
                  <a:latin typeface="Calibri"/>
                </a:rPr>
                <a:t>internet packet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AutoShape 52"/>
            <p:cNvSpPr/>
            <p:nvPr/>
          </p:nvSpPr>
          <p:spPr>
            <a:xfrm flipH="1" flipV="1" rot="5400000">
              <a:off x="1409760" y="2741760"/>
              <a:ext cx="75960" cy="167616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0" name="Text Box 53"/>
            <p:cNvSpPr/>
            <p:nvPr/>
          </p:nvSpPr>
          <p:spPr>
            <a:xfrm>
              <a:off x="593280" y="3544920"/>
              <a:ext cx="116712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i="1" lang="en-US" sz="1400" spc="-1" strike="noStrike">
                  <a:solidFill>
                    <a:schemeClr val="dk1"/>
                  </a:solidFill>
                  <a:latin typeface="Calibri"/>
                </a:rPr>
                <a:t>LAN1 frame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1" name="Group 77"/>
          <p:cNvGrpSpPr/>
          <p:nvPr/>
        </p:nvGrpSpPr>
        <p:grpSpPr>
          <a:xfrm>
            <a:off x="6750720" y="3225960"/>
            <a:ext cx="2058120" cy="302760"/>
            <a:chOff x="6750720" y="3225960"/>
            <a:chExt cx="2058120" cy="302760"/>
          </a:xfrm>
        </p:grpSpPr>
        <p:sp>
          <p:nvSpPr>
            <p:cNvPr id="362" name="Text Box 37"/>
            <p:cNvSpPr/>
            <p:nvPr/>
          </p:nvSpPr>
          <p:spPr>
            <a:xfrm>
              <a:off x="6750720" y="3225960"/>
              <a:ext cx="40212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(7)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3" name="Rectangle 54"/>
            <p:cNvSpPr/>
            <p:nvPr/>
          </p:nvSpPr>
          <p:spPr>
            <a:xfrm>
              <a:off x="7132680" y="3263040"/>
              <a:ext cx="76176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data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Rectangle 55"/>
            <p:cNvSpPr/>
            <p:nvPr/>
          </p:nvSpPr>
          <p:spPr>
            <a:xfrm>
              <a:off x="7894800" y="3263040"/>
              <a:ext cx="456840" cy="22824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PH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Rectangle 56"/>
            <p:cNvSpPr/>
            <p:nvPr/>
          </p:nvSpPr>
          <p:spPr>
            <a:xfrm>
              <a:off x="8352000" y="3263040"/>
              <a:ext cx="456840" cy="22824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FH2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6" name="Rectangle 57"/>
          <p:cNvSpPr/>
          <p:nvPr/>
        </p:nvSpPr>
        <p:spPr>
          <a:xfrm>
            <a:off x="5979960" y="2552040"/>
            <a:ext cx="812520" cy="6091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protocol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Rectangle 58"/>
          <p:cNvSpPr/>
          <p:nvPr/>
        </p:nvSpPr>
        <p:spPr>
          <a:xfrm>
            <a:off x="5979960" y="1396440"/>
            <a:ext cx="812520" cy="609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server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Rectangle 59"/>
          <p:cNvSpPr/>
          <p:nvPr/>
        </p:nvSpPr>
        <p:spPr>
          <a:xfrm>
            <a:off x="5979960" y="3669480"/>
            <a:ext cx="812520" cy="609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LAN2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adapter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 Box 60"/>
          <p:cNvSpPr/>
          <p:nvPr/>
        </p:nvSpPr>
        <p:spPr>
          <a:xfrm>
            <a:off x="5917680" y="1081080"/>
            <a:ext cx="9219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Line 61"/>
          <p:cNvSpPr/>
          <p:nvPr/>
        </p:nvSpPr>
        <p:spPr>
          <a:xfrm>
            <a:off x="6411600" y="3161520"/>
            <a:ext cx="360" cy="495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1" name="Line 62"/>
          <p:cNvSpPr/>
          <p:nvPr/>
        </p:nvSpPr>
        <p:spPr>
          <a:xfrm>
            <a:off x="6411600" y="2018520"/>
            <a:ext cx="360" cy="5331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2" name="TextBox 82"/>
          <p:cNvSpPr/>
          <p:nvPr/>
        </p:nvSpPr>
        <p:spPr>
          <a:xfrm>
            <a:off x="-138600" y="6297840"/>
            <a:ext cx="27489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PH: Internet packet header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FH: LAN frame header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60360" y="493560"/>
            <a:ext cx="581148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he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Iss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ue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355680" y="121932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We are glossing over a number of important questions: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What if different networks have different maximum frame sizes? (segmentation)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How do routers know where to forward frames?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How are routers informed when the network topology changes?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What if packets get lost?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These (and other) questions are addressed by the area of  systems known as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computer networking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392400" y="41904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G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b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396720" y="1295280"/>
            <a:ext cx="828972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Most famous example of an internet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5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Based on the TCP/IP protocol family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IP (Internet Protocol) :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Provides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basic naming scheme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and unreliable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delivery capability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 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of packets (datagrams) from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host-to-host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UDP (Unreliable Datagram Protocol)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Uses IP to provide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unreliable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datagram delivery from </a:t>
            </a:r>
            <a:br>
              <a:rPr sz="2000"/>
            </a:b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process-to-process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TCP (Transmission Control Protocol)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Uses IP to provide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reliable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byte streams from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process-to-process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over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connections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5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Accessed via a mix of Unix file I/O and functions from the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sockets interface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24"/>
          <p:cNvSpPr/>
          <p:nvPr/>
        </p:nvSpPr>
        <p:spPr>
          <a:xfrm>
            <a:off x="2736720" y="2641680"/>
            <a:ext cx="1447560" cy="2819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8" name="Rectangle 25"/>
          <p:cNvSpPr/>
          <p:nvPr/>
        </p:nvSpPr>
        <p:spPr>
          <a:xfrm>
            <a:off x="6635520" y="2641680"/>
            <a:ext cx="1447560" cy="2819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380880" y="504720"/>
            <a:ext cx="8127720" cy="1095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Hardware and Software Organization </a:t>
            </a:r>
            <a:br>
              <a:rPr sz="3600"/>
            </a:b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of an Internet Application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80" name="Rectangle 3"/>
          <p:cNvSpPr/>
          <p:nvPr/>
        </p:nvSpPr>
        <p:spPr>
          <a:xfrm>
            <a:off x="2825640" y="3708360"/>
            <a:ext cx="1283760" cy="6091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TCP/IP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Line 4"/>
          <p:cNvSpPr/>
          <p:nvPr/>
        </p:nvSpPr>
        <p:spPr>
          <a:xfrm>
            <a:off x="3472920" y="3327120"/>
            <a:ext cx="360" cy="38124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2" name="Line 5"/>
          <p:cNvSpPr/>
          <p:nvPr/>
        </p:nvSpPr>
        <p:spPr>
          <a:xfrm>
            <a:off x="3472920" y="4317840"/>
            <a:ext cx="360" cy="38088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3" name="Rectangle 6"/>
          <p:cNvSpPr/>
          <p:nvPr/>
        </p:nvSpPr>
        <p:spPr>
          <a:xfrm>
            <a:off x="2825640" y="2717640"/>
            <a:ext cx="1283760" cy="60912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Rectangle 7"/>
          <p:cNvSpPr/>
          <p:nvPr/>
        </p:nvSpPr>
        <p:spPr>
          <a:xfrm>
            <a:off x="2825640" y="4699080"/>
            <a:ext cx="1283760" cy="6091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Network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adapter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Line 8"/>
          <p:cNvSpPr/>
          <p:nvPr/>
        </p:nvSpPr>
        <p:spPr>
          <a:xfrm>
            <a:off x="3472920" y="5308560"/>
            <a:ext cx="12960" cy="43164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6" name="AutoShape 9"/>
          <p:cNvSpPr/>
          <p:nvPr/>
        </p:nvSpPr>
        <p:spPr>
          <a:xfrm>
            <a:off x="2711160" y="5740560"/>
            <a:ext cx="5447880" cy="3553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Global IP Internet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Rectangle 10"/>
          <p:cNvSpPr/>
          <p:nvPr/>
        </p:nvSpPr>
        <p:spPr>
          <a:xfrm>
            <a:off x="6711840" y="3708360"/>
            <a:ext cx="1283760" cy="6091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TCP/IP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Line 11"/>
          <p:cNvSpPr/>
          <p:nvPr/>
        </p:nvSpPr>
        <p:spPr>
          <a:xfrm>
            <a:off x="7397280" y="3327120"/>
            <a:ext cx="1800" cy="38124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9" name="Line 12"/>
          <p:cNvSpPr/>
          <p:nvPr/>
        </p:nvSpPr>
        <p:spPr>
          <a:xfrm>
            <a:off x="7397280" y="4317840"/>
            <a:ext cx="1800" cy="38088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0" name="Rectangle 13"/>
          <p:cNvSpPr/>
          <p:nvPr/>
        </p:nvSpPr>
        <p:spPr>
          <a:xfrm>
            <a:off x="6711840" y="2717640"/>
            <a:ext cx="1283760" cy="60912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Rectangle 14"/>
          <p:cNvSpPr/>
          <p:nvPr/>
        </p:nvSpPr>
        <p:spPr>
          <a:xfrm>
            <a:off x="6711840" y="4699080"/>
            <a:ext cx="1283760" cy="6091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Network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adapter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Line 15"/>
          <p:cNvSpPr/>
          <p:nvPr/>
        </p:nvSpPr>
        <p:spPr>
          <a:xfrm>
            <a:off x="7397280" y="5308560"/>
            <a:ext cx="360" cy="41904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3" name="Text Box 16"/>
          <p:cNvSpPr/>
          <p:nvPr/>
        </p:nvSpPr>
        <p:spPr>
          <a:xfrm>
            <a:off x="2317680" y="2301120"/>
            <a:ext cx="22780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Internet client 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 Box 17"/>
          <p:cNvSpPr/>
          <p:nvPr/>
        </p:nvSpPr>
        <p:spPr>
          <a:xfrm>
            <a:off x="6171480" y="2301120"/>
            <a:ext cx="234540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Internet server 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 Box 18"/>
          <p:cNvSpPr/>
          <p:nvPr/>
        </p:nvSpPr>
        <p:spPr>
          <a:xfrm>
            <a:off x="519120" y="3192480"/>
            <a:ext cx="2040480" cy="637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Sockets 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(system calls)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 Box 19"/>
          <p:cNvSpPr/>
          <p:nvPr/>
        </p:nvSpPr>
        <p:spPr>
          <a:xfrm>
            <a:off x="338760" y="4181760"/>
            <a:ext cx="2278080" cy="637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Hardware 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(interrupts)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Text Box 20"/>
          <p:cNvSpPr/>
          <p:nvPr/>
        </p:nvSpPr>
        <p:spPr>
          <a:xfrm>
            <a:off x="4088520" y="2842560"/>
            <a:ext cx="12358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User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 Box 21"/>
          <p:cNvSpPr/>
          <p:nvPr/>
        </p:nvSpPr>
        <p:spPr>
          <a:xfrm>
            <a:off x="4070880" y="3831480"/>
            <a:ext cx="14428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Kernel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 Box 22"/>
          <p:cNvSpPr/>
          <p:nvPr/>
        </p:nvSpPr>
        <p:spPr>
          <a:xfrm>
            <a:off x="4067640" y="4701240"/>
            <a:ext cx="1639800" cy="637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Hardware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and firmware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Line 23"/>
          <p:cNvSpPr/>
          <p:nvPr/>
        </p:nvSpPr>
        <p:spPr>
          <a:xfrm>
            <a:off x="2520720" y="3492360"/>
            <a:ext cx="19684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1" name="Line 26"/>
          <p:cNvSpPr/>
          <p:nvPr/>
        </p:nvSpPr>
        <p:spPr>
          <a:xfrm>
            <a:off x="2507760" y="4495680"/>
            <a:ext cx="19684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380880" y="457200"/>
            <a:ext cx="8381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g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’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1. Hosts are mapped to a set of 32-bit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IP addresses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128.2.203.179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2. The set of IP addresses is mapped to a set of identifiers called Internet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domain names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128.2.203.179 is mapped to  www.cs.cmu.edu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3. A process on one Internet host can communicate with a process on another Internet host over a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connection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Aside: IPv4 and IPv6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549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The original Internet Protocol, with its 32-bit addresses, is known as 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Internet Protocol Version 4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IPv4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1996: Internet Engineering Task Force (IETF) introduced 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Internet Protocol Version 6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(IPv6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) with 128-bit addresses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Intended as the successor to IPv4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As of 2015, vast majority of Internet traffic still carried by IPv4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Only 4% of users access Google services using IPv6.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We will focus on IPv4, but will show you how to write networking code that is protocol-independent.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380880" y="493560"/>
            <a:ext cx="59767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(1) IP Addresses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380160" y="1159560"/>
            <a:ext cx="8281800" cy="2133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32-bit IP addresses are stored in an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IP address struct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IP addresses are always stored in memory in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network byte order 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(big-endian byte order)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True in general for any integer transferred in a packet header from one machine to another.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E.g., the port number used to identify an Internet connection.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8" name="Rectangle 4"/>
          <p:cNvSpPr/>
          <p:nvPr/>
        </p:nvSpPr>
        <p:spPr>
          <a:xfrm>
            <a:off x="487080" y="3533400"/>
            <a:ext cx="7355880" cy="106452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90000"/>
                </a:solidFill>
                <a:latin typeface="Courier New"/>
              </a:rPr>
              <a:t>/* Internet address structure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struct in_addr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uint32_t  s_addr; </a:t>
            </a:r>
            <a:r>
              <a:rPr b="1" lang="en-US" sz="1600" spc="-1" strike="noStrike">
                <a:solidFill>
                  <a:srgbClr val="990000"/>
                </a:solidFill>
                <a:latin typeface="Courier New"/>
              </a:rPr>
              <a:t>/* network byte order (big-endian)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380880" y="493560"/>
            <a:ext cx="687816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Dotted Decimal Notation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387720" y="1220760"/>
            <a:ext cx="8527320" cy="517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By convention, each byte in a 32-bit IP address is represented by its decimal value and separated by a period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IP address: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0x</a:t>
            </a:r>
            <a:r>
              <a:rPr b="1" lang="en-US" sz="2000" spc="-1" strike="noStrike">
                <a:solidFill>
                  <a:srgbClr val="c00000"/>
                </a:solidFill>
                <a:latin typeface="Courier New"/>
              </a:rPr>
              <a:t>80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02</a:t>
            </a:r>
            <a:r>
              <a:rPr b="1" lang="en-US" sz="2000" spc="-1" strike="noStrike">
                <a:solidFill>
                  <a:srgbClr val="d09e00"/>
                </a:solidFill>
                <a:latin typeface="Courier New"/>
              </a:rPr>
              <a:t>C2</a:t>
            </a:r>
            <a:r>
              <a:rPr b="1" lang="en-US" sz="2000" spc="-1" strike="noStrike">
                <a:solidFill>
                  <a:schemeClr val="accent6"/>
                </a:solidFill>
                <a:latin typeface="Courier New"/>
              </a:rPr>
              <a:t>F2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 = </a:t>
            </a:r>
            <a:r>
              <a:rPr b="1" lang="en-US" sz="2000" spc="-1" strike="noStrike">
                <a:solidFill>
                  <a:srgbClr val="c00000"/>
                </a:solidFill>
                <a:latin typeface="Courier New"/>
              </a:rPr>
              <a:t>128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.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2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.</a:t>
            </a:r>
            <a:r>
              <a:rPr b="1" lang="en-US" sz="2000" spc="-1" strike="noStrike">
                <a:solidFill>
                  <a:srgbClr val="d09e00"/>
                </a:solidFill>
                <a:latin typeface="Courier New"/>
              </a:rPr>
              <a:t>194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.</a:t>
            </a:r>
            <a:r>
              <a:rPr b="1" lang="en-US" sz="2000" spc="-1" strike="noStrike">
                <a:solidFill>
                  <a:srgbClr val="2d2db9"/>
                </a:solidFill>
                <a:latin typeface="Courier New"/>
              </a:rPr>
              <a:t>242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Use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getaddrinfo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getnameinfo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functions (described later) to convert between IP addresses and dotted decimal format.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4680" y="493560"/>
            <a:ext cx="7157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 Client-Server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Transaction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56400" y="1219320"/>
            <a:ext cx="8700840" cy="2055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Most network applications are based on the client-server model: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 </a:t>
            </a: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server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process and one or more </a:t>
            </a: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client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processes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Server manages some </a:t>
            </a: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resource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Server provides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service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by manipulating resource for clients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Server activated by request from client (vending machine analogy)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Oval 3"/>
          <p:cNvSpPr/>
          <p:nvPr/>
        </p:nvSpPr>
        <p:spPr>
          <a:xfrm>
            <a:off x="1592280" y="4162680"/>
            <a:ext cx="1203120" cy="79668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Oval 5"/>
          <p:cNvSpPr/>
          <p:nvPr/>
        </p:nvSpPr>
        <p:spPr>
          <a:xfrm>
            <a:off x="5173560" y="4162680"/>
            <a:ext cx="1203120" cy="79668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5" name="Group 2"/>
          <p:cNvGrpSpPr/>
          <p:nvPr/>
        </p:nvGrpSpPr>
        <p:grpSpPr>
          <a:xfrm>
            <a:off x="2665080" y="3997080"/>
            <a:ext cx="2622600" cy="363600"/>
            <a:chOff x="2665080" y="3997080"/>
            <a:chExt cx="2622600" cy="363600"/>
          </a:xfrm>
        </p:grpSpPr>
        <p:sp>
          <p:nvSpPr>
            <p:cNvPr id="106" name="Line 4"/>
            <p:cNvSpPr/>
            <p:nvPr/>
          </p:nvSpPr>
          <p:spPr>
            <a:xfrm flipH="1">
              <a:off x="2689200" y="4348440"/>
              <a:ext cx="256032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tIns="0" bIns="0" anchor="ctr">
              <a:noAutofit/>
            </a:bodyPr>
            <a:p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Text Box 6"/>
            <p:cNvSpPr/>
            <p:nvPr/>
          </p:nvSpPr>
          <p:spPr>
            <a:xfrm>
              <a:off x="2665080" y="3997080"/>
              <a:ext cx="2622600" cy="36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i="1" lang="en-US" sz="1800" spc="-1" strike="noStrike">
                  <a:solidFill>
                    <a:schemeClr val="dk1"/>
                  </a:solidFill>
                  <a:latin typeface="Calibri"/>
                </a:rPr>
                <a:t>1. Client sends request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8" name="Group 4"/>
          <p:cNvGrpSpPr/>
          <p:nvPr/>
        </p:nvGrpSpPr>
        <p:grpSpPr>
          <a:xfrm>
            <a:off x="2658240" y="4792680"/>
            <a:ext cx="2822400" cy="379080"/>
            <a:chOff x="2658240" y="4792680"/>
            <a:chExt cx="2822400" cy="379080"/>
          </a:xfrm>
        </p:grpSpPr>
        <p:sp>
          <p:nvSpPr>
            <p:cNvPr id="109" name="Line 8"/>
            <p:cNvSpPr/>
            <p:nvPr/>
          </p:nvSpPr>
          <p:spPr>
            <a:xfrm flipH="1">
              <a:off x="2701800" y="4792680"/>
              <a:ext cx="256068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tIns="0" bIns="0" anchor="ctr">
              <a:noAutofit/>
            </a:bodyPr>
            <a:p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0" name="Text Box 9"/>
            <p:cNvSpPr/>
            <p:nvPr/>
          </p:nvSpPr>
          <p:spPr>
            <a:xfrm>
              <a:off x="2658240" y="4808160"/>
              <a:ext cx="2822400" cy="363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i="1" lang="en-US" sz="1800" spc="-1" strike="noStrike">
                  <a:solidFill>
                    <a:schemeClr val="dk1"/>
                  </a:solidFill>
                  <a:latin typeface="Calibri"/>
                </a:rPr>
                <a:t>3. Server sends response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1" name="Text Box 10"/>
          <p:cNvSpPr/>
          <p:nvPr/>
        </p:nvSpPr>
        <p:spPr>
          <a:xfrm>
            <a:off x="556200" y="4750920"/>
            <a:ext cx="1148760" cy="912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4. Client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handles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response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" name="Group 3"/>
          <p:cNvGrpSpPr/>
          <p:nvPr/>
        </p:nvGrpSpPr>
        <p:grpSpPr>
          <a:xfrm>
            <a:off x="6171120" y="4567320"/>
            <a:ext cx="1174680" cy="1105200"/>
            <a:chOff x="6171120" y="4567320"/>
            <a:chExt cx="1174680" cy="1105200"/>
          </a:xfrm>
        </p:grpSpPr>
        <p:sp>
          <p:nvSpPr>
            <p:cNvPr id="113" name="Text Box 7"/>
            <p:cNvSpPr/>
            <p:nvPr/>
          </p:nvSpPr>
          <p:spPr>
            <a:xfrm>
              <a:off x="6171120" y="4760280"/>
              <a:ext cx="1174680" cy="9122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i="1" lang="en-US" sz="1800" spc="-1" strike="noStrike">
                  <a:solidFill>
                    <a:schemeClr val="dk1"/>
                  </a:solidFill>
                  <a:latin typeface="Calibri"/>
                </a:rPr>
                <a:t>2. Server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i="1" lang="en-US" sz="1800" spc="-1" strike="noStrike">
                  <a:solidFill>
                    <a:schemeClr val="dk1"/>
                  </a:solidFill>
                  <a:latin typeface="Calibri"/>
                </a:rPr>
                <a:t>handles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i="1" lang="en-US" sz="18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Line 11"/>
            <p:cNvSpPr/>
            <p:nvPr/>
          </p:nvSpPr>
          <p:spPr>
            <a:xfrm>
              <a:off x="6379920" y="4567320"/>
              <a:ext cx="83664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5" name="AutoShape 12"/>
          <p:cNvSpPr/>
          <p:nvPr/>
        </p:nvSpPr>
        <p:spPr>
          <a:xfrm>
            <a:off x="7216920" y="4264560"/>
            <a:ext cx="1088640" cy="56952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Resource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 Box 14"/>
          <p:cNvSpPr/>
          <p:nvPr/>
        </p:nvSpPr>
        <p:spPr>
          <a:xfrm>
            <a:off x="1437840" y="5906880"/>
            <a:ext cx="6321240" cy="638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Note: clients and servers are processes running on hosts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(can be the same or different hosts)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380880" y="417600"/>
            <a:ext cx="708156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(2) Internet Domain Names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2" name="Text Box 3"/>
          <p:cNvSpPr/>
          <p:nvPr/>
        </p:nvSpPr>
        <p:spPr>
          <a:xfrm>
            <a:off x="1289880" y="2057760"/>
            <a:ext cx="68256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.net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Line 4"/>
          <p:cNvSpPr/>
          <p:nvPr/>
        </p:nvSpPr>
        <p:spPr>
          <a:xfrm flipV="1">
            <a:off x="1601640" y="1463400"/>
            <a:ext cx="1476360" cy="5922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4" name="Text Box 5"/>
          <p:cNvSpPr/>
          <p:nvPr/>
        </p:nvSpPr>
        <p:spPr>
          <a:xfrm>
            <a:off x="2226960" y="2057760"/>
            <a:ext cx="73260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.edu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 Box 6"/>
          <p:cNvSpPr/>
          <p:nvPr/>
        </p:nvSpPr>
        <p:spPr>
          <a:xfrm>
            <a:off x="3193200" y="2057760"/>
            <a:ext cx="71280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.gov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Text Box 7"/>
          <p:cNvSpPr/>
          <p:nvPr/>
        </p:nvSpPr>
        <p:spPr>
          <a:xfrm>
            <a:off x="4122360" y="2057760"/>
            <a:ext cx="79200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.com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Line 8"/>
          <p:cNvSpPr/>
          <p:nvPr/>
        </p:nvSpPr>
        <p:spPr>
          <a:xfrm flipV="1">
            <a:off x="2666880" y="1463400"/>
            <a:ext cx="411120" cy="5922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8" name="Line 9"/>
          <p:cNvSpPr/>
          <p:nvPr/>
        </p:nvSpPr>
        <p:spPr>
          <a:xfrm flipH="1" flipV="1">
            <a:off x="3078000" y="1463400"/>
            <a:ext cx="425520" cy="5922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9" name="Line 10"/>
          <p:cNvSpPr/>
          <p:nvPr/>
        </p:nvSpPr>
        <p:spPr>
          <a:xfrm>
            <a:off x="3078000" y="1463400"/>
            <a:ext cx="1363680" cy="6048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0" name="Text Box 11"/>
          <p:cNvSpPr/>
          <p:nvPr/>
        </p:nvSpPr>
        <p:spPr>
          <a:xfrm>
            <a:off x="2208600" y="2986200"/>
            <a:ext cx="72972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cmu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 Box 12"/>
          <p:cNvSpPr/>
          <p:nvPr/>
        </p:nvSpPr>
        <p:spPr>
          <a:xfrm>
            <a:off x="3015360" y="2986200"/>
            <a:ext cx="128448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berkeley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 Box 13"/>
          <p:cNvSpPr/>
          <p:nvPr/>
        </p:nvSpPr>
        <p:spPr>
          <a:xfrm>
            <a:off x="1420920" y="2986200"/>
            <a:ext cx="61992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mit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Line 14"/>
          <p:cNvSpPr/>
          <p:nvPr/>
        </p:nvSpPr>
        <p:spPr>
          <a:xfrm>
            <a:off x="2590560" y="2392200"/>
            <a:ext cx="360" cy="5922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4" name="Text Box 15"/>
          <p:cNvSpPr/>
          <p:nvPr/>
        </p:nvSpPr>
        <p:spPr>
          <a:xfrm>
            <a:off x="1594080" y="3915000"/>
            <a:ext cx="43848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 Box 16"/>
          <p:cNvSpPr/>
          <p:nvPr/>
        </p:nvSpPr>
        <p:spPr>
          <a:xfrm>
            <a:off x="3085200" y="3915000"/>
            <a:ext cx="61380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Line 17"/>
          <p:cNvSpPr/>
          <p:nvPr/>
        </p:nvSpPr>
        <p:spPr>
          <a:xfrm>
            <a:off x="2590560" y="3321000"/>
            <a:ext cx="668520" cy="5918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7" name="Line 18"/>
          <p:cNvSpPr/>
          <p:nvPr/>
        </p:nvSpPr>
        <p:spPr>
          <a:xfrm flipH="1">
            <a:off x="1158840" y="4249440"/>
            <a:ext cx="658800" cy="630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8" name="Text Box 19"/>
          <p:cNvSpPr/>
          <p:nvPr/>
        </p:nvSpPr>
        <p:spPr>
          <a:xfrm>
            <a:off x="290160" y="5765760"/>
            <a:ext cx="1670040" cy="639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whaleshark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128.2.210.175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Line 20"/>
          <p:cNvSpPr/>
          <p:nvPr/>
        </p:nvSpPr>
        <p:spPr>
          <a:xfrm flipV="1">
            <a:off x="1900080" y="2365200"/>
            <a:ext cx="693720" cy="6192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0" name="Line 21"/>
          <p:cNvSpPr/>
          <p:nvPr/>
        </p:nvSpPr>
        <p:spPr>
          <a:xfrm>
            <a:off x="2593800" y="2365200"/>
            <a:ext cx="665280" cy="6192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1" name="Line 22"/>
          <p:cNvSpPr/>
          <p:nvPr/>
        </p:nvSpPr>
        <p:spPr>
          <a:xfrm flipV="1">
            <a:off x="1900080" y="3321000"/>
            <a:ext cx="690480" cy="5918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2" name="Text Box 23"/>
          <p:cNvSpPr/>
          <p:nvPr/>
        </p:nvSpPr>
        <p:spPr>
          <a:xfrm>
            <a:off x="771480" y="4843800"/>
            <a:ext cx="68688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Line 24"/>
          <p:cNvSpPr/>
          <p:nvPr/>
        </p:nvSpPr>
        <p:spPr>
          <a:xfrm>
            <a:off x="1074600" y="5178240"/>
            <a:ext cx="360" cy="5922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4" name="Text Box 25"/>
          <p:cNvSpPr/>
          <p:nvPr/>
        </p:nvSpPr>
        <p:spPr>
          <a:xfrm>
            <a:off x="2145600" y="1107360"/>
            <a:ext cx="188784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unnamed root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Line 26"/>
          <p:cNvSpPr/>
          <p:nvPr/>
        </p:nvSpPr>
        <p:spPr>
          <a:xfrm>
            <a:off x="1893600" y="4249440"/>
            <a:ext cx="592200" cy="5922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6" name="Text Box 27"/>
          <p:cNvSpPr/>
          <p:nvPr/>
        </p:nvSpPr>
        <p:spPr>
          <a:xfrm>
            <a:off x="2277360" y="4843800"/>
            <a:ext cx="58176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pdl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Line 28"/>
          <p:cNvSpPr/>
          <p:nvPr/>
        </p:nvSpPr>
        <p:spPr>
          <a:xfrm>
            <a:off x="2612880" y="5190840"/>
            <a:ext cx="12600" cy="6048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8" name="Text Box 29"/>
          <p:cNvSpPr/>
          <p:nvPr/>
        </p:nvSpPr>
        <p:spPr>
          <a:xfrm>
            <a:off x="1953720" y="5778720"/>
            <a:ext cx="1388160" cy="639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www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128.2.131.66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Text Box 30"/>
          <p:cNvSpPr/>
          <p:nvPr/>
        </p:nvSpPr>
        <p:spPr>
          <a:xfrm>
            <a:off x="4478400" y="2999160"/>
            <a:ext cx="1188360" cy="395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amazon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Line 31"/>
          <p:cNvSpPr/>
          <p:nvPr/>
        </p:nvSpPr>
        <p:spPr>
          <a:xfrm>
            <a:off x="4584600" y="2366640"/>
            <a:ext cx="406440" cy="630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1" name="Line 32"/>
          <p:cNvSpPr/>
          <p:nvPr/>
        </p:nvSpPr>
        <p:spPr>
          <a:xfrm>
            <a:off x="5054400" y="3357360"/>
            <a:ext cx="360" cy="5922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2" name="Text Box 33"/>
          <p:cNvSpPr/>
          <p:nvPr/>
        </p:nvSpPr>
        <p:spPr>
          <a:xfrm>
            <a:off x="4285800" y="3929760"/>
            <a:ext cx="1503720" cy="639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www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176.32.98.166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Text Box 34"/>
          <p:cNvSpPr/>
          <p:nvPr/>
        </p:nvSpPr>
        <p:spPr>
          <a:xfrm>
            <a:off x="5837400" y="2059920"/>
            <a:ext cx="28954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First-level domain names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 Box 35"/>
          <p:cNvSpPr/>
          <p:nvPr/>
        </p:nvSpPr>
        <p:spPr>
          <a:xfrm>
            <a:off x="5847840" y="2977560"/>
            <a:ext cx="317592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Second-level domain names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Text Box 36"/>
          <p:cNvSpPr/>
          <p:nvPr/>
        </p:nvSpPr>
        <p:spPr>
          <a:xfrm>
            <a:off x="5844600" y="3891960"/>
            <a:ext cx="29638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Third-level domain names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280440" y="441720"/>
            <a:ext cx="7589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Domain Naming System (DNS)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304920" y="1143000"/>
            <a:ext cx="8699040" cy="5638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89080" indent="-289080" defTabSz="8953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The Internet maintains a mapping between IP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addresses and domain names in a huge worldwide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distributed database called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DNS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89532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160200" indent="-222120" defTabSz="8953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Conceptually, programmers can view the DNS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database as a collection of millions of 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host entries.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560520" indent="-222120" defTabSz="8953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Each host entry defines the mapping between a set of domain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names and IP addresses.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560520" indent="-222120" defTabSz="8953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In a mathematical sense, a host entry is an equivalence class of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domain names and IP addresses.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89532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89532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89532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89532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89532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89532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89532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7589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Properties of DNS Mappings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308880" y="1220760"/>
            <a:ext cx="8700840" cy="5408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Can explore properties of DNS mappings using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nslookup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11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Output edited for brevity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Each host has a locally defined domain name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localhost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which always maps to the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loopback address</a:t>
            </a: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127.0.0.1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Use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hostname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to determine real domain name of local host: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0" name="Text Box 1028"/>
          <p:cNvSpPr/>
          <p:nvPr/>
        </p:nvSpPr>
        <p:spPr>
          <a:xfrm>
            <a:off x="780840" y="3565440"/>
            <a:ext cx="361008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linux&gt; nslookup localhost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Address: 127.0.0.1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 Box 1028"/>
          <p:cNvSpPr/>
          <p:nvPr/>
        </p:nvSpPr>
        <p:spPr>
          <a:xfrm>
            <a:off x="780840" y="5181480"/>
            <a:ext cx="361008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linux&gt; hostname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whaleshark.ics.cs.cmu.edu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7589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Properties of DNS Mappings (cont)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308880" y="1220760"/>
            <a:ext cx="8700840" cy="5408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Simple case: one-to-one mapping between domain name and IP address: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Multiple domain names mapped to the same IP address: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4" name="Text Box 1028"/>
          <p:cNvSpPr/>
          <p:nvPr/>
        </p:nvSpPr>
        <p:spPr>
          <a:xfrm>
            <a:off x="715320" y="2133720"/>
            <a:ext cx="580464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linux&gt; nslookup whaleshark.ics.cs.cmu.edu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Address: 128.2.210.175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 Box 1028"/>
          <p:cNvSpPr/>
          <p:nvPr/>
        </p:nvSpPr>
        <p:spPr>
          <a:xfrm>
            <a:off x="706320" y="3733920"/>
            <a:ext cx="4021560" cy="1324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linux&gt; nslookup cs.mit.edu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Address: 18.62.1.6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linux&gt; nslookup eecs.mit.edu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Address: 18.62.1.6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7589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Pro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per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ties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of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ppi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ngs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(co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nt)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308880" y="1220760"/>
            <a:ext cx="8700840" cy="5408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Multiple domain names mapped to multiple IP addresses: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Some valid domain names don’t map to any IP address: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8" name="Text Box 1028"/>
          <p:cNvSpPr/>
          <p:nvPr/>
        </p:nvSpPr>
        <p:spPr>
          <a:xfrm>
            <a:off x="785520" y="1752480"/>
            <a:ext cx="4433040" cy="3107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linux&gt; nslookup www.twitter.com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Address: 199.16.156.6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Address: 199.16.156.70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Address: 199.16.156.102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Address: 199.16.156.230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linux&gt; nslookup twitter.com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Address: 199.16.156.102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Address: 199.16.156.230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Address: 199.16.156.6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Address: 199.16.156.70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 Box 1028"/>
          <p:cNvSpPr/>
          <p:nvPr/>
        </p:nvSpPr>
        <p:spPr>
          <a:xfrm>
            <a:off x="762120" y="5915520"/>
            <a:ext cx="640044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linux&gt; nslookup ics.cs.cmu.edu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*** Can't find ics.cs.cmu.edu: No answer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387720" y="417600"/>
            <a:ext cx="677664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(3) Internet Connections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387720" y="1116360"/>
            <a:ext cx="8307000" cy="548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Clients and servers communicate by sending streams of bytes over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connections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. Each connection is: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Point-to-point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connects a pair of processes.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Full-duplex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data can flow in both directions at the same time,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Reliable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: stream of bytes sent by the source is eventually received by the destination in the same order it was sent.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A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socket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is an endpoint of a connection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Socket address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is an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IPaddress:port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pair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port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is a 16-bit integer that identifies a process: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Ephemeral port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: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Assigned automatically by  client kernel when client makes a connection request.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Well-known port: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Associated with some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service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provided by a server (e.g., port 80 is associated with Web servers)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Well-known Ports and Service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Names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Popular services have permanently assigned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well-known ports 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and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corresponding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well-known service names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echo server: 7/echo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ssh servers: 22/ssh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email server: 25/smtp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Web servers: 80/http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Mappings between well-known ports and service names is contained in the file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/etc/services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on each Linux machine.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Anatomy of a Connection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115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 connection is uniquely identified by the socket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addresses of its endpoints (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socket pair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(cliaddr:cliport, servaddr:servport)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6" name="Rectangle 15"/>
          <p:cNvSpPr/>
          <p:nvPr/>
        </p:nvSpPr>
        <p:spPr>
          <a:xfrm>
            <a:off x="6740640" y="3762360"/>
            <a:ext cx="1464840" cy="1034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7" name="Rectangle 16"/>
          <p:cNvSpPr/>
          <p:nvPr/>
        </p:nvSpPr>
        <p:spPr>
          <a:xfrm>
            <a:off x="797040" y="3762360"/>
            <a:ext cx="1464840" cy="1034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8" name="Text Box 3"/>
          <p:cNvSpPr/>
          <p:nvPr/>
        </p:nvSpPr>
        <p:spPr>
          <a:xfrm>
            <a:off x="2291760" y="4245840"/>
            <a:ext cx="4634640" cy="637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Connection socket pair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128.2.194.242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:</a:t>
            </a: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51213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1800" spc="-1" strike="noStrike">
                <a:solidFill>
                  <a:srgbClr val="d09e00"/>
                </a:solidFill>
                <a:latin typeface="Calibri"/>
              </a:rPr>
              <a:t>208.216.181.15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:</a:t>
            </a:r>
            <a:r>
              <a:rPr b="1" lang="en-US" sz="1800" spc="-1" strike="noStrike">
                <a:solidFill>
                  <a:srgbClr val="7030a0"/>
                </a:solidFill>
                <a:latin typeface="Calibri"/>
              </a:rPr>
              <a:t>80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Oval 4"/>
          <p:cNvSpPr/>
          <p:nvPr/>
        </p:nvSpPr>
        <p:spPr>
          <a:xfrm>
            <a:off x="6788160" y="3881520"/>
            <a:ext cx="1287000" cy="79668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(port 80)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Oval 5"/>
          <p:cNvSpPr/>
          <p:nvPr/>
        </p:nvSpPr>
        <p:spPr>
          <a:xfrm>
            <a:off x="933480" y="3881520"/>
            <a:ext cx="1287000" cy="79668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Line 6"/>
          <p:cNvSpPr/>
          <p:nvPr/>
        </p:nvSpPr>
        <p:spPr>
          <a:xfrm>
            <a:off x="2277720" y="4279680"/>
            <a:ext cx="445140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2" name="Oval 7"/>
          <p:cNvSpPr/>
          <p:nvPr/>
        </p:nvSpPr>
        <p:spPr>
          <a:xfrm>
            <a:off x="2149560" y="4215600"/>
            <a:ext cx="128160" cy="12816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3" name="Oval 8"/>
          <p:cNvSpPr/>
          <p:nvPr/>
        </p:nvSpPr>
        <p:spPr>
          <a:xfrm>
            <a:off x="6729480" y="4215600"/>
            <a:ext cx="128160" cy="12816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4" name="Text Box 9"/>
          <p:cNvSpPr/>
          <p:nvPr/>
        </p:nvSpPr>
        <p:spPr>
          <a:xfrm>
            <a:off x="1329840" y="3004200"/>
            <a:ext cx="2473200" cy="637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Client socket address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128.2.194.242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:</a:t>
            </a: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51213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 Box 10"/>
          <p:cNvSpPr/>
          <p:nvPr/>
        </p:nvSpPr>
        <p:spPr>
          <a:xfrm>
            <a:off x="5157720" y="3004200"/>
            <a:ext cx="2588760" cy="637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Server socket address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d09e00"/>
                </a:solidFill>
                <a:latin typeface="Calibri"/>
              </a:rPr>
              <a:t>208.216.181.15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:</a:t>
            </a:r>
            <a:r>
              <a:rPr b="1" lang="en-US" sz="1800" spc="-1" strike="noStrike">
                <a:solidFill>
                  <a:srgbClr val="7030a0"/>
                </a:solidFill>
                <a:latin typeface="Calibri"/>
              </a:rPr>
              <a:t>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Line 11"/>
          <p:cNvSpPr/>
          <p:nvPr/>
        </p:nvSpPr>
        <p:spPr>
          <a:xfrm flipH="1">
            <a:off x="2277720" y="3581280"/>
            <a:ext cx="303480" cy="62712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7" name="Line 12"/>
          <p:cNvSpPr/>
          <p:nvPr/>
        </p:nvSpPr>
        <p:spPr>
          <a:xfrm>
            <a:off x="6445080" y="3581280"/>
            <a:ext cx="303120" cy="62712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8" name="Text Box 13"/>
          <p:cNvSpPr/>
          <p:nvPr/>
        </p:nvSpPr>
        <p:spPr>
          <a:xfrm>
            <a:off x="410760" y="4909320"/>
            <a:ext cx="2360520" cy="637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Client host address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128.2.194.242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Text Box 14"/>
          <p:cNvSpPr/>
          <p:nvPr/>
        </p:nvSpPr>
        <p:spPr>
          <a:xfrm>
            <a:off x="6269400" y="4909320"/>
            <a:ext cx="2424600" cy="637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Server host address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d09e00"/>
                </a:solidFill>
                <a:latin typeface="Calibri"/>
              </a:rPr>
              <a:t>208.216.181.15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 Box 21"/>
          <p:cNvSpPr/>
          <p:nvPr/>
        </p:nvSpPr>
        <p:spPr>
          <a:xfrm>
            <a:off x="546480" y="6170040"/>
            <a:ext cx="2840760" cy="52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600" spc="-1" strike="noStrike">
                <a:solidFill>
                  <a:srgbClr val="00b050"/>
                </a:solidFill>
                <a:latin typeface="Calibri"/>
              </a:rPr>
              <a:t>51213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is an ephemeral port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allocated by the kernel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 Box 23"/>
          <p:cNvSpPr/>
          <p:nvPr/>
        </p:nvSpPr>
        <p:spPr>
          <a:xfrm>
            <a:off x="6204600" y="6170040"/>
            <a:ext cx="2869560" cy="52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Calibri"/>
              </a:rPr>
              <a:t>80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is a well-known port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associated with Web servers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5"/>
          <p:cNvSpPr/>
          <p:nvPr/>
        </p:nvSpPr>
        <p:spPr>
          <a:xfrm>
            <a:off x="380880" y="1914120"/>
            <a:ext cx="1294920" cy="11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3" name="Rectangle 7"/>
          <p:cNvSpPr/>
          <p:nvPr/>
        </p:nvSpPr>
        <p:spPr>
          <a:xfrm>
            <a:off x="4800600" y="1492200"/>
            <a:ext cx="3504960" cy="19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4" name="Rectangle 16"/>
          <p:cNvSpPr/>
          <p:nvPr/>
        </p:nvSpPr>
        <p:spPr>
          <a:xfrm>
            <a:off x="380880" y="4830840"/>
            <a:ext cx="1294920" cy="114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5" name="Rectangle 17"/>
          <p:cNvSpPr/>
          <p:nvPr/>
        </p:nvSpPr>
        <p:spPr>
          <a:xfrm>
            <a:off x="4800600" y="4419720"/>
            <a:ext cx="3504960" cy="19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Using Ports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 Identify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Services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87" name="Oval 4"/>
          <p:cNvSpPr/>
          <p:nvPr/>
        </p:nvSpPr>
        <p:spPr>
          <a:xfrm>
            <a:off x="6310440" y="1611360"/>
            <a:ext cx="1746000" cy="79668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Web server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(port 80)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 Box 6"/>
          <p:cNvSpPr/>
          <p:nvPr/>
        </p:nvSpPr>
        <p:spPr>
          <a:xfrm>
            <a:off x="189000" y="1612440"/>
            <a:ext cx="1272240" cy="3333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Client host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Text Box 8"/>
          <p:cNvSpPr/>
          <p:nvPr/>
        </p:nvSpPr>
        <p:spPr>
          <a:xfrm>
            <a:off x="4539600" y="1191600"/>
            <a:ext cx="2715480" cy="3333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Server host 128.2.194.242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Line 9"/>
          <p:cNvSpPr/>
          <p:nvPr/>
        </p:nvSpPr>
        <p:spPr>
          <a:xfrm>
            <a:off x="1523880" y="2482560"/>
            <a:ext cx="342900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1" name="Oval 11"/>
          <p:cNvSpPr/>
          <p:nvPr/>
        </p:nvSpPr>
        <p:spPr>
          <a:xfrm>
            <a:off x="6324480" y="2558880"/>
            <a:ext cx="1746000" cy="79668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Echo server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(port 7)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 Box 12"/>
          <p:cNvSpPr/>
          <p:nvPr/>
        </p:nvSpPr>
        <p:spPr>
          <a:xfrm>
            <a:off x="1841400" y="1657440"/>
            <a:ext cx="2653920" cy="8208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Service request for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128.2.194.242:80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(i.e., the Web server)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Line 13"/>
          <p:cNvSpPr/>
          <p:nvPr/>
        </p:nvSpPr>
        <p:spPr>
          <a:xfrm flipV="1">
            <a:off x="5943600" y="2178000"/>
            <a:ext cx="457200" cy="22860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4" name="Oval 15"/>
          <p:cNvSpPr/>
          <p:nvPr/>
        </p:nvSpPr>
        <p:spPr>
          <a:xfrm>
            <a:off x="6310440" y="4538520"/>
            <a:ext cx="1746000" cy="79668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Web server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(port 80)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Line 18"/>
          <p:cNvSpPr/>
          <p:nvPr/>
        </p:nvSpPr>
        <p:spPr>
          <a:xfrm>
            <a:off x="1523880" y="5410080"/>
            <a:ext cx="342900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6" name="Oval 20"/>
          <p:cNvSpPr/>
          <p:nvPr/>
        </p:nvSpPr>
        <p:spPr>
          <a:xfrm>
            <a:off x="6324480" y="5486400"/>
            <a:ext cx="1746000" cy="79668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Echo server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(port 7)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 Box 21"/>
          <p:cNvSpPr/>
          <p:nvPr/>
        </p:nvSpPr>
        <p:spPr>
          <a:xfrm>
            <a:off x="2005920" y="4603680"/>
            <a:ext cx="2291760" cy="8208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Service request for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128.2.194.242:7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(i.e., the echo server)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Line 22"/>
          <p:cNvSpPr/>
          <p:nvPr/>
        </p:nvSpPr>
        <p:spPr>
          <a:xfrm>
            <a:off x="5943600" y="5486400"/>
            <a:ext cx="457200" cy="22860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9" name="Oval 10"/>
          <p:cNvSpPr/>
          <p:nvPr/>
        </p:nvSpPr>
        <p:spPr>
          <a:xfrm>
            <a:off x="4952880" y="2254320"/>
            <a:ext cx="1066320" cy="456840"/>
          </a:xfrm>
          <a:prstGeom prst="ellipse">
            <a:avLst/>
          </a:prstGeom>
          <a:solidFill>
            <a:srgbClr val="f1c7c7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Kernel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Oval 19"/>
          <p:cNvSpPr/>
          <p:nvPr/>
        </p:nvSpPr>
        <p:spPr>
          <a:xfrm>
            <a:off x="4952880" y="5181480"/>
            <a:ext cx="1066320" cy="456840"/>
          </a:xfrm>
          <a:prstGeom prst="ellipse">
            <a:avLst/>
          </a:prstGeom>
          <a:solidFill>
            <a:srgbClr val="f1c7c7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Kernel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Oval 3"/>
          <p:cNvSpPr/>
          <p:nvPr/>
        </p:nvSpPr>
        <p:spPr>
          <a:xfrm>
            <a:off x="500400" y="2240280"/>
            <a:ext cx="1097640" cy="47376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Client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Oval 14"/>
          <p:cNvSpPr/>
          <p:nvPr/>
        </p:nvSpPr>
        <p:spPr>
          <a:xfrm>
            <a:off x="500400" y="5170320"/>
            <a:ext cx="1097640" cy="47376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Client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Sockets Interface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33948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Set of system-level functions used in conjunction with Unix I/O to build network applications.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Created in the early 80’s as part of the original Berkeley distribution of Unix that contained an early version of the Internet protocols.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Available on all modern systems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Unix variants, Windows, OS X, IOS, Android, ARM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9"/>
          <p:cNvSpPr/>
          <p:nvPr/>
        </p:nvSpPr>
        <p:spPr>
          <a:xfrm>
            <a:off x="1066680" y="1295280"/>
            <a:ext cx="2971440" cy="2437920"/>
          </a:xfrm>
          <a:prstGeom prst="rect">
            <a:avLst/>
          </a:prstGeom>
          <a:noFill/>
          <a:ln w="31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AutoShape 2"/>
          <p:cNvSpPr/>
          <p:nvPr/>
        </p:nvSpPr>
        <p:spPr>
          <a:xfrm flipV="1">
            <a:off x="5778360" y="4393440"/>
            <a:ext cx="495000" cy="711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51000" y="285840"/>
            <a:ext cx="8716680" cy="780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g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z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0" name="Rectangle 4"/>
          <p:cNvSpPr/>
          <p:nvPr/>
        </p:nvSpPr>
        <p:spPr>
          <a:xfrm>
            <a:off x="7015320" y="2819520"/>
            <a:ext cx="909360" cy="914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AutoShape 5"/>
          <p:cNvSpPr/>
          <p:nvPr/>
        </p:nvSpPr>
        <p:spPr>
          <a:xfrm>
            <a:off x="5491080" y="3021120"/>
            <a:ext cx="1491840" cy="53316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Rectangle 6"/>
          <p:cNvSpPr/>
          <p:nvPr/>
        </p:nvSpPr>
        <p:spPr>
          <a:xfrm>
            <a:off x="4576680" y="3003480"/>
            <a:ext cx="909360" cy="5774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I/O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bridge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7"/>
          <p:cNvSpPr/>
          <p:nvPr/>
        </p:nvSpPr>
        <p:spPr>
          <a:xfrm>
            <a:off x="3092400" y="3021120"/>
            <a:ext cx="1479240" cy="53316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Rectangle 8"/>
          <p:cNvSpPr/>
          <p:nvPr/>
        </p:nvSpPr>
        <p:spPr>
          <a:xfrm>
            <a:off x="1219320" y="3003480"/>
            <a:ext cx="1872720" cy="5774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MI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9"/>
          <p:cNvSpPr/>
          <p:nvPr/>
        </p:nvSpPr>
        <p:spPr>
          <a:xfrm>
            <a:off x="2135160" y="1676520"/>
            <a:ext cx="684000" cy="1519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Rectangle 10"/>
          <p:cNvSpPr/>
          <p:nvPr/>
        </p:nvSpPr>
        <p:spPr>
          <a:xfrm>
            <a:off x="2135160" y="1828800"/>
            <a:ext cx="684000" cy="1519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Rectangle 11"/>
          <p:cNvSpPr/>
          <p:nvPr/>
        </p:nvSpPr>
        <p:spPr>
          <a:xfrm>
            <a:off x="2135160" y="1981080"/>
            <a:ext cx="684000" cy="1519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Rectangle 12"/>
          <p:cNvSpPr/>
          <p:nvPr/>
        </p:nvSpPr>
        <p:spPr>
          <a:xfrm>
            <a:off x="2135160" y="2133720"/>
            <a:ext cx="684000" cy="1519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Rectangle 13"/>
          <p:cNvSpPr/>
          <p:nvPr/>
        </p:nvSpPr>
        <p:spPr>
          <a:xfrm>
            <a:off x="2135160" y="2286000"/>
            <a:ext cx="684000" cy="1519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AutoShape 14"/>
          <p:cNvSpPr/>
          <p:nvPr/>
        </p:nvSpPr>
        <p:spPr>
          <a:xfrm>
            <a:off x="2863800" y="1676520"/>
            <a:ext cx="444240" cy="38052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1" name="AutoShape 15"/>
          <p:cNvSpPr/>
          <p:nvPr/>
        </p:nvSpPr>
        <p:spPr>
          <a:xfrm flipH="1">
            <a:off x="2863800" y="2057400"/>
            <a:ext cx="444240" cy="38052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Rectangle 16"/>
          <p:cNvSpPr/>
          <p:nvPr/>
        </p:nvSpPr>
        <p:spPr>
          <a:xfrm>
            <a:off x="3352680" y="1523880"/>
            <a:ext cx="533160" cy="106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ALU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Box 17"/>
          <p:cNvSpPr/>
          <p:nvPr/>
        </p:nvSpPr>
        <p:spPr>
          <a:xfrm>
            <a:off x="1731960" y="1358280"/>
            <a:ext cx="150264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register file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AutoShape 18"/>
          <p:cNvSpPr/>
          <p:nvPr/>
        </p:nvSpPr>
        <p:spPr>
          <a:xfrm>
            <a:off x="2166480" y="2489760"/>
            <a:ext cx="609120" cy="45684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Text Box 20"/>
          <p:cNvSpPr/>
          <p:nvPr/>
        </p:nvSpPr>
        <p:spPr>
          <a:xfrm>
            <a:off x="893160" y="993240"/>
            <a:ext cx="118260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CPU chip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Box 21"/>
          <p:cNvSpPr/>
          <p:nvPr/>
        </p:nvSpPr>
        <p:spPr>
          <a:xfrm>
            <a:off x="3889440" y="2288520"/>
            <a:ext cx="14626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system bus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Line 22"/>
          <p:cNvSpPr/>
          <p:nvPr/>
        </p:nvSpPr>
        <p:spPr>
          <a:xfrm flipH="1">
            <a:off x="3886200" y="2590560"/>
            <a:ext cx="685800" cy="45720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Text Box 23"/>
          <p:cNvSpPr/>
          <p:nvPr/>
        </p:nvSpPr>
        <p:spPr>
          <a:xfrm>
            <a:off x="5409000" y="2288520"/>
            <a:ext cx="16059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memory bus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Line 24"/>
          <p:cNvSpPr/>
          <p:nvPr/>
        </p:nvSpPr>
        <p:spPr>
          <a:xfrm>
            <a:off x="6172200" y="2590560"/>
            <a:ext cx="360" cy="45720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AutoShape 25"/>
          <p:cNvSpPr/>
          <p:nvPr/>
        </p:nvSpPr>
        <p:spPr>
          <a:xfrm>
            <a:off x="4800600" y="3581280"/>
            <a:ext cx="495000" cy="76176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Rectangle 26"/>
          <p:cNvSpPr/>
          <p:nvPr/>
        </p:nvSpPr>
        <p:spPr>
          <a:xfrm>
            <a:off x="5359320" y="5118120"/>
            <a:ext cx="1294920" cy="52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disk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AutoShape 27"/>
          <p:cNvSpPr/>
          <p:nvPr/>
        </p:nvSpPr>
        <p:spPr>
          <a:xfrm flipV="1">
            <a:off x="3575160" y="4393440"/>
            <a:ext cx="495000" cy="711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Rectangle 28"/>
          <p:cNvSpPr/>
          <p:nvPr/>
        </p:nvSpPr>
        <p:spPr>
          <a:xfrm>
            <a:off x="3156120" y="5118120"/>
            <a:ext cx="1294920" cy="52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graphics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adapter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AutoShape 29"/>
          <p:cNvSpPr/>
          <p:nvPr/>
        </p:nvSpPr>
        <p:spPr>
          <a:xfrm flipV="1">
            <a:off x="1898640" y="4376880"/>
            <a:ext cx="495000" cy="71892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Rectangle 30"/>
          <p:cNvSpPr/>
          <p:nvPr/>
        </p:nvSpPr>
        <p:spPr>
          <a:xfrm>
            <a:off x="1555920" y="5105520"/>
            <a:ext cx="1142640" cy="52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USB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Line 31"/>
          <p:cNvSpPr/>
          <p:nvPr/>
        </p:nvSpPr>
        <p:spPr>
          <a:xfrm>
            <a:off x="1784160" y="5638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Line 32"/>
          <p:cNvSpPr/>
          <p:nvPr/>
        </p:nvSpPr>
        <p:spPr>
          <a:xfrm>
            <a:off x="2546280" y="5638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Text Box 33"/>
          <p:cNvSpPr/>
          <p:nvPr/>
        </p:nvSpPr>
        <p:spPr>
          <a:xfrm>
            <a:off x="1290600" y="5869800"/>
            <a:ext cx="94320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mouse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Box 34"/>
          <p:cNvSpPr/>
          <p:nvPr/>
        </p:nvSpPr>
        <p:spPr>
          <a:xfrm>
            <a:off x="1939320" y="5869800"/>
            <a:ext cx="12495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keyboard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Line 35"/>
          <p:cNvSpPr/>
          <p:nvPr/>
        </p:nvSpPr>
        <p:spPr>
          <a:xfrm>
            <a:off x="3841560" y="5638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Text Box 36"/>
          <p:cNvSpPr/>
          <p:nvPr/>
        </p:nvSpPr>
        <p:spPr>
          <a:xfrm>
            <a:off x="3269160" y="5869800"/>
            <a:ext cx="11091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monitor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Line 37"/>
          <p:cNvSpPr/>
          <p:nvPr/>
        </p:nvSpPr>
        <p:spPr>
          <a:xfrm>
            <a:off x="6019560" y="5638680"/>
            <a:ext cx="360" cy="38088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AutoShape 38"/>
          <p:cNvSpPr/>
          <p:nvPr/>
        </p:nvSpPr>
        <p:spPr>
          <a:xfrm>
            <a:off x="5715000" y="6019920"/>
            <a:ext cx="609120" cy="60912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disk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AutoShape 39"/>
          <p:cNvSpPr/>
          <p:nvPr/>
        </p:nvSpPr>
        <p:spPr>
          <a:xfrm>
            <a:off x="990720" y="4178160"/>
            <a:ext cx="7276680" cy="39348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Rectangle 40"/>
          <p:cNvSpPr/>
          <p:nvPr/>
        </p:nvSpPr>
        <p:spPr>
          <a:xfrm>
            <a:off x="2066760" y="4348080"/>
            <a:ext cx="166320" cy="151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Rectangle 41"/>
          <p:cNvSpPr/>
          <p:nvPr/>
        </p:nvSpPr>
        <p:spPr>
          <a:xfrm>
            <a:off x="3743280" y="4338720"/>
            <a:ext cx="166320" cy="151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Rectangle 42"/>
          <p:cNvSpPr/>
          <p:nvPr/>
        </p:nvSpPr>
        <p:spPr>
          <a:xfrm>
            <a:off x="5950080" y="4329000"/>
            <a:ext cx="161640" cy="151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Text Box 43"/>
          <p:cNvSpPr/>
          <p:nvPr/>
        </p:nvSpPr>
        <p:spPr>
          <a:xfrm>
            <a:off x="4604040" y="4485600"/>
            <a:ext cx="101160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I/O bus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Rectangle 44"/>
          <p:cNvSpPr/>
          <p:nvPr/>
        </p:nvSpPr>
        <p:spPr>
          <a:xfrm>
            <a:off x="4967280" y="4267080"/>
            <a:ext cx="161640" cy="151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Rectangle 45"/>
          <p:cNvSpPr/>
          <p:nvPr/>
        </p:nvSpPr>
        <p:spPr>
          <a:xfrm>
            <a:off x="6858000" y="4191120"/>
            <a:ext cx="126720" cy="406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Rectangle 46"/>
          <p:cNvSpPr/>
          <p:nvPr/>
        </p:nvSpPr>
        <p:spPr>
          <a:xfrm>
            <a:off x="7162920" y="4191120"/>
            <a:ext cx="126720" cy="406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AutoShape 47"/>
          <p:cNvSpPr/>
          <p:nvPr/>
        </p:nvSpPr>
        <p:spPr>
          <a:xfrm>
            <a:off x="7454880" y="4191120"/>
            <a:ext cx="279000" cy="91404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Text Box 48"/>
          <p:cNvSpPr/>
          <p:nvPr/>
        </p:nvSpPr>
        <p:spPr>
          <a:xfrm>
            <a:off x="6186600" y="3872880"/>
            <a:ext cx="19443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Expansion slots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Rectangle 49"/>
          <p:cNvSpPr/>
          <p:nvPr/>
        </p:nvSpPr>
        <p:spPr>
          <a:xfrm>
            <a:off x="6953400" y="5113800"/>
            <a:ext cx="1294920" cy="52020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network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adapter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Line 50"/>
          <p:cNvSpPr/>
          <p:nvPr/>
        </p:nvSpPr>
        <p:spPr>
          <a:xfrm>
            <a:off x="7600680" y="5646960"/>
            <a:ext cx="360" cy="38088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6" name="AutoShape 51"/>
          <p:cNvSpPr/>
          <p:nvPr/>
        </p:nvSpPr>
        <p:spPr>
          <a:xfrm>
            <a:off x="6819840" y="6053400"/>
            <a:ext cx="1561680" cy="5713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network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Oval 3"/>
          <p:cNvSpPr/>
          <p:nvPr/>
        </p:nvSpPr>
        <p:spPr>
          <a:xfrm>
            <a:off x="2176920" y="4554000"/>
            <a:ext cx="1097640" cy="47376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Client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Oval 3"/>
          <p:cNvSpPr/>
          <p:nvPr/>
        </p:nvSpPr>
        <p:spPr>
          <a:xfrm>
            <a:off x="4940640" y="4554000"/>
            <a:ext cx="1176840" cy="47376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Server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333360" y="1219320"/>
            <a:ext cx="7895880" cy="1523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What is a socket?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To the kernel, a socket is an endpoint of communication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To an application, a socket is a file descriptor that lets the application read/write from/to the network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SzPct val="8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Remember: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All Unix I/O devices, including networks, are modeled as files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Clients and servers communicate with each other by reading from and writing to socket descriptors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The main distinction between regular file I/O and socket I/O is how the application “opens” the socket descriptors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9" name="Text Box 22"/>
          <p:cNvSpPr/>
          <p:nvPr/>
        </p:nvSpPr>
        <p:spPr>
          <a:xfrm>
            <a:off x="2696400" y="5044680"/>
            <a:ext cx="11534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clientfd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Oval 26"/>
          <p:cNvSpPr/>
          <p:nvPr/>
        </p:nvSpPr>
        <p:spPr>
          <a:xfrm>
            <a:off x="4952880" y="4726800"/>
            <a:ext cx="128160" cy="128160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rgbClr val="990000"/>
              </a:solidFill>
              <a:latin typeface="Calibri"/>
            </a:endParaRPr>
          </a:p>
        </p:txBody>
      </p:sp>
      <p:sp>
        <p:nvSpPr>
          <p:cNvPr id="511" name="Text Box 27"/>
          <p:cNvSpPr/>
          <p:nvPr/>
        </p:nvSpPr>
        <p:spPr>
          <a:xfrm>
            <a:off x="4628160" y="5058360"/>
            <a:ext cx="115344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serverfd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Line 28"/>
          <p:cNvSpPr/>
          <p:nvPr/>
        </p:nvSpPr>
        <p:spPr>
          <a:xfrm>
            <a:off x="3276360" y="4790880"/>
            <a:ext cx="167652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3" name="Oval 20"/>
          <p:cNvSpPr/>
          <p:nvPr/>
        </p:nvSpPr>
        <p:spPr>
          <a:xfrm>
            <a:off x="3124080" y="4726800"/>
            <a:ext cx="128160" cy="128160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rgbClr val="99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304920" y="361800"/>
            <a:ext cx="8716680" cy="780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Socket Address Structures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304920" y="1219320"/>
            <a:ext cx="8716680" cy="228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Generic socket address: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For address arguments to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connect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bind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and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accept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Necessary only because C did not have generic (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void *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 pointers when the sockets interface was designed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For casting convenience, we adopt the Stevens convention: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45720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typedef struct sockaddr SA;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6" name="Rectangle 6"/>
          <p:cNvSpPr/>
          <p:nvPr/>
        </p:nvSpPr>
        <p:spPr>
          <a:xfrm>
            <a:off x="824760" y="3570840"/>
            <a:ext cx="6015240" cy="106452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struct sockaddr {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uint16_t  sa_family;    </a:t>
            </a:r>
            <a:r>
              <a:rPr b="1" lang="en-US" sz="1600" spc="-1" strike="noStrike">
                <a:solidFill>
                  <a:srgbClr val="990000"/>
                </a:solidFill>
                <a:latin typeface="Courier New"/>
              </a:rPr>
              <a:t>/* Protocol family */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char      sa_data[14];  </a:t>
            </a:r>
            <a:r>
              <a:rPr b="1" lang="en-US" sz="1600" spc="-1" strike="noStrike">
                <a:solidFill>
                  <a:srgbClr val="990000"/>
                </a:solidFill>
                <a:latin typeface="Courier New"/>
              </a:rPr>
              <a:t>/* Address data.  */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};     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7" name="Group 24"/>
          <p:cNvGrpSpPr/>
          <p:nvPr/>
        </p:nvGrpSpPr>
        <p:grpSpPr>
          <a:xfrm>
            <a:off x="304920" y="5165280"/>
            <a:ext cx="8534160" cy="456840"/>
            <a:chOff x="304920" y="5165280"/>
            <a:chExt cx="8534160" cy="456840"/>
          </a:xfrm>
        </p:grpSpPr>
        <p:sp>
          <p:nvSpPr>
            <p:cNvPr id="518" name="Rectangle 8"/>
            <p:cNvSpPr/>
            <p:nvPr/>
          </p:nvSpPr>
          <p:spPr>
            <a:xfrm>
              <a:off x="304920" y="5165280"/>
              <a:ext cx="533160" cy="45684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19" name="Rectangle 9"/>
            <p:cNvSpPr/>
            <p:nvPr/>
          </p:nvSpPr>
          <p:spPr>
            <a:xfrm>
              <a:off x="838080" y="5165280"/>
              <a:ext cx="533160" cy="45684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0" name="Rectangle 10"/>
            <p:cNvSpPr/>
            <p:nvPr/>
          </p:nvSpPr>
          <p:spPr>
            <a:xfrm>
              <a:off x="137160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1" name="Rectangle 11"/>
            <p:cNvSpPr/>
            <p:nvPr/>
          </p:nvSpPr>
          <p:spPr>
            <a:xfrm>
              <a:off x="190512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2" name="Rectangle 12"/>
            <p:cNvSpPr/>
            <p:nvPr/>
          </p:nvSpPr>
          <p:spPr>
            <a:xfrm>
              <a:off x="243828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3" name="Rectangle 13"/>
            <p:cNvSpPr/>
            <p:nvPr/>
          </p:nvSpPr>
          <p:spPr>
            <a:xfrm>
              <a:off x="297180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4" name="Rectangle 14"/>
            <p:cNvSpPr/>
            <p:nvPr/>
          </p:nvSpPr>
          <p:spPr>
            <a:xfrm>
              <a:off x="350532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5" name="Rectangle 15"/>
            <p:cNvSpPr/>
            <p:nvPr/>
          </p:nvSpPr>
          <p:spPr>
            <a:xfrm>
              <a:off x="403848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6" name="Rectangle 16"/>
            <p:cNvSpPr/>
            <p:nvPr/>
          </p:nvSpPr>
          <p:spPr>
            <a:xfrm>
              <a:off x="457200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7" name="Rectangle 17"/>
            <p:cNvSpPr/>
            <p:nvPr/>
          </p:nvSpPr>
          <p:spPr>
            <a:xfrm>
              <a:off x="510552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8" name="Rectangle 18"/>
            <p:cNvSpPr/>
            <p:nvPr/>
          </p:nvSpPr>
          <p:spPr>
            <a:xfrm>
              <a:off x="563868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9" name="Rectangle 19"/>
            <p:cNvSpPr/>
            <p:nvPr/>
          </p:nvSpPr>
          <p:spPr>
            <a:xfrm>
              <a:off x="617220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30" name="Rectangle 20"/>
            <p:cNvSpPr/>
            <p:nvPr/>
          </p:nvSpPr>
          <p:spPr>
            <a:xfrm>
              <a:off x="670572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31" name="Rectangle 21"/>
            <p:cNvSpPr/>
            <p:nvPr/>
          </p:nvSpPr>
          <p:spPr>
            <a:xfrm>
              <a:off x="723888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32" name="Rectangle 22"/>
            <p:cNvSpPr/>
            <p:nvPr/>
          </p:nvSpPr>
          <p:spPr>
            <a:xfrm>
              <a:off x="777240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33" name="Rectangle 23"/>
            <p:cNvSpPr/>
            <p:nvPr/>
          </p:nvSpPr>
          <p:spPr>
            <a:xfrm>
              <a:off x="8305920" y="5165280"/>
              <a:ext cx="533160" cy="4568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34" name="Text Box 26"/>
          <p:cNvSpPr/>
          <p:nvPr/>
        </p:nvSpPr>
        <p:spPr>
          <a:xfrm>
            <a:off x="198720" y="4828680"/>
            <a:ext cx="1275480" cy="33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sa_family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 Box 30"/>
          <p:cNvSpPr/>
          <p:nvPr/>
        </p:nvSpPr>
        <p:spPr>
          <a:xfrm>
            <a:off x="4277520" y="6138360"/>
            <a:ext cx="1673280" cy="33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Family Specific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AutoShape 50"/>
          <p:cNvSpPr/>
          <p:nvPr/>
        </p:nvSpPr>
        <p:spPr>
          <a:xfrm rot="5400000">
            <a:off x="4953240" y="2193120"/>
            <a:ext cx="304560" cy="746712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304920" y="361800"/>
            <a:ext cx="8716680" cy="780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Sock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Addr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ess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Stru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ctur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304920" y="1219320"/>
            <a:ext cx="8307000" cy="1676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Internet-specific socket address: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Must cast (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struct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sockaddr_in *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 to (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struct sockaddr *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 for functions that take socket address arguments.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9" name="Rectangle 8"/>
          <p:cNvSpPr/>
          <p:nvPr/>
        </p:nvSpPr>
        <p:spPr>
          <a:xfrm>
            <a:off x="304920" y="5151240"/>
            <a:ext cx="533160" cy="45684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0" name="Rectangle 9"/>
          <p:cNvSpPr/>
          <p:nvPr/>
        </p:nvSpPr>
        <p:spPr>
          <a:xfrm>
            <a:off x="838080" y="5151240"/>
            <a:ext cx="533160" cy="45684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1" name="Rectangle 10"/>
          <p:cNvSpPr/>
          <p:nvPr/>
        </p:nvSpPr>
        <p:spPr>
          <a:xfrm>
            <a:off x="1371600" y="5151240"/>
            <a:ext cx="533160" cy="456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2" name="Rectangle 11"/>
          <p:cNvSpPr/>
          <p:nvPr/>
        </p:nvSpPr>
        <p:spPr>
          <a:xfrm>
            <a:off x="1905120" y="5151240"/>
            <a:ext cx="533160" cy="456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3" name="Rectangle 12"/>
          <p:cNvSpPr/>
          <p:nvPr/>
        </p:nvSpPr>
        <p:spPr>
          <a:xfrm>
            <a:off x="2438280" y="5151240"/>
            <a:ext cx="533160" cy="45684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4" name="Rectangle 13"/>
          <p:cNvSpPr/>
          <p:nvPr/>
        </p:nvSpPr>
        <p:spPr>
          <a:xfrm>
            <a:off x="2971800" y="5151240"/>
            <a:ext cx="533160" cy="45684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5" name="Rectangle 14"/>
          <p:cNvSpPr/>
          <p:nvPr/>
        </p:nvSpPr>
        <p:spPr>
          <a:xfrm>
            <a:off x="3505320" y="5151240"/>
            <a:ext cx="533160" cy="45684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6" name="Rectangle 15"/>
          <p:cNvSpPr/>
          <p:nvPr/>
        </p:nvSpPr>
        <p:spPr>
          <a:xfrm>
            <a:off x="4038480" y="5151240"/>
            <a:ext cx="533160" cy="45684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7" name="Rectangle 16"/>
          <p:cNvSpPr/>
          <p:nvPr/>
        </p:nvSpPr>
        <p:spPr>
          <a:xfrm>
            <a:off x="4572000" y="5151960"/>
            <a:ext cx="533160" cy="45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Rectangle 17"/>
          <p:cNvSpPr/>
          <p:nvPr/>
        </p:nvSpPr>
        <p:spPr>
          <a:xfrm>
            <a:off x="5105520" y="5151960"/>
            <a:ext cx="533160" cy="45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Rectangle 18"/>
          <p:cNvSpPr/>
          <p:nvPr/>
        </p:nvSpPr>
        <p:spPr>
          <a:xfrm>
            <a:off x="5638680" y="5151960"/>
            <a:ext cx="533160" cy="45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Rectangle 19"/>
          <p:cNvSpPr/>
          <p:nvPr/>
        </p:nvSpPr>
        <p:spPr>
          <a:xfrm>
            <a:off x="6172200" y="5151960"/>
            <a:ext cx="533160" cy="45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Rectangle 20"/>
          <p:cNvSpPr/>
          <p:nvPr/>
        </p:nvSpPr>
        <p:spPr>
          <a:xfrm>
            <a:off x="6705720" y="5151960"/>
            <a:ext cx="533160" cy="45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Rectangle 21"/>
          <p:cNvSpPr/>
          <p:nvPr/>
        </p:nvSpPr>
        <p:spPr>
          <a:xfrm>
            <a:off x="7238880" y="5151960"/>
            <a:ext cx="533160" cy="45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Rectangle 22"/>
          <p:cNvSpPr/>
          <p:nvPr/>
        </p:nvSpPr>
        <p:spPr>
          <a:xfrm>
            <a:off x="7772400" y="5151960"/>
            <a:ext cx="533160" cy="45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Rectangle 23"/>
          <p:cNvSpPr/>
          <p:nvPr/>
        </p:nvSpPr>
        <p:spPr>
          <a:xfrm>
            <a:off x="8305920" y="5151960"/>
            <a:ext cx="533160" cy="455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Text Box 26"/>
          <p:cNvSpPr/>
          <p:nvPr/>
        </p:nvSpPr>
        <p:spPr>
          <a:xfrm>
            <a:off x="91440" y="5608440"/>
            <a:ext cx="1275480" cy="33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sa_family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Text Box 30"/>
          <p:cNvSpPr/>
          <p:nvPr/>
        </p:nvSpPr>
        <p:spPr>
          <a:xfrm>
            <a:off x="4277520" y="6124320"/>
            <a:ext cx="1673280" cy="33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Family Specific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AutoShape 50"/>
          <p:cNvSpPr/>
          <p:nvPr/>
        </p:nvSpPr>
        <p:spPr>
          <a:xfrm rot="5400000">
            <a:off x="4953240" y="2179080"/>
            <a:ext cx="304560" cy="746712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8" name="Rectangle 5"/>
          <p:cNvSpPr/>
          <p:nvPr/>
        </p:nvSpPr>
        <p:spPr>
          <a:xfrm>
            <a:off x="284040" y="2819520"/>
            <a:ext cx="8692560" cy="155196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struct sockaddr_in  {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uint16_t        sin_family;  </a:t>
            </a:r>
            <a:r>
              <a:rPr b="1" lang="en-US" sz="1600" spc="-1" strike="noStrike">
                <a:solidFill>
                  <a:srgbClr val="990000"/>
                </a:solidFill>
                <a:latin typeface="Courier New"/>
              </a:rPr>
              <a:t>/* Protocol family (always AF_INET) */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uint16_t        sin_port;    </a:t>
            </a:r>
            <a:r>
              <a:rPr b="1" lang="en-US" sz="1600" spc="-1" strike="noStrike">
                <a:solidFill>
                  <a:srgbClr val="990000"/>
                </a:solidFill>
                <a:latin typeface="Courier New"/>
              </a:rPr>
              <a:t>/* Port num in network byte order */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struct in_addr  sin_addr;    </a:t>
            </a:r>
            <a:r>
              <a:rPr b="1" lang="en-US" sz="1600" spc="-1" strike="noStrike">
                <a:solidFill>
                  <a:srgbClr val="990000"/>
                </a:solidFill>
                <a:latin typeface="Courier New"/>
              </a:rPr>
              <a:t>/* IP addr in network byte order */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unsigned char   sin_zero[8]; </a:t>
            </a:r>
            <a:r>
              <a:rPr b="1" lang="en-US" sz="1600" spc="-1" strike="noStrike">
                <a:solidFill>
                  <a:srgbClr val="990000"/>
                </a:solidFill>
                <a:latin typeface="Courier New"/>
              </a:rPr>
              <a:t>/* Pad to sizeof(struct sockaddr) */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};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Text Box 26"/>
          <p:cNvSpPr/>
          <p:nvPr/>
        </p:nvSpPr>
        <p:spPr>
          <a:xfrm>
            <a:off x="1339200" y="4814640"/>
            <a:ext cx="1153440" cy="33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sin_port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Text Box 26"/>
          <p:cNvSpPr/>
          <p:nvPr/>
        </p:nvSpPr>
        <p:spPr>
          <a:xfrm>
            <a:off x="322200" y="5215320"/>
            <a:ext cx="1031400" cy="33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AF_INET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Text Box 26"/>
          <p:cNvSpPr/>
          <p:nvPr/>
        </p:nvSpPr>
        <p:spPr>
          <a:xfrm>
            <a:off x="2927520" y="4812480"/>
            <a:ext cx="1153440" cy="33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sin_addr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Text Box 26"/>
          <p:cNvSpPr/>
          <p:nvPr/>
        </p:nvSpPr>
        <p:spPr>
          <a:xfrm>
            <a:off x="87120" y="5957640"/>
            <a:ext cx="1397160" cy="33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sin_family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Rounded Rectangle 65"/>
          <p:cNvSpPr/>
          <p:nvPr/>
        </p:nvSpPr>
        <p:spPr>
          <a:xfrm>
            <a:off x="4761360" y="5679000"/>
            <a:ext cx="4001400" cy="117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5</a:t>
            </a: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. Drop 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Rounded Rectangle 64"/>
          <p:cNvSpPr/>
          <p:nvPr/>
        </p:nvSpPr>
        <p:spPr>
          <a:xfrm>
            <a:off x="1676520" y="5662080"/>
            <a:ext cx="2307960" cy="951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. Disconnect 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Rounded Rectangle 63"/>
          <p:cNvSpPr/>
          <p:nvPr/>
        </p:nvSpPr>
        <p:spPr>
          <a:xfrm>
            <a:off x="1249200" y="4068360"/>
            <a:ext cx="7153200" cy="15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. Exchange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Rounded Rectangle 62"/>
          <p:cNvSpPr/>
          <p:nvPr/>
        </p:nvSpPr>
        <p:spPr>
          <a:xfrm>
            <a:off x="1752480" y="228600"/>
            <a:ext cx="2057040" cy="395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. Start client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Rounded Rectangle 1"/>
          <p:cNvSpPr/>
          <p:nvPr/>
        </p:nvSpPr>
        <p:spPr>
          <a:xfrm>
            <a:off x="4572000" y="228600"/>
            <a:ext cx="2057040" cy="395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. Start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8" name="Group 56"/>
          <p:cNvGrpSpPr/>
          <p:nvPr/>
        </p:nvGrpSpPr>
        <p:grpSpPr>
          <a:xfrm>
            <a:off x="457200" y="4180320"/>
            <a:ext cx="6400440" cy="1371240"/>
            <a:chOff x="457200" y="4180320"/>
            <a:chExt cx="6400440" cy="1371240"/>
          </a:xfrm>
        </p:grpSpPr>
        <p:sp>
          <p:nvSpPr>
            <p:cNvPr id="569" name="Rectangle 55"/>
            <p:cNvSpPr/>
            <p:nvPr/>
          </p:nvSpPr>
          <p:spPr>
            <a:xfrm>
              <a:off x="1447920" y="4180320"/>
              <a:ext cx="5409720" cy="137124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grpSp>
          <p:nvGrpSpPr>
            <p:cNvPr id="570" name="Group 4"/>
            <p:cNvGrpSpPr/>
            <p:nvPr/>
          </p:nvGrpSpPr>
          <p:grpSpPr>
            <a:xfrm>
              <a:off x="6324480" y="4555080"/>
              <a:ext cx="381240" cy="686160"/>
              <a:chOff x="6324480" y="4555080"/>
              <a:chExt cx="381240" cy="686160"/>
            </a:xfrm>
          </p:grpSpPr>
          <p:sp>
            <p:nvSpPr>
              <p:cNvPr id="571" name="Line 5"/>
              <p:cNvSpPr/>
              <p:nvPr/>
            </p:nvSpPr>
            <p:spPr>
              <a:xfrm>
                <a:off x="6324480" y="5240880"/>
                <a:ext cx="380880" cy="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572" name="Line 6"/>
              <p:cNvSpPr/>
              <p:nvPr/>
            </p:nvSpPr>
            <p:spPr>
              <a:xfrm flipV="1">
                <a:off x="6705360" y="4555080"/>
                <a:ext cx="360" cy="685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573" name="Line 7"/>
              <p:cNvSpPr/>
              <p:nvPr/>
            </p:nvSpPr>
            <p:spPr>
              <a:xfrm flipH="1">
                <a:off x="6324480" y="4555080"/>
                <a:ext cx="380880" cy="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574" name="Group 8"/>
            <p:cNvGrpSpPr/>
            <p:nvPr/>
          </p:nvGrpSpPr>
          <p:grpSpPr>
            <a:xfrm>
              <a:off x="1676160" y="4555080"/>
              <a:ext cx="381240" cy="686160"/>
              <a:chOff x="1676160" y="4555080"/>
              <a:chExt cx="381240" cy="686160"/>
            </a:xfrm>
          </p:grpSpPr>
          <p:sp>
            <p:nvSpPr>
              <p:cNvPr id="575" name="Line 9"/>
              <p:cNvSpPr/>
              <p:nvPr/>
            </p:nvSpPr>
            <p:spPr>
              <a:xfrm flipH="1">
                <a:off x="1676160" y="5240880"/>
                <a:ext cx="381240" cy="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576" name="Line 10"/>
              <p:cNvSpPr/>
              <p:nvPr/>
            </p:nvSpPr>
            <p:spPr>
              <a:xfrm flipV="1">
                <a:off x="1676160" y="4555080"/>
                <a:ext cx="360" cy="685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577" name="Line 11"/>
              <p:cNvSpPr/>
              <p:nvPr/>
            </p:nvSpPr>
            <p:spPr>
              <a:xfrm>
                <a:off x="1676160" y="4555080"/>
                <a:ext cx="381240" cy="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578" name="Text Box 12"/>
            <p:cNvSpPr/>
            <p:nvPr/>
          </p:nvSpPr>
          <p:spPr>
            <a:xfrm>
              <a:off x="457200" y="4207680"/>
              <a:ext cx="837720" cy="1307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c00000"/>
                  </a:solidFill>
                  <a:latin typeface="Calibri"/>
                </a:rPr>
                <a:t>Client / Server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c00000"/>
                  </a:solidFill>
                  <a:latin typeface="Calibri"/>
                </a:rPr>
                <a:t>Session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934320" y="228600"/>
            <a:ext cx="2133360" cy="119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Sockets Interface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0" name="Text Box 14"/>
          <p:cNvSpPr/>
          <p:nvPr/>
        </p:nvSpPr>
        <p:spPr>
          <a:xfrm>
            <a:off x="2305800" y="455760"/>
            <a:ext cx="102564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Text Box 15"/>
          <p:cNvSpPr/>
          <p:nvPr/>
        </p:nvSpPr>
        <p:spPr>
          <a:xfrm>
            <a:off x="5086440" y="455760"/>
            <a:ext cx="109260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Line 16"/>
          <p:cNvSpPr/>
          <p:nvPr/>
        </p:nvSpPr>
        <p:spPr>
          <a:xfrm>
            <a:off x="2819160" y="2028240"/>
            <a:ext cx="360" cy="167652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3" name="Line 17"/>
          <p:cNvSpPr/>
          <p:nvPr/>
        </p:nvSpPr>
        <p:spPr>
          <a:xfrm>
            <a:off x="5638680" y="196812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4" name="Line 18"/>
          <p:cNvSpPr/>
          <p:nvPr/>
        </p:nvSpPr>
        <p:spPr>
          <a:xfrm>
            <a:off x="5638680" y="265392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5" name="Line 19"/>
          <p:cNvSpPr/>
          <p:nvPr/>
        </p:nvSpPr>
        <p:spPr>
          <a:xfrm>
            <a:off x="5638680" y="333972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6" name="Line 20"/>
          <p:cNvSpPr/>
          <p:nvPr/>
        </p:nvSpPr>
        <p:spPr>
          <a:xfrm>
            <a:off x="3047760" y="3857040"/>
            <a:ext cx="1828800" cy="36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7" name="Rectangle 21"/>
          <p:cNvSpPr/>
          <p:nvPr/>
        </p:nvSpPr>
        <p:spPr>
          <a:xfrm>
            <a:off x="2057400" y="1630080"/>
            <a:ext cx="152352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socket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Rectangle 22"/>
          <p:cNvSpPr/>
          <p:nvPr/>
        </p:nvSpPr>
        <p:spPr>
          <a:xfrm>
            <a:off x="4876920" y="1630080"/>
            <a:ext cx="144756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socket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Rectangle 23"/>
          <p:cNvSpPr/>
          <p:nvPr/>
        </p:nvSpPr>
        <p:spPr>
          <a:xfrm>
            <a:off x="4876920" y="2304720"/>
            <a:ext cx="144756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bind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Rectangle 24"/>
          <p:cNvSpPr/>
          <p:nvPr/>
        </p:nvSpPr>
        <p:spPr>
          <a:xfrm>
            <a:off x="4876920" y="2979360"/>
            <a:ext cx="144756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listen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1" name="Group 25"/>
          <p:cNvGrpSpPr/>
          <p:nvPr/>
        </p:nvGrpSpPr>
        <p:grpSpPr>
          <a:xfrm>
            <a:off x="2057400" y="4025520"/>
            <a:ext cx="4267080" cy="1391760"/>
            <a:chOff x="2057400" y="4025520"/>
            <a:chExt cx="4267080" cy="1391760"/>
          </a:xfrm>
        </p:grpSpPr>
        <p:sp>
          <p:nvSpPr>
            <p:cNvPr id="592" name="Line 26"/>
            <p:cNvSpPr/>
            <p:nvPr/>
          </p:nvSpPr>
          <p:spPr>
            <a:xfrm>
              <a:off x="2819160" y="4025520"/>
              <a:ext cx="360" cy="3045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3" name="Line 27"/>
            <p:cNvSpPr/>
            <p:nvPr/>
          </p:nvSpPr>
          <p:spPr>
            <a:xfrm>
              <a:off x="2819160" y="4711320"/>
              <a:ext cx="360" cy="3045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4" name="Line 28"/>
            <p:cNvSpPr/>
            <p:nvPr/>
          </p:nvSpPr>
          <p:spPr>
            <a:xfrm>
              <a:off x="5638680" y="4025520"/>
              <a:ext cx="360" cy="3045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5" name="Line 29"/>
            <p:cNvSpPr/>
            <p:nvPr/>
          </p:nvSpPr>
          <p:spPr>
            <a:xfrm>
              <a:off x="5638680" y="4711320"/>
              <a:ext cx="360" cy="3045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6" name="Line 30"/>
            <p:cNvSpPr/>
            <p:nvPr/>
          </p:nvSpPr>
          <p:spPr>
            <a:xfrm>
              <a:off x="3581280" y="4542840"/>
              <a:ext cx="129528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7" name="Line 31"/>
            <p:cNvSpPr/>
            <p:nvPr/>
          </p:nvSpPr>
          <p:spPr>
            <a:xfrm flipH="1">
              <a:off x="3581280" y="5228640"/>
              <a:ext cx="129528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8" name="Rectangle 32"/>
            <p:cNvSpPr/>
            <p:nvPr/>
          </p:nvSpPr>
          <p:spPr>
            <a:xfrm>
              <a:off x="4876920" y="4362120"/>
              <a:ext cx="144756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rio_readlineb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9" name="Rectangle 33"/>
            <p:cNvSpPr/>
            <p:nvPr/>
          </p:nvSpPr>
          <p:spPr>
            <a:xfrm>
              <a:off x="4876920" y="5036760"/>
              <a:ext cx="144756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rio_writen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0" name="Rectangle 34"/>
            <p:cNvSpPr/>
            <p:nvPr/>
          </p:nvSpPr>
          <p:spPr>
            <a:xfrm>
              <a:off x="2057400" y="5036760"/>
              <a:ext cx="152352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rio_readlineb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1" name="Rectangle 35"/>
            <p:cNvSpPr/>
            <p:nvPr/>
          </p:nvSpPr>
          <p:spPr>
            <a:xfrm>
              <a:off x="2057400" y="4362120"/>
              <a:ext cx="152352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rio_writen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02" name="Text Box 36"/>
          <p:cNvSpPr/>
          <p:nvPr/>
        </p:nvSpPr>
        <p:spPr>
          <a:xfrm>
            <a:off x="3544560" y="3251520"/>
            <a:ext cx="1331640" cy="576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Connection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request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3" name="Group 37"/>
          <p:cNvGrpSpPr/>
          <p:nvPr/>
        </p:nvGrpSpPr>
        <p:grpSpPr>
          <a:xfrm>
            <a:off x="2057400" y="3870000"/>
            <a:ext cx="5105520" cy="2911320"/>
            <a:chOff x="2057400" y="3870000"/>
            <a:chExt cx="5105520" cy="2911320"/>
          </a:xfrm>
        </p:grpSpPr>
        <p:sp>
          <p:nvSpPr>
            <p:cNvPr id="604" name="Line 38"/>
            <p:cNvSpPr/>
            <p:nvPr/>
          </p:nvSpPr>
          <p:spPr>
            <a:xfrm>
              <a:off x="2819160" y="5410080"/>
              <a:ext cx="360" cy="304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5" name="Line 39"/>
            <p:cNvSpPr/>
            <p:nvPr/>
          </p:nvSpPr>
          <p:spPr>
            <a:xfrm>
              <a:off x="5638680" y="5410080"/>
              <a:ext cx="360" cy="304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6" name="Line 40"/>
            <p:cNvSpPr/>
            <p:nvPr/>
          </p:nvSpPr>
          <p:spPr>
            <a:xfrm>
              <a:off x="5638680" y="6095880"/>
              <a:ext cx="360" cy="304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7" name="Line 41"/>
            <p:cNvSpPr/>
            <p:nvPr/>
          </p:nvSpPr>
          <p:spPr>
            <a:xfrm>
              <a:off x="3047760" y="5927400"/>
              <a:ext cx="182880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8" name="Rectangle 42"/>
            <p:cNvSpPr/>
            <p:nvPr/>
          </p:nvSpPr>
          <p:spPr>
            <a:xfrm>
              <a:off x="4876920" y="5724360"/>
              <a:ext cx="144756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rio_readlineb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9" name="Rectangle 43"/>
            <p:cNvSpPr/>
            <p:nvPr/>
          </p:nvSpPr>
          <p:spPr>
            <a:xfrm>
              <a:off x="4876920" y="6400800"/>
              <a:ext cx="144756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close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0" name="Rectangle 44"/>
            <p:cNvSpPr/>
            <p:nvPr/>
          </p:nvSpPr>
          <p:spPr>
            <a:xfrm>
              <a:off x="2057400" y="5726160"/>
              <a:ext cx="152352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close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1" name="Text Box 45"/>
            <p:cNvSpPr/>
            <p:nvPr/>
          </p:nvSpPr>
          <p:spPr>
            <a:xfrm>
              <a:off x="3939840" y="5656680"/>
              <a:ext cx="51804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EOF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2" name="Line 46"/>
            <p:cNvSpPr/>
            <p:nvPr/>
          </p:nvSpPr>
          <p:spPr>
            <a:xfrm>
              <a:off x="6324480" y="661320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3" name="Line 47"/>
            <p:cNvSpPr/>
            <p:nvPr/>
          </p:nvSpPr>
          <p:spPr>
            <a:xfrm flipV="1">
              <a:off x="7162560" y="3870000"/>
              <a:ext cx="360" cy="27432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4" name="Line 48"/>
            <p:cNvSpPr/>
            <p:nvPr/>
          </p:nvSpPr>
          <p:spPr>
            <a:xfrm flipH="1">
              <a:off x="6324480" y="387000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615" name="Text Box 49"/>
          <p:cNvSpPr/>
          <p:nvPr/>
        </p:nvSpPr>
        <p:spPr>
          <a:xfrm>
            <a:off x="7104600" y="4853160"/>
            <a:ext cx="1945800" cy="820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Await connection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request from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next client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AutoShape 50"/>
          <p:cNvSpPr/>
          <p:nvPr/>
        </p:nvSpPr>
        <p:spPr>
          <a:xfrm>
            <a:off x="6477120" y="952560"/>
            <a:ext cx="151920" cy="244728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7" name="Text Box 51"/>
          <p:cNvSpPr/>
          <p:nvPr/>
        </p:nvSpPr>
        <p:spPr>
          <a:xfrm>
            <a:off x="6635160" y="1950840"/>
            <a:ext cx="176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open_listenfd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AutoShape 52"/>
          <p:cNvSpPr/>
          <p:nvPr/>
        </p:nvSpPr>
        <p:spPr>
          <a:xfrm>
            <a:off x="1752480" y="952560"/>
            <a:ext cx="151920" cy="313308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9" name="Text Box 53"/>
          <p:cNvSpPr/>
          <p:nvPr/>
        </p:nvSpPr>
        <p:spPr>
          <a:xfrm>
            <a:off x="5760" y="2287440"/>
            <a:ext cx="176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open_clientfd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Rectangle 54"/>
          <p:cNvSpPr/>
          <p:nvPr/>
        </p:nvSpPr>
        <p:spPr>
          <a:xfrm>
            <a:off x="4876920" y="3687480"/>
            <a:ext cx="144756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accept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Rectangle 55"/>
          <p:cNvSpPr/>
          <p:nvPr/>
        </p:nvSpPr>
        <p:spPr>
          <a:xfrm>
            <a:off x="2057400" y="3687480"/>
            <a:ext cx="152352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connect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Line 17"/>
          <p:cNvSpPr/>
          <p:nvPr/>
        </p:nvSpPr>
        <p:spPr>
          <a:xfrm>
            <a:off x="5638680" y="129060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3" name="Rectangle 22"/>
          <p:cNvSpPr/>
          <p:nvPr/>
        </p:nvSpPr>
        <p:spPr>
          <a:xfrm>
            <a:off x="4876920" y="952560"/>
            <a:ext cx="144756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getaddrinfo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Line 17"/>
          <p:cNvSpPr/>
          <p:nvPr/>
        </p:nvSpPr>
        <p:spPr>
          <a:xfrm>
            <a:off x="2819160" y="129060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5" name="Rectangle 22"/>
          <p:cNvSpPr/>
          <p:nvPr/>
        </p:nvSpPr>
        <p:spPr>
          <a:xfrm>
            <a:off x="2057400" y="952560"/>
            <a:ext cx="144756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getaddrinfo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roup 56"/>
          <p:cNvGrpSpPr/>
          <p:nvPr/>
        </p:nvGrpSpPr>
        <p:grpSpPr>
          <a:xfrm>
            <a:off x="457200" y="4180320"/>
            <a:ext cx="6400440" cy="1371240"/>
            <a:chOff x="457200" y="4180320"/>
            <a:chExt cx="6400440" cy="1371240"/>
          </a:xfrm>
        </p:grpSpPr>
        <p:sp>
          <p:nvSpPr>
            <p:cNvPr id="627" name="Rectangle 55"/>
            <p:cNvSpPr/>
            <p:nvPr/>
          </p:nvSpPr>
          <p:spPr>
            <a:xfrm>
              <a:off x="1447920" y="4180320"/>
              <a:ext cx="5409720" cy="137124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grpSp>
          <p:nvGrpSpPr>
            <p:cNvPr id="628" name="Group 4"/>
            <p:cNvGrpSpPr/>
            <p:nvPr/>
          </p:nvGrpSpPr>
          <p:grpSpPr>
            <a:xfrm>
              <a:off x="6324480" y="4555080"/>
              <a:ext cx="381240" cy="686160"/>
              <a:chOff x="6324480" y="4555080"/>
              <a:chExt cx="381240" cy="686160"/>
            </a:xfrm>
          </p:grpSpPr>
          <p:sp>
            <p:nvSpPr>
              <p:cNvPr id="629" name="Line 5"/>
              <p:cNvSpPr/>
              <p:nvPr/>
            </p:nvSpPr>
            <p:spPr>
              <a:xfrm>
                <a:off x="6324480" y="5240880"/>
                <a:ext cx="380880" cy="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630" name="Line 6"/>
              <p:cNvSpPr/>
              <p:nvPr/>
            </p:nvSpPr>
            <p:spPr>
              <a:xfrm flipV="1">
                <a:off x="6705360" y="4555080"/>
                <a:ext cx="360" cy="685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631" name="Line 7"/>
              <p:cNvSpPr/>
              <p:nvPr/>
            </p:nvSpPr>
            <p:spPr>
              <a:xfrm flipH="1">
                <a:off x="6324480" y="4555080"/>
                <a:ext cx="380880" cy="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632" name="Group 8"/>
            <p:cNvGrpSpPr/>
            <p:nvPr/>
          </p:nvGrpSpPr>
          <p:grpSpPr>
            <a:xfrm>
              <a:off x="1676160" y="4555080"/>
              <a:ext cx="381240" cy="686160"/>
              <a:chOff x="1676160" y="4555080"/>
              <a:chExt cx="381240" cy="686160"/>
            </a:xfrm>
          </p:grpSpPr>
          <p:sp>
            <p:nvSpPr>
              <p:cNvPr id="633" name="Line 9"/>
              <p:cNvSpPr/>
              <p:nvPr/>
            </p:nvSpPr>
            <p:spPr>
              <a:xfrm flipH="1">
                <a:off x="1676160" y="5240880"/>
                <a:ext cx="381240" cy="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634" name="Line 10"/>
              <p:cNvSpPr/>
              <p:nvPr/>
            </p:nvSpPr>
            <p:spPr>
              <a:xfrm flipV="1">
                <a:off x="1676160" y="4555080"/>
                <a:ext cx="360" cy="685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635" name="Line 11"/>
              <p:cNvSpPr/>
              <p:nvPr/>
            </p:nvSpPr>
            <p:spPr>
              <a:xfrm>
                <a:off x="1676160" y="4555080"/>
                <a:ext cx="381240" cy="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636" name="Text Box 12"/>
            <p:cNvSpPr/>
            <p:nvPr/>
          </p:nvSpPr>
          <p:spPr>
            <a:xfrm>
              <a:off x="457200" y="4207680"/>
              <a:ext cx="837720" cy="1307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c00000"/>
                  </a:solidFill>
                  <a:latin typeface="Calibri"/>
                </a:rPr>
                <a:t>Client / Server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c00000"/>
                  </a:solidFill>
                  <a:latin typeface="Calibri"/>
                </a:rPr>
                <a:t>Session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934320" y="228600"/>
            <a:ext cx="2133360" cy="119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Sockets Interface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8" name="Text Box 14"/>
          <p:cNvSpPr/>
          <p:nvPr/>
        </p:nvSpPr>
        <p:spPr>
          <a:xfrm>
            <a:off x="2305800" y="455760"/>
            <a:ext cx="102564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Text Box 15"/>
          <p:cNvSpPr/>
          <p:nvPr/>
        </p:nvSpPr>
        <p:spPr>
          <a:xfrm>
            <a:off x="5086440" y="455760"/>
            <a:ext cx="109260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Line 16"/>
          <p:cNvSpPr/>
          <p:nvPr/>
        </p:nvSpPr>
        <p:spPr>
          <a:xfrm>
            <a:off x="2819160" y="2028240"/>
            <a:ext cx="360" cy="167652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1" name="Line 17"/>
          <p:cNvSpPr/>
          <p:nvPr/>
        </p:nvSpPr>
        <p:spPr>
          <a:xfrm>
            <a:off x="5638680" y="196812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2" name="Line 18"/>
          <p:cNvSpPr/>
          <p:nvPr/>
        </p:nvSpPr>
        <p:spPr>
          <a:xfrm>
            <a:off x="5638680" y="265392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3" name="Line 19"/>
          <p:cNvSpPr/>
          <p:nvPr/>
        </p:nvSpPr>
        <p:spPr>
          <a:xfrm>
            <a:off x="5638680" y="333972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4" name="Line 20"/>
          <p:cNvSpPr/>
          <p:nvPr/>
        </p:nvSpPr>
        <p:spPr>
          <a:xfrm>
            <a:off x="3047760" y="3857040"/>
            <a:ext cx="1828800" cy="36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5" name="Rectangle 21"/>
          <p:cNvSpPr/>
          <p:nvPr/>
        </p:nvSpPr>
        <p:spPr>
          <a:xfrm>
            <a:off x="2057400" y="1630080"/>
            <a:ext cx="1523520" cy="380520"/>
          </a:xfrm>
          <a:prstGeom prst="rect">
            <a:avLst/>
          </a:prstGeom>
          <a:solidFill>
            <a:srgbClr val="d5f1d2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socket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Rectangle 22"/>
          <p:cNvSpPr/>
          <p:nvPr/>
        </p:nvSpPr>
        <p:spPr>
          <a:xfrm>
            <a:off x="4876920" y="1630080"/>
            <a:ext cx="1447560" cy="380520"/>
          </a:xfrm>
          <a:prstGeom prst="rect">
            <a:avLst/>
          </a:prstGeom>
          <a:solidFill>
            <a:srgbClr val="d5f1d2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socket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Rectangle 23"/>
          <p:cNvSpPr/>
          <p:nvPr/>
        </p:nvSpPr>
        <p:spPr>
          <a:xfrm>
            <a:off x="4876920" y="2304720"/>
            <a:ext cx="144756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bind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Rectangle 24"/>
          <p:cNvSpPr/>
          <p:nvPr/>
        </p:nvSpPr>
        <p:spPr>
          <a:xfrm>
            <a:off x="4876920" y="2979360"/>
            <a:ext cx="144756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listen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9" name="Group 25"/>
          <p:cNvGrpSpPr/>
          <p:nvPr/>
        </p:nvGrpSpPr>
        <p:grpSpPr>
          <a:xfrm>
            <a:off x="2057400" y="4025520"/>
            <a:ext cx="4267080" cy="1391760"/>
            <a:chOff x="2057400" y="4025520"/>
            <a:chExt cx="4267080" cy="1391760"/>
          </a:xfrm>
        </p:grpSpPr>
        <p:sp>
          <p:nvSpPr>
            <p:cNvPr id="650" name="Line 26"/>
            <p:cNvSpPr/>
            <p:nvPr/>
          </p:nvSpPr>
          <p:spPr>
            <a:xfrm>
              <a:off x="2819160" y="4025520"/>
              <a:ext cx="360" cy="3045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51" name="Line 27"/>
            <p:cNvSpPr/>
            <p:nvPr/>
          </p:nvSpPr>
          <p:spPr>
            <a:xfrm>
              <a:off x="2819160" y="4711320"/>
              <a:ext cx="360" cy="3045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52" name="Line 28"/>
            <p:cNvSpPr/>
            <p:nvPr/>
          </p:nvSpPr>
          <p:spPr>
            <a:xfrm>
              <a:off x="5638680" y="4025520"/>
              <a:ext cx="360" cy="3045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53" name="Line 29"/>
            <p:cNvSpPr/>
            <p:nvPr/>
          </p:nvSpPr>
          <p:spPr>
            <a:xfrm>
              <a:off x="5638680" y="4711320"/>
              <a:ext cx="360" cy="3045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54" name="Line 30"/>
            <p:cNvSpPr/>
            <p:nvPr/>
          </p:nvSpPr>
          <p:spPr>
            <a:xfrm>
              <a:off x="3581280" y="4542840"/>
              <a:ext cx="129528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55" name="Line 31"/>
            <p:cNvSpPr/>
            <p:nvPr/>
          </p:nvSpPr>
          <p:spPr>
            <a:xfrm flipH="1">
              <a:off x="3581280" y="5228640"/>
              <a:ext cx="129528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56" name="Rectangle 32"/>
            <p:cNvSpPr/>
            <p:nvPr/>
          </p:nvSpPr>
          <p:spPr>
            <a:xfrm>
              <a:off x="4876920" y="4362120"/>
              <a:ext cx="144756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rio_readlineb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7" name="Rectangle 33"/>
            <p:cNvSpPr/>
            <p:nvPr/>
          </p:nvSpPr>
          <p:spPr>
            <a:xfrm>
              <a:off x="4876920" y="5036760"/>
              <a:ext cx="144756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rio_writen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8" name="Rectangle 34"/>
            <p:cNvSpPr/>
            <p:nvPr/>
          </p:nvSpPr>
          <p:spPr>
            <a:xfrm>
              <a:off x="2057400" y="5036760"/>
              <a:ext cx="152352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rio_readlineb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9" name="Rectangle 35"/>
            <p:cNvSpPr/>
            <p:nvPr/>
          </p:nvSpPr>
          <p:spPr>
            <a:xfrm>
              <a:off x="2057400" y="4362120"/>
              <a:ext cx="152352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rio_writen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60" name="Text Box 36"/>
          <p:cNvSpPr/>
          <p:nvPr/>
        </p:nvSpPr>
        <p:spPr>
          <a:xfrm>
            <a:off x="3544560" y="3251520"/>
            <a:ext cx="1331640" cy="576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Connection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request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1" name="Group 37"/>
          <p:cNvGrpSpPr/>
          <p:nvPr/>
        </p:nvGrpSpPr>
        <p:grpSpPr>
          <a:xfrm>
            <a:off x="2057400" y="3870000"/>
            <a:ext cx="5105520" cy="2911320"/>
            <a:chOff x="2057400" y="3870000"/>
            <a:chExt cx="5105520" cy="2911320"/>
          </a:xfrm>
        </p:grpSpPr>
        <p:sp>
          <p:nvSpPr>
            <p:cNvPr id="662" name="Line 38"/>
            <p:cNvSpPr/>
            <p:nvPr/>
          </p:nvSpPr>
          <p:spPr>
            <a:xfrm>
              <a:off x="2819160" y="5410080"/>
              <a:ext cx="360" cy="304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63" name="Line 39"/>
            <p:cNvSpPr/>
            <p:nvPr/>
          </p:nvSpPr>
          <p:spPr>
            <a:xfrm>
              <a:off x="5638680" y="5410080"/>
              <a:ext cx="360" cy="304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64" name="Line 40"/>
            <p:cNvSpPr/>
            <p:nvPr/>
          </p:nvSpPr>
          <p:spPr>
            <a:xfrm>
              <a:off x="5638680" y="6095880"/>
              <a:ext cx="360" cy="304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65" name="Line 41"/>
            <p:cNvSpPr/>
            <p:nvPr/>
          </p:nvSpPr>
          <p:spPr>
            <a:xfrm>
              <a:off x="3047760" y="5927400"/>
              <a:ext cx="1828800" cy="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66" name="Rectangle 42"/>
            <p:cNvSpPr/>
            <p:nvPr/>
          </p:nvSpPr>
          <p:spPr>
            <a:xfrm>
              <a:off x="4876920" y="5724360"/>
              <a:ext cx="144756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rio_readlineb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7" name="Rectangle 43"/>
            <p:cNvSpPr/>
            <p:nvPr/>
          </p:nvSpPr>
          <p:spPr>
            <a:xfrm>
              <a:off x="4876920" y="6400800"/>
              <a:ext cx="144756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close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8" name="Rectangle 44"/>
            <p:cNvSpPr/>
            <p:nvPr/>
          </p:nvSpPr>
          <p:spPr>
            <a:xfrm>
              <a:off x="2057400" y="5726160"/>
              <a:ext cx="1523520" cy="38052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ourier New"/>
                </a:rPr>
                <a:t>close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9" name="Text Box 45"/>
            <p:cNvSpPr/>
            <p:nvPr/>
          </p:nvSpPr>
          <p:spPr>
            <a:xfrm>
              <a:off x="3939840" y="5656680"/>
              <a:ext cx="518040" cy="302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EOF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0" name="Line 46"/>
            <p:cNvSpPr/>
            <p:nvPr/>
          </p:nvSpPr>
          <p:spPr>
            <a:xfrm>
              <a:off x="6324480" y="661320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71" name="Line 47"/>
            <p:cNvSpPr/>
            <p:nvPr/>
          </p:nvSpPr>
          <p:spPr>
            <a:xfrm flipV="1">
              <a:off x="7162560" y="3870000"/>
              <a:ext cx="360" cy="27432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72" name="Line 48"/>
            <p:cNvSpPr/>
            <p:nvPr/>
          </p:nvSpPr>
          <p:spPr>
            <a:xfrm flipH="1">
              <a:off x="6324480" y="3870000"/>
              <a:ext cx="83808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673" name="Text Box 49"/>
          <p:cNvSpPr/>
          <p:nvPr/>
        </p:nvSpPr>
        <p:spPr>
          <a:xfrm>
            <a:off x="7104600" y="4853160"/>
            <a:ext cx="1945800" cy="820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Await connection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request from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next client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AutoShape 50"/>
          <p:cNvSpPr/>
          <p:nvPr/>
        </p:nvSpPr>
        <p:spPr>
          <a:xfrm>
            <a:off x="6477120" y="952560"/>
            <a:ext cx="151920" cy="244728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5" name="Text Box 51"/>
          <p:cNvSpPr/>
          <p:nvPr/>
        </p:nvSpPr>
        <p:spPr>
          <a:xfrm>
            <a:off x="6635160" y="1950840"/>
            <a:ext cx="176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open_listenfd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AutoShape 52"/>
          <p:cNvSpPr/>
          <p:nvPr/>
        </p:nvSpPr>
        <p:spPr>
          <a:xfrm>
            <a:off x="1752480" y="952560"/>
            <a:ext cx="151920" cy="313308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7" name="Text Box 53"/>
          <p:cNvSpPr/>
          <p:nvPr/>
        </p:nvSpPr>
        <p:spPr>
          <a:xfrm>
            <a:off x="5760" y="2287440"/>
            <a:ext cx="1761480" cy="33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open_clientfd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Rectangle 54"/>
          <p:cNvSpPr/>
          <p:nvPr/>
        </p:nvSpPr>
        <p:spPr>
          <a:xfrm>
            <a:off x="4876920" y="3687480"/>
            <a:ext cx="144756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accept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Rectangle 55"/>
          <p:cNvSpPr/>
          <p:nvPr/>
        </p:nvSpPr>
        <p:spPr>
          <a:xfrm>
            <a:off x="2057400" y="3687480"/>
            <a:ext cx="1523520" cy="3805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connect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Line 17"/>
          <p:cNvSpPr/>
          <p:nvPr/>
        </p:nvSpPr>
        <p:spPr>
          <a:xfrm>
            <a:off x="5638680" y="129060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1" name="Rectangle 22"/>
          <p:cNvSpPr/>
          <p:nvPr/>
        </p:nvSpPr>
        <p:spPr>
          <a:xfrm>
            <a:off x="4876920" y="952560"/>
            <a:ext cx="1447560" cy="380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getaddrinfo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Line 17"/>
          <p:cNvSpPr/>
          <p:nvPr/>
        </p:nvSpPr>
        <p:spPr>
          <a:xfrm>
            <a:off x="2819160" y="129060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3" name="Rectangle 22"/>
          <p:cNvSpPr/>
          <p:nvPr/>
        </p:nvSpPr>
        <p:spPr>
          <a:xfrm>
            <a:off x="2057400" y="952560"/>
            <a:ext cx="1447560" cy="380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getaddrinfo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52280" y="435600"/>
            <a:ext cx="891504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Host and Service Conversion: </a:t>
            </a:r>
            <a:r>
              <a:rPr b="1" lang="en-US" sz="3600" spc="-1" strike="noStrike">
                <a:solidFill>
                  <a:schemeClr val="dk1"/>
                </a:solidFill>
                <a:latin typeface="Courier New"/>
              </a:rPr>
              <a:t>getaddrinfo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8442000" cy="526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getaddrinfo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is the modern way to convert string representations of hostnames, host addresses, ports, and service names to socket address structures.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Replaces obsolete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gethostbyname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getservbyname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funcs.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Advantages: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Reentrant (can be safely used by threaded programs).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Allows us to write portable protocol-independent code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Works with both IPv4 and IPv6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Disadvantages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Somewhat complex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Fortunately, a small number of usage patterns suffice in most cases.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52280" y="435600"/>
            <a:ext cx="89913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Host and Service Conversion: </a:t>
            </a:r>
            <a:r>
              <a:rPr b="1" lang="en-US" sz="3600" spc="-1" strike="noStrike">
                <a:solidFill>
                  <a:schemeClr val="dk1"/>
                </a:solidFill>
                <a:latin typeface="Courier New"/>
              </a:rPr>
              <a:t>getaddrinfo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8442000" cy="541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Given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host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service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getaddrinfo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returns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result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that points to a linked list of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addrinfo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structs, each of which points to a corresponding socket address struct, and which contains arguments for the sockets interface functions.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Helper functions: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freeadderinfo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frees the entire linked list.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gai_strerror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converts error code to an error message.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8" name="Rectangle 6"/>
          <p:cNvSpPr/>
          <p:nvPr/>
        </p:nvSpPr>
        <p:spPr>
          <a:xfrm>
            <a:off x="152280" y="1595520"/>
            <a:ext cx="8838720" cy="2039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int getaddrinfo(const char *host,           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/* Hostname or address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          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const char *service,        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/* Port or service name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          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const struct addrinfo *hints,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/* Input parameters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          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struct addrinfo **result);  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/* Output linked list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void freeaddrinfo(struct addrinfo *result); 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/* Free linked list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const char *gai_strerror(int errcode);      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/* Return error msg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82533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Linked List Returned by </a:t>
            </a:r>
            <a:r>
              <a:rPr b="1" lang="en-US" sz="3600" spc="-1" strike="noStrike">
                <a:solidFill>
                  <a:schemeClr val="dk1"/>
                </a:solidFill>
                <a:latin typeface="Courier New"/>
              </a:rPr>
              <a:t>getaddrinfo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90" name="Rectangle 379"/>
          <p:cNvSpPr/>
          <p:nvPr/>
        </p:nvSpPr>
        <p:spPr>
          <a:xfrm>
            <a:off x="2472120" y="1868040"/>
            <a:ext cx="1330560" cy="253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ai_canonname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Rectangle 379"/>
          <p:cNvSpPr/>
          <p:nvPr/>
        </p:nvSpPr>
        <p:spPr>
          <a:xfrm>
            <a:off x="380880" y="1361160"/>
            <a:ext cx="1330560" cy="253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result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Rectangle 379"/>
          <p:cNvSpPr/>
          <p:nvPr/>
        </p:nvSpPr>
        <p:spPr>
          <a:xfrm>
            <a:off x="2472120" y="2121480"/>
            <a:ext cx="1330560" cy="253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ai_addr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Rectangle 379"/>
          <p:cNvSpPr/>
          <p:nvPr/>
        </p:nvSpPr>
        <p:spPr>
          <a:xfrm>
            <a:off x="2472120" y="2375280"/>
            <a:ext cx="1330560" cy="253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ai_next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Rectangle 379"/>
          <p:cNvSpPr/>
          <p:nvPr/>
        </p:nvSpPr>
        <p:spPr>
          <a:xfrm>
            <a:off x="2472120" y="1487880"/>
            <a:ext cx="1330560" cy="379800"/>
          </a:xfrm>
          <a:prstGeom prst="rect">
            <a:avLst/>
          </a:prstGeom>
          <a:solidFill>
            <a:srgbClr val="d5f2d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chemeClr val="dk1"/>
              </a:solidFill>
              <a:latin typeface="Courier New"/>
            </a:endParaRPr>
          </a:p>
        </p:txBody>
      </p:sp>
      <p:cxnSp>
        <p:nvCxnSpPr>
          <p:cNvPr id="695" name="Straight Arrow Connector 8"/>
          <p:cNvCxnSpPr>
            <a:stCxn id="692" idx="3"/>
          </p:cNvCxnSpPr>
          <p:nvPr/>
        </p:nvCxnSpPr>
        <p:spPr>
          <a:xfrm>
            <a:off x="3802680" y="2247840"/>
            <a:ext cx="7610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696" name="Rectangle 379"/>
          <p:cNvSpPr/>
          <p:nvPr/>
        </p:nvSpPr>
        <p:spPr>
          <a:xfrm>
            <a:off x="4563360" y="1994760"/>
            <a:ext cx="1330560" cy="443160"/>
          </a:xfrm>
          <a:prstGeom prst="rect">
            <a:avLst/>
          </a:prstGeom>
          <a:solidFill>
            <a:srgbClr val="d5f2d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chemeClr val="dk1"/>
              </a:solidFill>
              <a:latin typeface="Courier New"/>
            </a:endParaRPr>
          </a:p>
        </p:txBody>
      </p:sp>
      <p:cxnSp>
        <p:nvCxnSpPr>
          <p:cNvPr id="697" name="Straight Arrow Connector 10"/>
          <p:cNvCxnSpPr/>
          <p:nvPr/>
        </p:nvCxnSpPr>
        <p:spPr>
          <a:xfrm>
            <a:off x="1711800" y="1487880"/>
            <a:ext cx="760680" cy="360"/>
          </a:xfrm>
          <a:prstGeom prst="straightConnector1">
            <a:avLst/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698" name="TextBox 11"/>
          <p:cNvSpPr/>
          <p:nvPr/>
        </p:nvSpPr>
        <p:spPr>
          <a:xfrm>
            <a:off x="2207160" y="1143000"/>
            <a:ext cx="18086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addrinfo structs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TextBox 12"/>
          <p:cNvSpPr/>
          <p:nvPr/>
        </p:nvSpPr>
        <p:spPr>
          <a:xfrm>
            <a:off x="4059720" y="1677960"/>
            <a:ext cx="24534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Socket address structs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00" name="Straight Arrow Connector 13"/>
          <p:cNvCxnSpPr/>
          <p:nvPr/>
        </p:nvCxnSpPr>
        <p:spPr>
          <a:xfrm flipH="1">
            <a:off x="1711800" y="1994760"/>
            <a:ext cx="760680" cy="360"/>
          </a:xfrm>
          <a:prstGeom prst="straightConnector1">
            <a:avLst/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701" name="Rectangle 379"/>
          <p:cNvSpPr/>
          <p:nvPr/>
        </p:nvSpPr>
        <p:spPr>
          <a:xfrm>
            <a:off x="380880" y="1868040"/>
            <a:ext cx="1330560" cy="253080"/>
          </a:xfrm>
          <a:prstGeom prst="rect">
            <a:avLst/>
          </a:prstGeom>
          <a:solidFill>
            <a:srgbClr val="d5f2d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chemeClr val="dk1"/>
              </a:solidFill>
              <a:latin typeface="Courier New"/>
            </a:endParaRPr>
          </a:p>
        </p:txBody>
      </p:sp>
      <p:cxnSp>
        <p:nvCxnSpPr>
          <p:cNvPr id="702" name="Straight Connector 15"/>
          <p:cNvCxnSpPr>
            <a:stCxn id="693" idx="1"/>
          </p:cNvCxnSpPr>
          <p:nvPr/>
        </p:nvCxnSpPr>
        <p:spPr>
          <a:xfrm flipH="1">
            <a:off x="2091960" y="2501640"/>
            <a:ext cx="380520" cy="36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cxnSp>
        <p:nvCxnSpPr>
          <p:cNvPr id="703" name="Straight Connector 16"/>
          <p:cNvCxnSpPr/>
          <p:nvPr/>
        </p:nvCxnSpPr>
        <p:spPr>
          <a:xfrm>
            <a:off x="2091960" y="2501640"/>
            <a:ext cx="360" cy="25380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sp>
        <p:nvSpPr>
          <p:cNvPr id="704" name="Rectangle 379"/>
          <p:cNvSpPr/>
          <p:nvPr/>
        </p:nvSpPr>
        <p:spPr>
          <a:xfrm>
            <a:off x="2472120" y="3135600"/>
            <a:ext cx="1330560" cy="253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Rectangle 379"/>
          <p:cNvSpPr/>
          <p:nvPr/>
        </p:nvSpPr>
        <p:spPr>
          <a:xfrm>
            <a:off x="2472120" y="3389040"/>
            <a:ext cx="1330560" cy="253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ai_addr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Rectangle 379"/>
          <p:cNvSpPr/>
          <p:nvPr/>
        </p:nvSpPr>
        <p:spPr>
          <a:xfrm>
            <a:off x="2472120" y="3642480"/>
            <a:ext cx="1330560" cy="253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ai_next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Rectangle 379"/>
          <p:cNvSpPr/>
          <p:nvPr/>
        </p:nvSpPr>
        <p:spPr>
          <a:xfrm>
            <a:off x="2472120" y="2755440"/>
            <a:ext cx="1330560" cy="379800"/>
          </a:xfrm>
          <a:prstGeom prst="rect">
            <a:avLst/>
          </a:prstGeom>
          <a:solidFill>
            <a:srgbClr val="d5f2d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chemeClr val="dk1"/>
              </a:solidFill>
              <a:latin typeface="Courier New"/>
            </a:endParaRPr>
          </a:p>
        </p:txBody>
      </p:sp>
      <p:cxnSp>
        <p:nvCxnSpPr>
          <p:cNvPr id="708" name="Straight Arrow Connector 21"/>
          <p:cNvCxnSpPr>
            <a:stCxn id="705" idx="3"/>
          </p:cNvCxnSpPr>
          <p:nvPr/>
        </p:nvCxnSpPr>
        <p:spPr>
          <a:xfrm>
            <a:off x="3802680" y="3515400"/>
            <a:ext cx="761040" cy="720"/>
          </a:xfrm>
          <a:prstGeom prst="straightConnector1">
            <a:avLst/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709" name="Rectangle 379"/>
          <p:cNvSpPr/>
          <p:nvPr/>
        </p:nvSpPr>
        <p:spPr>
          <a:xfrm>
            <a:off x="4563360" y="3262320"/>
            <a:ext cx="1330560" cy="443160"/>
          </a:xfrm>
          <a:prstGeom prst="rect">
            <a:avLst/>
          </a:prstGeom>
          <a:solidFill>
            <a:srgbClr val="d5f2d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chemeClr val="dk1"/>
              </a:solidFill>
              <a:latin typeface="Courier New"/>
            </a:endParaRPr>
          </a:p>
        </p:txBody>
      </p:sp>
      <p:cxnSp>
        <p:nvCxnSpPr>
          <p:cNvPr id="710" name="Straight Arrow Connector 23"/>
          <p:cNvCxnSpPr/>
          <p:nvPr/>
        </p:nvCxnSpPr>
        <p:spPr>
          <a:xfrm>
            <a:off x="2091960" y="2755080"/>
            <a:ext cx="380520" cy="360"/>
          </a:xfrm>
          <a:prstGeom prst="straightConnector1">
            <a:avLst/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cxnSp>
        <p:nvCxnSpPr>
          <p:cNvPr id="711" name="Straight Connector 24"/>
          <p:cNvCxnSpPr/>
          <p:nvPr/>
        </p:nvCxnSpPr>
        <p:spPr>
          <a:xfrm flipH="1">
            <a:off x="2091960" y="3769200"/>
            <a:ext cx="380520" cy="36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cxnSp>
        <p:nvCxnSpPr>
          <p:cNvPr id="712" name="Straight Connector 25"/>
          <p:cNvCxnSpPr/>
          <p:nvPr/>
        </p:nvCxnSpPr>
        <p:spPr>
          <a:xfrm>
            <a:off x="2091960" y="3769200"/>
            <a:ext cx="360" cy="253800"/>
          </a:xfrm>
          <a:prstGeom prst="straightConnector1">
            <a:avLst/>
          </a:prstGeom>
          <a:ln w="12700">
            <a:solidFill>
              <a:srgbClr val="000000"/>
            </a:solidFill>
            <a:round/>
          </a:ln>
        </p:spPr>
      </p:cxnSp>
      <p:cxnSp>
        <p:nvCxnSpPr>
          <p:cNvPr id="713" name="Straight Arrow Connector 26"/>
          <p:cNvCxnSpPr/>
          <p:nvPr/>
        </p:nvCxnSpPr>
        <p:spPr>
          <a:xfrm>
            <a:off x="2091960" y="4022640"/>
            <a:ext cx="380520" cy="360"/>
          </a:xfrm>
          <a:prstGeom prst="straightConnector1">
            <a:avLst/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714" name="Rectangle 379"/>
          <p:cNvSpPr/>
          <p:nvPr/>
        </p:nvSpPr>
        <p:spPr>
          <a:xfrm>
            <a:off x="2472120" y="4403160"/>
            <a:ext cx="1330560" cy="253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Rectangle 379"/>
          <p:cNvSpPr/>
          <p:nvPr/>
        </p:nvSpPr>
        <p:spPr>
          <a:xfrm>
            <a:off x="2472120" y="4656600"/>
            <a:ext cx="1330560" cy="253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ai_addr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Rectangle 379"/>
          <p:cNvSpPr/>
          <p:nvPr/>
        </p:nvSpPr>
        <p:spPr>
          <a:xfrm>
            <a:off x="2472120" y="4910040"/>
            <a:ext cx="1330560" cy="2530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ourier New"/>
              </a:rPr>
              <a:t>NULL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Rectangle 379"/>
          <p:cNvSpPr/>
          <p:nvPr/>
        </p:nvSpPr>
        <p:spPr>
          <a:xfrm>
            <a:off x="2472120" y="4022640"/>
            <a:ext cx="1330560" cy="379800"/>
          </a:xfrm>
          <a:prstGeom prst="rect">
            <a:avLst/>
          </a:prstGeom>
          <a:solidFill>
            <a:srgbClr val="d5f2d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chemeClr val="dk1"/>
              </a:solidFill>
              <a:latin typeface="Courier New"/>
            </a:endParaRPr>
          </a:p>
        </p:txBody>
      </p:sp>
      <p:cxnSp>
        <p:nvCxnSpPr>
          <p:cNvPr id="718" name="Straight Arrow Connector 31"/>
          <p:cNvCxnSpPr/>
          <p:nvPr/>
        </p:nvCxnSpPr>
        <p:spPr>
          <a:xfrm>
            <a:off x="3803040" y="4782960"/>
            <a:ext cx="760680" cy="360"/>
          </a:xfrm>
          <a:prstGeom prst="straightConnector1">
            <a:avLst/>
          </a:prstGeom>
          <a:ln w="12700">
            <a:solidFill>
              <a:srgbClr val="000000"/>
            </a:solidFill>
            <a:round/>
            <a:tailEnd len="med" type="arrow" w="med"/>
          </a:ln>
        </p:spPr>
      </p:cxnSp>
      <p:sp>
        <p:nvSpPr>
          <p:cNvPr id="719" name="Rectangle 379"/>
          <p:cNvSpPr/>
          <p:nvPr/>
        </p:nvSpPr>
        <p:spPr>
          <a:xfrm>
            <a:off x="4563360" y="4529880"/>
            <a:ext cx="1330560" cy="443160"/>
          </a:xfrm>
          <a:prstGeom prst="rect">
            <a:avLst/>
          </a:prstGeom>
          <a:solidFill>
            <a:srgbClr val="d5f2d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chemeClr val="dk1"/>
              </a:solidFill>
              <a:latin typeface="Courier New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/>
          </p:nvPr>
        </p:nvSpPr>
        <p:spPr>
          <a:xfrm>
            <a:off x="188280" y="5413680"/>
            <a:ext cx="8442000" cy="148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Clients: walk this list, trying each socket address in turn, until the calls to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socket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connect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succeed.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Servers: walk the list until calls to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socket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bind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succeed.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ourier New"/>
              </a:rPr>
              <a:t>addrinfo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Struct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/>
          </p:nvPr>
        </p:nvSpPr>
        <p:spPr>
          <a:xfrm>
            <a:off x="346320" y="4038480"/>
            <a:ext cx="8187840" cy="1752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Each addrinfo struct returned by getaddrinfo contains arguments that can be passed directly to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socket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function.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Also points to a socket address struct that can be passed directly to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connect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and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bind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functions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3" name="Text Box 4"/>
          <p:cNvSpPr/>
          <p:nvPr/>
        </p:nvSpPr>
        <p:spPr>
          <a:xfrm>
            <a:off x="304920" y="1333080"/>
            <a:ext cx="8457840" cy="2375640"/>
          </a:xfrm>
          <a:prstGeom prst="rect">
            <a:avLst/>
          </a:prstGeom>
          <a:solidFill>
            <a:srgbClr val="f6f5bd"/>
          </a:solidFill>
          <a:ln w="31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c200ff"/>
                </a:solidFill>
                <a:latin typeface="Courier New"/>
              </a:rPr>
              <a:t>struct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500" spc="-1" strike="noStrike">
                <a:solidFill>
                  <a:srgbClr val="2d961e"/>
                </a:solidFill>
                <a:latin typeface="Courier New"/>
              </a:rPr>
              <a:t>addrinfo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{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2d961e"/>
                </a:solidFill>
                <a:latin typeface="Courier New"/>
              </a:rPr>
              <a:t>int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r>
              <a:rPr b="1" lang="en-US" sz="1500" spc="-1" strike="noStrike">
                <a:solidFill>
                  <a:srgbClr val="c1651c"/>
                </a:solidFill>
                <a:latin typeface="Courier New"/>
              </a:rPr>
              <a:t>ai_flags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;     </a:t>
            </a:r>
            <a:r>
              <a:rPr b="1" lang="en-US" sz="1500" spc="-1" strike="noStrike">
                <a:solidFill>
                  <a:srgbClr val="cb2418"/>
                </a:solidFill>
                <a:latin typeface="Courier New"/>
              </a:rPr>
              <a:t>/* Hints argument flags */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2d961e"/>
                </a:solidFill>
                <a:latin typeface="Courier New"/>
              </a:rPr>
              <a:t>int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r>
              <a:rPr b="1" lang="en-US" sz="1500" spc="-1" strike="noStrike">
                <a:solidFill>
                  <a:srgbClr val="c1651c"/>
                </a:solidFill>
                <a:latin typeface="Courier New"/>
              </a:rPr>
              <a:t>ai_family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;    </a:t>
            </a:r>
            <a:r>
              <a:rPr b="1" lang="en-US" sz="1500" spc="-1" strike="noStrike">
                <a:solidFill>
                  <a:srgbClr val="cb2418"/>
                </a:solidFill>
                <a:latin typeface="Courier New"/>
              </a:rPr>
              <a:t>/* First arg to socket function */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2d961e"/>
                </a:solidFill>
                <a:latin typeface="Courier New"/>
              </a:rPr>
              <a:t>int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r>
              <a:rPr b="1" lang="en-US" sz="1500" spc="-1" strike="noStrike">
                <a:solidFill>
                  <a:srgbClr val="c1651c"/>
                </a:solidFill>
                <a:latin typeface="Courier New"/>
              </a:rPr>
              <a:t>ai_socktype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;  </a:t>
            </a:r>
            <a:r>
              <a:rPr b="1" lang="en-US" sz="1500" spc="-1" strike="noStrike">
                <a:solidFill>
                  <a:srgbClr val="cb2418"/>
                </a:solidFill>
                <a:latin typeface="Courier New"/>
              </a:rPr>
              <a:t>/* Second arg to socket function */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2d961e"/>
                </a:solidFill>
                <a:latin typeface="Courier New"/>
              </a:rPr>
              <a:t>int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r>
              <a:rPr b="1" lang="en-US" sz="1500" spc="-1" strike="noStrike">
                <a:solidFill>
                  <a:srgbClr val="c1651c"/>
                </a:solidFill>
                <a:latin typeface="Courier New"/>
              </a:rPr>
              <a:t>ai_protocol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;  </a:t>
            </a:r>
            <a:r>
              <a:rPr b="1" lang="en-US" sz="1500" spc="-1" strike="noStrike">
                <a:solidFill>
                  <a:srgbClr val="cb2418"/>
                </a:solidFill>
                <a:latin typeface="Courier New"/>
              </a:rPr>
              <a:t>/* Third arg to socket function  */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2d961e"/>
                </a:solidFill>
                <a:latin typeface="Courier New"/>
              </a:rPr>
              <a:t>char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        *</a:t>
            </a:r>
            <a:r>
              <a:rPr b="1" lang="en-US" sz="1500" spc="-1" strike="noStrike">
                <a:solidFill>
                  <a:srgbClr val="c1651c"/>
                </a:solidFill>
                <a:latin typeface="Courier New"/>
              </a:rPr>
              <a:t>ai_canonname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; </a:t>
            </a:r>
            <a:r>
              <a:rPr b="1" lang="en-US" sz="1500" spc="-1" strike="noStrike">
                <a:solidFill>
                  <a:srgbClr val="cb2418"/>
                </a:solidFill>
                <a:latin typeface="Courier New"/>
              </a:rPr>
              <a:t>/* Canonical host name */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2d961e"/>
                </a:solidFill>
                <a:latin typeface="Courier New"/>
              </a:rPr>
              <a:t>size_t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       </a:t>
            </a:r>
            <a:r>
              <a:rPr b="1" lang="en-US" sz="1500" spc="-1" strike="noStrike">
                <a:solidFill>
                  <a:srgbClr val="c1651c"/>
                </a:solidFill>
                <a:latin typeface="Courier New"/>
              </a:rPr>
              <a:t>ai_addrlen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;   </a:t>
            </a:r>
            <a:r>
              <a:rPr b="1" lang="en-US" sz="1500" spc="-1" strike="noStrike">
                <a:solidFill>
                  <a:srgbClr val="cb2418"/>
                </a:solidFill>
                <a:latin typeface="Courier New"/>
              </a:rPr>
              <a:t>/* Size of ai_addr struct */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c200ff"/>
                </a:solidFill>
                <a:latin typeface="Courier New"/>
              </a:rPr>
              <a:t>struct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500" spc="-1" strike="noStrike">
                <a:solidFill>
                  <a:srgbClr val="2d961e"/>
                </a:solidFill>
                <a:latin typeface="Courier New"/>
              </a:rPr>
              <a:t>sockaddr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*</a:t>
            </a:r>
            <a:r>
              <a:rPr b="1" lang="en-US" sz="1500" spc="-1" strike="noStrike">
                <a:solidFill>
                  <a:srgbClr val="c1651c"/>
                </a:solidFill>
                <a:latin typeface="Courier New"/>
              </a:rPr>
              <a:t>ai_addr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;      </a:t>
            </a:r>
            <a:r>
              <a:rPr b="1" lang="en-US" sz="1500" spc="-1" strike="noStrike">
                <a:solidFill>
                  <a:srgbClr val="cb2418"/>
                </a:solidFill>
                <a:latin typeface="Courier New"/>
              </a:rPr>
              <a:t>/* Ptr to socket address structure */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c200ff"/>
                </a:solidFill>
                <a:latin typeface="Courier New"/>
              </a:rPr>
              <a:t>struct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500" spc="-1" strike="noStrike">
                <a:solidFill>
                  <a:srgbClr val="2d961e"/>
                </a:solidFill>
                <a:latin typeface="Courier New"/>
              </a:rPr>
              <a:t>addrinfo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*</a:t>
            </a:r>
            <a:r>
              <a:rPr b="1" lang="en-US" sz="1500" spc="-1" strike="noStrike">
                <a:solidFill>
                  <a:srgbClr val="c1651c"/>
                </a:solidFill>
                <a:latin typeface="Courier New"/>
              </a:rPr>
              <a:t>ai_next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;      </a:t>
            </a:r>
            <a:r>
              <a:rPr b="1" lang="en-US" sz="1500" spc="-1" strike="noStrike">
                <a:solidFill>
                  <a:srgbClr val="cb2418"/>
                </a:solidFill>
                <a:latin typeface="Courier New"/>
              </a:rPr>
              <a:t>/* Ptr to next item in linked list */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};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52280" y="435600"/>
            <a:ext cx="891504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Host and Service Conversion: </a:t>
            </a:r>
            <a:r>
              <a:rPr b="1" lang="en-US" sz="3600" spc="-1" strike="noStrike">
                <a:solidFill>
                  <a:schemeClr val="dk1"/>
                </a:solidFill>
                <a:latin typeface="Courier New"/>
              </a:rPr>
              <a:t>getnameinfo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8442000" cy="183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getnameinfo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is the inverse of getaddrinfo, converting a socket address to the corresponding host and service.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Replaces obsolete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gethostbyaddr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getservbyport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funcs.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Reentrant and protocol independent.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6" name="Rectangle 6"/>
          <p:cNvSpPr/>
          <p:nvPr/>
        </p:nvSpPr>
        <p:spPr>
          <a:xfrm>
            <a:off x="228600" y="3570840"/>
            <a:ext cx="8610120" cy="106452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int getnameinfo(const SA *sa, socklen_t salen,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/* In: socket addr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          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char *host, size_t hostlen,   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/* Out: host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          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char *serv, size_t servlen,   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/* Out: service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            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int flags);                   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/* optional flags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80880" y="493560"/>
            <a:ext cx="642096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pu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80520" y="121932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network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is a hierarchical system of boxes and wires organized by geographical proximity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SAN (System Area Network) spans cluster or machine room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Switched Ethernet, Quadrics QSW, …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LAN (Local Area Network)  spans a building or campus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Ethernet is most prominent example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WAN (Wide Area Network) spans country or world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Typically high-speed point-to-point phone lines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An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internetwork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 (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internet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)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is an interconnected set of networks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The Global IP Internet (uppercase “I”) is the most famous example of an internet (lowercase “i”)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Let’s see how an internet is built from the ground up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Conversion Example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28" name="Rectangle 3"/>
          <p:cNvSpPr/>
          <p:nvPr/>
        </p:nvSpPr>
        <p:spPr>
          <a:xfrm>
            <a:off x="274680" y="1818000"/>
            <a:ext cx="8572320" cy="423288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26492"/>
                </a:solidFill>
                <a:latin typeface="Courier New"/>
              </a:rPr>
              <a:t>#include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9d206f"/>
                </a:solidFill>
                <a:latin typeface="Courier New"/>
              </a:rPr>
              <a:t>"csapp.h"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Courier New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4a00ff"/>
                </a:solidFill>
                <a:latin typeface="Courier New"/>
              </a:rPr>
              <a:t>main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Courier New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Courier New"/>
              </a:rPr>
              <a:t>argc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1600" spc="-1" strike="noStrike">
                <a:solidFill>
                  <a:srgbClr val="2d961e"/>
                </a:solidFill>
                <a:latin typeface="Courier New"/>
              </a:rPr>
              <a:t>char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**</a:t>
            </a:r>
            <a:r>
              <a:rPr b="1" lang="en-US" sz="1600" spc="-1" strike="noStrike">
                <a:solidFill>
                  <a:srgbClr val="c1651c"/>
                </a:solidFill>
                <a:latin typeface="Courier New"/>
              </a:rPr>
              <a:t>argv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Courier New"/>
              </a:rPr>
              <a:t>struct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2d961e"/>
                </a:solidFill>
                <a:latin typeface="Courier New"/>
              </a:rPr>
              <a:t>addrinfo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*</a:t>
            </a:r>
            <a:r>
              <a:rPr b="1" lang="en-US" sz="1600" spc="-1" strike="noStrike">
                <a:solidFill>
                  <a:srgbClr val="c1651c"/>
                </a:solidFill>
                <a:latin typeface="Courier New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, *</a:t>
            </a:r>
            <a:r>
              <a:rPr b="1" lang="en-US" sz="1600" spc="-1" strike="noStrike">
                <a:solidFill>
                  <a:srgbClr val="c1651c"/>
                </a:solidFill>
                <a:latin typeface="Courier New"/>
              </a:rPr>
              <a:t>listp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1600" spc="-1" strike="noStrike">
                <a:solidFill>
                  <a:srgbClr val="c1651c"/>
                </a:solidFill>
                <a:latin typeface="Courier New"/>
              </a:rPr>
              <a:t>hints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Courier New"/>
              </a:rPr>
              <a:t>char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Courier New"/>
              </a:rPr>
              <a:t>buf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[MAXLINE];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2d961e"/>
                </a:solidFill>
                <a:latin typeface="Courier New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Courier New"/>
              </a:rPr>
              <a:t>rc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1600" spc="-1" strike="noStrike">
                <a:solidFill>
                  <a:srgbClr val="c1651c"/>
                </a:solidFill>
                <a:latin typeface="Courier New"/>
              </a:rPr>
              <a:t>flags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cb2418"/>
                </a:solidFill>
                <a:latin typeface="Courier New"/>
              </a:rPr>
              <a:t>/* Get a list of addrinfo records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memset(&amp;hints, 0, </a:t>
            </a:r>
            <a:r>
              <a:rPr b="1" lang="en-US" sz="1600" spc="-1" strike="noStrike">
                <a:solidFill>
                  <a:srgbClr val="c200ff"/>
                </a:solidFill>
                <a:latin typeface="Courier New"/>
              </a:rPr>
              <a:t>sizeof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600" spc="-1" strike="noStrike">
                <a:solidFill>
                  <a:srgbClr val="c200ff"/>
                </a:solidFill>
                <a:latin typeface="Courier New"/>
              </a:rPr>
              <a:t>struct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2d961e"/>
                </a:solidFill>
                <a:latin typeface="Courier New"/>
              </a:rPr>
              <a:t>addrinfo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));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hints.ai_family = AF_INET;       </a:t>
            </a:r>
            <a:r>
              <a:rPr b="1" lang="en-US" sz="1600" spc="-1" strike="noStrike">
                <a:solidFill>
                  <a:srgbClr val="cb2418"/>
                </a:solidFill>
                <a:latin typeface="Courier New"/>
              </a:rPr>
              <a:t>/* IPv4 only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hints.ai_socktype = SOCK_STREAM; </a:t>
            </a:r>
            <a:r>
              <a:rPr b="1" lang="en-US" sz="1600" spc="-1" strike="noStrike">
                <a:solidFill>
                  <a:srgbClr val="cb2418"/>
                </a:solidFill>
                <a:latin typeface="Courier New"/>
              </a:rPr>
              <a:t>/* Connections only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Courier New"/>
              </a:rPr>
              <a:t>if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((rc = getaddrinfo(argv[1], </a:t>
            </a:r>
            <a:r>
              <a:rPr b="1" lang="en-US" sz="1600" spc="-1" strike="noStrike">
                <a:solidFill>
                  <a:srgbClr val="2c9290"/>
                </a:solidFill>
                <a:latin typeface="Courier New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, &amp;hints, &amp;listp)) != 0)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fprintf(stderr, </a:t>
            </a:r>
            <a:r>
              <a:rPr b="1" lang="en-US" sz="1600" spc="-1" strike="noStrike">
                <a:solidFill>
                  <a:srgbClr val="9d206f"/>
                </a:solidFill>
                <a:latin typeface="Courier New"/>
              </a:rPr>
              <a:t>"getaddrinfo error: %s\n"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, gai_strerror(rc));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exit(1);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TextBox 4"/>
          <p:cNvSpPr/>
          <p:nvPr/>
        </p:nvSpPr>
        <p:spPr>
          <a:xfrm>
            <a:off x="7687440" y="5721120"/>
            <a:ext cx="1316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latin typeface="Calibri"/>
              </a:rPr>
              <a:t>hostinfo.c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(c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t)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31" name="Rectangle 5"/>
          <p:cNvSpPr/>
          <p:nvPr/>
        </p:nvSpPr>
        <p:spPr>
          <a:xfrm>
            <a:off x="460080" y="2133720"/>
            <a:ext cx="8085960" cy="32580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cb2418"/>
                </a:solidFill>
                <a:latin typeface="Courier New"/>
              </a:rPr>
              <a:t>/* Walk the list and display each IP address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flags = NI_NUMERICHOST; </a:t>
            </a:r>
            <a:r>
              <a:rPr b="1" lang="en-US" sz="1600" spc="-1" strike="noStrike">
                <a:solidFill>
                  <a:srgbClr val="cb2418"/>
                </a:solidFill>
                <a:latin typeface="Courier New"/>
              </a:rPr>
              <a:t>/* Display address instead of name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da-DK" sz="1600" spc="-1" strike="noStrike">
                <a:solidFill>
                  <a:srgbClr val="c200ff"/>
                </a:solidFill>
                <a:latin typeface="Courier New"/>
              </a:rPr>
              <a:t>for</a:t>
            </a:r>
            <a:r>
              <a:rPr b="1" lang="da-DK" sz="1600" spc="-1" strike="noStrike">
                <a:solidFill>
                  <a:srgbClr val="000000"/>
                </a:solidFill>
                <a:latin typeface="Courier New"/>
              </a:rPr>
              <a:t> (p = listp; p; p = p-&gt;ai_next)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da-DK" sz="1600" spc="-1" strike="noStrike">
                <a:solidFill>
                  <a:srgbClr val="000000"/>
                </a:solidFill>
                <a:latin typeface="Courier New"/>
              </a:rPr>
              <a:t>Getnameinfo(p-&gt;ai_addr, p-&gt;ai_addrlen,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b="1" lang="da-DK" sz="1600" spc="-1" strike="noStrike">
                <a:solidFill>
                  <a:srgbClr val="000000"/>
                </a:solidFill>
                <a:latin typeface="Courier New"/>
              </a:rPr>
              <a:t>buf, MAXLINE, </a:t>
            </a:r>
            <a:r>
              <a:rPr b="1" lang="da-DK" sz="1600" spc="-1" strike="noStrike">
                <a:solidFill>
                  <a:srgbClr val="2c9290"/>
                </a:solidFill>
                <a:latin typeface="Courier New"/>
              </a:rPr>
              <a:t>NULL</a:t>
            </a:r>
            <a:r>
              <a:rPr b="1" lang="da-DK" sz="1600" spc="-1" strike="noStrike">
                <a:solidFill>
                  <a:srgbClr val="000000"/>
                </a:solidFill>
                <a:latin typeface="Courier New"/>
              </a:rPr>
              <a:t>, 0, flags);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o-RO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ro-RO" sz="1600" spc="-1" strike="noStrike">
                <a:solidFill>
                  <a:srgbClr val="000000"/>
                </a:solidFill>
                <a:latin typeface="Courier New"/>
              </a:rPr>
              <a:t>printf(</a:t>
            </a:r>
            <a:r>
              <a:rPr b="1" lang="ro-RO" sz="1600" spc="-1" strike="noStrike">
                <a:solidFill>
                  <a:srgbClr val="9d206f"/>
                </a:solidFill>
                <a:latin typeface="Courier New"/>
              </a:rPr>
              <a:t>"%s\n"</a:t>
            </a:r>
            <a:r>
              <a:rPr b="1" lang="ro-RO" sz="1600" spc="-1" strike="noStrike">
                <a:solidFill>
                  <a:srgbClr val="000000"/>
                </a:solidFill>
                <a:latin typeface="Courier New"/>
              </a:rPr>
              <a:t>, buf);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o-RO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ro-RO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cb2418"/>
                </a:solidFill>
                <a:latin typeface="Courier New"/>
              </a:rPr>
              <a:t>/* Clean up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Freeaddrinfo(listp);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exit(0);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TextBox 6"/>
          <p:cNvSpPr/>
          <p:nvPr/>
        </p:nvSpPr>
        <p:spPr>
          <a:xfrm>
            <a:off x="7351920" y="5057640"/>
            <a:ext cx="1316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latin typeface="Calibri"/>
              </a:rPr>
              <a:t>hostinfo.c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Running hostinfo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34" name="Text Box 3"/>
          <p:cNvSpPr/>
          <p:nvPr/>
        </p:nvSpPr>
        <p:spPr>
          <a:xfrm>
            <a:off x="475920" y="1542600"/>
            <a:ext cx="6686640" cy="2770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913a8"/>
                </a:solidFill>
                <a:latin typeface="Menlo-Regular"/>
              </a:rPr>
              <a:t>whaleshark&gt; </a:t>
            </a:r>
            <a:r>
              <a:rPr b="1" lang="en-US" sz="1600" spc="-1" strike="noStrike">
                <a:solidFill>
                  <a:srgbClr val="000000"/>
                </a:solidFill>
                <a:latin typeface="Menlo-Bold"/>
              </a:rPr>
              <a:t>./hostinfo localhost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-Regular"/>
              </a:rPr>
              <a:t>127.0.0.1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913a8"/>
                </a:solidFill>
                <a:latin typeface="Menlo-Regular"/>
              </a:rPr>
              <a:t>whaleshark&gt;</a:t>
            </a:r>
            <a:r>
              <a:rPr b="0" lang="en-US" sz="1600" spc="-1" strike="noStrike">
                <a:solidFill>
                  <a:srgbClr val="3913a8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Menlo-Bold"/>
              </a:rPr>
              <a:t>./hostinfo whaleshark.ics.cs.cmu.edu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-Regular"/>
              </a:rPr>
              <a:t>128.2.210.175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913a8"/>
                </a:solidFill>
                <a:latin typeface="Menlo-Regular"/>
              </a:rPr>
              <a:t>whaleshark&gt;</a:t>
            </a:r>
            <a:r>
              <a:rPr b="0" lang="en-US" sz="1600" spc="-1" strike="noStrike">
                <a:solidFill>
                  <a:srgbClr val="3913a8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Menlo-Bold"/>
              </a:rPr>
              <a:t>./hostinfo twitter.com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-Regular"/>
              </a:rPr>
              <a:t>199.16.156.230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-Regular"/>
              </a:rPr>
              <a:t>199.16.156.38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-Regular"/>
              </a:rPr>
              <a:t>199.16.156.102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-Regular"/>
              </a:rPr>
              <a:t>199.16.156.198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Next time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Using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getaddrinfo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for host and service conversion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Writing clients and servers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Writing Web servers!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380880" y="458640"/>
            <a:ext cx="647676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Basic Internet Components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/>
          </p:nvPr>
        </p:nvSpPr>
        <p:spPr>
          <a:xfrm>
            <a:off x="412560" y="1295280"/>
            <a:ext cx="8502480" cy="4952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Internet backbone: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collection of routers (nationwide or worldwide) connected by high-speed point-to-point networks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Internet Exchange Points (IXP):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router that connects multiple backbones (often referred to as peers)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Also called Network Access Points (NAP)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Regional networks: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smaller backbones that cover smaller geographical areas 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(e.g., cities or states)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Point of presence (POP):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machine that is connected to the Internet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Internet Service Providers (ISPs):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provide dial-up or direct access to POPs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380880" y="334800"/>
            <a:ext cx="754344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Internet Connection Hierarchy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40" name="Text Box 3"/>
          <p:cNvSpPr/>
          <p:nvPr/>
        </p:nvSpPr>
        <p:spPr>
          <a:xfrm>
            <a:off x="2677320" y="1294200"/>
            <a:ext cx="56664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IXP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Text Box 4"/>
          <p:cNvSpPr/>
          <p:nvPr/>
        </p:nvSpPr>
        <p:spPr>
          <a:xfrm>
            <a:off x="3963240" y="1294200"/>
            <a:ext cx="56664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IXP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Text Box 5"/>
          <p:cNvSpPr/>
          <p:nvPr/>
        </p:nvSpPr>
        <p:spPr>
          <a:xfrm>
            <a:off x="1619640" y="2345040"/>
            <a:ext cx="130428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Backbone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Text Box 6"/>
          <p:cNvSpPr/>
          <p:nvPr/>
        </p:nvSpPr>
        <p:spPr>
          <a:xfrm>
            <a:off x="5882040" y="2345040"/>
            <a:ext cx="130428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Backbone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Text Box 7"/>
          <p:cNvSpPr/>
          <p:nvPr/>
        </p:nvSpPr>
        <p:spPr>
          <a:xfrm>
            <a:off x="4470840" y="2345040"/>
            <a:ext cx="130428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Backbone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Text Box 8"/>
          <p:cNvSpPr/>
          <p:nvPr/>
        </p:nvSpPr>
        <p:spPr>
          <a:xfrm>
            <a:off x="3045240" y="2345040"/>
            <a:ext cx="130428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Backbone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Text Box 9"/>
          <p:cNvSpPr/>
          <p:nvPr/>
        </p:nvSpPr>
        <p:spPr>
          <a:xfrm>
            <a:off x="5412240" y="1294200"/>
            <a:ext cx="56664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IXP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Text Box 10"/>
          <p:cNvSpPr/>
          <p:nvPr/>
        </p:nvSpPr>
        <p:spPr>
          <a:xfrm>
            <a:off x="7314840" y="3257640"/>
            <a:ext cx="7099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Text Box 11"/>
          <p:cNvSpPr/>
          <p:nvPr/>
        </p:nvSpPr>
        <p:spPr>
          <a:xfrm>
            <a:off x="5846760" y="325764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Text Box 12"/>
          <p:cNvSpPr/>
          <p:nvPr/>
        </p:nvSpPr>
        <p:spPr>
          <a:xfrm>
            <a:off x="6597720" y="325764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Line 13"/>
          <p:cNvSpPr/>
          <p:nvPr/>
        </p:nvSpPr>
        <p:spPr>
          <a:xfrm flipV="1">
            <a:off x="6163920" y="2709720"/>
            <a:ext cx="44640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1" name="Line 14"/>
          <p:cNvSpPr/>
          <p:nvPr/>
        </p:nvSpPr>
        <p:spPr>
          <a:xfrm flipH="1" flipV="1">
            <a:off x="6771960" y="2709720"/>
            <a:ext cx="15264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2" name="Line 15"/>
          <p:cNvSpPr/>
          <p:nvPr/>
        </p:nvSpPr>
        <p:spPr>
          <a:xfrm flipH="1" flipV="1">
            <a:off x="6924600" y="2709720"/>
            <a:ext cx="83664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3" name="Line 16"/>
          <p:cNvSpPr/>
          <p:nvPr/>
        </p:nvSpPr>
        <p:spPr>
          <a:xfrm flipH="1" flipV="1">
            <a:off x="5798880" y="1658880"/>
            <a:ext cx="811440" cy="68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4" name="Line 17"/>
          <p:cNvSpPr/>
          <p:nvPr/>
        </p:nvSpPr>
        <p:spPr>
          <a:xfrm flipH="1" flipV="1">
            <a:off x="4373280" y="1658880"/>
            <a:ext cx="2237040" cy="68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5" name="Line 18"/>
          <p:cNvSpPr/>
          <p:nvPr/>
        </p:nvSpPr>
        <p:spPr>
          <a:xfrm flipV="1">
            <a:off x="3728880" y="1658880"/>
            <a:ext cx="220680" cy="68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6" name="Line 19"/>
          <p:cNvSpPr/>
          <p:nvPr/>
        </p:nvSpPr>
        <p:spPr>
          <a:xfrm flipV="1">
            <a:off x="3728880" y="1658880"/>
            <a:ext cx="1825560" cy="68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7" name="Line 20"/>
          <p:cNvSpPr/>
          <p:nvPr/>
        </p:nvSpPr>
        <p:spPr>
          <a:xfrm flipH="1" flipV="1">
            <a:off x="2947680" y="1658880"/>
            <a:ext cx="781200" cy="68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8" name="Line 21"/>
          <p:cNvSpPr/>
          <p:nvPr/>
        </p:nvSpPr>
        <p:spPr>
          <a:xfrm flipH="1" flipV="1">
            <a:off x="4184640" y="1658880"/>
            <a:ext cx="1049040" cy="68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9" name="Line 22"/>
          <p:cNvSpPr/>
          <p:nvPr/>
        </p:nvSpPr>
        <p:spPr>
          <a:xfrm flipV="1">
            <a:off x="2282760" y="1658880"/>
            <a:ext cx="664920" cy="684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0" name="Text Box 23"/>
          <p:cNvSpPr/>
          <p:nvPr/>
        </p:nvSpPr>
        <p:spPr>
          <a:xfrm>
            <a:off x="856080" y="4185000"/>
            <a:ext cx="168516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Regional net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Line 24"/>
          <p:cNvSpPr/>
          <p:nvPr/>
        </p:nvSpPr>
        <p:spPr>
          <a:xfrm flipV="1">
            <a:off x="1749240" y="2709720"/>
            <a:ext cx="511200" cy="5605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2" name="Text Box 25"/>
          <p:cNvSpPr/>
          <p:nvPr/>
        </p:nvSpPr>
        <p:spPr>
          <a:xfrm>
            <a:off x="4419720" y="327204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Text Box 26"/>
          <p:cNvSpPr/>
          <p:nvPr/>
        </p:nvSpPr>
        <p:spPr>
          <a:xfrm>
            <a:off x="2916360" y="327204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Text Box 27"/>
          <p:cNvSpPr/>
          <p:nvPr/>
        </p:nvSpPr>
        <p:spPr>
          <a:xfrm>
            <a:off x="3668760" y="327204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Line 28"/>
          <p:cNvSpPr/>
          <p:nvPr/>
        </p:nvSpPr>
        <p:spPr>
          <a:xfrm flipV="1">
            <a:off x="3233520" y="2724120"/>
            <a:ext cx="44784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6" name="Line 29"/>
          <p:cNvSpPr/>
          <p:nvPr/>
        </p:nvSpPr>
        <p:spPr>
          <a:xfrm flipH="1" flipV="1">
            <a:off x="3843000" y="2724120"/>
            <a:ext cx="15264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7" name="Line 30"/>
          <p:cNvSpPr/>
          <p:nvPr/>
        </p:nvSpPr>
        <p:spPr>
          <a:xfrm flipH="1" flipV="1">
            <a:off x="3995640" y="2724120"/>
            <a:ext cx="83664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8" name="Text Box 31"/>
          <p:cNvSpPr/>
          <p:nvPr/>
        </p:nvSpPr>
        <p:spPr>
          <a:xfrm>
            <a:off x="1143000" y="511200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Line 32"/>
          <p:cNvSpPr/>
          <p:nvPr/>
        </p:nvSpPr>
        <p:spPr>
          <a:xfrm flipV="1">
            <a:off x="836280" y="4563720"/>
            <a:ext cx="65412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0" name="Line 33"/>
          <p:cNvSpPr/>
          <p:nvPr/>
        </p:nvSpPr>
        <p:spPr>
          <a:xfrm flipV="1">
            <a:off x="1490400" y="4563720"/>
            <a:ext cx="16200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1" name="Text Box 34"/>
          <p:cNvSpPr/>
          <p:nvPr/>
        </p:nvSpPr>
        <p:spPr>
          <a:xfrm>
            <a:off x="425520" y="511200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Text Box 35"/>
          <p:cNvSpPr/>
          <p:nvPr/>
        </p:nvSpPr>
        <p:spPr>
          <a:xfrm>
            <a:off x="2379600" y="5934240"/>
            <a:ext cx="186804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Small Business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Line 36"/>
          <p:cNvSpPr/>
          <p:nvPr/>
        </p:nvSpPr>
        <p:spPr>
          <a:xfrm flipV="1">
            <a:off x="3423960" y="5433840"/>
            <a:ext cx="360" cy="4986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4" name="Text Box 37"/>
          <p:cNvSpPr/>
          <p:nvPr/>
        </p:nvSpPr>
        <p:spPr>
          <a:xfrm>
            <a:off x="5516640" y="4185000"/>
            <a:ext cx="160884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Big Business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Line 38"/>
          <p:cNvSpPr/>
          <p:nvPr/>
        </p:nvSpPr>
        <p:spPr>
          <a:xfrm>
            <a:off x="6163920" y="3608280"/>
            <a:ext cx="360" cy="5745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6" name="Line 39"/>
          <p:cNvSpPr/>
          <p:nvPr/>
        </p:nvSpPr>
        <p:spPr>
          <a:xfrm flipH="1" flipV="1">
            <a:off x="4832280" y="3608280"/>
            <a:ext cx="1331640" cy="5745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7" name="Text Box 40"/>
          <p:cNvSpPr/>
          <p:nvPr/>
        </p:nvSpPr>
        <p:spPr>
          <a:xfrm>
            <a:off x="3729600" y="4185000"/>
            <a:ext cx="5407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ISP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Line 41"/>
          <p:cNvSpPr/>
          <p:nvPr/>
        </p:nvSpPr>
        <p:spPr>
          <a:xfrm flipV="1">
            <a:off x="4032000" y="3608280"/>
            <a:ext cx="360" cy="4982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9" name="Text Box 42"/>
          <p:cNvSpPr/>
          <p:nvPr/>
        </p:nvSpPr>
        <p:spPr>
          <a:xfrm>
            <a:off x="4568400" y="5112000"/>
            <a:ext cx="7099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Text Box 43"/>
          <p:cNvSpPr/>
          <p:nvPr/>
        </p:nvSpPr>
        <p:spPr>
          <a:xfrm>
            <a:off x="3100320" y="511200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Text Box 44"/>
          <p:cNvSpPr/>
          <p:nvPr/>
        </p:nvSpPr>
        <p:spPr>
          <a:xfrm>
            <a:off x="3853080" y="511200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Line 45"/>
          <p:cNvSpPr/>
          <p:nvPr/>
        </p:nvSpPr>
        <p:spPr>
          <a:xfrm flipV="1">
            <a:off x="3417840" y="4549680"/>
            <a:ext cx="44748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3" name="Line 46"/>
          <p:cNvSpPr/>
          <p:nvPr/>
        </p:nvSpPr>
        <p:spPr>
          <a:xfrm flipH="1" flipV="1">
            <a:off x="4025880" y="4549680"/>
            <a:ext cx="15228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4" name="Line 47"/>
          <p:cNvSpPr/>
          <p:nvPr/>
        </p:nvSpPr>
        <p:spPr>
          <a:xfrm flipH="1" flipV="1">
            <a:off x="4178160" y="4549680"/>
            <a:ext cx="83808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5" name="Line 48"/>
          <p:cNvSpPr/>
          <p:nvPr/>
        </p:nvSpPr>
        <p:spPr>
          <a:xfrm flipH="1">
            <a:off x="6295680" y="4520880"/>
            <a:ext cx="247680" cy="57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6" name="Text Box 49"/>
          <p:cNvSpPr/>
          <p:nvPr/>
        </p:nvSpPr>
        <p:spPr>
          <a:xfrm>
            <a:off x="5980320" y="511200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Text Box 50"/>
          <p:cNvSpPr/>
          <p:nvPr/>
        </p:nvSpPr>
        <p:spPr>
          <a:xfrm>
            <a:off x="5077800" y="5934240"/>
            <a:ext cx="179028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Pgh employee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Line 51"/>
          <p:cNvSpPr/>
          <p:nvPr/>
        </p:nvSpPr>
        <p:spPr>
          <a:xfrm flipH="1">
            <a:off x="6011640" y="5384520"/>
            <a:ext cx="152280" cy="547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9" name="Text Box 52"/>
          <p:cNvSpPr/>
          <p:nvPr/>
        </p:nvSpPr>
        <p:spPr>
          <a:xfrm>
            <a:off x="6044760" y="5412600"/>
            <a:ext cx="860760" cy="517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Cable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296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modem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Line 53"/>
          <p:cNvSpPr/>
          <p:nvPr/>
        </p:nvSpPr>
        <p:spPr>
          <a:xfrm>
            <a:off x="7350120" y="5384520"/>
            <a:ext cx="144360" cy="4986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1" name="Text Box 54"/>
          <p:cNvSpPr/>
          <p:nvPr/>
        </p:nvSpPr>
        <p:spPr>
          <a:xfrm>
            <a:off x="6889320" y="5934240"/>
            <a:ext cx="166680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DC employee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Text Box 55"/>
          <p:cNvSpPr/>
          <p:nvPr/>
        </p:nvSpPr>
        <p:spPr>
          <a:xfrm>
            <a:off x="6797880" y="511200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Line 56"/>
          <p:cNvSpPr/>
          <p:nvPr/>
        </p:nvSpPr>
        <p:spPr>
          <a:xfrm>
            <a:off x="6771960" y="4549680"/>
            <a:ext cx="389160" cy="546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4" name="Text Box 57"/>
          <p:cNvSpPr/>
          <p:nvPr/>
        </p:nvSpPr>
        <p:spPr>
          <a:xfrm>
            <a:off x="5695920" y="3714480"/>
            <a:ext cx="386640" cy="304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T3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Text Box 58"/>
          <p:cNvSpPr/>
          <p:nvPr/>
        </p:nvSpPr>
        <p:spPr>
          <a:xfrm>
            <a:off x="3375720" y="5580000"/>
            <a:ext cx="434160" cy="304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T1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Text Box 59"/>
          <p:cNvSpPr/>
          <p:nvPr/>
        </p:nvSpPr>
        <p:spPr>
          <a:xfrm>
            <a:off x="10800" y="5948640"/>
            <a:ext cx="23983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ISP (for individuals)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Text Box 60"/>
          <p:cNvSpPr/>
          <p:nvPr/>
        </p:nvSpPr>
        <p:spPr>
          <a:xfrm>
            <a:off x="1373400" y="3272040"/>
            <a:ext cx="650520" cy="36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Line 61"/>
          <p:cNvSpPr/>
          <p:nvPr/>
        </p:nvSpPr>
        <p:spPr>
          <a:xfrm flipV="1">
            <a:off x="1749240" y="3608280"/>
            <a:ext cx="360" cy="4982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9" name="Line 62"/>
          <p:cNvSpPr/>
          <p:nvPr/>
        </p:nvSpPr>
        <p:spPr>
          <a:xfrm flipV="1">
            <a:off x="723600" y="5433840"/>
            <a:ext cx="360" cy="4986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0" name="Text Box 63"/>
          <p:cNvSpPr/>
          <p:nvPr/>
        </p:nvSpPr>
        <p:spPr>
          <a:xfrm>
            <a:off x="7446600" y="5478480"/>
            <a:ext cx="513360" cy="304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DSL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Text Box 64"/>
          <p:cNvSpPr/>
          <p:nvPr/>
        </p:nvSpPr>
        <p:spPr>
          <a:xfrm>
            <a:off x="689040" y="5580000"/>
            <a:ext cx="386640" cy="304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ctr" defTabSz="912960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T1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Text Box 65"/>
          <p:cNvSpPr/>
          <p:nvPr/>
        </p:nvSpPr>
        <p:spPr>
          <a:xfrm>
            <a:off x="7502040" y="1981080"/>
            <a:ext cx="1333440" cy="638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Colocation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sites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Line 66"/>
          <p:cNvSpPr/>
          <p:nvPr/>
        </p:nvSpPr>
        <p:spPr>
          <a:xfrm flipH="1">
            <a:off x="7837200" y="2571480"/>
            <a:ext cx="319320" cy="704880"/>
          </a:xfrm>
          <a:prstGeom prst="line">
            <a:avLst/>
          </a:prstGeom>
          <a:ln w="2540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4" name="Line 67"/>
          <p:cNvSpPr/>
          <p:nvPr/>
        </p:nvSpPr>
        <p:spPr>
          <a:xfrm>
            <a:off x="2804760" y="2539080"/>
            <a:ext cx="380880" cy="36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5" name="Text Box 68"/>
          <p:cNvSpPr/>
          <p:nvPr/>
        </p:nvSpPr>
        <p:spPr>
          <a:xfrm>
            <a:off x="-92160" y="1066680"/>
            <a:ext cx="1693080" cy="22842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Private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“</a:t>
            </a: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peering”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agreements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between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two backbone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companies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often bypass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IXP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Line 69"/>
          <p:cNvSpPr/>
          <p:nvPr/>
        </p:nvSpPr>
        <p:spPr>
          <a:xfrm>
            <a:off x="1385640" y="1981080"/>
            <a:ext cx="1662120" cy="45720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7" name="Line 70"/>
          <p:cNvSpPr/>
          <p:nvPr/>
        </p:nvSpPr>
        <p:spPr>
          <a:xfrm flipH="1">
            <a:off x="7238880" y="2590560"/>
            <a:ext cx="838080" cy="762120"/>
          </a:xfrm>
          <a:prstGeom prst="line">
            <a:avLst/>
          </a:prstGeom>
          <a:ln w="2540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IP Address Structure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307000" cy="522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IP (V4) Address space divided into classes: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Network ID Written in form w.x.y.z/n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 = number of bits in host address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E.g., CMU written as 128.2.0.0/16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Class B address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Unrouted (private) IP addresses: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10.0.0.0/8   172.16.0.0/12   192.168.0.0/16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0" name="Rectangle 39"/>
          <p:cNvSpPr/>
          <p:nvPr/>
        </p:nvSpPr>
        <p:spPr>
          <a:xfrm>
            <a:off x="1402200" y="1981080"/>
            <a:ext cx="75564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Rectangle 40"/>
          <p:cNvSpPr/>
          <p:nvPr/>
        </p:nvSpPr>
        <p:spPr>
          <a:xfrm>
            <a:off x="1397520" y="2362320"/>
            <a:ext cx="75708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Rectangle 41"/>
          <p:cNvSpPr/>
          <p:nvPr/>
        </p:nvSpPr>
        <p:spPr>
          <a:xfrm>
            <a:off x="1392120" y="2743200"/>
            <a:ext cx="75420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Rectangle 42"/>
          <p:cNvSpPr/>
          <p:nvPr/>
        </p:nvSpPr>
        <p:spPr>
          <a:xfrm>
            <a:off x="1391040" y="3124080"/>
            <a:ext cx="77544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Rectangle 43"/>
          <p:cNvSpPr/>
          <p:nvPr/>
        </p:nvSpPr>
        <p:spPr>
          <a:xfrm>
            <a:off x="1401840" y="3505320"/>
            <a:ext cx="73584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Rectangle 44"/>
          <p:cNvSpPr/>
          <p:nvPr/>
        </p:nvSpPr>
        <p:spPr>
          <a:xfrm>
            <a:off x="2024640" y="1728000"/>
            <a:ext cx="565668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0 1 2 3          8                   16                   24                    31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Rectangle 81"/>
          <p:cNvSpPr/>
          <p:nvPr/>
        </p:nvSpPr>
        <p:spPr>
          <a:xfrm>
            <a:off x="2286000" y="198360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Rectangle 83"/>
          <p:cNvSpPr/>
          <p:nvPr/>
        </p:nvSpPr>
        <p:spPr>
          <a:xfrm>
            <a:off x="2484360" y="1981080"/>
            <a:ext cx="1066320" cy="3690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8" name="Rectangle 84"/>
          <p:cNvSpPr/>
          <p:nvPr/>
        </p:nvSpPr>
        <p:spPr>
          <a:xfrm>
            <a:off x="3551040" y="1981080"/>
            <a:ext cx="3729960" cy="36900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9" name="Rectangle 8"/>
          <p:cNvSpPr/>
          <p:nvPr/>
        </p:nvSpPr>
        <p:spPr>
          <a:xfrm>
            <a:off x="2665440" y="2025360"/>
            <a:ext cx="68832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Net 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Rectangle 9"/>
          <p:cNvSpPr/>
          <p:nvPr/>
        </p:nvSpPr>
        <p:spPr>
          <a:xfrm>
            <a:off x="4939200" y="2025360"/>
            <a:ext cx="80280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Host 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Rectangle 94"/>
          <p:cNvSpPr/>
          <p:nvPr/>
        </p:nvSpPr>
        <p:spPr>
          <a:xfrm>
            <a:off x="2679120" y="2350080"/>
            <a:ext cx="2133360" cy="3690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2" name="Rectangle 95"/>
          <p:cNvSpPr/>
          <p:nvPr/>
        </p:nvSpPr>
        <p:spPr>
          <a:xfrm>
            <a:off x="4812840" y="2350080"/>
            <a:ext cx="2468160" cy="36900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3" name="Rectangle 96"/>
          <p:cNvSpPr/>
          <p:nvPr/>
        </p:nvSpPr>
        <p:spPr>
          <a:xfrm>
            <a:off x="2861640" y="2719080"/>
            <a:ext cx="3200040" cy="3690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4" name="Rectangle 97"/>
          <p:cNvSpPr/>
          <p:nvPr/>
        </p:nvSpPr>
        <p:spPr>
          <a:xfrm>
            <a:off x="6062040" y="2719080"/>
            <a:ext cx="1218960" cy="36900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5" name="Rectangle 99"/>
          <p:cNvSpPr/>
          <p:nvPr/>
        </p:nvSpPr>
        <p:spPr>
          <a:xfrm>
            <a:off x="5667480" y="2394360"/>
            <a:ext cx="80280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Host 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Rectangle 100"/>
          <p:cNvSpPr/>
          <p:nvPr/>
        </p:nvSpPr>
        <p:spPr>
          <a:xfrm>
            <a:off x="6307200" y="2760120"/>
            <a:ext cx="80280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Host 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Rectangle 101"/>
          <p:cNvSpPr/>
          <p:nvPr/>
        </p:nvSpPr>
        <p:spPr>
          <a:xfrm>
            <a:off x="3957120" y="2760120"/>
            <a:ext cx="68832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Net 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Rectangle 102"/>
          <p:cNvSpPr/>
          <p:nvPr/>
        </p:nvSpPr>
        <p:spPr>
          <a:xfrm>
            <a:off x="3241080" y="2394360"/>
            <a:ext cx="68832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Net 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Rectangle 31"/>
          <p:cNvSpPr/>
          <p:nvPr/>
        </p:nvSpPr>
        <p:spPr>
          <a:xfrm>
            <a:off x="3160080" y="3149280"/>
            <a:ext cx="188496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Multicast address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Rectangle 38"/>
          <p:cNvSpPr/>
          <p:nvPr/>
        </p:nvSpPr>
        <p:spPr>
          <a:xfrm>
            <a:off x="3097440" y="3517560"/>
            <a:ext cx="2762640" cy="27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Reserved for experiments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Rectangle 81"/>
          <p:cNvSpPr/>
          <p:nvPr/>
        </p:nvSpPr>
        <p:spPr>
          <a:xfrm>
            <a:off x="2286000" y="235260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Rectangle 81"/>
          <p:cNvSpPr/>
          <p:nvPr/>
        </p:nvSpPr>
        <p:spPr>
          <a:xfrm>
            <a:off x="2478240" y="235260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Rectangle 81"/>
          <p:cNvSpPr/>
          <p:nvPr/>
        </p:nvSpPr>
        <p:spPr>
          <a:xfrm>
            <a:off x="2478240" y="272088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Rectangle 81"/>
          <p:cNvSpPr/>
          <p:nvPr/>
        </p:nvSpPr>
        <p:spPr>
          <a:xfrm>
            <a:off x="2668320" y="272088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Rectangle 81"/>
          <p:cNvSpPr/>
          <p:nvPr/>
        </p:nvSpPr>
        <p:spPr>
          <a:xfrm>
            <a:off x="2286000" y="272088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Rectangle 81"/>
          <p:cNvSpPr/>
          <p:nvPr/>
        </p:nvSpPr>
        <p:spPr>
          <a:xfrm>
            <a:off x="2286000" y="308988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Rectangle 81"/>
          <p:cNvSpPr/>
          <p:nvPr/>
        </p:nvSpPr>
        <p:spPr>
          <a:xfrm>
            <a:off x="2668320" y="308988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Rectangle 81"/>
          <p:cNvSpPr/>
          <p:nvPr/>
        </p:nvSpPr>
        <p:spPr>
          <a:xfrm>
            <a:off x="2860560" y="308988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Rectangle 81"/>
          <p:cNvSpPr/>
          <p:nvPr/>
        </p:nvSpPr>
        <p:spPr>
          <a:xfrm>
            <a:off x="2478240" y="308988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Rectangle 81"/>
          <p:cNvSpPr/>
          <p:nvPr/>
        </p:nvSpPr>
        <p:spPr>
          <a:xfrm>
            <a:off x="2286000" y="346140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Rectangle 81"/>
          <p:cNvSpPr/>
          <p:nvPr/>
        </p:nvSpPr>
        <p:spPr>
          <a:xfrm>
            <a:off x="2668320" y="346140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Rectangle 81"/>
          <p:cNvSpPr/>
          <p:nvPr/>
        </p:nvSpPr>
        <p:spPr>
          <a:xfrm>
            <a:off x="2860560" y="346140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Rectangle 81"/>
          <p:cNvSpPr/>
          <p:nvPr/>
        </p:nvSpPr>
        <p:spPr>
          <a:xfrm>
            <a:off x="2478240" y="3461400"/>
            <a:ext cx="202680" cy="3636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36720" rIns="3672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357120" y="411120"/>
            <a:ext cx="87105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Evolution of Internet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372240" y="1219320"/>
            <a:ext cx="82382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Original Idea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Every node on Internet would have unique IP address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Everyone would be able to talk directly to everyone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No secrecy or authentication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Messages visible to routers and hosts on same 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Possible to forge source field in packet header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Shortcomings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There aren't enough IP addresses available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Don't want everyone to have access or knowledge of all other hosts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Security issues mandate secrecy &amp; authentication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Evolution of Internet: Naming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372240" y="1276200"/>
            <a:ext cx="831420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Dynamic address assignment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Most hosts don't need to have known address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Only those functioning as servers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DHCP (Dynamic Host Configuration Protocol)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Local ISP assigns address for temporary use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Example: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Laptop at CMU (wired connection)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IP address 128.2.213.29 (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bryant-tp4.cs.cmu.edu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Assigned statically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Laptop at home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IP address 192.168.1.5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Only valid within home network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Evolution of Internet: Firewalls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228600" y="3657600"/>
            <a:ext cx="8307000" cy="3047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89080" indent="-289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Firewalls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98480" indent="-2998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Hides organizations nodes from rest of Internet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98480" indent="-2998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Use local IP addresses within organization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98480" indent="-2998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For external service, provides proxy service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030320" indent="-231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AutoNum type="arabicPeriod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Client request: src=10.2.2.2, dest=216.99.99.99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030320" indent="-231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AutoNum type="arabicPeriod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Firewall forwards: src=176.3.3.3, dest=216.99.99.99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030320" indent="-231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AutoNum type="arabicPeriod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Server responds: src=216.99.99.99, dest=176.3.3.3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030320" indent="-231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AutoNum type="arabicPeriod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Firewall forwards response: src=216.99.99.99, dest=10.2.2.2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0" name="Freeform 31"/>
          <p:cNvSpPr/>
          <p:nvPr/>
        </p:nvSpPr>
        <p:spPr>
          <a:xfrm>
            <a:off x="1371600" y="1752480"/>
            <a:ext cx="2022480" cy="1350000"/>
          </a:xfrm>
          <a:custGeom>
            <a:avLst/>
            <a:gdLst>
              <a:gd name="textAreaLeft" fmla="*/ 0 w 2022480"/>
              <a:gd name="textAreaRight" fmla="*/ 2022840 w 2022480"/>
              <a:gd name="textAreaTop" fmla="*/ 0 h 1350000"/>
              <a:gd name="textAreaBottom" fmla="*/ 1350360 h 1350000"/>
            </a:gdLst>
            <a:ahLst/>
            <a:rect l="textAreaLeft" t="textAreaTop" r="textAreaRight" b="textAreaBottom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51" name="Freeform 32"/>
          <p:cNvSpPr/>
          <p:nvPr/>
        </p:nvSpPr>
        <p:spPr>
          <a:xfrm>
            <a:off x="3657600" y="1295280"/>
            <a:ext cx="4807800" cy="2540160"/>
          </a:xfrm>
          <a:custGeom>
            <a:avLst/>
            <a:gdLst>
              <a:gd name="textAreaLeft" fmla="*/ 0 w 4807800"/>
              <a:gd name="textAreaRight" fmla="*/ 4808160 w 4807800"/>
              <a:gd name="textAreaTop" fmla="*/ 0 h 2540160"/>
              <a:gd name="textAreaBottom" fmla="*/ 2540520 h 2540160"/>
            </a:gdLst>
            <a:ahLst/>
            <a:rect l="textAreaLeft" t="textAreaTop" r="textAreaRight" b="textAreaBottom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52" name="Oval 33"/>
          <p:cNvSpPr/>
          <p:nvPr/>
        </p:nvSpPr>
        <p:spPr>
          <a:xfrm>
            <a:off x="1562040" y="2438280"/>
            <a:ext cx="228240" cy="228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lt1">
                  <a:lumMod val="95000"/>
                </a:schemeClr>
              </a:solidFill>
              <a:latin typeface="Calibri"/>
            </a:endParaRPr>
          </a:p>
        </p:txBody>
      </p:sp>
      <p:sp>
        <p:nvSpPr>
          <p:cNvPr id="853" name="TextBox 35"/>
          <p:cNvSpPr/>
          <p:nvPr/>
        </p:nvSpPr>
        <p:spPr>
          <a:xfrm>
            <a:off x="1528200" y="2743200"/>
            <a:ext cx="15861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Corporation 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Oval 36"/>
          <p:cNvSpPr/>
          <p:nvPr/>
        </p:nvSpPr>
        <p:spPr>
          <a:xfrm>
            <a:off x="2095560" y="2484360"/>
            <a:ext cx="228240" cy="228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lt1">
                  <a:lumMod val="95000"/>
                </a:schemeClr>
              </a:solidFill>
              <a:latin typeface="Calibri"/>
            </a:endParaRPr>
          </a:p>
        </p:txBody>
      </p:sp>
      <p:sp>
        <p:nvSpPr>
          <p:cNvPr id="855" name="Oval 37"/>
          <p:cNvSpPr/>
          <p:nvPr/>
        </p:nvSpPr>
        <p:spPr>
          <a:xfrm>
            <a:off x="2133720" y="2087640"/>
            <a:ext cx="228240" cy="228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lt1">
                  <a:lumMod val="95000"/>
                </a:schemeClr>
              </a:solidFill>
              <a:latin typeface="Calibri"/>
            </a:endParaRPr>
          </a:p>
        </p:txBody>
      </p:sp>
      <p:sp>
        <p:nvSpPr>
          <p:cNvPr id="856" name="Oval 38"/>
          <p:cNvSpPr/>
          <p:nvPr/>
        </p:nvSpPr>
        <p:spPr>
          <a:xfrm>
            <a:off x="2843640" y="2514600"/>
            <a:ext cx="228240" cy="228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lt1">
                  <a:lumMod val="95000"/>
                </a:schemeClr>
              </a:solidFill>
              <a:latin typeface="Calibri"/>
            </a:endParaRPr>
          </a:p>
        </p:txBody>
      </p:sp>
      <p:sp>
        <p:nvSpPr>
          <p:cNvPr id="857" name="Rounded Rectangle 39"/>
          <p:cNvSpPr/>
          <p:nvPr/>
        </p:nvSpPr>
        <p:spPr>
          <a:xfrm>
            <a:off x="3048120" y="2057400"/>
            <a:ext cx="990360" cy="30456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lt1">
                    <a:lumMod val="95000"/>
                  </a:schemeClr>
                </a:solidFill>
                <a:latin typeface="Calibri"/>
              </a:rPr>
              <a:t>Firewall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8" name="Oval 40"/>
          <p:cNvSpPr/>
          <p:nvPr/>
        </p:nvSpPr>
        <p:spPr>
          <a:xfrm>
            <a:off x="6211080" y="2552760"/>
            <a:ext cx="228240" cy="228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lt1">
                  <a:lumMod val="95000"/>
                </a:schemeClr>
              </a:solidFill>
              <a:latin typeface="Calibri"/>
            </a:endParaRPr>
          </a:p>
        </p:txBody>
      </p:sp>
      <p:sp>
        <p:nvSpPr>
          <p:cNvPr id="859" name="TextBox 41"/>
          <p:cNvSpPr/>
          <p:nvPr/>
        </p:nvSpPr>
        <p:spPr>
          <a:xfrm>
            <a:off x="5561640" y="3429000"/>
            <a:ext cx="10314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Internet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TextBox 42"/>
          <p:cNvSpPr/>
          <p:nvPr/>
        </p:nvSpPr>
        <p:spPr>
          <a:xfrm>
            <a:off x="1419120" y="2054520"/>
            <a:ext cx="8319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10.2.2.2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1" name="Straight Arrow Connector 44"/>
          <p:cNvCxnSpPr/>
          <p:nvPr/>
        </p:nvCxnSpPr>
        <p:spPr>
          <a:xfrm>
            <a:off x="2415960" y="2138040"/>
            <a:ext cx="57204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862" name="Straight Arrow Connector 45"/>
          <p:cNvCxnSpPr/>
          <p:nvPr/>
        </p:nvCxnSpPr>
        <p:spPr>
          <a:xfrm flipH="1">
            <a:off x="2386080" y="2246040"/>
            <a:ext cx="572040" cy="1800"/>
          </a:xfrm>
          <a:prstGeom prst="straightConnector1">
            <a:avLst/>
          </a:prstGeom>
          <a:ln w="12700">
            <a:solidFill>
              <a:srgbClr val="000000"/>
            </a:solidFill>
            <a:miter/>
            <a:tailEnd len="med" type="arrow" w="med"/>
          </a:ln>
        </p:spPr>
      </p:cxnSp>
      <p:sp>
        <p:nvSpPr>
          <p:cNvPr id="863" name="TextBox 46"/>
          <p:cNvSpPr/>
          <p:nvPr/>
        </p:nvSpPr>
        <p:spPr>
          <a:xfrm>
            <a:off x="2547360" y="1901880"/>
            <a:ext cx="2800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TextBox 47"/>
          <p:cNvSpPr/>
          <p:nvPr/>
        </p:nvSpPr>
        <p:spPr>
          <a:xfrm>
            <a:off x="2553480" y="2176560"/>
            <a:ext cx="2800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5" name="Straight Arrow Connector 49"/>
          <p:cNvCxnSpPr/>
          <p:nvPr/>
        </p:nvCxnSpPr>
        <p:spPr>
          <a:xfrm>
            <a:off x="4111200" y="2165400"/>
            <a:ext cx="2057760" cy="413640"/>
          </a:xfrm>
          <a:prstGeom prst="straightConnector1">
            <a:avLst/>
          </a:prstGeom>
          <a:ln w="127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866" name="Straight Arrow Connector 50"/>
          <p:cNvCxnSpPr/>
          <p:nvPr/>
        </p:nvCxnSpPr>
        <p:spPr>
          <a:xfrm>
            <a:off x="4080960" y="2278080"/>
            <a:ext cx="2057760" cy="413280"/>
          </a:xfrm>
          <a:prstGeom prst="straightConnector1">
            <a:avLst/>
          </a:prstGeom>
          <a:ln w="12700">
            <a:solidFill>
              <a:srgbClr val="000000"/>
            </a:solidFill>
            <a:miter/>
            <a:headEnd len="med" type="arrow" w="med"/>
          </a:ln>
        </p:spPr>
      </p:cxnSp>
      <p:sp>
        <p:nvSpPr>
          <p:cNvPr id="867" name="TextBox 51"/>
          <p:cNvSpPr/>
          <p:nvPr/>
        </p:nvSpPr>
        <p:spPr>
          <a:xfrm>
            <a:off x="4979520" y="2124000"/>
            <a:ext cx="2800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TextBox 52"/>
          <p:cNvSpPr/>
          <p:nvPr/>
        </p:nvSpPr>
        <p:spPr>
          <a:xfrm>
            <a:off x="4874760" y="2411280"/>
            <a:ext cx="2800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TextBox 53"/>
          <p:cNvSpPr/>
          <p:nvPr/>
        </p:nvSpPr>
        <p:spPr>
          <a:xfrm>
            <a:off x="3748680" y="1794960"/>
            <a:ext cx="934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176.3.3.3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TextBox 54"/>
          <p:cNvSpPr/>
          <p:nvPr/>
        </p:nvSpPr>
        <p:spPr>
          <a:xfrm>
            <a:off x="6390360" y="2514600"/>
            <a:ext cx="1240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216.99.99.99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72960" y="457200"/>
            <a:ext cx="770364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ve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l: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he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g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79440" y="3048120"/>
            <a:ext cx="8307000" cy="3123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Ethernet segment consists of a collection of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hosts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connected by wires (twisted pairs) to a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hub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5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Spans room or floor in a building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5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Operation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Each Ethernet adapter has a unique 48-bit address (MAC address)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E.g., 00:16:ea:e3:54:e6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Hosts send bits to any other host in chunks called </a:t>
            </a: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frames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Hub slavishly copies each bit from each port to every other port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Every host sees every bit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Note: Hubs are on their way out. Bridges (switches, routers) became cheap enough to replace them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5000"/>
              </a:lnSpc>
              <a:spcBef>
                <a:spcPts val="320"/>
              </a:spcBef>
              <a:buNone/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Line 4"/>
          <p:cNvSpPr/>
          <p:nvPr/>
        </p:nvSpPr>
        <p:spPr>
          <a:xfrm>
            <a:off x="3305160" y="1766880"/>
            <a:ext cx="838080" cy="380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Line 5"/>
          <p:cNvSpPr/>
          <p:nvPr/>
        </p:nvSpPr>
        <p:spPr>
          <a:xfrm>
            <a:off x="4329360" y="1766880"/>
            <a:ext cx="360" cy="3045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3" name="Line 6"/>
          <p:cNvSpPr/>
          <p:nvPr/>
        </p:nvSpPr>
        <p:spPr>
          <a:xfrm flipH="1">
            <a:off x="4524120" y="1766880"/>
            <a:ext cx="685800" cy="380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Rectangle 7"/>
          <p:cNvSpPr/>
          <p:nvPr/>
        </p:nvSpPr>
        <p:spPr>
          <a:xfrm>
            <a:off x="2928600" y="14504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Rectangle 8"/>
          <p:cNvSpPr/>
          <p:nvPr/>
        </p:nvSpPr>
        <p:spPr>
          <a:xfrm>
            <a:off x="3943440" y="14504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Rectangle 9"/>
          <p:cNvSpPr/>
          <p:nvPr/>
        </p:nvSpPr>
        <p:spPr>
          <a:xfrm>
            <a:off x="4890600" y="14504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AutoShape 10"/>
          <p:cNvSpPr/>
          <p:nvPr/>
        </p:nvSpPr>
        <p:spPr>
          <a:xfrm>
            <a:off x="3886200" y="2062800"/>
            <a:ext cx="914040" cy="402840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 Box 11"/>
          <p:cNvSpPr/>
          <p:nvPr/>
        </p:nvSpPr>
        <p:spPr>
          <a:xfrm>
            <a:off x="4794840" y="1842840"/>
            <a:ext cx="11991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100 Mb/s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 Box 12"/>
          <p:cNvSpPr/>
          <p:nvPr/>
        </p:nvSpPr>
        <p:spPr>
          <a:xfrm>
            <a:off x="2616480" y="1831320"/>
            <a:ext cx="11991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100 Mb/s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 Box 13"/>
          <p:cNvSpPr/>
          <p:nvPr/>
        </p:nvSpPr>
        <p:spPr>
          <a:xfrm>
            <a:off x="4903560" y="2734560"/>
            <a:ext cx="638280" cy="36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c00000"/>
                </a:solidFill>
                <a:latin typeface="Calibri"/>
              </a:rPr>
              <a:t>port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Line 14"/>
          <p:cNvSpPr/>
          <p:nvPr/>
        </p:nvSpPr>
        <p:spPr>
          <a:xfrm flipH="1" flipV="1">
            <a:off x="4718880" y="2122200"/>
            <a:ext cx="267840" cy="747720"/>
          </a:xfrm>
          <a:prstGeom prst="line">
            <a:avLst/>
          </a:prstGeom>
          <a:ln w="28575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Oval 16"/>
          <p:cNvSpPr/>
          <p:nvPr/>
        </p:nvSpPr>
        <p:spPr>
          <a:xfrm>
            <a:off x="3908160" y="2014920"/>
            <a:ext cx="91080" cy="9108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440" bIns="1944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83" name="Oval 17"/>
          <p:cNvSpPr/>
          <p:nvPr/>
        </p:nvSpPr>
        <p:spPr>
          <a:xfrm>
            <a:off x="4284000" y="2014920"/>
            <a:ext cx="91080" cy="9108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440" bIns="1944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84" name="Oval 18"/>
          <p:cNvSpPr/>
          <p:nvPr/>
        </p:nvSpPr>
        <p:spPr>
          <a:xfrm>
            <a:off x="4649760" y="2014920"/>
            <a:ext cx="91080" cy="9108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440" bIns="1944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 30"/>
          <p:cNvSpPr/>
          <p:nvPr/>
        </p:nvSpPr>
        <p:spPr>
          <a:xfrm>
            <a:off x="4638960" y="2704320"/>
            <a:ext cx="360" cy="109728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80880" y="493560"/>
            <a:ext cx="821664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Next Level: Bridged Ethernet Segment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79440" y="5416560"/>
            <a:ext cx="8307000" cy="83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Spans building or campus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Bridges cleverly learn which hosts are reachable from which ports and then selectively copy frames from port to port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Line 4"/>
          <p:cNvSpPr/>
          <p:nvPr/>
        </p:nvSpPr>
        <p:spPr>
          <a:xfrm>
            <a:off x="1752480" y="1993680"/>
            <a:ext cx="838080" cy="3808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Line 5"/>
          <p:cNvSpPr/>
          <p:nvPr/>
        </p:nvSpPr>
        <p:spPr>
          <a:xfrm>
            <a:off x="2743200" y="1993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Line 6"/>
          <p:cNvSpPr/>
          <p:nvPr/>
        </p:nvSpPr>
        <p:spPr>
          <a:xfrm flipH="1">
            <a:off x="2971800" y="1993680"/>
            <a:ext cx="685800" cy="3808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Rectangle 7"/>
          <p:cNvSpPr/>
          <p:nvPr/>
        </p:nvSpPr>
        <p:spPr>
          <a:xfrm>
            <a:off x="1402920" y="171072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angle 8"/>
          <p:cNvSpPr/>
          <p:nvPr/>
        </p:nvSpPr>
        <p:spPr>
          <a:xfrm>
            <a:off x="2383920" y="16916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 9"/>
          <p:cNvSpPr/>
          <p:nvPr/>
        </p:nvSpPr>
        <p:spPr>
          <a:xfrm>
            <a:off x="3364920" y="16916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Line 10"/>
          <p:cNvSpPr/>
          <p:nvPr/>
        </p:nvSpPr>
        <p:spPr>
          <a:xfrm>
            <a:off x="6476760" y="1993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Line 11"/>
          <p:cNvSpPr/>
          <p:nvPr/>
        </p:nvSpPr>
        <p:spPr>
          <a:xfrm flipH="1">
            <a:off x="6705360" y="1993680"/>
            <a:ext cx="685800" cy="3808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Rectangle 12"/>
          <p:cNvSpPr/>
          <p:nvPr/>
        </p:nvSpPr>
        <p:spPr>
          <a:xfrm>
            <a:off x="6117840" y="16916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tangle 13"/>
          <p:cNvSpPr/>
          <p:nvPr/>
        </p:nvSpPr>
        <p:spPr>
          <a:xfrm>
            <a:off x="7098840" y="16916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Line 14"/>
          <p:cNvSpPr/>
          <p:nvPr/>
        </p:nvSpPr>
        <p:spPr>
          <a:xfrm>
            <a:off x="3019320" y="2527200"/>
            <a:ext cx="129528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9" name="Line 15"/>
          <p:cNvSpPr/>
          <p:nvPr/>
        </p:nvSpPr>
        <p:spPr>
          <a:xfrm>
            <a:off x="5000400" y="2527200"/>
            <a:ext cx="129528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AutoShape 16"/>
          <p:cNvSpPr/>
          <p:nvPr/>
        </p:nvSpPr>
        <p:spPr>
          <a:xfrm>
            <a:off x="2438280" y="2304360"/>
            <a:ext cx="659520" cy="402840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AutoShape 17"/>
          <p:cNvSpPr/>
          <p:nvPr/>
        </p:nvSpPr>
        <p:spPr>
          <a:xfrm>
            <a:off x="6172200" y="2304360"/>
            <a:ext cx="659520" cy="402840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AutoShape 18"/>
          <p:cNvSpPr/>
          <p:nvPr/>
        </p:nvSpPr>
        <p:spPr>
          <a:xfrm>
            <a:off x="4160520" y="2301120"/>
            <a:ext cx="956880" cy="40284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bridge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 Box 19"/>
          <p:cNvSpPr/>
          <p:nvPr/>
        </p:nvSpPr>
        <p:spPr>
          <a:xfrm>
            <a:off x="3061080" y="2212200"/>
            <a:ext cx="11991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100 Mb/s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 Box 20"/>
          <p:cNvSpPr/>
          <p:nvPr/>
        </p:nvSpPr>
        <p:spPr>
          <a:xfrm>
            <a:off x="5045400" y="2212200"/>
            <a:ext cx="11991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100 Mb/s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Line 21"/>
          <p:cNvSpPr/>
          <p:nvPr/>
        </p:nvSpPr>
        <p:spPr>
          <a:xfrm flipH="1">
            <a:off x="1780920" y="4127400"/>
            <a:ext cx="838440" cy="3808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Line 22"/>
          <p:cNvSpPr/>
          <p:nvPr/>
        </p:nvSpPr>
        <p:spPr>
          <a:xfrm>
            <a:off x="2771640" y="412740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Rectangle 23"/>
          <p:cNvSpPr/>
          <p:nvPr/>
        </p:nvSpPr>
        <p:spPr>
          <a:xfrm>
            <a:off x="1431360" y="445392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ctangle 24"/>
          <p:cNvSpPr/>
          <p:nvPr/>
        </p:nvSpPr>
        <p:spPr>
          <a:xfrm>
            <a:off x="2412360" y="44348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Line 25"/>
          <p:cNvSpPr/>
          <p:nvPr/>
        </p:nvSpPr>
        <p:spPr>
          <a:xfrm>
            <a:off x="3047760" y="4019400"/>
            <a:ext cx="12956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0" name="Line 26"/>
          <p:cNvSpPr/>
          <p:nvPr/>
        </p:nvSpPr>
        <p:spPr>
          <a:xfrm>
            <a:off x="5029200" y="4019400"/>
            <a:ext cx="129528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1" name="AutoShape 27"/>
          <p:cNvSpPr/>
          <p:nvPr/>
        </p:nvSpPr>
        <p:spPr>
          <a:xfrm>
            <a:off x="2466720" y="3796560"/>
            <a:ext cx="659520" cy="402840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 Box 28"/>
          <p:cNvSpPr/>
          <p:nvPr/>
        </p:nvSpPr>
        <p:spPr>
          <a:xfrm>
            <a:off x="3089520" y="3684240"/>
            <a:ext cx="11991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100 Mb/s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 Box 29"/>
          <p:cNvSpPr/>
          <p:nvPr/>
        </p:nvSpPr>
        <p:spPr>
          <a:xfrm>
            <a:off x="5074200" y="3684240"/>
            <a:ext cx="11991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100 Mb/s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 Box 31"/>
          <p:cNvSpPr/>
          <p:nvPr/>
        </p:nvSpPr>
        <p:spPr>
          <a:xfrm>
            <a:off x="4574520" y="3042360"/>
            <a:ext cx="8866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1 Gb/s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Line 32"/>
          <p:cNvSpPr/>
          <p:nvPr/>
        </p:nvSpPr>
        <p:spPr>
          <a:xfrm flipH="1">
            <a:off x="5533920" y="4127400"/>
            <a:ext cx="838080" cy="3808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Line 33"/>
          <p:cNvSpPr/>
          <p:nvPr/>
        </p:nvSpPr>
        <p:spPr>
          <a:xfrm>
            <a:off x="6524280" y="4127400"/>
            <a:ext cx="360" cy="3045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7" name="Line 34"/>
          <p:cNvSpPr/>
          <p:nvPr/>
        </p:nvSpPr>
        <p:spPr>
          <a:xfrm>
            <a:off x="6752880" y="4127400"/>
            <a:ext cx="685800" cy="3808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8" name="Rectangle 35"/>
          <p:cNvSpPr/>
          <p:nvPr/>
        </p:nvSpPr>
        <p:spPr>
          <a:xfrm>
            <a:off x="5165280" y="445392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tangle 36"/>
          <p:cNvSpPr/>
          <p:nvPr/>
        </p:nvSpPr>
        <p:spPr>
          <a:xfrm>
            <a:off x="6146280" y="44348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tangle 37"/>
          <p:cNvSpPr/>
          <p:nvPr/>
        </p:nvSpPr>
        <p:spPr>
          <a:xfrm>
            <a:off x="7127280" y="44348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AutoShape 38"/>
          <p:cNvSpPr/>
          <p:nvPr/>
        </p:nvSpPr>
        <p:spPr>
          <a:xfrm>
            <a:off x="4160520" y="3793320"/>
            <a:ext cx="956880" cy="40284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bridge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Line 39"/>
          <p:cNvSpPr/>
          <p:nvPr/>
        </p:nvSpPr>
        <p:spPr>
          <a:xfrm flipH="1">
            <a:off x="6705360" y="3517560"/>
            <a:ext cx="685800" cy="3812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Rectangle 40"/>
          <p:cNvSpPr/>
          <p:nvPr/>
        </p:nvSpPr>
        <p:spPr>
          <a:xfrm>
            <a:off x="7098840" y="321552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Line 41"/>
          <p:cNvSpPr/>
          <p:nvPr/>
        </p:nvSpPr>
        <p:spPr>
          <a:xfrm>
            <a:off x="6514920" y="351756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Rectangle 42"/>
          <p:cNvSpPr/>
          <p:nvPr/>
        </p:nvSpPr>
        <p:spPr>
          <a:xfrm>
            <a:off x="6156000" y="321552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AutoShape 43"/>
          <p:cNvSpPr/>
          <p:nvPr/>
        </p:nvSpPr>
        <p:spPr>
          <a:xfrm>
            <a:off x="6200640" y="3796560"/>
            <a:ext cx="659520" cy="402840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 Box 44"/>
          <p:cNvSpPr/>
          <p:nvPr/>
        </p:nvSpPr>
        <p:spPr>
          <a:xfrm>
            <a:off x="1582560" y="1374120"/>
            <a:ext cx="33660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 Box 45"/>
          <p:cNvSpPr/>
          <p:nvPr/>
        </p:nvSpPr>
        <p:spPr>
          <a:xfrm>
            <a:off x="3567960" y="1374120"/>
            <a:ext cx="33192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 Box 46"/>
          <p:cNvSpPr/>
          <p:nvPr/>
        </p:nvSpPr>
        <p:spPr>
          <a:xfrm>
            <a:off x="7306200" y="4771440"/>
            <a:ext cx="3243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 Box 47"/>
          <p:cNvSpPr/>
          <p:nvPr/>
        </p:nvSpPr>
        <p:spPr>
          <a:xfrm>
            <a:off x="4473000" y="1983600"/>
            <a:ext cx="33192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 Box 48"/>
          <p:cNvSpPr/>
          <p:nvPr/>
        </p:nvSpPr>
        <p:spPr>
          <a:xfrm>
            <a:off x="4478400" y="4158360"/>
            <a:ext cx="3214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72960" y="493560"/>
            <a:ext cx="701784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Conceptual View of LANs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379440" y="1220760"/>
            <a:ext cx="8307000" cy="301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For simplicity, hubs, bridges, and wires are often shown as a collection of hosts attached to a single wire: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4" name="Line 4"/>
          <p:cNvSpPr/>
          <p:nvPr/>
        </p:nvSpPr>
        <p:spPr>
          <a:xfrm>
            <a:off x="2971800" y="3429000"/>
            <a:ext cx="2590560" cy="360"/>
          </a:xfrm>
          <a:prstGeom prst="line">
            <a:avLst/>
          </a:prstGeom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5" name="Line 5"/>
          <p:cNvSpPr/>
          <p:nvPr/>
        </p:nvSpPr>
        <p:spPr>
          <a:xfrm>
            <a:off x="3276360" y="31240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Line 6"/>
          <p:cNvSpPr/>
          <p:nvPr/>
        </p:nvSpPr>
        <p:spPr>
          <a:xfrm>
            <a:off x="4190760" y="31240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7" name="Line 7"/>
          <p:cNvSpPr/>
          <p:nvPr/>
        </p:nvSpPr>
        <p:spPr>
          <a:xfrm>
            <a:off x="5257800" y="31240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8" name="Rectangle 8"/>
          <p:cNvSpPr/>
          <p:nvPr/>
        </p:nvSpPr>
        <p:spPr>
          <a:xfrm>
            <a:off x="2865600" y="2822400"/>
            <a:ext cx="851760" cy="455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Rectangle 9"/>
          <p:cNvSpPr/>
          <p:nvPr/>
        </p:nvSpPr>
        <p:spPr>
          <a:xfrm>
            <a:off x="3760920" y="2822400"/>
            <a:ext cx="851760" cy="455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ctangle 10"/>
          <p:cNvSpPr/>
          <p:nvPr/>
        </p:nvSpPr>
        <p:spPr>
          <a:xfrm>
            <a:off x="4827600" y="2822400"/>
            <a:ext cx="851760" cy="455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11"/>
          <p:cNvSpPr/>
          <p:nvPr/>
        </p:nvSpPr>
        <p:spPr>
          <a:xfrm>
            <a:off x="4490280" y="2746080"/>
            <a:ext cx="440280" cy="455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72600" y="466920"/>
            <a:ext cx="6446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Next Level: internets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79440" y="1220760"/>
            <a:ext cx="8307000" cy="121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Multiple incompatible LANs can be physically connected by specialized computers called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routers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The connected networks are called an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internet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(lower case)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4" name="Line 4"/>
          <p:cNvSpPr/>
          <p:nvPr/>
        </p:nvSpPr>
        <p:spPr>
          <a:xfrm>
            <a:off x="1032120" y="3720600"/>
            <a:ext cx="2590920" cy="360"/>
          </a:xfrm>
          <a:prstGeom prst="line">
            <a:avLst/>
          </a:prstGeom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5" name="Line 5"/>
          <p:cNvSpPr/>
          <p:nvPr/>
        </p:nvSpPr>
        <p:spPr>
          <a:xfrm>
            <a:off x="1337040" y="3415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" name="Line 6"/>
          <p:cNvSpPr/>
          <p:nvPr/>
        </p:nvSpPr>
        <p:spPr>
          <a:xfrm>
            <a:off x="2251440" y="3415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7" name="Line 7"/>
          <p:cNvSpPr/>
          <p:nvPr/>
        </p:nvSpPr>
        <p:spPr>
          <a:xfrm>
            <a:off x="3318120" y="3415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8" name="Rectangle 8"/>
          <p:cNvSpPr/>
          <p:nvPr/>
        </p:nvSpPr>
        <p:spPr>
          <a:xfrm>
            <a:off x="987480" y="31136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ectangle 9"/>
          <p:cNvSpPr/>
          <p:nvPr/>
        </p:nvSpPr>
        <p:spPr>
          <a:xfrm>
            <a:off x="1882800" y="31136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tangle 10"/>
          <p:cNvSpPr/>
          <p:nvPr/>
        </p:nvSpPr>
        <p:spPr>
          <a:xfrm>
            <a:off x="2949480" y="31136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 Box 12"/>
          <p:cNvSpPr/>
          <p:nvPr/>
        </p:nvSpPr>
        <p:spPr>
          <a:xfrm>
            <a:off x="2552760" y="3037320"/>
            <a:ext cx="3747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Line 13"/>
          <p:cNvSpPr/>
          <p:nvPr/>
        </p:nvSpPr>
        <p:spPr>
          <a:xfrm>
            <a:off x="5680440" y="3720600"/>
            <a:ext cx="2590920" cy="360"/>
          </a:xfrm>
          <a:prstGeom prst="line">
            <a:avLst/>
          </a:prstGeom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3" name="Line 14"/>
          <p:cNvSpPr/>
          <p:nvPr/>
        </p:nvSpPr>
        <p:spPr>
          <a:xfrm>
            <a:off x="5985360" y="3415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4" name="Line 15"/>
          <p:cNvSpPr/>
          <p:nvPr/>
        </p:nvSpPr>
        <p:spPr>
          <a:xfrm>
            <a:off x="6899760" y="3415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5" name="Line 16"/>
          <p:cNvSpPr/>
          <p:nvPr/>
        </p:nvSpPr>
        <p:spPr>
          <a:xfrm>
            <a:off x="7966440" y="341568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6" name="Rectangle 17"/>
          <p:cNvSpPr/>
          <p:nvPr/>
        </p:nvSpPr>
        <p:spPr>
          <a:xfrm>
            <a:off x="5635800" y="31136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Rectangle 18"/>
          <p:cNvSpPr/>
          <p:nvPr/>
        </p:nvSpPr>
        <p:spPr>
          <a:xfrm>
            <a:off x="6531120" y="31136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ectangle 19"/>
          <p:cNvSpPr/>
          <p:nvPr/>
        </p:nvSpPr>
        <p:spPr>
          <a:xfrm>
            <a:off x="7597800" y="311364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 Box 21"/>
          <p:cNvSpPr/>
          <p:nvPr/>
        </p:nvSpPr>
        <p:spPr>
          <a:xfrm>
            <a:off x="7201080" y="3037320"/>
            <a:ext cx="3747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Line 24"/>
          <p:cNvSpPr/>
          <p:nvPr/>
        </p:nvSpPr>
        <p:spPr>
          <a:xfrm>
            <a:off x="2860920" y="372060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1" name="Line 26"/>
          <p:cNvSpPr/>
          <p:nvPr/>
        </p:nvSpPr>
        <p:spPr>
          <a:xfrm>
            <a:off x="6518520" y="3720600"/>
            <a:ext cx="360" cy="304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2" name="Line 27"/>
          <p:cNvSpPr/>
          <p:nvPr/>
        </p:nvSpPr>
        <p:spPr>
          <a:xfrm>
            <a:off x="3165840" y="4202640"/>
            <a:ext cx="1219320" cy="360"/>
          </a:xfrm>
          <a:prstGeom prst="line">
            <a:avLst/>
          </a:prstGeom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3" name="Line 28"/>
          <p:cNvSpPr/>
          <p:nvPr/>
        </p:nvSpPr>
        <p:spPr>
          <a:xfrm>
            <a:off x="4994640" y="4202640"/>
            <a:ext cx="1219320" cy="360"/>
          </a:xfrm>
          <a:prstGeom prst="line">
            <a:avLst/>
          </a:prstGeom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4" name="Text Box 29"/>
          <p:cNvSpPr/>
          <p:nvPr/>
        </p:nvSpPr>
        <p:spPr>
          <a:xfrm>
            <a:off x="3414240" y="4205160"/>
            <a:ext cx="73440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WAN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Text Box 30"/>
          <p:cNvSpPr/>
          <p:nvPr/>
        </p:nvSpPr>
        <p:spPr>
          <a:xfrm>
            <a:off x="5241600" y="4205160"/>
            <a:ext cx="73440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WAN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 Box 31"/>
          <p:cNvSpPr/>
          <p:nvPr/>
        </p:nvSpPr>
        <p:spPr>
          <a:xfrm>
            <a:off x="793440" y="5105520"/>
            <a:ext cx="8121600" cy="1080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LAN 1 and LAN 2 might be completely different, totally incompatible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i="1" lang="en-US" sz="20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</a:rPr>
              <a:t>(e.g., Ethernet, Fibre Channel, 802.11*, T1-links, DSL, …)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AutoShape 22"/>
          <p:cNvSpPr/>
          <p:nvPr/>
        </p:nvSpPr>
        <p:spPr>
          <a:xfrm>
            <a:off x="2480400" y="4025520"/>
            <a:ext cx="761760" cy="3805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router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AutoShape 23"/>
          <p:cNvSpPr/>
          <p:nvPr/>
        </p:nvSpPr>
        <p:spPr>
          <a:xfrm>
            <a:off x="4309200" y="4025520"/>
            <a:ext cx="761760" cy="3805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router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AutoShape 25"/>
          <p:cNvSpPr/>
          <p:nvPr/>
        </p:nvSpPr>
        <p:spPr>
          <a:xfrm>
            <a:off x="6138000" y="4025520"/>
            <a:ext cx="761760" cy="3805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router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 Box 29"/>
          <p:cNvSpPr/>
          <p:nvPr/>
        </p:nvSpPr>
        <p:spPr>
          <a:xfrm>
            <a:off x="792360" y="3730320"/>
            <a:ext cx="8427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LAN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 Box 29"/>
          <p:cNvSpPr/>
          <p:nvPr/>
        </p:nvSpPr>
        <p:spPr>
          <a:xfrm>
            <a:off x="7649640" y="3736440"/>
            <a:ext cx="90216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LAN 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Logical Structure of an internet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290520" y="4038480"/>
            <a:ext cx="8307000" cy="2101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Ad hoc interconnection of networks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No particular topology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Vastly different router &amp; link capacities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Send packets from source to destination by hopping through networks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Router forms bridge from one network to another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Different packets may take different routes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4" name="Oval 22"/>
          <p:cNvSpPr/>
          <p:nvPr/>
        </p:nvSpPr>
        <p:spPr>
          <a:xfrm>
            <a:off x="533520" y="1523880"/>
            <a:ext cx="3504960" cy="1142640"/>
          </a:xfrm>
          <a:prstGeom prst="ellipse">
            <a:avLst/>
          </a:prstGeom>
          <a:solidFill>
            <a:srgbClr val="e6e6e6">
              <a:alpha val="50000"/>
            </a:srgbClr>
          </a:solidFill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5" name="Oval 23"/>
          <p:cNvSpPr/>
          <p:nvPr/>
        </p:nvSpPr>
        <p:spPr>
          <a:xfrm>
            <a:off x="1905120" y="2666880"/>
            <a:ext cx="6234120" cy="1142640"/>
          </a:xfrm>
          <a:prstGeom prst="ellipse">
            <a:avLst/>
          </a:prstGeom>
          <a:solidFill>
            <a:srgbClr val="e6e6e6">
              <a:alpha val="50000"/>
            </a:srgbClr>
          </a:solidFill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6" name="Oval 24"/>
          <p:cNvSpPr/>
          <p:nvPr/>
        </p:nvSpPr>
        <p:spPr>
          <a:xfrm>
            <a:off x="4724280" y="1219320"/>
            <a:ext cx="3504960" cy="1142640"/>
          </a:xfrm>
          <a:prstGeom prst="ellipse">
            <a:avLst/>
          </a:prstGeom>
          <a:solidFill>
            <a:srgbClr val="e6e6e6">
              <a:alpha val="50000"/>
            </a:srgbClr>
          </a:solidFill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Oval 25"/>
          <p:cNvSpPr/>
          <p:nvPr/>
        </p:nvSpPr>
        <p:spPr>
          <a:xfrm>
            <a:off x="2590920" y="1371600"/>
            <a:ext cx="3504960" cy="1142640"/>
          </a:xfrm>
          <a:prstGeom prst="ellipse">
            <a:avLst/>
          </a:prstGeom>
          <a:solidFill>
            <a:srgbClr val="e6e6e6">
              <a:alpha val="50000"/>
            </a:srgbClr>
          </a:solidFill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8" name="Oval 26"/>
          <p:cNvSpPr/>
          <p:nvPr/>
        </p:nvSpPr>
        <p:spPr>
          <a:xfrm>
            <a:off x="1219320" y="2133720"/>
            <a:ext cx="1980720" cy="1447560"/>
          </a:xfrm>
          <a:prstGeom prst="ellipse">
            <a:avLst/>
          </a:prstGeom>
          <a:solidFill>
            <a:srgbClr val="e6e6e6">
              <a:alpha val="50000"/>
            </a:srgbClr>
          </a:solidFill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9" name="Oval 27"/>
          <p:cNvSpPr/>
          <p:nvPr/>
        </p:nvSpPr>
        <p:spPr>
          <a:xfrm>
            <a:off x="6095880" y="1676520"/>
            <a:ext cx="990360" cy="1904760"/>
          </a:xfrm>
          <a:prstGeom prst="ellipse">
            <a:avLst/>
          </a:prstGeom>
          <a:solidFill>
            <a:srgbClr val="e6e6e6">
              <a:alpha val="50000"/>
            </a:srgbClr>
          </a:solidFill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0" name="AutoShape 15"/>
          <p:cNvSpPr/>
          <p:nvPr/>
        </p:nvSpPr>
        <p:spPr>
          <a:xfrm>
            <a:off x="1841400" y="2222640"/>
            <a:ext cx="609120" cy="3805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router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AutoShape 15"/>
          <p:cNvSpPr/>
          <p:nvPr/>
        </p:nvSpPr>
        <p:spPr>
          <a:xfrm>
            <a:off x="2273400" y="2984400"/>
            <a:ext cx="609120" cy="3805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router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AutoShape 15"/>
          <p:cNvSpPr/>
          <p:nvPr/>
        </p:nvSpPr>
        <p:spPr>
          <a:xfrm>
            <a:off x="3048120" y="1828800"/>
            <a:ext cx="609120" cy="3805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router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AutoShape 15"/>
          <p:cNvSpPr/>
          <p:nvPr/>
        </p:nvSpPr>
        <p:spPr>
          <a:xfrm>
            <a:off x="5105520" y="1676520"/>
            <a:ext cx="609120" cy="3805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router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AutoShape 15"/>
          <p:cNvSpPr/>
          <p:nvPr/>
        </p:nvSpPr>
        <p:spPr>
          <a:xfrm>
            <a:off x="6273720" y="2895480"/>
            <a:ext cx="609120" cy="3805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router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AutoShape 15"/>
          <p:cNvSpPr/>
          <p:nvPr/>
        </p:nvSpPr>
        <p:spPr>
          <a:xfrm>
            <a:off x="6286680" y="1905120"/>
            <a:ext cx="609120" cy="38052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router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Rectangle 11"/>
          <p:cNvSpPr/>
          <p:nvPr/>
        </p:nvSpPr>
        <p:spPr>
          <a:xfrm>
            <a:off x="7121160" y="153828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ctangle 10"/>
          <p:cNvSpPr/>
          <p:nvPr/>
        </p:nvSpPr>
        <p:spPr>
          <a:xfrm>
            <a:off x="905040" y="1805760"/>
            <a:ext cx="684000" cy="3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Freeform 33"/>
          <p:cNvSpPr/>
          <p:nvPr/>
        </p:nvSpPr>
        <p:spPr>
          <a:xfrm>
            <a:off x="1553760" y="2006640"/>
            <a:ext cx="287640" cy="520200"/>
          </a:xfrm>
          <a:custGeom>
            <a:avLst/>
            <a:gdLst>
              <a:gd name="textAreaLeft" fmla="*/ 0 w 287640"/>
              <a:gd name="textAreaRight" fmla="*/ 288000 w 287640"/>
              <a:gd name="textAreaTop" fmla="*/ 0 h 520200"/>
              <a:gd name="textAreaBottom" fmla="*/ 520560 h 520200"/>
            </a:gdLst>
            <a:ahLst/>
            <a:rect l="textAreaLeft" t="textAreaTop" r="textAreaRight" b="textAreaBottom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89" name="Freeform 34"/>
          <p:cNvSpPr/>
          <p:nvPr/>
        </p:nvSpPr>
        <p:spPr>
          <a:xfrm>
            <a:off x="1562040" y="1693440"/>
            <a:ext cx="1485720" cy="338400"/>
          </a:xfrm>
          <a:custGeom>
            <a:avLst/>
            <a:gdLst>
              <a:gd name="textAreaLeft" fmla="*/ 0 w 1485720"/>
              <a:gd name="textAreaRight" fmla="*/ 1486080 w 1485720"/>
              <a:gd name="textAreaTop" fmla="*/ 0 h 338400"/>
              <a:gd name="textAreaBottom" fmla="*/ 338760 h 338400"/>
            </a:gdLst>
            <a:ahLst/>
            <a:rect l="textAreaLeft" t="textAreaTop" r="textAreaRight" b="textAreaBottom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0" name="Freeform 35"/>
          <p:cNvSpPr/>
          <p:nvPr/>
        </p:nvSpPr>
        <p:spPr>
          <a:xfrm>
            <a:off x="2146320" y="2590920"/>
            <a:ext cx="444240" cy="406080"/>
          </a:xfrm>
          <a:custGeom>
            <a:avLst/>
            <a:gdLst>
              <a:gd name="textAreaLeft" fmla="*/ 0 w 444240"/>
              <a:gd name="textAreaRight" fmla="*/ 444600 w 444240"/>
              <a:gd name="textAreaTop" fmla="*/ 0 h 406080"/>
              <a:gd name="textAreaBottom" fmla="*/ 406440 h 406080"/>
            </a:gdLst>
            <a:ahLst/>
            <a:rect l="textAreaLeft" t="textAreaTop" r="textAreaRight" b="textAreaBottom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1" name="Freeform 36"/>
          <p:cNvSpPr/>
          <p:nvPr/>
        </p:nvSpPr>
        <p:spPr>
          <a:xfrm>
            <a:off x="3670200" y="1748520"/>
            <a:ext cx="1434600" cy="463320"/>
          </a:xfrm>
          <a:custGeom>
            <a:avLst/>
            <a:gdLst>
              <a:gd name="textAreaLeft" fmla="*/ 0 w 1434600"/>
              <a:gd name="textAreaRight" fmla="*/ 1434960 w 1434600"/>
              <a:gd name="textAreaTop" fmla="*/ 0 h 463320"/>
              <a:gd name="textAreaBottom" fmla="*/ 463680 h 463320"/>
            </a:gdLst>
            <a:ahLst/>
            <a:rect l="textAreaLeft" t="textAreaTop" r="textAreaRight" b="textAreaBottom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2" name="Freeform 37"/>
          <p:cNvSpPr/>
          <p:nvPr/>
        </p:nvSpPr>
        <p:spPr>
          <a:xfrm>
            <a:off x="5715000" y="1375920"/>
            <a:ext cx="1434600" cy="478080"/>
          </a:xfrm>
          <a:custGeom>
            <a:avLst/>
            <a:gdLst>
              <a:gd name="textAreaLeft" fmla="*/ 0 w 1434600"/>
              <a:gd name="textAreaRight" fmla="*/ 1434960 w 1434600"/>
              <a:gd name="textAreaTop" fmla="*/ 0 h 478080"/>
              <a:gd name="textAreaBottom" fmla="*/ 478440 h 478080"/>
            </a:gdLst>
            <a:ahLst/>
            <a:rect l="textAreaLeft" t="textAreaTop" r="textAreaRight" b="textAreaBottom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3" name="Freeform 38"/>
          <p:cNvSpPr/>
          <p:nvPr/>
        </p:nvSpPr>
        <p:spPr>
          <a:xfrm>
            <a:off x="2895480" y="2865960"/>
            <a:ext cx="3377880" cy="727920"/>
          </a:xfrm>
          <a:custGeom>
            <a:avLst/>
            <a:gdLst>
              <a:gd name="textAreaLeft" fmla="*/ 0 w 3377880"/>
              <a:gd name="textAreaRight" fmla="*/ 3378240 w 3377880"/>
              <a:gd name="textAreaTop" fmla="*/ 0 h 727920"/>
              <a:gd name="textAreaBottom" fmla="*/ 728280 h 727920"/>
            </a:gdLst>
            <a:ahLst/>
            <a:rect l="textAreaLeft" t="textAreaTop" r="textAreaRight" b="textAreaBottom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4" name="Freeform 39"/>
          <p:cNvSpPr/>
          <p:nvPr/>
        </p:nvSpPr>
        <p:spPr>
          <a:xfrm>
            <a:off x="6566040" y="2281680"/>
            <a:ext cx="131040" cy="609120"/>
          </a:xfrm>
          <a:custGeom>
            <a:avLst/>
            <a:gdLst>
              <a:gd name="textAreaLeft" fmla="*/ 0 w 131040"/>
              <a:gd name="textAreaRight" fmla="*/ 131400 w 131040"/>
              <a:gd name="textAreaTop" fmla="*/ 0 h 609120"/>
              <a:gd name="textAreaBottom" fmla="*/ 609480 h 609120"/>
            </a:gdLst>
            <a:ahLst/>
            <a:rect l="textAreaLeft" t="textAreaTop" r="textAreaRight" b="textAreaBottom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95" name="Freeform 40"/>
          <p:cNvSpPr/>
          <p:nvPr/>
        </p:nvSpPr>
        <p:spPr>
          <a:xfrm>
            <a:off x="6896160" y="1752480"/>
            <a:ext cx="253800" cy="355320"/>
          </a:xfrm>
          <a:custGeom>
            <a:avLst/>
            <a:gdLst>
              <a:gd name="textAreaLeft" fmla="*/ 0 w 253800"/>
              <a:gd name="textAreaRight" fmla="*/ 254160 w 253800"/>
              <a:gd name="textAreaTop" fmla="*/ 0 h 355320"/>
              <a:gd name="textAreaBottom" fmla="*/ 355680 h 355320"/>
            </a:gdLst>
            <a:ahLst/>
            <a:rect l="textAreaLeft" t="textAreaTop" r="textAreaRight" b="textAreaBottom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17621</TotalTime>
  <Application>LibreOffice/24.2.6.2$Linux_X86_64 LibreOffice_project/420$Build-2</Application>
  <AppVersion>15.0000</AppVersion>
  <Words>3603</Words>
  <Paragraphs>819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2012-11-06T16:54:28Z</dcterms:created>
  <dc:creator>Markus Pueschel</dc:creator>
  <dc:description>Redesign of slides created by Randal E. Bryant and David R. O'Hallaron</dc:description>
  <dc:language>en-US</dc:language>
  <cp:lastModifiedBy/>
  <cp:lastPrinted>2024-10-21T15:32:59Z</cp:lastPrinted>
  <dcterms:modified xsi:type="dcterms:W3CDTF">2024-10-21T15:34:56Z</dcterms:modified>
  <cp:revision>833</cp:revision>
  <dc:subject/>
  <dc:title>Introduction to Computer Systems 15-213/18-243, spring 2009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37</vt:i4>
  </property>
  <property fmtid="{D5CDD505-2E9C-101B-9397-08002B2CF9AE}" pid="3" name="PresentationFormat">
    <vt:lpwstr>On-screen Show (4:3)</vt:lpwstr>
  </property>
  <property fmtid="{D5CDD505-2E9C-101B-9397-08002B2CF9AE}" pid="4" name="Slides">
    <vt:i4>50</vt:i4>
  </property>
</Properties>
</file>