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notesSlides/_rels/notesSlide2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notesSlide2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</p:sldIdLst>
  <p:sldSz cx="9144000" cy="6858000"/>
  <p:notesSz cx="7302500" cy="95869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slide" Target="slides/slide30.xml"/><Relationship Id="rId46" Type="http://schemas.openxmlformats.org/officeDocument/2006/relationships/slide" Target="slides/slide31.xml"/><Relationship Id="rId47" Type="http://schemas.openxmlformats.org/officeDocument/2006/relationships/slide" Target="slides/slide32.xml"/><Relationship Id="rId48" Type="http://schemas.openxmlformats.org/officeDocument/2006/relationships/slide" Target="slides/slide33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chemeClr val="dk1"/>
                </a:solidFill>
                <a:latin typeface="Arial Narrow"/>
              </a:rPr>
              <a:t>Click to move the slide</a:t>
            </a: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B679BEB-BD73-4B51-962F-5BEAB72673A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4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E725F7-021F-4394-89E7-DDB959EDD3C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892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894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6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754251-6FDB-46EB-8DE1-0913E717E9F9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12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899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7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6271A84-008C-4D1C-B49F-F1E9AF6E0DB9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14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8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9AE818-CA6C-4FA1-8906-E0E4C2C11D4B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16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9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AADC02E-938D-413D-AC14-2B2B5C280836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17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10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D606EA-6381-4C8F-85A3-90F3343D77C3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13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1219320" y="685800"/>
            <a:ext cx="4876560" cy="365724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990720" y="4572000"/>
            <a:ext cx="5333760" cy="426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5"/>
          </p:nvPr>
        </p:nvSpPr>
        <p:spPr>
          <a:xfrm>
            <a:off x="4114800" y="9144000"/>
            <a:ext cx="32000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505AD6D-5DD4-4F4A-BC3E-71C43D25CDC3}" type="slidenum">
              <a:rPr b="0" lang="en-US" sz="1200" spc="-1" strike="noStrike">
                <a:solidFill>
                  <a:schemeClr val="dk1"/>
                </a:solidFill>
                <a:latin typeface="Times New Roman"/>
                <a:ea typeface="+mn-ea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15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17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19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21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23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25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29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31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880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33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35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937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Text Box 1"/>
          <p:cNvSpPr/>
          <p:nvPr/>
        </p:nvSpPr>
        <p:spPr>
          <a:xfrm>
            <a:off x="126144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882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884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886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888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Text Box 1"/>
          <p:cNvSpPr/>
          <p:nvPr/>
        </p:nvSpPr>
        <p:spPr>
          <a:xfrm>
            <a:off x="1260000" y="722880"/>
            <a:ext cx="4779360" cy="3585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  <a:ea typeface="+mn-ea"/>
            </a:endParaRPr>
          </a:p>
        </p:txBody>
      </p:sp>
      <p:sp>
        <p:nvSpPr>
          <p:cNvPr id="890" name="PlaceHolder 1"/>
          <p:cNvSpPr>
            <a:spLocks noGrp="1"/>
          </p:cNvSpPr>
          <p:nvPr>
            <p:ph type="body"/>
          </p:nvPr>
        </p:nvSpPr>
        <p:spPr>
          <a:xfrm>
            <a:off x="973080" y="4555800"/>
            <a:ext cx="5356080" cy="4312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442760" y="1362240"/>
            <a:ext cx="3853080" cy="23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442760" y="3959280"/>
            <a:ext cx="3853080" cy="23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38530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442760" y="1362240"/>
            <a:ext cx="3853080" cy="49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14631CC1-6106-4896-8FE6-193760546907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70784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styl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8995B786-1078-4DDD-BDA5-9ECBE6B2A4B6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57840" y="4449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4EAEF493-F7DC-42D8-B0C7-3DD593F95AC4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9D57CFD8-B79D-4D4A-BD6E-4315182D39D5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20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A86FF87F-1C61-4A34-8C2F-8EA02A1E9531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20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icon to add picture</a:t>
            </a:r>
            <a:endParaRPr b="1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1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BDB09889-80EB-400B-8E9C-6EAB56FBD664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74040" y="3711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496581D9-BCBB-4EFB-AC98-6920F756696F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958080" y="228600"/>
            <a:ext cx="2185560" cy="610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 vert="eaVer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96720" y="228600"/>
            <a:ext cx="6408360" cy="610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80FE9F69-729C-4C4A-9FB9-12BCB6772F05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6720" y="228600"/>
            <a:ext cx="874692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2409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2360" y="3924360"/>
            <a:ext cx="3871440" cy="2409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119BC70B-6950-41D8-868A-7AB343B60CA0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6720" y="228600"/>
            <a:ext cx="874692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187CA1CA-6ACF-4A40-B81C-7ABEBF1824B6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D2338646-AAD8-4F57-95CA-AFED98A63F13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</a:t>
            </a: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style</a:t>
            </a:r>
            <a:endParaRPr b="0" lang="en-US" sz="40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text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styles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1999EBAC-5BF6-4D9A-BCB1-7EFB9E456E79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4040" y="371160"/>
            <a:ext cx="759096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3828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62360" y="1362240"/>
            <a:ext cx="387144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"/>
          <p:cNvSpPr/>
          <p:nvPr/>
        </p:nvSpPr>
        <p:spPr>
          <a:xfrm>
            <a:off x="7897680" y="-27000"/>
            <a:ext cx="1309320" cy="27252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Times New Roman"/>
              </a:rPr>
              <a:t>Carnegie Mellon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 5"/>
          <p:cNvSpPr/>
          <p:nvPr/>
        </p:nvSpPr>
        <p:spPr>
          <a:xfrm>
            <a:off x="8646840" y="6611760"/>
            <a:ext cx="6811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fld id="{0A54E776-ACBE-43F7-9397-08E148BC36AE}" type="slidenum">
              <a:rPr b="1" lang="en-US" sz="1000" spc="-1" strike="noStrike">
                <a:solidFill>
                  <a:srgbClr val="000000"/>
                </a:solidFill>
                <a:latin typeface="Arial Narrow"/>
                <a:ea typeface="ＭＳ Ｐゴシック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Mas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ter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styl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1708200"/>
            <a:ext cx="7772040" cy="1720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Dynamic Memory Allocation: </a:t>
            </a:r>
            <a:br>
              <a:rPr sz="3600"/>
            </a:b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Basic Concepts</a:t>
            </a:r>
            <a:br>
              <a:rPr sz="3600"/>
            </a:br>
            <a:br>
              <a:rPr sz="3600"/>
            </a:b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85800" y="3886200"/>
            <a:ext cx="7678440" cy="1752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Instructors: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Susmit Shannigrahi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0" y="6400800"/>
            <a:ext cx="88203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Adapted from Bryant and O’Hallaron, Computer Systems: A Programmer’s Perspective, Third Edition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364680" y="569880"/>
            <a:ext cx="7670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Performance Goal: Throughput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80880" y="1405080"/>
            <a:ext cx="8700840" cy="522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Given some sequence of </a:t>
            </a:r>
            <a:r>
              <a:rPr b="1" lang="en-GB" sz="24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GB" sz="2400" spc="-1" strike="noStrike">
                <a:solidFill>
                  <a:schemeClr val="dk1"/>
                </a:solidFill>
                <a:latin typeface="Courier New"/>
              </a:rPr>
              <a:t>free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 requests: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0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, R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, ..., R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k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, ... , R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n-1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Goals: maximize throughput and peak memory utilization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These goals are often conflicting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Throughput: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Number of completed requests per unit time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Example: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5,000 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calls and 5,000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free</a:t>
            </a:r>
            <a:r>
              <a:rPr b="1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calls in 10 seconds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Throughput is 1,000 operations/second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80880" y="228600"/>
            <a:ext cx="8699040" cy="1096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Performance Goal: Peak Memory Utilization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68280" y="1295280"/>
            <a:ext cx="8470440" cy="521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Given some sequence of </a:t>
            </a:r>
            <a:r>
              <a:rPr b="1" lang="en-GB" sz="24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GB" sz="2400" spc="-1" strike="noStrike">
                <a:solidFill>
                  <a:schemeClr val="dk1"/>
                </a:solidFill>
                <a:latin typeface="Courier New"/>
              </a:rPr>
              <a:t>free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 requests: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0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, R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1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, ..., R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k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, ... , R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n-1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Def:</a:t>
            </a:r>
            <a:r>
              <a:rPr b="1" i="1" lang="en-GB" sz="2400" spc="-1" strike="noStrike">
                <a:solidFill>
                  <a:schemeClr val="dk1"/>
                </a:solidFill>
                <a:latin typeface="Calibri"/>
              </a:rPr>
              <a:t> Aggregate payload P</a:t>
            </a:r>
            <a:r>
              <a:rPr b="1" i="1" lang="en-GB" sz="2400" spc="-1" strike="noStrike" baseline="-25000">
                <a:solidFill>
                  <a:schemeClr val="dk1"/>
                </a:solidFill>
                <a:latin typeface="Calibri"/>
              </a:rPr>
              <a:t>k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malloc(p)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results in a block with a </a:t>
            </a: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payload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of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p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bytes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After request 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k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has completed, the </a:t>
            </a: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aggregate payload 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P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k 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is the sum of currently allocated payloads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Def:</a:t>
            </a:r>
            <a:r>
              <a:rPr b="1" i="1" lang="en-GB" sz="2400" spc="-1" strike="noStrike">
                <a:solidFill>
                  <a:schemeClr val="dk1"/>
                </a:solidFill>
                <a:latin typeface="Calibri"/>
              </a:rPr>
              <a:t> Current heap size H</a:t>
            </a:r>
            <a:r>
              <a:rPr b="1" i="1" lang="en-GB" sz="2400" spc="-1" strike="noStrike" baseline="-25000">
                <a:solidFill>
                  <a:schemeClr val="dk1"/>
                </a:solidFill>
                <a:latin typeface="Calibri"/>
              </a:rPr>
              <a:t>k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Assume 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k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is monotonically nondecreasing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4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i.e., heap only grows when allocator uses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sbrk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Def:</a:t>
            </a:r>
            <a:r>
              <a:rPr b="1" i="1" lang="en-GB" sz="2400" spc="-1" strike="noStrike">
                <a:solidFill>
                  <a:schemeClr val="dk1"/>
                </a:solidFill>
                <a:latin typeface="Calibri"/>
              </a:rPr>
              <a:t> Peak memory utilization after k+1 requests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5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k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 = ( max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i&lt;=k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 P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i 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)  /  H</a:t>
            </a:r>
            <a:r>
              <a:rPr b="0" i="1" lang="en-GB" sz="2000" spc="-1" strike="noStrike" baseline="-25000">
                <a:solidFill>
                  <a:schemeClr val="dk1"/>
                </a:solidFill>
                <a:latin typeface="Calibri"/>
              </a:rPr>
              <a:t>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Fragmentation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Poor memory utilization caused by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fragmentation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internal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fragmentation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external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fragmentation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80880" y="457200"/>
            <a:ext cx="673056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Internal Fragmentation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380880" y="1220760"/>
            <a:ext cx="8307000" cy="5408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200" spc="-1" strike="noStrike">
                <a:solidFill>
                  <a:schemeClr val="dk1"/>
                </a:solidFill>
                <a:latin typeface="Calibri"/>
              </a:rPr>
              <a:t>For a given block, </a:t>
            </a:r>
            <a:r>
              <a:rPr b="1" i="1" lang="en-GB" sz="2200" spc="-1" strike="noStrike">
                <a:solidFill>
                  <a:srgbClr val="c00000"/>
                </a:solidFill>
                <a:latin typeface="Calibri"/>
              </a:rPr>
              <a:t>internal fragmentation </a:t>
            </a:r>
            <a:r>
              <a:rPr b="1" lang="en-GB" sz="2200" spc="-1" strike="noStrike">
                <a:solidFill>
                  <a:schemeClr val="dk1"/>
                </a:solidFill>
                <a:latin typeface="Calibri"/>
              </a:rPr>
              <a:t>occurs if payload is smaller than block size</a:t>
            </a:r>
            <a:endParaRPr b="1" lang="en-US" sz="22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8000"/>
              </a:lnSpc>
              <a:spcBef>
                <a:spcPts val="564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2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8000"/>
              </a:lnSpc>
              <a:spcBef>
                <a:spcPts val="564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2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8000"/>
              </a:lnSpc>
              <a:spcBef>
                <a:spcPts val="564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2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8000"/>
              </a:lnSpc>
              <a:spcBef>
                <a:spcPts val="564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2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8000"/>
              </a:lnSpc>
              <a:spcBef>
                <a:spcPts val="564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8000"/>
              </a:lnSpc>
              <a:spcBef>
                <a:spcPts val="564"/>
              </a:spcBef>
              <a:buNone/>
              <a:tabLst>
                <a:tab algn="l" pos="0"/>
              </a:tabLst>
            </a:pPr>
            <a:endParaRPr b="1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200" spc="-1" strike="noStrike">
                <a:solidFill>
                  <a:schemeClr val="dk1"/>
                </a:solidFill>
                <a:latin typeface="Calibri"/>
              </a:rPr>
              <a:t>Caused by </a:t>
            </a:r>
            <a:endParaRPr b="1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Overhead of maintaining heap data structures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Padding for alignment purposes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Explicit policy decisions </a:t>
            </a:r>
            <a:br>
              <a:rPr sz="2000"/>
            </a:b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(e.g., to return a big block to satisfy a small request)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8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200" spc="-1" strike="noStrike">
                <a:solidFill>
                  <a:schemeClr val="dk1"/>
                </a:solidFill>
                <a:latin typeface="Calibri"/>
              </a:rPr>
              <a:t>Depends only on the pattern of </a:t>
            </a:r>
            <a:r>
              <a:rPr b="1" i="1" lang="en-GB" sz="2200" spc="-1" strike="noStrike">
                <a:solidFill>
                  <a:srgbClr val="c00000"/>
                </a:solidFill>
                <a:latin typeface="Calibri"/>
              </a:rPr>
              <a:t>previous</a:t>
            </a:r>
            <a:r>
              <a:rPr b="1" lang="en-GB" sz="2200" spc="-1" strike="noStrike">
                <a:solidFill>
                  <a:schemeClr val="dk1"/>
                </a:solidFill>
                <a:latin typeface="Calibri"/>
              </a:rPr>
              <a:t> requests</a:t>
            </a:r>
            <a:endParaRPr b="1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Thus, easy to measure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4" name="Rectangle 3"/>
          <p:cNvSpPr/>
          <p:nvPr/>
        </p:nvSpPr>
        <p:spPr>
          <a:xfrm>
            <a:off x="3094920" y="2895480"/>
            <a:ext cx="2819160" cy="60912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Payload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ctangle 4"/>
          <p:cNvSpPr/>
          <p:nvPr/>
        </p:nvSpPr>
        <p:spPr>
          <a:xfrm>
            <a:off x="5914080" y="2895480"/>
            <a:ext cx="761760" cy="6091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46" name="Rectangle 5"/>
          <p:cNvSpPr/>
          <p:nvPr/>
        </p:nvSpPr>
        <p:spPr>
          <a:xfrm>
            <a:off x="2332800" y="2895480"/>
            <a:ext cx="761760" cy="6091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47" name="Text Box 6"/>
          <p:cNvSpPr/>
          <p:nvPr/>
        </p:nvSpPr>
        <p:spPr>
          <a:xfrm>
            <a:off x="7015680" y="2911680"/>
            <a:ext cx="166716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Internal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fragmentation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Line 7"/>
          <p:cNvSpPr/>
          <p:nvPr/>
        </p:nvSpPr>
        <p:spPr>
          <a:xfrm flipH="1">
            <a:off x="6321240" y="3200400"/>
            <a:ext cx="765360" cy="1440"/>
          </a:xfrm>
          <a:prstGeom prst="line">
            <a:avLst/>
          </a:prstGeom>
          <a:ln w="381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49" name="AutoShape 8"/>
          <p:cNvSpPr/>
          <p:nvPr/>
        </p:nvSpPr>
        <p:spPr>
          <a:xfrm rot="16200000">
            <a:off x="4350600" y="495720"/>
            <a:ext cx="304560" cy="434304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50" name="Text Box 9"/>
          <p:cNvSpPr/>
          <p:nvPr/>
        </p:nvSpPr>
        <p:spPr>
          <a:xfrm>
            <a:off x="4138920" y="2133720"/>
            <a:ext cx="73296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Block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 Box 10"/>
          <p:cNvSpPr/>
          <p:nvPr/>
        </p:nvSpPr>
        <p:spPr>
          <a:xfrm>
            <a:off x="552240" y="2911680"/>
            <a:ext cx="166716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Internal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fragmentation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Line 11"/>
          <p:cNvSpPr/>
          <p:nvPr/>
        </p:nvSpPr>
        <p:spPr>
          <a:xfrm>
            <a:off x="2057400" y="3200400"/>
            <a:ext cx="685800" cy="1440"/>
          </a:xfrm>
          <a:prstGeom prst="line">
            <a:avLst/>
          </a:prstGeom>
          <a:ln w="3810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External Fragmentation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8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Occurs when there is enough aggregate heap memory, but no single free block is large enough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98000"/>
              </a:lnSpc>
              <a:spcBef>
                <a:spcPts val="47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98000"/>
              </a:lnSpc>
              <a:spcBef>
                <a:spcPts val="47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98000"/>
              </a:lnSpc>
              <a:spcBef>
                <a:spcPts val="47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98000"/>
              </a:lnSpc>
              <a:spcBef>
                <a:spcPts val="47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98000"/>
              </a:lnSpc>
              <a:spcBef>
                <a:spcPts val="47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98000"/>
              </a:lnSpc>
              <a:spcBef>
                <a:spcPts val="47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98000"/>
              </a:lnSpc>
              <a:spcBef>
                <a:spcPts val="47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98000"/>
              </a:lnSpc>
              <a:spcBef>
                <a:spcPts val="47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98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Depends on the pattern of future requests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Thus, difficult to measure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255" name="Group 3"/>
          <p:cNvGrpSpPr/>
          <p:nvPr/>
        </p:nvGrpSpPr>
        <p:grpSpPr>
          <a:xfrm>
            <a:off x="3297240" y="2470320"/>
            <a:ext cx="5181480" cy="304560"/>
            <a:chOff x="3297240" y="2470320"/>
            <a:chExt cx="5181480" cy="304560"/>
          </a:xfrm>
        </p:grpSpPr>
        <p:sp>
          <p:nvSpPr>
            <p:cNvPr id="256" name="Rectangle 2"/>
            <p:cNvSpPr/>
            <p:nvPr/>
          </p:nvSpPr>
          <p:spPr>
            <a:xfrm>
              <a:off x="3297240" y="247032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57" name="Rectangle 3"/>
            <p:cNvSpPr/>
            <p:nvPr/>
          </p:nvSpPr>
          <p:spPr>
            <a:xfrm>
              <a:off x="3602160" y="247032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58" name="Rectangle 4"/>
            <p:cNvSpPr/>
            <p:nvPr/>
          </p:nvSpPr>
          <p:spPr>
            <a:xfrm>
              <a:off x="3906720" y="247032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59" name="Rectangle 5"/>
            <p:cNvSpPr/>
            <p:nvPr/>
          </p:nvSpPr>
          <p:spPr>
            <a:xfrm>
              <a:off x="4211640" y="247032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0" name="Rectangle 6"/>
            <p:cNvSpPr/>
            <p:nvPr/>
          </p:nvSpPr>
          <p:spPr>
            <a:xfrm>
              <a:off x="451656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1" name="Rectangle 7"/>
            <p:cNvSpPr/>
            <p:nvPr/>
          </p:nvSpPr>
          <p:spPr>
            <a:xfrm>
              <a:off x="482112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2" name="Rectangle 8"/>
            <p:cNvSpPr/>
            <p:nvPr/>
          </p:nvSpPr>
          <p:spPr>
            <a:xfrm>
              <a:off x="512604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3" name="Rectangle 9"/>
            <p:cNvSpPr/>
            <p:nvPr/>
          </p:nvSpPr>
          <p:spPr>
            <a:xfrm>
              <a:off x="543096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4" name="Rectangle 10"/>
            <p:cNvSpPr/>
            <p:nvPr/>
          </p:nvSpPr>
          <p:spPr>
            <a:xfrm>
              <a:off x="573552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5" name="Rectangle 11"/>
            <p:cNvSpPr/>
            <p:nvPr/>
          </p:nvSpPr>
          <p:spPr>
            <a:xfrm>
              <a:off x="604044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6" name="Rectangle 12"/>
            <p:cNvSpPr/>
            <p:nvPr/>
          </p:nvSpPr>
          <p:spPr>
            <a:xfrm>
              <a:off x="634536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7" name="Rectangle 13"/>
            <p:cNvSpPr/>
            <p:nvPr/>
          </p:nvSpPr>
          <p:spPr>
            <a:xfrm>
              <a:off x="664992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8" name="Rectangle 14"/>
            <p:cNvSpPr/>
            <p:nvPr/>
          </p:nvSpPr>
          <p:spPr>
            <a:xfrm>
              <a:off x="695484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69" name="Rectangle 15"/>
            <p:cNvSpPr/>
            <p:nvPr/>
          </p:nvSpPr>
          <p:spPr>
            <a:xfrm>
              <a:off x="725976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70" name="Rectangle 16"/>
            <p:cNvSpPr/>
            <p:nvPr/>
          </p:nvSpPr>
          <p:spPr>
            <a:xfrm>
              <a:off x="756432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71" name="Rectangle 17"/>
            <p:cNvSpPr/>
            <p:nvPr/>
          </p:nvSpPr>
          <p:spPr>
            <a:xfrm>
              <a:off x="786924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72" name="Rectangle 18"/>
            <p:cNvSpPr/>
            <p:nvPr/>
          </p:nvSpPr>
          <p:spPr>
            <a:xfrm>
              <a:off x="8174160" y="2470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273" name="Text Box 19"/>
          <p:cNvSpPr/>
          <p:nvPr/>
        </p:nvSpPr>
        <p:spPr>
          <a:xfrm>
            <a:off x="843120" y="2438280"/>
            <a:ext cx="2101320" cy="351000"/>
          </a:xfrm>
          <a:prstGeom prst="rect">
            <a:avLst/>
          </a:prstGeom>
          <a:solidFill>
            <a:srgbClr val="f6f5bd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p1 = malloc(4)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4" name="Group 22"/>
          <p:cNvGrpSpPr/>
          <p:nvPr/>
        </p:nvGrpSpPr>
        <p:grpSpPr>
          <a:xfrm>
            <a:off x="3297240" y="3079800"/>
            <a:ext cx="5181480" cy="304560"/>
            <a:chOff x="3297240" y="3079800"/>
            <a:chExt cx="5181480" cy="304560"/>
          </a:xfrm>
        </p:grpSpPr>
        <p:sp>
          <p:nvSpPr>
            <p:cNvPr id="275" name="Rectangle 20"/>
            <p:cNvSpPr/>
            <p:nvPr/>
          </p:nvSpPr>
          <p:spPr>
            <a:xfrm>
              <a:off x="3297240" y="30798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76" name="Rectangle 21"/>
            <p:cNvSpPr/>
            <p:nvPr/>
          </p:nvSpPr>
          <p:spPr>
            <a:xfrm>
              <a:off x="3602160" y="30798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77" name="Rectangle 22"/>
            <p:cNvSpPr/>
            <p:nvPr/>
          </p:nvSpPr>
          <p:spPr>
            <a:xfrm>
              <a:off x="3906720" y="30798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78" name="Rectangle 23"/>
            <p:cNvSpPr/>
            <p:nvPr/>
          </p:nvSpPr>
          <p:spPr>
            <a:xfrm>
              <a:off x="4211640" y="30798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79" name="Rectangle 24"/>
            <p:cNvSpPr/>
            <p:nvPr/>
          </p:nvSpPr>
          <p:spPr>
            <a:xfrm>
              <a:off x="4516560" y="30798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0" name="Rectangle 25"/>
            <p:cNvSpPr/>
            <p:nvPr/>
          </p:nvSpPr>
          <p:spPr>
            <a:xfrm>
              <a:off x="4821120" y="30798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1" name="Rectangle 26"/>
            <p:cNvSpPr/>
            <p:nvPr/>
          </p:nvSpPr>
          <p:spPr>
            <a:xfrm>
              <a:off x="5126040" y="30798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2" name="Rectangle 27"/>
            <p:cNvSpPr/>
            <p:nvPr/>
          </p:nvSpPr>
          <p:spPr>
            <a:xfrm>
              <a:off x="5430960" y="30798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3" name="Rectangle 28"/>
            <p:cNvSpPr/>
            <p:nvPr/>
          </p:nvSpPr>
          <p:spPr>
            <a:xfrm>
              <a:off x="5735520" y="30798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4" name="Rectangle 29"/>
            <p:cNvSpPr/>
            <p:nvPr/>
          </p:nvSpPr>
          <p:spPr>
            <a:xfrm>
              <a:off x="6040440" y="3079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5" name="Rectangle 30"/>
            <p:cNvSpPr/>
            <p:nvPr/>
          </p:nvSpPr>
          <p:spPr>
            <a:xfrm>
              <a:off x="6345360" y="3079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6" name="Rectangle 31"/>
            <p:cNvSpPr/>
            <p:nvPr/>
          </p:nvSpPr>
          <p:spPr>
            <a:xfrm>
              <a:off x="6649920" y="3079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7" name="Rectangle 32"/>
            <p:cNvSpPr/>
            <p:nvPr/>
          </p:nvSpPr>
          <p:spPr>
            <a:xfrm>
              <a:off x="6954840" y="3079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8" name="Rectangle 33"/>
            <p:cNvSpPr/>
            <p:nvPr/>
          </p:nvSpPr>
          <p:spPr>
            <a:xfrm>
              <a:off x="7259760" y="3079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89" name="Rectangle 34"/>
            <p:cNvSpPr/>
            <p:nvPr/>
          </p:nvSpPr>
          <p:spPr>
            <a:xfrm>
              <a:off x="7564320" y="3079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90" name="Rectangle 35"/>
            <p:cNvSpPr/>
            <p:nvPr/>
          </p:nvSpPr>
          <p:spPr>
            <a:xfrm>
              <a:off x="7869240" y="3079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91" name="Rectangle 36"/>
            <p:cNvSpPr/>
            <p:nvPr/>
          </p:nvSpPr>
          <p:spPr>
            <a:xfrm>
              <a:off x="8174160" y="3079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292" name="Text Box 37"/>
          <p:cNvSpPr/>
          <p:nvPr/>
        </p:nvSpPr>
        <p:spPr>
          <a:xfrm>
            <a:off x="843120" y="3048120"/>
            <a:ext cx="2101320" cy="35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p2 = malloc(5)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Group 41"/>
          <p:cNvGrpSpPr/>
          <p:nvPr/>
        </p:nvGrpSpPr>
        <p:grpSpPr>
          <a:xfrm>
            <a:off x="3297240" y="3689280"/>
            <a:ext cx="5181480" cy="304560"/>
            <a:chOff x="3297240" y="3689280"/>
            <a:chExt cx="5181480" cy="304560"/>
          </a:xfrm>
        </p:grpSpPr>
        <p:sp>
          <p:nvSpPr>
            <p:cNvPr id="294" name="Rectangle 38"/>
            <p:cNvSpPr/>
            <p:nvPr/>
          </p:nvSpPr>
          <p:spPr>
            <a:xfrm>
              <a:off x="3297240" y="368928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95" name="Rectangle 39"/>
            <p:cNvSpPr/>
            <p:nvPr/>
          </p:nvSpPr>
          <p:spPr>
            <a:xfrm>
              <a:off x="3602160" y="368928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96" name="Rectangle 40"/>
            <p:cNvSpPr/>
            <p:nvPr/>
          </p:nvSpPr>
          <p:spPr>
            <a:xfrm>
              <a:off x="3906720" y="368928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97" name="Rectangle 41"/>
            <p:cNvSpPr/>
            <p:nvPr/>
          </p:nvSpPr>
          <p:spPr>
            <a:xfrm>
              <a:off x="4211640" y="368928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98" name="Rectangle 42"/>
            <p:cNvSpPr/>
            <p:nvPr/>
          </p:nvSpPr>
          <p:spPr>
            <a:xfrm>
              <a:off x="4516560" y="368928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99" name="Rectangle 43"/>
            <p:cNvSpPr/>
            <p:nvPr/>
          </p:nvSpPr>
          <p:spPr>
            <a:xfrm>
              <a:off x="4821120" y="368928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0" name="Rectangle 44"/>
            <p:cNvSpPr/>
            <p:nvPr/>
          </p:nvSpPr>
          <p:spPr>
            <a:xfrm>
              <a:off x="5126040" y="368928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1" name="Rectangle 45"/>
            <p:cNvSpPr/>
            <p:nvPr/>
          </p:nvSpPr>
          <p:spPr>
            <a:xfrm>
              <a:off x="5430960" y="368928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2" name="Rectangle 46"/>
            <p:cNvSpPr/>
            <p:nvPr/>
          </p:nvSpPr>
          <p:spPr>
            <a:xfrm>
              <a:off x="5735520" y="368928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3" name="Rectangle 47"/>
            <p:cNvSpPr/>
            <p:nvPr/>
          </p:nvSpPr>
          <p:spPr>
            <a:xfrm>
              <a:off x="6040440" y="368928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4" name="Rectangle 48"/>
            <p:cNvSpPr/>
            <p:nvPr/>
          </p:nvSpPr>
          <p:spPr>
            <a:xfrm>
              <a:off x="6345360" y="368928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5" name="Rectangle 49"/>
            <p:cNvSpPr/>
            <p:nvPr/>
          </p:nvSpPr>
          <p:spPr>
            <a:xfrm>
              <a:off x="6649920" y="368928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6" name="Rectangle 50"/>
            <p:cNvSpPr/>
            <p:nvPr/>
          </p:nvSpPr>
          <p:spPr>
            <a:xfrm>
              <a:off x="6954840" y="368928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7" name="Rectangle 51"/>
            <p:cNvSpPr/>
            <p:nvPr/>
          </p:nvSpPr>
          <p:spPr>
            <a:xfrm>
              <a:off x="7259760" y="368928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8" name="Rectangle 52"/>
            <p:cNvSpPr/>
            <p:nvPr/>
          </p:nvSpPr>
          <p:spPr>
            <a:xfrm>
              <a:off x="7564320" y="368928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09" name="Rectangle 53"/>
            <p:cNvSpPr/>
            <p:nvPr/>
          </p:nvSpPr>
          <p:spPr>
            <a:xfrm>
              <a:off x="7869240" y="368928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10" name="Rectangle 54"/>
            <p:cNvSpPr/>
            <p:nvPr/>
          </p:nvSpPr>
          <p:spPr>
            <a:xfrm>
              <a:off x="8174160" y="368928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311" name="Text Box 55"/>
          <p:cNvSpPr/>
          <p:nvPr/>
        </p:nvSpPr>
        <p:spPr>
          <a:xfrm>
            <a:off x="843120" y="3657600"/>
            <a:ext cx="2101320" cy="351000"/>
          </a:xfrm>
          <a:prstGeom prst="rect">
            <a:avLst/>
          </a:prstGeom>
          <a:solidFill>
            <a:srgbClr val="f1c7c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p3 = malloc(6)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2" name="Group 60"/>
          <p:cNvGrpSpPr/>
          <p:nvPr/>
        </p:nvGrpSpPr>
        <p:grpSpPr>
          <a:xfrm>
            <a:off x="3297240" y="4299120"/>
            <a:ext cx="5181480" cy="304560"/>
            <a:chOff x="3297240" y="4299120"/>
            <a:chExt cx="5181480" cy="304560"/>
          </a:xfrm>
        </p:grpSpPr>
        <p:sp>
          <p:nvSpPr>
            <p:cNvPr id="313" name="Rectangle 56"/>
            <p:cNvSpPr/>
            <p:nvPr/>
          </p:nvSpPr>
          <p:spPr>
            <a:xfrm>
              <a:off x="3297240" y="429912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14" name="Rectangle 57"/>
            <p:cNvSpPr/>
            <p:nvPr/>
          </p:nvSpPr>
          <p:spPr>
            <a:xfrm>
              <a:off x="3602160" y="429912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15" name="Rectangle 58"/>
            <p:cNvSpPr/>
            <p:nvPr/>
          </p:nvSpPr>
          <p:spPr>
            <a:xfrm>
              <a:off x="3906720" y="429912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16" name="Rectangle 59"/>
            <p:cNvSpPr/>
            <p:nvPr/>
          </p:nvSpPr>
          <p:spPr>
            <a:xfrm>
              <a:off x="4211640" y="429912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17" name="Rectangle 60"/>
            <p:cNvSpPr/>
            <p:nvPr/>
          </p:nvSpPr>
          <p:spPr>
            <a:xfrm>
              <a:off x="4516560" y="42991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18" name="Rectangle 61"/>
            <p:cNvSpPr/>
            <p:nvPr/>
          </p:nvSpPr>
          <p:spPr>
            <a:xfrm>
              <a:off x="4821120" y="42991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19" name="Rectangle 62"/>
            <p:cNvSpPr/>
            <p:nvPr/>
          </p:nvSpPr>
          <p:spPr>
            <a:xfrm>
              <a:off x="5126040" y="42991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0" name="Rectangle 63"/>
            <p:cNvSpPr/>
            <p:nvPr/>
          </p:nvSpPr>
          <p:spPr>
            <a:xfrm>
              <a:off x="5430960" y="42991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1" name="Rectangle 64"/>
            <p:cNvSpPr/>
            <p:nvPr/>
          </p:nvSpPr>
          <p:spPr>
            <a:xfrm>
              <a:off x="5735520" y="42991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2" name="Rectangle 65"/>
            <p:cNvSpPr/>
            <p:nvPr/>
          </p:nvSpPr>
          <p:spPr>
            <a:xfrm>
              <a:off x="6040440" y="429912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3" name="Rectangle 66"/>
            <p:cNvSpPr/>
            <p:nvPr/>
          </p:nvSpPr>
          <p:spPr>
            <a:xfrm>
              <a:off x="6345360" y="429912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4" name="Rectangle 67"/>
            <p:cNvSpPr/>
            <p:nvPr/>
          </p:nvSpPr>
          <p:spPr>
            <a:xfrm>
              <a:off x="6649920" y="429912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5" name="Rectangle 68"/>
            <p:cNvSpPr/>
            <p:nvPr/>
          </p:nvSpPr>
          <p:spPr>
            <a:xfrm>
              <a:off x="6954840" y="429912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6" name="Rectangle 69"/>
            <p:cNvSpPr/>
            <p:nvPr/>
          </p:nvSpPr>
          <p:spPr>
            <a:xfrm>
              <a:off x="7259760" y="429912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7" name="Rectangle 70"/>
            <p:cNvSpPr/>
            <p:nvPr/>
          </p:nvSpPr>
          <p:spPr>
            <a:xfrm>
              <a:off x="7564320" y="429912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8" name="Rectangle 71"/>
            <p:cNvSpPr/>
            <p:nvPr/>
          </p:nvSpPr>
          <p:spPr>
            <a:xfrm>
              <a:off x="7869240" y="42991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29" name="Rectangle 72"/>
            <p:cNvSpPr/>
            <p:nvPr/>
          </p:nvSpPr>
          <p:spPr>
            <a:xfrm>
              <a:off x="8174160" y="42991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330" name="Text Box 73"/>
          <p:cNvSpPr/>
          <p:nvPr/>
        </p:nvSpPr>
        <p:spPr>
          <a:xfrm>
            <a:off x="840960" y="4267080"/>
            <a:ext cx="1278360" cy="35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free(p2)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 Box 91"/>
          <p:cNvSpPr/>
          <p:nvPr/>
        </p:nvSpPr>
        <p:spPr>
          <a:xfrm>
            <a:off x="843120" y="4876920"/>
            <a:ext cx="2101320" cy="351000"/>
          </a:xfrm>
          <a:prstGeom prst="rect">
            <a:avLst/>
          </a:prstGeom>
          <a:solidFill>
            <a:srgbClr val="d5f1c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p4 = malloc(6)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Box 80"/>
          <p:cNvSpPr/>
          <p:nvPr/>
        </p:nvSpPr>
        <p:spPr>
          <a:xfrm>
            <a:off x="2981880" y="4782600"/>
            <a:ext cx="4945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Oops! (what would happen now?)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Implementation Issues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How do we know how much memory to free given just a pointer?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How do we keep track of the free blocks?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What do we do with the extra space when allocating a structure that is smaller than the free block it is placed in?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How do we pick a block to use for allocation -- many might fit?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How do we reinsert freed block?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Knowing How Much to Free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Standard method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Keep the length of a block in the word preceding the block.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This word is often called the </a:t>
            </a: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header field</a:t>
            </a:r>
            <a:r>
              <a:rPr b="1" lang="en-GB" sz="20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or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header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Requires an extra word for every allocated block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7" name="Text Box 4"/>
          <p:cNvSpPr/>
          <p:nvPr/>
        </p:nvSpPr>
        <p:spPr>
          <a:xfrm>
            <a:off x="622440" y="4563720"/>
            <a:ext cx="1883520" cy="322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p0 = malloc(4)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ectangle 5"/>
          <p:cNvSpPr/>
          <p:nvPr/>
        </p:nvSpPr>
        <p:spPr>
          <a:xfrm>
            <a:off x="251136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39" name="Rectangle 6"/>
          <p:cNvSpPr/>
          <p:nvPr/>
        </p:nvSpPr>
        <p:spPr>
          <a:xfrm>
            <a:off x="281628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0" name="Rectangle 7"/>
          <p:cNvSpPr/>
          <p:nvPr/>
        </p:nvSpPr>
        <p:spPr>
          <a:xfrm>
            <a:off x="3121200" y="3429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1" name="Rectangle 8"/>
          <p:cNvSpPr/>
          <p:nvPr/>
        </p:nvSpPr>
        <p:spPr>
          <a:xfrm>
            <a:off x="3425760" y="3429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2" name="Rectangle 9"/>
          <p:cNvSpPr/>
          <p:nvPr/>
        </p:nvSpPr>
        <p:spPr>
          <a:xfrm>
            <a:off x="373068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3" name="Rectangle 10"/>
          <p:cNvSpPr/>
          <p:nvPr/>
        </p:nvSpPr>
        <p:spPr>
          <a:xfrm>
            <a:off x="403560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4" name="Rectangle 11"/>
          <p:cNvSpPr/>
          <p:nvPr/>
        </p:nvSpPr>
        <p:spPr>
          <a:xfrm>
            <a:off x="4340160" y="3429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5" name="Rectangle 12"/>
          <p:cNvSpPr/>
          <p:nvPr/>
        </p:nvSpPr>
        <p:spPr>
          <a:xfrm>
            <a:off x="4645080" y="3429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6" name="Rectangle 13"/>
          <p:cNvSpPr/>
          <p:nvPr/>
        </p:nvSpPr>
        <p:spPr>
          <a:xfrm>
            <a:off x="4950000" y="3429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7" name="Rectangle 14"/>
          <p:cNvSpPr/>
          <p:nvPr/>
        </p:nvSpPr>
        <p:spPr>
          <a:xfrm>
            <a:off x="555948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8" name="Rectangle 15"/>
          <p:cNvSpPr/>
          <p:nvPr/>
        </p:nvSpPr>
        <p:spPr>
          <a:xfrm>
            <a:off x="586440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49" name="Rectangle 16"/>
          <p:cNvSpPr/>
          <p:nvPr/>
        </p:nvSpPr>
        <p:spPr>
          <a:xfrm>
            <a:off x="616896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0" name="Rectangle 17"/>
          <p:cNvSpPr/>
          <p:nvPr/>
        </p:nvSpPr>
        <p:spPr>
          <a:xfrm>
            <a:off x="647388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1" name="Rectangle 18"/>
          <p:cNvSpPr/>
          <p:nvPr/>
        </p:nvSpPr>
        <p:spPr>
          <a:xfrm>
            <a:off x="677880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2" name="Rectangle 19"/>
          <p:cNvSpPr/>
          <p:nvPr/>
        </p:nvSpPr>
        <p:spPr>
          <a:xfrm>
            <a:off x="7083360" y="3429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3" name="Rectangle 20"/>
          <p:cNvSpPr/>
          <p:nvPr/>
        </p:nvSpPr>
        <p:spPr>
          <a:xfrm>
            <a:off x="7388280" y="3429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4" name="Rectangle 21"/>
          <p:cNvSpPr/>
          <p:nvPr/>
        </p:nvSpPr>
        <p:spPr>
          <a:xfrm>
            <a:off x="5254560" y="3429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5" name="Text Box 39"/>
          <p:cNvSpPr/>
          <p:nvPr/>
        </p:nvSpPr>
        <p:spPr>
          <a:xfrm>
            <a:off x="5410800" y="3962520"/>
            <a:ext cx="423360" cy="322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p0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ctangle 40"/>
          <p:cNvSpPr/>
          <p:nvPr/>
        </p:nvSpPr>
        <p:spPr>
          <a:xfrm>
            <a:off x="2511360" y="4572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7" name="Rectangle 41"/>
          <p:cNvSpPr/>
          <p:nvPr/>
        </p:nvSpPr>
        <p:spPr>
          <a:xfrm>
            <a:off x="2816280" y="4572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8" name="Rectangle 42"/>
          <p:cNvSpPr/>
          <p:nvPr/>
        </p:nvSpPr>
        <p:spPr>
          <a:xfrm>
            <a:off x="3121200" y="4572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59" name="Rectangle 43"/>
          <p:cNvSpPr/>
          <p:nvPr/>
        </p:nvSpPr>
        <p:spPr>
          <a:xfrm>
            <a:off x="3425760" y="4572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0" name="Rectangle 44"/>
          <p:cNvSpPr/>
          <p:nvPr/>
        </p:nvSpPr>
        <p:spPr>
          <a:xfrm>
            <a:off x="3730680" y="4572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1" name="Rectangle 45"/>
          <p:cNvSpPr/>
          <p:nvPr/>
        </p:nvSpPr>
        <p:spPr>
          <a:xfrm>
            <a:off x="4035600" y="4572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2" name="Rectangle 46"/>
          <p:cNvSpPr/>
          <p:nvPr/>
        </p:nvSpPr>
        <p:spPr>
          <a:xfrm>
            <a:off x="4340160" y="4572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3" name="Rectangle 47"/>
          <p:cNvSpPr/>
          <p:nvPr/>
        </p:nvSpPr>
        <p:spPr>
          <a:xfrm>
            <a:off x="4645080" y="4572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4" name="Rectangle 48"/>
          <p:cNvSpPr/>
          <p:nvPr/>
        </p:nvSpPr>
        <p:spPr>
          <a:xfrm>
            <a:off x="4950000" y="4572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5" name="Rectangle 49"/>
          <p:cNvSpPr/>
          <p:nvPr/>
        </p:nvSpPr>
        <p:spPr>
          <a:xfrm>
            <a:off x="5559480" y="4572000"/>
            <a:ext cx="30456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6" name="Rectangle 50"/>
          <p:cNvSpPr/>
          <p:nvPr/>
        </p:nvSpPr>
        <p:spPr>
          <a:xfrm>
            <a:off x="5864400" y="4572000"/>
            <a:ext cx="30456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7" name="Rectangle 51"/>
          <p:cNvSpPr/>
          <p:nvPr/>
        </p:nvSpPr>
        <p:spPr>
          <a:xfrm>
            <a:off x="6168960" y="4572000"/>
            <a:ext cx="30456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8" name="Rectangle 52"/>
          <p:cNvSpPr/>
          <p:nvPr/>
        </p:nvSpPr>
        <p:spPr>
          <a:xfrm>
            <a:off x="6473880" y="4572000"/>
            <a:ext cx="30456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69" name="Rectangle 53"/>
          <p:cNvSpPr/>
          <p:nvPr/>
        </p:nvSpPr>
        <p:spPr>
          <a:xfrm>
            <a:off x="6778800" y="4572000"/>
            <a:ext cx="30456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70" name="Rectangle 54"/>
          <p:cNvSpPr/>
          <p:nvPr/>
        </p:nvSpPr>
        <p:spPr>
          <a:xfrm>
            <a:off x="7083360" y="4572000"/>
            <a:ext cx="304560" cy="30456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71" name="Line 55"/>
          <p:cNvSpPr/>
          <p:nvPr/>
        </p:nvSpPr>
        <p:spPr>
          <a:xfrm>
            <a:off x="6778440" y="4394880"/>
            <a:ext cx="1440" cy="6858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grpSp>
        <p:nvGrpSpPr>
          <p:cNvPr id="372" name="Group 67"/>
          <p:cNvGrpSpPr/>
          <p:nvPr/>
        </p:nvGrpSpPr>
        <p:grpSpPr>
          <a:xfrm>
            <a:off x="1366560" y="5334120"/>
            <a:ext cx="6326280" cy="762840"/>
            <a:chOff x="1366560" y="5334120"/>
            <a:chExt cx="6326280" cy="762840"/>
          </a:xfrm>
        </p:grpSpPr>
        <p:sp>
          <p:nvSpPr>
            <p:cNvPr id="373" name="Text Box 3"/>
            <p:cNvSpPr/>
            <p:nvPr/>
          </p:nvSpPr>
          <p:spPr>
            <a:xfrm>
              <a:off x="1366560" y="5774760"/>
              <a:ext cx="1153440" cy="322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94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ourier New"/>
                </a:rPr>
                <a:t>free(p0)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4" name="Rectangle 22"/>
            <p:cNvSpPr/>
            <p:nvPr/>
          </p:nvSpPr>
          <p:spPr>
            <a:xfrm>
              <a:off x="251136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75" name="Rectangle 23"/>
            <p:cNvSpPr/>
            <p:nvPr/>
          </p:nvSpPr>
          <p:spPr>
            <a:xfrm>
              <a:off x="281628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76" name="Rectangle 24"/>
            <p:cNvSpPr/>
            <p:nvPr/>
          </p:nvSpPr>
          <p:spPr>
            <a:xfrm>
              <a:off x="3121200" y="5791320"/>
              <a:ext cx="304560" cy="30456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77" name="Rectangle 25"/>
            <p:cNvSpPr/>
            <p:nvPr/>
          </p:nvSpPr>
          <p:spPr>
            <a:xfrm>
              <a:off x="3425760" y="5791320"/>
              <a:ext cx="304560" cy="30456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78" name="Rectangle 26"/>
            <p:cNvSpPr/>
            <p:nvPr/>
          </p:nvSpPr>
          <p:spPr>
            <a:xfrm>
              <a:off x="373068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79" name="Rectangle 27"/>
            <p:cNvSpPr/>
            <p:nvPr/>
          </p:nvSpPr>
          <p:spPr>
            <a:xfrm>
              <a:off x="403560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0" name="Rectangle 28"/>
            <p:cNvSpPr/>
            <p:nvPr/>
          </p:nvSpPr>
          <p:spPr>
            <a:xfrm>
              <a:off x="4340160" y="5791320"/>
              <a:ext cx="304560" cy="30456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1" name="Rectangle 29"/>
            <p:cNvSpPr/>
            <p:nvPr/>
          </p:nvSpPr>
          <p:spPr>
            <a:xfrm>
              <a:off x="4645080" y="5791320"/>
              <a:ext cx="304560" cy="30456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2" name="Rectangle 30"/>
            <p:cNvSpPr/>
            <p:nvPr/>
          </p:nvSpPr>
          <p:spPr>
            <a:xfrm>
              <a:off x="4950000" y="5791320"/>
              <a:ext cx="304560" cy="30456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3" name="Rectangle 31"/>
            <p:cNvSpPr/>
            <p:nvPr/>
          </p:nvSpPr>
          <p:spPr>
            <a:xfrm>
              <a:off x="555948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4" name="Rectangle 32"/>
            <p:cNvSpPr/>
            <p:nvPr/>
          </p:nvSpPr>
          <p:spPr>
            <a:xfrm>
              <a:off x="586440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5" name="Rectangle 33"/>
            <p:cNvSpPr/>
            <p:nvPr/>
          </p:nvSpPr>
          <p:spPr>
            <a:xfrm>
              <a:off x="616896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6" name="Rectangle 34"/>
            <p:cNvSpPr/>
            <p:nvPr/>
          </p:nvSpPr>
          <p:spPr>
            <a:xfrm>
              <a:off x="647388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7" name="Rectangle 35"/>
            <p:cNvSpPr/>
            <p:nvPr/>
          </p:nvSpPr>
          <p:spPr>
            <a:xfrm>
              <a:off x="677880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8" name="Rectangle 36"/>
            <p:cNvSpPr/>
            <p:nvPr/>
          </p:nvSpPr>
          <p:spPr>
            <a:xfrm>
              <a:off x="7083360" y="5791320"/>
              <a:ext cx="304560" cy="30456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89" name="Rectangle 37"/>
            <p:cNvSpPr/>
            <p:nvPr/>
          </p:nvSpPr>
          <p:spPr>
            <a:xfrm>
              <a:off x="7388280" y="5791320"/>
              <a:ext cx="304560" cy="30456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90" name="Rectangle 38"/>
            <p:cNvSpPr/>
            <p:nvPr/>
          </p:nvSpPr>
          <p:spPr>
            <a:xfrm>
              <a:off x="5254560" y="579132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391" name="Text Box 57"/>
            <p:cNvSpPr/>
            <p:nvPr/>
          </p:nvSpPr>
          <p:spPr>
            <a:xfrm>
              <a:off x="4830480" y="5334120"/>
              <a:ext cx="1158120" cy="331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block size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2" name="Text Box 59"/>
            <p:cNvSpPr/>
            <p:nvPr/>
          </p:nvSpPr>
          <p:spPr>
            <a:xfrm>
              <a:off x="6006240" y="5334120"/>
              <a:ext cx="982800" cy="331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payload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93" name="Line 64"/>
          <p:cNvSpPr/>
          <p:nvPr/>
        </p:nvSpPr>
        <p:spPr>
          <a:xfrm>
            <a:off x="5612040" y="4267080"/>
            <a:ext cx="1440" cy="30492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394" name="Rectangle 66"/>
          <p:cNvSpPr/>
          <p:nvPr/>
        </p:nvSpPr>
        <p:spPr>
          <a:xfrm>
            <a:off x="5254560" y="4572000"/>
            <a:ext cx="304560" cy="30456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Line 65"/>
          <p:cNvSpPr/>
          <p:nvPr/>
        </p:nvSpPr>
        <p:spPr>
          <a:xfrm>
            <a:off x="5254560" y="4394880"/>
            <a:ext cx="1440" cy="685800"/>
          </a:xfrm>
          <a:prstGeom prst="line">
            <a:avLst/>
          </a:prstGeom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cxnSp>
        <p:nvCxnSpPr>
          <p:cNvPr id="396" name="Straight Arrow Connector 68"/>
          <p:cNvCxnSpPr>
            <a:stCxn id="391" idx="0"/>
            <a:endCxn id="394" idx="2"/>
          </p:cNvCxnSpPr>
          <p:nvPr/>
        </p:nvCxnSpPr>
        <p:spPr>
          <a:xfrm flipH="1" flipV="1">
            <a:off x="5406840" y="4876560"/>
            <a:ext cx="2880" cy="457920"/>
          </a:xfrm>
          <a:prstGeom prst="straightConnector1">
            <a:avLst/>
          </a:prstGeom>
          <a:ln w="127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397" name="Straight Arrow Connector 70"/>
          <p:cNvCxnSpPr>
            <a:stCxn id="392" idx="0"/>
            <a:endCxn id="365" idx="2"/>
          </p:cNvCxnSpPr>
          <p:nvPr/>
        </p:nvCxnSpPr>
        <p:spPr>
          <a:xfrm flipH="1" flipV="1">
            <a:off x="5711760" y="4876560"/>
            <a:ext cx="786240" cy="457920"/>
          </a:xfrm>
          <a:prstGeom prst="straightConnector1">
            <a:avLst/>
          </a:prstGeom>
          <a:ln w="127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398" name="Straight Arrow Connector 72"/>
          <p:cNvCxnSpPr>
            <a:stCxn id="392" idx="0"/>
            <a:endCxn id="366" idx="2"/>
          </p:cNvCxnSpPr>
          <p:nvPr/>
        </p:nvCxnSpPr>
        <p:spPr>
          <a:xfrm flipH="1" flipV="1">
            <a:off x="6016680" y="4876560"/>
            <a:ext cx="481320" cy="457920"/>
          </a:xfrm>
          <a:prstGeom prst="straightConnector1">
            <a:avLst/>
          </a:prstGeom>
          <a:ln w="127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399" name="Straight Arrow Connector 76"/>
          <p:cNvCxnSpPr>
            <a:stCxn id="392" idx="0"/>
            <a:endCxn id="367" idx="2"/>
          </p:cNvCxnSpPr>
          <p:nvPr/>
        </p:nvCxnSpPr>
        <p:spPr>
          <a:xfrm flipH="1" flipV="1">
            <a:off x="6321240" y="4876560"/>
            <a:ext cx="176760" cy="457920"/>
          </a:xfrm>
          <a:prstGeom prst="straightConnector1">
            <a:avLst/>
          </a:prstGeom>
          <a:ln w="127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400" name="Straight Arrow Connector 78"/>
          <p:cNvCxnSpPr>
            <a:stCxn id="392" idx="0"/>
            <a:endCxn id="368" idx="2"/>
          </p:cNvCxnSpPr>
          <p:nvPr/>
        </p:nvCxnSpPr>
        <p:spPr>
          <a:xfrm flipV="1">
            <a:off x="6497640" y="4876560"/>
            <a:ext cx="128880" cy="457920"/>
          </a:xfrm>
          <a:prstGeom prst="straightConnector1">
            <a:avLst/>
          </a:prstGeom>
          <a:ln w="12700">
            <a:solidFill>
              <a:srgbClr val="000000"/>
            </a:solidFill>
            <a:miter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41"/>
          <p:cNvSpPr/>
          <p:nvPr/>
        </p:nvSpPr>
        <p:spPr>
          <a:xfrm>
            <a:off x="396720" y="1197720"/>
            <a:ext cx="8061120" cy="185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Keeping Track of Free </a:t>
            </a: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Blocks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396720" y="1254240"/>
            <a:ext cx="8289720" cy="5374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Method 1: </a:t>
            </a:r>
            <a:r>
              <a:rPr b="1" i="1" lang="en-US" sz="2400" spc="-1" strike="noStrike">
                <a:solidFill>
                  <a:srgbClr val="c00000"/>
                </a:solidFill>
                <a:latin typeface="Calibri"/>
              </a:rPr>
              <a:t>Implicit list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using length—links all blocks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Method 2: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Explicit list</a:t>
            </a:r>
            <a:r>
              <a:rPr b="1" lang="en-GB" sz="24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among the free blocks using pointers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3000"/>
              </a:lnSpc>
              <a:spcBef>
                <a:spcPts val="479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Method 3: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Segregated free list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Different free lists for different size classes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8000"/>
              </a:lnSpc>
              <a:spcBef>
                <a:spcPts val="400"/>
              </a:spcBef>
              <a:buNone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Method 4: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Blocks sorted by size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Can use a balanced tree (e.g. Red-Black tree) with pointers within each free block, and the length used as a key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4" name="Rectangle 4"/>
          <p:cNvSpPr/>
          <p:nvPr/>
        </p:nvSpPr>
        <p:spPr>
          <a:xfrm>
            <a:off x="16002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Rectangle 5"/>
          <p:cNvSpPr/>
          <p:nvPr/>
        </p:nvSpPr>
        <p:spPr>
          <a:xfrm>
            <a:off x="19051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6" name="Rectangle 6"/>
          <p:cNvSpPr/>
          <p:nvPr/>
        </p:nvSpPr>
        <p:spPr>
          <a:xfrm>
            <a:off x="220968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7" name="Rectangle 7"/>
          <p:cNvSpPr/>
          <p:nvPr/>
        </p:nvSpPr>
        <p:spPr>
          <a:xfrm>
            <a:off x="25146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8" name="Rectangle 8"/>
          <p:cNvSpPr/>
          <p:nvPr/>
        </p:nvSpPr>
        <p:spPr>
          <a:xfrm>
            <a:off x="28195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09" name="Rectangle 9"/>
          <p:cNvSpPr/>
          <p:nvPr/>
        </p:nvSpPr>
        <p:spPr>
          <a:xfrm>
            <a:off x="312408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Rectangle 10"/>
          <p:cNvSpPr/>
          <p:nvPr/>
        </p:nvSpPr>
        <p:spPr>
          <a:xfrm>
            <a:off x="342900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1" name="Rectangle 11"/>
          <p:cNvSpPr/>
          <p:nvPr/>
        </p:nvSpPr>
        <p:spPr>
          <a:xfrm>
            <a:off x="373392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2" name="Rectangle 12"/>
          <p:cNvSpPr/>
          <p:nvPr/>
        </p:nvSpPr>
        <p:spPr>
          <a:xfrm>
            <a:off x="403848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3" name="Rectangle 13"/>
          <p:cNvSpPr/>
          <p:nvPr/>
        </p:nvSpPr>
        <p:spPr>
          <a:xfrm>
            <a:off x="46483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4" name="Rectangle 14"/>
          <p:cNvSpPr/>
          <p:nvPr/>
        </p:nvSpPr>
        <p:spPr>
          <a:xfrm>
            <a:off x="495288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5" name="Rectangle 15"/>
          <p:cNvSpPr/>
          <p:nvPr/>
        </p:nvSpPr>
        <p:spPr>
          <a:xfrm>
            <a:off x="52578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6" name="Rectangle 16"/>
          <p:cNvSpPr/>
          <p:nvPr/>
        </p:nvSpPr>
        <p:spPr>
          <a:xfrm>
            <a:off x="556272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7" name="Rectangle 17"/>
          <p:cNvSpPr/>
          <p:nvPr/>
        </p:nvSpPr>
        <p:spPr>
          <a:xfrm>
            <a:off x="586728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18" name="Rectangle 18"/>
          <p:cNvSpPr/>
          <p:nvPr/>
        </p:nvSpPr>
        <p:spPr>
          <a:xfrm>
            <a:off x="617220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Rectangle 19"/>
          <p:cNvSpPr/>
          <p:nvPr/>
        </p:nvSpPr>
        <p:spPr>
          <a:xfrm>
            <a:off x="6477120" y="22096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20" name="Rectangle 20"/>
          <p:cNvSpPr/>
          <p:nvPr/>
        </p:nvSpPr>
        <p:spPr>
          <a:xfrm>
            <a:off x="4343400" y="22096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Freeform 39"/>
          <p:cNvSpPr/>
          <p:nvPr/>
        </p:nvSpPr>
        <p:spPr>
          <a:xfrm>
            <a:off x="1752480" y="1972800"/>
            <a:ext cx="1523520" cy="228240"/>
          </a:xfrm>
          <a:custGeom>
            <a:avLst/>
            <a:gdLst>
              <a:gd name="textAreaLeft" fmla="*/ 0 w 1523520"/>
              <a:gd name="textAreaRight" fmla="*/ 1523880 w 152352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22" name="Freeform 40"/>
          <p:cNvSpPr/>
          <p:nvPr/>
        </p:nvSpPr>
        <p:spPr>
          <a:xfrm>
            <a:off x="3276720" y="1972800"/>
            <a:ext cx="1218960" cy="22824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23" name="Freeform 41"/>
          <p:cNvSpPr/>
          <p:nvPr/>
        </p:nvSpPr>
        <p:spPr>
          <a:xfrm>
            <a:off x="4495680" y="1972800"/>
            <a:ext cx="1828440" cy="228240"/>
          </a:xfrm>
          <a:custGeom>
            <a:avLst/>
            <a:gdLst>
              <a:gd name="textAreaLeft" fmla="*/ 0 w 1828440"/>
              <a:gd name="textAreaRight" fmla="*/ 1828800 w 18284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24" name="Rectangle 21"/>
          <p:cNvSpPr/>
          <p:nvPr/>
        </p:nvSpPr>
        <p:spPr>
          <a:xfrm>
            <a:off x="16002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Rectangle 22"/>
          <p:cNvSpPr/>
          <p:nvPr/>
        </p:nvSpPr>
        <p:spPr>
          <a:xfrm>
            <a:off x="19051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26" name="Rectangle 23"/>
          <p:cNvSpPr/>
          <p:nvPr/>
        </p:nvSpPr>
        <p:spPr>
          <a:xfrm>
            <a:off x="220968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27" name="Rectangle 24"/>
          <p:cNvSpPr/>
          <p:nvPr/>
        </p:nvSpPr>
        <p:spPr>
          <a:xfrm>
            <a:off x="25146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28" name="Rectangle 25"/>
          <p:cNvSpPr/>
          <p:nvPr/>
        </p:nvSpPr>
        <p:spPr>
          <a:xfrm>
            <a:off x="28195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29" name="Rectangle 26"/>
          <p:cNvSpPr/>
          <p:nvPr/>
        </p:nvSpPr>
        <p:spPr>
          <a:xfrm>
            <a:off x="312408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Rectangle 27"/>
          <p:cNvSpPr/>
          <p:nvPr/>
        </p:nvSpPr>
        <p:spPr>
          <a:xfrm>
            <a:off x="342900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1" name="Rectangle 28"/>
          <p:cNvSpPr/>
          <p:nvPr/>
        </p:nvSpPr>
        <p:spPr>
          <a:xfrm>
            <a:off x="373392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2" name="Rectangle 29"/>
          <p:cNvSpPr/>
          <p:nvPr/>
        </p:nvSpPr>
        <p:spPr>
          <a:xfrm>
            <a:off x="403848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3" name="Rectangle 30"/>
          <p:cNvSpPr/>
          <p:nvPr/>
        </p:nvSpPr>
        <p:spPr>
          <a:xfrm>
            <a:off x="46483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4" name="Rectangle 31"/>
          <p:cNvSpPr/>
          <p:nvPr/>
        </p:nvSpPr>
        <p:spPr>
          <a:xfrm>
            <a:off x="495288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5" name="Rectangle 32"/>
          <p:cNvSpPr/>
          <p:nvPr/>
        </p:nvSpPr>
        <p:spPr>
          <a:xfrm>
            <a:off x="52578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6" name="Rectangle 33"/>
          <p:cNvSpPr/>
          <p:nvPr/>
        </p:nvSpPr>
        <p:spPr>
          <a:xfrm>
            <a:off x="556272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7" name="Rectangle 34"/>
          <p:cNvSpPr/>
          <p:nvPr/>
        </p:nvSpPr>
        <p:spPr>
          <a:xfrm>
            <a:off x="586728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38" name="Rectangle 35"/>
          <p:cNvSpPr/>
          <p:nvPr/>
        </p:nvSpPr>
        <p:spPr>
          <a:xfrm>
            <a:off x="617220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Rectangle 36"/>
          <p:cNvSpPr/>
          <p:nvPr/>
        </p:nvSpPr>
        <p:spPr>
          <a:xfrm>
            <a:off x="6477120" y="3962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0" name="Rectangle 37"/>
          <p:cNvSpPr/>
          <p:nvPr/>
        </p:nvSpPr>
        <p:spPr>
          <a:xfrm>
            <a:off x="4343400" y="3962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Freeform 38"/>
          <p:cNvSpPr/>
          <p:nvPr/>
        </p:nvSpPr>
        <p:spPr>
          <a:xfrm>
            <a:off x="2057400" y="3632040"/>
            <a:ext cx="2437920" cy="482400"/>
          </a:xfrm>
          <a:custGeom>
            <a:avLst/>
            <a:gdLst>
              <a:gd name="textAreaLeft" fmla="*/ 0 w 2437920"/>
              <a:gd name="textAreaRight" fmla="*/ 2438280 w 2437920"/>
              <a:gd name="textAreaTop" fmla="*/ 0 h 482400"/>
              <a:gd name="textAreaBottom" fmla="*/ 482760 h 482400"/>
            </a:gdLst>
            <a:ahLst/>
            <a:rect l="textAreaLeft" t="textAreaTop" r="textAreaRight" b="textAreaBottom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rgbClr val="7f7f7f"/>
                </a:solidFill>
                <a:latin typeface="Calibri"/>
              </a:rPr>
              <a:t>Basic concepts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Implicit free lists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359280" y="473760"/>
            <a:ext cx="659088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Method 1: Implicit List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380880" y="1192320"/>
            <a:ext cx="8254800" cy="21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For each block we need both size and allocation status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Could store this information in two words: wasteful!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Standard trick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If blocks are aligned, some low-order address bits are always 0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Instead of storing an always-0 bit, use it as a allocated/free flag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When reading size word, must mask out this bit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6" name="Rectangle 3"/>
          <p:cNvSpPr/>
          <p:nvPr/>
        </p:nvSpPr>
        <p:spPr>
          <a:xfrm>
            <a:off x="2971800" y="4280040"/>
            <a:ext cx="1369800" cy="38052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Size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 Box 4"/>
          <p:cNvSpPr/>
          <p:nvPr/>
        </p:nvSpPr>
        <p:spPr>
          <a:xfrm>
            <a:off x="3380040" y="3610080"/>
            <a:ext cx="86256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 word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 Box 5"/>
          <p:cNvSpPr/>
          <p:nvPr/>
        </p:nvSpPr>
        <p:spPr>
          <a:xfrm>
            <a:off x="721440" y="4708080"/>
            <a:ext cx="1824120" cy="989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Format 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allocated 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free 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Rectangle 6"/>
          <p:cNvSpPr/>
          <p:nvPr/>
        </p:nvSpPr>
        <p:spPr>
          <a:xfrm>
            <a:off x="2971800" y="4660920"/>
            <a:ext cx="1676160" cy="1285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Payload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 Box 7"/>
          <p:cNvSpPr/>
          <p:nvPr/>
        </p:nvSpPr>
        <p:spPr>
          <a:xfrm>
            <a:off x="4799520" y="4302720"/>
            <a:ext cx="2744640" cy="2002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 = 1: Allocated block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 = 0: Free block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Size: block size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Payload: application 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(allocated blocks only)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Rectangle 8"/>
          <p:cNvSpPr/>
          <p:nvPr/>
        </p:nvSpPr>
        <p:spPr>
          <a:xfrm>
            <a:off x="4343400" y="4280040"/>
            <a:ext cx="304560" cy="380520"/>
          </a:xfrm>
          <a:prstGeom prst="rect">
            <a:avLst/>
          </a:prstGeom>
          <a:solidFill>
            <a:srgbClr val="ebafa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ctangle 9"/>
          <p:cNvSpPr/>
          <p:nvPr/>
        </p:nvSpPr>
        <p:spPr>
          <a:xfrm>
            <a:off x="2971800" y="5943600"/>
            <a:ext cx="1676160" cy="6854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Optional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padding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AutoShape 8"/>
          <p:cNvSpPr/>
          <p:nvPr/>
        </p:nvSpPr>
        <p:spPr>
          <a:xfrm rot="16200000">
            <a:off x="3695760" y="3222360"/>
            <a:ext cx="228240" cy="167616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Today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Basic concepts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Calibri"/>
              </a:rPr>
              <a:t>Implicit free lists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Detailed Implicit Free List Example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455" name="Text Box 404"/>
          <p:cNvSpPr/>
          <p:nvPr/>
        </p:nvSpPr>
        <p:spPr>
          <a:xfrm>
            <a:off x="5040" y="2062800"/>
            <a:ext cx="804600" cy="912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Start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of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heap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Line 429"/>
          <p:cNvSpPr/>
          <p:nvPr/>
        </p:nvSpPr>
        <p:spPr>
          <a:xfrm flipV="1">
            <a:off x="1059480" y="4070880"/>
            <a:ext cx="360" cy="50112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7" name="Text Box 431"/>
          <p:cNvSpPr/>
          <p:nvPr/>
        </p:nvSpPr>
        <p:spPr>
          <a:xfrm>
            <a:off x="1101600" y="3944160"/>
            <a:ext cx="1863000" cy="699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Double-word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aligned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Rectangle 432"/>
          <p:cNvSpPr/>
          <p:nvPr/>
        </p:nvSpPr>
        <p:spPr>
          <a:xfrm>
            <a:off x="6208920" y="2310840"/>
            <a:ext cx="3952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9" name="Rectangle 379"/>
          <p:cNvSpPr/>
          <p:nvPr/>
        </p:nvSpPr>
        <p:spPr>
          <a:xfrm>
            <a:off x="1471680" y="2310840"/>
            <a:ext cx="3952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8/0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Rectangle 380"/>
          <p:cNvSpPr/>
          <p:nvPr/>
        </p:nvSpPr>
        <p:spPr>
          <a:xfrm>
            <a:off x="1867320" y="2310840"/>
            <a:ext cx="3934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1" name="Rectangle 384"/>
          <p:cNvSpPr/>
          <p:nvPr/>
        </p:nvSpPr>
        <p:spPr>
          <a:xfrm>
            <a:off x="2247120" y="2310840"/>
            <a:ext cx="393480" cy="51768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16/1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Rectangle 385"/>
          <p:cNvSpPr/>
          <p:nvPr/>
        </p:nvSpPr>
        <p:spPr>
          <a:xfrm>
            <a:off x="2640960" y="2310840"/>
            <a:ext cx="395280" cy="51768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3" name="Rectangle 386"/>
          <p:cNvSpPr/>
          <p:nvPr/>
        </p:nvSpPr>
        <p:spPr>
          <a:xfrm>
            <a:off x="3036600" y="2310840"/>
            <a:ext cx="395280" cy="51768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4" name="Rectangle 387"/>
          <p:cNvSpPr/>
          <p:nvPr/>
        </p:nvSpPr>
        <p:spPr>
          <a:xfrm>
            <a:off x="3431880" y="2310840"/>
            <a:ext cx="393480" cy="517680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5" name="Rectangle 388"/>
          <p:cNvSpPr/>
          <p:nvPr/>
        </p:nvSpPr>
        <p:spPr>
          <a:xfrm>
            <a:off x="4248360" y="2310840"/>
            <a:ext cx="3934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6" name="Rectangle 389"/>
          <p:cNvSpPr/>
          <p:nvPr/>
        </p:nvSpPr>
        <p:spPr>
          <a:xfrm>
            <a:off x="4642200" y="2310840"/>
            <a:ext cx="3952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7" name="Rectangle 390"/>
          <p:cNvSpPr/>
          <p:nvPr/>
        </p:nvSpPr>
        <p:spPr>
          <a:xfrm>
            <a:off x="5037840" y="2310840"/>
            <a:ext cx="3934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8" name="Rectangle 391"/>
          <p:cNvSpPr/>
          <p:nvPr/>
        </p:nvSpPr>
        <p:spPr>
          <a:xfrm>
            <a:off x="5431680" y="2310840"/>
            <a:ext cx="3952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9" name="Rectangle 392"/>
          <p:cNvSpPr/>
          <p:nvPr/>
        </p:nvSpPr>
        <p:spPr>
          <a:xfrm>
            <a:off x="5826960" y="2310840"/>
            <a:ext cx="3952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0" name="Rectangle 393"/>
          <p:cNvSpPr/>
          <p:nvPr/>
        </p:nvSpPr>
        <p:spPr>
          <a:xfrm>
            <a:off x="6967440" y="2310840"/>
            <a:ext cx="395280" cy="51768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16/1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Rectangle 394"/>
          <p:cNvSpPr/>
          <p:nvPr/>
        </p:nvSpPr>
        <p:spPr>
          <a:xfrm>
            <a:off x="7362720" y="2310840"/>
            <a:ext cx="393480" cy="51768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2" name="Rectangle 395"/>
          <p:cNvSpPr/>
          <p:nvPr/>
        </p:nvSpPr>
        <p:spPr>
          <a:xfrm>
            <a:off x="3853080" y="2310840"/>
            <a:ext cx="3952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32/0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Freeform 396"/>
          <p:cNvSpPr/>
          <p:nvPr/>
        </p:nvSpPr>
        <p:spPr>
          <a:xfrm>
            <a:off x="1553400" y="1777320"/>
            <a:ext cx="806040" cy="497520"/>
          </a:xfrm>
          <a:custGeom>
            <a:avLst/>
            <a:gdLst>
              <a:gd name="textAreaLeft" fmla="*/ 0 w 806040"/>
              <a:gd name="textAreaRight" fmla="*/ 806400 w 806040"/>
              <a:gd name="textAreaTop" fmla="*/ 0 h 497520"/>
              <a:gd name="textAreaBottom" fmla="*/ 497880 h 497520"/>
            </a:gdLst>
            <a:ahLst/>
            <a:rect l="textAreaLeft" t="textAreaTop" r="textAreaRight" b="textAreaBottom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4" name="Freeform 397"/>
          <p:cNvSpPr/>
          <p:nvPr/>
        </p:nvSpPr>
        <p:spPr>
          <a:xfrm>
            <a:off x="2431440" y="1777320"/>
            <a:ext cx="1492920" cy="497520"/>
          </a:xfrm>
          <a:custGeom>
            <a:avLst/>
            <a:gdLst>
              <a:gd name="textAreaLeft" fmla="*/ 0 w 1492920"/>
              <a:gd name="textAreaRight" fmla="*/ 1493280 w 1492920"/>
              <a:gd name="textAreaTop" fmla="*/ 0 h 497520"/>
              <a:gd name="textAreaBottom" fmla="*/ 497880 h 49752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5" name="Freeform 398"/>
          <p:cNvSpPr/>
          <p:nvPr/>
        </p:nvSpPr>
        <p:spPr>
          <a:xfrm>
            <a:off x="3955320" y="1759320"/>
            <a:ext cx="3100320" cy="497520"/>
          </a:xfrm>
          <a:custGeom>
            <a:avLst/>
            <a:gdLst>
              <a:gd name="textAreaLeft" fmla="*/ 0 w 3100320"/>
              <a:gd name="textAreaRight" fmla="*/ 3100680 w 3100320"/>
              <a:gd name="textAreaTop" fmla="*/ 0 h 497520"/>
              <a:gd name="textAreaBottom" fmla="*/ 497880 h 497520"/>
            </a:gdLst>
            <a:ahLst/>
            <a:rect l="textAreaLeft" t="textAreaTop" r="textAreaRight" b="textAreaBottom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6" name="Rectangle 399"/>
          <p:cNvSpPr/>
          <p:nvPr/>
        </p:nvSpPr>
        <p:spPr>
          <a:xfrm>
            <a:off x="7756560" y="2310840"/>
            <a:ext cx="395280" cy="51768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7" name="Rectangle 403"/>
          <p:cNvSpPr/>
          <p:nvPr/>
        </p:nvSpPr>
        <p:spPr>
          <a:xfrm>
            <a:off x="1076400" y="2310840"/>
            <a:ext cx="395280" cy="517680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8" name="Rectangle 406"/>
          <p:cNvSpPr/>
          <p:nvPr/>
        </p:nvSpPr>
        <p:spPr>
          <a:xfrm>
            <a:off x="1471680" y="2308680"/>
            <a:ext cx="776880" cy="517680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9" name="Rectangle 407"/>
          <p:cNvSpPr/>
          <p:nvPr/>
        </p:nvSpPr>
        <p:spPr>
          <a:xfrm>
            <a:off x="2248920" y="2308680"/>
            <a:ext cx="1595160" cy="517680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0" name="Text Box 410"/>
          <p:cNvSpPr/>
          <p:nvPr/>
        </p:nvSpPr>
        <p:spPr>
          <a:xfrm>
            <a:off x="828360" y="1981080"/>
            <a:ext cx="854640" cy="302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Unused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Line 411"/>
          <p:cNvSpPr/>
          <p:nvPr/>
        </p:nvSpPr>
        <p:spPr>
          <a:xfrm flipV="1">
            <a:off x="1866960" y="2882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2" name="Line 413"/>
          <p:cNvSpPr/>
          <p:nvPr/>
        </p:nvSpPr>
        <p:spPr>
          <a:xfrm flipV="1">
            <a:off x="2644200" y="2882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3" name="Line 414"/>
          <p:cNvSpPr/>
          <p:nvPr/>
        </p:nvSpPr>
        <p:spPr>
          <a:xfrm flipV="1">
            <a:off x="3435120" y="2882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4" name="Line 415"/>
          <p:cNvSpPr/>
          <p:nvPr/>
        </p:nvSpPr>
        <p:spPr>
          <a:xfrm flipV="1">
            <a:off x="4253400" y="2882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5" name="Line 416"/>
          <p:cNvSpPr/>
          <p:nvPr/>
        </p:nvSpPr>
        <p:spPr>
          <a:xfrm flipV="1">
            <a:off x="5044320" y="2882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6" name="Line 417"/>
          <p:cNvSpPr/>
          <p:nvPr/>
        </p:nvSpPr>
        <p:spPr>
          <a:xfrm flipV="1">
            <a:off x="5821560" y="2882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7" name="Line 418"/>
          <p:cNvSpPr/>
          <p:nvPr/>
        </p:nvSpPr>
        <p:spPr>
          <a:xfrm flipV="1">
            <a:off x="7376400" y="2882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8" name="Line 419"/>
          <p:cNvSpPr/>
          <p:nvPr/>
        </p:nvSpPr>
        <p:spPr>
          <a:xfrm flipV="1">
            <a:off x="1089720" y="2864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9" name="Line 420"/>
          <p:cNvSpPr/>
          <p:nvPr/>
        </p:nvSpPr>
        <p:spPr>
          <a:xfrm flipV="1">
            <a:off x="8167320" y="2882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0" name="Rectangle 421"/>
          <p:cNvSpPr/>
          <p:nvPr/>
        </p:nvSpPr>
        <p:spPr>
          <a:xfrm>
            <a:off x="8152200" y="2310840"/>
            <a:ext cx="395280" cy="51768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1" name="Rectangle 409"/>
          <p:cNvSpPr/>
          <p:nvPr/>
        </p:nvSpPr>
        <p:spPr>
          <a:xfrm>
            <a:off x="6977520" y="2308680"/>
            <a:ext cx="1581480" cy="517680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2" name="Freeform 422"/>
          <p:cNvSpPr/>
          <p:nvPr/>
        </p:nvSpPr>
        <p:spPr>
          <a:xfrm>
            <a:off x="7108920" y="1752480"/>
            <a:ext cx="1492920" cy="497520"/>
          </a:xfrm>
          <a:custGeom>
            <a:avLst/>
            <a:gdLst>
              <a:gd name="textAreaLeft" fmla="*/ 0 w 1492920"/>
              <a:gd name="textAreaRight" fmla="*/ 1493280 w 1492920"/>
              <a:gd name="textAreaTop" fmla="*/ 0 h 497520"/>
              <a:gd name="textAreaBottom" fmla="*/ 497880 h 49752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3" name="Rectangle 423"/>
          <p:cNvSpPr/>
          <p:nvPr/>
        </p:nvSpPr>
        <p:spPr>
          <a:xfrm>
            <a:off x="8549280" y="2310840"/>
            <a:ext cx="395280" cy="517680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chemeClr val="dk1"/>
                </a:solidFill>
                <a:latin typeface="Calibri"/>
              </a:rPr>
              <a:t>0/1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Rectangle 426"/>
          <p:cNvSpPr/>
          <p:nvPr/>
        </p:nvSpPr>
        <p:spPr>
          <a:xfrm>
            <a:off x="8549280" y="2308680"/>
            <a:ext cx="367920" cy="517680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5" name="Rectangle 433"/>
          <p:cNvSpPr/>
          <p:nvPr/>
        </p:nvSpPr>
        <p:spPr>
          <a:xfrm>
            <a:off x="6590520" y="2293200"/>
            <a:ext cx="395280" cy="51768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6" name="Rectangle 408"/>
          <p:cNvSpPr/>
          <p:nvPr/>
        </p:nvSpPr>
        <p:spPr>
          <a:xfrm>
            <a:off x="3844440" y="2308680"/>
            <a:ext cx="3135960" cy="517680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7" name="Line 434"/>
          <p:cNvSpPr/>
          <p:nvPr/>
        </p:nvSpPr>
        <p:spPr>
          <a:xfrm flipV="1">
            <a:off x="6585480" y="2882520"/>
            <a:ext cx="360" cy="556200"/>
          </a:xfrm>
          <a:prstGeom prst="line">
            <a:avLst/>
          </a:prstGeom>
          <a:ln w="127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1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8" name="TextBox 49"/>
          <p:cNvSpPr/>
          <p:nvPr/>
        </p:nvSpPr>
        <p:spPr>
          <a:xfrm>
            <a:off x="3163680" y="3886200"/>
            <a:ext cx="62452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Allocated blocks: shaded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Free blocks: unshaded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Headers: labeled with size in bytes/allocated bit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80080" y="469080"/>
            <a:ext cx="80006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Implicit List: Finding a Free Block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290520" y="1143000"/>
            <a:ext cx="8307000" cy="5608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First fit: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Search list from beginning, choose </a:t>
            </a:r>
            <a:r>
              <a:rPr b="1" i="1" lang="en-GB" sz="1800" spc="-1" strike="noStrike">
                <a:solidFill>
                  <a:srgbClr val="c00000"/>
                </a:solidFill>
                <a:latin typeface="Calibri"/>
              </a:rPr>
              <a:t>first</a:t>
            </a: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 free block that fits: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564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564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564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564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564"/>
              </a:spcBef>
              <a:buNone/>
              <a:tabLst>
                <a:tab algn="l" pos="0"/>
              </a:tabLst>
            </a:pPr>
            <a:endParaRPr b="1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Can take linear time in total number of blocks (allocated and free)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In practice it can cause “splinters” at beginning of list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Next fit: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Like first fit, but search list starting where previous search finished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Should often be faster than first fit: avoids re-scanning unhelpful blocks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Some research suggests that fragmentation is worse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Best fit: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Search the list, choose the </a:t>
            </a:r>
            <a:r>
              <a:rPr b="1" i="1" lang="en-GB" sz="1800" spc="-1" strike="noStrike">
                <a:solidFill>
                  <a:srgbClr val="c00000"/>
                </a:solidFill>
                <a:latin typeface="Calibri"/>
              </a:rPr>
              <a:t>best</a:t>
            </a: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 free block: fits, with fewest bytes left over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Keeps fragments small—usually improves memory utilization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Will typically run slower than first fit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1" name="Text Box 3"/>
          <p:cNvSpPr/>
          <p:nvPr/>
        </p:nvSpPr>
        <p:spPr>
          <a:xfrm>
            <a:off x="1197360" y="1911240"/>
            <a:ext cx="7354800" cy="123804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p = start;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while ((p &lt; end) &amp;&amp; 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\\ not passed end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    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((*p &amp; 1) || 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\\ already allocated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    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(*p  &lt;= len)))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\\ too small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p = p + (*p &amp; -2);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\\ goto next block (word addressed)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66760" y="493560"/>
            <a:ext cx="86101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Implicit List: Allocating in Free Block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290520" y="1220760"/>
            <a:ext cx="8307000" cy="522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Allocating in a free block: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splitting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Since allocated space might be smaller than free space, we might want to split the block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4" name="Text Box 3"/>
          <p:cNvSpPr/>
          <p:nvPr/>
        </p:nvSpPr>
        <p:spPr>
          <a:xfrm>
            <a:off x="474120" y="4910760"/>
            <a:ext cx="8207640" cy="169596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void addblock(ptr p, int len)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int newsize = ((len + 1) &gt;&gt; 1) &lt;&lt; 1;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// round up to even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int oldsize = *p &amp; -2;            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// mask out low bit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*p = newsize | 1;                 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// set new length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if (newsize &lt; oldsize)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*(p+newsize) = oldsize - newsize;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// set length in remaining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}                                   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//   part of block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Rectangle 4"/>
          <p:cNvSpPr/>
          <p:nvPr/>
        </p:nvSpPr>
        <p:spPr>
          <a:xfrm>
            <a:off x="205740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Rectangle 5"/>
          <p:cNvSpPr/>
          <p:nvPr/>
        </p:nvSpPr>
        <p:spPr>
          <a:xfrm>
            <a:off x="236232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7" name="Rectangle 6"/>
          <p:cNvSpPr/>
          <p:nvPr/>
        </p:nvSpPr>
        <p:spPr>
          <a:xfrm>
            <a:off x="266688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8" name="Rectangle 7"/>
          <p:cNvSpPr/>
          <p:nvPr/>
        </p:nvSpPr>
        <p:spPr>
          <a:xfrm>
            <a:off x="2971800" y="2751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09" name="Rectangle 8"/>
          <p:cNvSpPr/>
          <p:nvPr/>
        </p:nvSpPr>
        <p:spPr>
          <a:xfrm>
            <a:off x="3276720" y="27514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Rectangle 9"/>
          <p:cNvSpPr/>
          <p:nvPr/>
        </p:nvSpPr>
        <p:spPr>
          <a:xfrm>
            <a:off x="3581280" y="27514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1" name="Rectangle 10"/>
          <p:cNvSpPr/>
          <p:nvPr/>
        </p:nvSpPr>
        <p:spPr>
          <a:xfrm>
            <a:off x="3886200" y="27514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2" name="Rectangle 11"/>
          <p:cNvSpPr/>
          <p:nvPr/>
        </p:nvSpPr>
        <p:spPr>
          <a:xfrm>
            <a:off x="4191120" y="27514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3" name="Rectangle 12"/>
          <p:cNvSpPr/>
          <p:nvPr/>
        </p:nvSpPr>
        <p:spPr>
          <a:xfrm>
            <a:off x="480060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4" name="Rectangle 13"/>
          <p:cNvSpPr/>
          <p:nvPr/>
        </p:nvSpPr>
        <p:spPr>
          <a:xfrm>
            <a:off x="510552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5" name="Rectangle 14"/>
          <p:cNvSpPr/>
          <p:nvPr/>
        </p:nvSpPr>
        <p:spPr>
          <a:xfrm>
            <a:off x="541008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6" name="Rectangle 15"/>
          <p:cNvSpPr/>
          <p:nvPr/>
        </p:nvSpPr>
        <p:spPr>
          <a:xfrm>
            <a:off x="571500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7" name="Rectangle 16"/>
          <p:cNvSpPr/>
          <p:nvPr/>
        </p:nvSpPr>
        <p:spPr>
          <a:xfrm>
            <a:off x="601992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18" name="Rectangle 17"/>
          <p:cNvSpPr/>
          <p:nvPr/>
        </p:nvSpPr>
        <p:spPr>
          <a:xfrm>
            <a:off x="6324480" y="27514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Rectangle 18"/>
          <p:cNvSpPr/>
          <p:nvPr/>
        </p:nvSpPr>
        <p:spPr>
          <a:xfrm>
            <a:off x="6629400" y="27514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0" name="Rectangle 19"/>
          <p:cNvSpPr/>
          <p:nvPr/>
        </p:nvSpPr>
        <p:spPr>
          <a:xfrm>
            <a:off x="4495680" y="27514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Freeform 20"/>
          <p:cNvSpPr/>
          <p:nvPr/>
        </p:nvSpPr>
        <p:spPr>
          <a:xfrm>
            <a:off x="3429000" y="2514600"/>
            <a:ext cx="1218960" cy="22824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2" name="Freeform 21"/>
          <p:cNvSpPr/>
          <p:nvPr/>
        </p:nvSpPr>
        <p:spPr>
          <a:xfrm>
            <a:off x="4648320" y="2514600"/>
            <a:ext cx="1828440" cy="228240"/>
          </a:xfrm>
          <a:custGeom>
            <a:avLst/>
            <a:gdLst>
              <a:gd name="textAreaLeft" fmla="*/ 0 w 1828440"/>
              <a:gd name="textAreaRight" fmla="*/ 1828800 w 18284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3" name="Rectangle 22"/>
          <p:cNvSpPr/>
          <p:nvPr/>
        </p:nvSpPr>
        <p:spPr>
          <a:xfrm>
            <a:off x="3276720" y="4250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Rectangle 23"/>
          <p:cNvSpPr/>
          <p:nvPr/>
        </p:nvSpPr>
        <p:spPr>
          <a:xfrm>
            <a:off x="3581280" y="4250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5" name="Rectangle 24"/>
          <p:cNvSpPr/>
          <p:nvPr/>
        </p:nvSpPr>
        <p:spPr>
          <a:xfrm>
            <a:off x="3886200" y="4250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6" name="Rectangle 25"/>
          <p:cNvSpPr/>
          <p:nvPr/>
        </p:nvSpPr>
        <p:spPr>
          <a:xfrm>
            <a:off x="4191120" y="425088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7" name="Rectangle 26"/>
          <p:cNvSpPr/>
          <p:nvPr/>
        </p:nvSpPr>
        <p:spPr>
          <a:xfrm>
            <a:off x="4800600" y="4250880"/>
            <a:ext cx="304560" cy="304560"/>
          </a:xfrm>
          <a:prstGeom prst="rect">
            <a:avLst/>
          </a:prstGeom>
          <a:solidFill>
            <a:srgbClr val="ccffcc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8" name="Rectangle 27"/>
          <p:cNvSpPr/>
          <p:nvPr/>
        </p:nvSpPr>
        <p:spPr>
          <a:xfrm>
            <a:off x="5105520" y="4250880"/>
            <a:ext cx="304560" cy="304560"/>
          </a:xfrm>
          <a:prstGeom prst="rect">
            <a:avLst/>
          </a:prstGeom>
          <a:solidFill>
            <a:srgbClr val="ccffcc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29" name="Rectangle 28"/>
          <p:cNvSpPr/>
          <p:nvPr/>
        </p:nvSpPr>
        <p:spPr>
          <a:xfrm>
            <a:off x="5410080" y="4250880"/>
            <a:ext cx="304560" cy="304560"/>
          </a:xfrm>
          <a:prstGeom prst="rect">
            <a:avLst/>
          </a:prstGeom>
          <a:solidFill>
            <a:srgbClr val="ccffcc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0" name="Rectangle 29"/>
          <p:cNvSpPr/>
          <p:nvPr/>
        </p:nvSpPr>
        <p:spPr>
          <a:xfrm>
            <a:off x="5715000" y="42508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1" name="Rectangle 30"/>
          <p:cNvSpPr/>
          <p:nvPr/>
        </p:nvSpPr>
        <p:spPr>
          <a:xfrm>
            <a:off x="6019920" y="4250880"/>
            <a:ext cx="30456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2" name="Rectangle 31"/>
          <p:cNvSpPr/>
          <p:nvPr/>
        </p:nvSpPr>
        <p:spPr>
          <a:xfrm>
            <a:off x="6324480" y="4250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Rectangle 32"/>
          <p:cNvSpPr/>
          <p:nvPr/>
        </p:nvSpPr>
        <p:spPr>
          <a:xfrm>
            <a:off x="6629400" y="425088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4" name="Rectangle 33"/>
          <p:cNvSpPr/>
          <p:nvPr/>
        </p:nvSpPr>
        <p:spPr>
          <a:xfrm>
            <a:off x="4495680" y="4250880"/>
            <a:ext cx="304560" cy="304560"/>
          </a:xfrm>
          <a:prstGeom prst="rect">
            <a:avLst/>
          </a:prstGeom>
          <a:solidFill>
            <a:srgbClr val="ccffcc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Freeform 34"/>
          <p:cNvSpPr/>
          <p:nvPr/>
        </p:nvSpPr>
        <p:spPr>
          <a:xfrm>
            <a:off x="3429000" y="4014000"/>
            <a:ext cx="1218960" cy="22824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6" name="Line 35"/>
          <p:cNvSpPr/>
          <p:nvPr/>
        </p:nvSpPr>
        <p:spPr>
          <a:xfrm flipV="1">
            <a:off x="4638240" y="3054600"/>
            <a:ext cx="1440" cy="23148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7" name="Text Box 36"/>
          <p:cNvSpPr/>
          <p:nvPr/>
        </p:nvSpPr>
        <p:spPr>
          <a:xfrm>
            <a:off x="4474800" y="3208680"/>
            <a:ext cx="30780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Freeform 37"/>
          <p:cNvSpPr/>
          <p:nvPr/>
        </p:nvSpPr>
        <p:spPr>
          <a:xfrm>
            <a:off x="2209680" y="2514600"/>
            <a:ext cx="1218960" cy="22824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39" name="Text Box 38"/>
          <p:cNvSpPr/>
          <p:nvPr/>
        </p:nvSpPr>
        <p:spPr>
          <a:xfrm>
            <a:off x="5726520" y="4236120"/>
            <a:ext cx="29556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Freeform 39"/>
          <p:cNvSpPr/>
          <p:nvPr/>
        </p:nvSpPr>
        <p:spPr>
          <a:xfrm>
            <a:off x="4572000" y="4014000"/>
            <a:ext cx="1294920" cy="2282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41" name="Freeform 40"/>
          <p:cNvSpPr/>
          <p:nvPr/>
        </p:nvSpPr>
        <p:spPr>
          <a:xfrm>
            <a:off x="5867280" y="4090320"/>
            <a:ext cx="609120" cy="151920"/>
          </a:xfrm>
          <a:custGeom>
            <a:avLst/>
            <a:gdLst>
              <a:gd name="textAreaLeft" fmla="*/ 0 w 609120"/>
              <a:gd name="textAreaRight" fmla="*/ 609480 w 609120"/>
              <a:gd name="textAreaTop" fmla="*/ 0 h 151920"/>
              <a:gd name="textAreaBottom" fmla="*/ 152280 h 151920"/>
            </a:gdLst>
            <a:ahLst/>
            <a:rect l="textAreaLeft" t="textAreaTop" r="textAreaRight" b="textAreaBottom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42" name="Rectangle 41"/>
          <p:cNvSpPr/>
          <p:nvPr/>
        </p:nvSpPr>
        <p:spPr>
          <a:xfrm>
            <a:off x="205740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Rectangle 42"/>
          <p:cNvSpPr/>
          <p:nvPr/>
        </p:nvSpPr>
        <p:spPr>
          <a:xfrm>
            <a:off x="236232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44" name="Rectangle 43"/>
          <p:cNvSpPr/>
          <p:nvPr/>
        </p:nvSpPr>
        <p:spPr>
          <a:xfrm>
            <a:off x="266688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45" name="Rectangle 44"/>
          <p:cNvSpPr/>
          <p:nvPr/>
        </p:nvSpPr>
        <p:spPr>
          <a:xfrm>
            <a:off x="2971800" y="42508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46" name="Freeform 45"/>
          <p:cNvSpPr/>
          <p:nvPr/>
        </p:nvSpPr>
        <p:spPr>
          <a:xfrm>
            <a:off x="2209680" y="4014000"/>
            <a:ext cx="1218960" cy="22824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47" name="Text Box 46"/>
          <p:cNvSpPr/>
          <p:nvPr/>
        </p:nvSpPr>
        <p:spPr>
          <a:xfrm>
            <a:off x="701640" y="3685680"/>
            <a:ext cx="1794960" cy="30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6800" bIns="46800" anchor="t">
            <a:spAutoFit/>
          </a:bodyPr>
          <a:p>
            <a:pPr algn="ctr"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addblock(p, 4)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266760" y="533520"/>
            <a:ext cx="72007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Implicit List: Freeing a Block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290520" y="1220760"/>
            <a:ext cx="8307000" cy="434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5960" indent="-34596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457200"/>
                <a:tab algn="l" pos="984240"/>
                <a:tab algn="l" pos="1898640"/>
                <a:tab algn="l" pos="2813040"/>
                <a:tab algn="l" pos="3727440"/>
                <a:tab algn="l" pos="4641840"/>
                <a:tab algn="l" pos="5556240"/>
                <a:tab algn="l" pos="6470640"/>
                <a:tab algn="l" pos="7385040"/>
                <a:tab algn="l" pos="8299440"/>
                <a:tab algn="l" pos="9213840"/>
                <a:tab algn="l" pos="1012824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Simplest implementation: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457200"/>
                <a:tab algn="l" pos="984240"/>
                <a:tab algn="l" pos="1898640"/>
                <a:tab algn="l" pos="2813040"/>
                <a:tab algn="l" pos="3727440"/>
                <a:tab algn="l" pos="4641840"/>
                <a:tab algn="l" pos="5556240"/>
                <a:tab algn="l" pos="6470640"/>
                <a:tab algn="l" pos="7385040"/>
                <a:tab algn="l" pos="8299440"/>
                <a:tab algn="l" pos="9213840"/>
                <a:tab algn="l" pos="101282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Need only clear the “allocated” flag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1249200" indent="-341280">
              <a:lnSpc>
                <a:spcPct val="101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void free_block(ptr p) { *p = *p &amp; -2 }</a:t>
            </a: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457200"/>
                <a:tab algn="l" pos="984240"/>
                <a:tab algn="l" pos="1898640"/>
                <a:tab algn="l" pos="2813040"/>
                <a:tab algn="l" pos="3727440"/>
                <a:tab algn="l" pos="4641840"/>
                <a:tab algn="l" pos="5556240"/>
                <a:tab algn="l" pos="6470640"/>
                <a:tab algn="l" pos="7385040"/>
                <a:tab algn="l" pos="8299440"/>
                <a:tab algn="l" pos="9213840"/>
                <a:tab algn="l" pos="1012824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457200"/>
                <a:tab algn="l" pos="984240"/>
                <a:tab algn="l" pos="1898640"/>
                <a:tab algn="l" pos="2813040"/>
                <a:tab algn="l" pos="3727440"/>
                <a:tab algn="l" pos="4641840"/>
                <a:tab algn="l" pos="5556240"/>
                <a:tab algn="l" pos="6470640"/>
                <a:tab algn="l" pos="7385040"/>
                <a:tab algn="l" pos="8299440"/>
                <a:tab algn="l" pos="9213840"/>
                <a:tab algn="l" pos="101282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But can lead to “false fragmentation”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550" name="Group 53"/>
          <p:cNvGrpSpPr/>
          <p:nvPr/>
        </p:nvGrpSpPr>
        <p:grpSpPr>
          <a:xfrm>
            <a:off x="2133720" y="3167640"/>
            <a:ext cx="4876560" cy="562320"/>
            <a:chOff x="2133720" y="3167640"/>
            <a:chExt cx="4876560" cy="562320"/>
          </a:xfrm>
        </p:grpSpPr>
        <p:sp>
          <p:nvSpPr>
            <p:cNvPr id="551" name="Rectangle 3"/>
            <p:cNvSpPr/>
            <p:nvPr/>
          </p:nvSpPr>
          <p:spPr>
            <a:xfrm>
              <a:off x="3352680" y="3404520"/>
              <a:ext cx="304560" cy="3045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2" name="Rectangle 4"/>
            <p:cNvSpPr/>
            <p:nvPr/>
          </p:nvSpPr>
          <p:spPr>
            <a:xfrm>
              <a:off x="3657600" y="3404520"/>
              <a:ext cx="304560" cy="3045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3" name="Rectangle 5"/>
            <p:cNvSpPr/>
            <p:nvPr/>
          </p:nvSpPr>
          <p:spPr>
            <a:xfrm>
              <a:off x="3962520" y="3404520"/>
              <a:ext cx="304560" cy="3045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4" name="Rectangle 6"/>
            <p:cNvSpPr/>
            <p:nvPr/>
          </p:nvSpPr>
          <p:spPr>
            <a:xfrm>
              <a:off x="4267080" y="3404520"/>
              <a:ext cx="304560" cy="3045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5" name="Rectangle 7"/>
            <p:cNvSpPr/>
            <p:nvPr/>
          </p:nvSpPr>
          <p:spPr>
            <a:xfrm>
              <a:off x="4876920" y="3404520"/>
              <a:ext cx="30456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6" name="Rectangle 8"/>
            <p:cNvSpPr/>
            <p:nvPr/>
          </p:nvSpPr>
          <p:spPr>
            <a:xfrm>
              <a:off x="5181480" y="3404520"/>
              <a:ext cx="30456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7" name="Rectangle 9"/>
            <p:cNvSpPr/>
            <p:nvPr/>
          </p:nvSpPr>
          <p:spPr>
            <a:xfrm>
              <a:off x="5486400" y="3404520"/>
              <a:ext cx="30456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8" name="Rectangle 10"/>
            <p:cNvSpPr/>
            <p:nvPr/>
          </p:nvSpPr>
          <p:spPr>
            <a:xfrm>
              <a:off x="5791320" y="340452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59" name="Rectangle 11"/>
            <p:cNvSpPr/>
            <p:nvPr/>
          </p:nvSpPr>
          <p:spPr>
            <a:xfrm>
              <a:off x="6095880" y="340452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0" name="Rectangle 12"/>
            <p:cNvSpPr/>
            <p:nvPr/>
          </p:nvSpPr>
          <p:spPr>
            <a:xfrm>
              <a:off x="6400800" y="340452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1" name="Rectangle 13"/>
            <p:cNvSpPr/>
            <p:nvPr/>
          </p:nvSpPr>
          <p:spPr>
            <a:xfrm>
              <a:off x="6705720" y="340452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2" name="Rectangle 14"/>
            <p:cNvSpPr/>
            <p:nvPr/>
          </p:nvSpPr>
          <p:spPr>
            <a:xfrm>
              <a:off x="4572000" y="3404520"/>
              <a:ext cx="30456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3" name="Freeform 15"/>
            <p:cNvSpPr/>
            <p:nvPr/>
          </p:nvSpPr>
          <p:spPr>
            <a:xfrm>
              <a:off x="3505320" y="3167640"/>
              <a:ext cx="1218960" cy="228240"/>
            </a:xfrm>
            <a:custGeom>
              <a:avLst/>
              <a:gdLst>
                <a:gd name="textAreaLeft" fmla="*/ 0 w 1218960"/>
                <a:gd name="textAreaRight" fmla="*/ 1219320 w 1218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4" name="Text Box 16"/>
            <p:cNvSpPr/>
            <p:nvPr/>
          </p:nvSpPr>
          <p:spPr>
            <a:xfrm>
              <a:off x="5771880" y="3398040"/>
              <a:ext cx="295560" cy="331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5" name="Freeform 17"/>
            <p:cNvSpPr/>
            <p:nvPr/>
          </p:nvSpPr>
          <p:spPr>
            <a:xfrm>
              <a:off x="4648320" y="3167640"/>
              <a:ext cx="1294920" cy="2282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6" name="Freeform 18"/>
            <p:cNvSpPr/>
            <p:nvPr/>
          </p:nvSpPr>
          <p:spPr>
            <a:xfrm>
              <a:off x="5943600" y="3243600"/>
              <a:ext cx="609120" cy="15192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7" name="Rectangle 35"/>
            <p:cNvSpPr/>
            <p:nvPr/>
          </p:nvSpPr>
          <p:spPr>
            <a:xfrm>
              <a:off x="2133720" y="340452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8" name="Rectangle 36"/>
            <p:cNvSpPr/>
            <p:nvPr/>
          </p:nvSpPr>
          <p:spPr>
            <a:xfrm>
              <a:off x="2438280" y="340452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69" name="Rectangle 37"/>
            <p:cNvSpPr/>
            <p:nvPr/>
          </p:nvSpPr>
          <p:spPr>
            <a:xfrm>
              <a:off x="2743200" y="340452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0" name="Rectangle 38"/>
            <p:cNvSpPr/>
            <p:nvPr/>
          </p:nvSpPr>
          <p:spPr>
            <a:xfrm>
              <a:off x="3048120" y="340452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1" name="Freeform 39"/>
            <p:cNvSpPr/>
            <p:nvPr/>
          </p:nvSpPr>
          <p:spPr>
            <a:xfrm>
              <a:off x="2286000" y="3167640"/>
              <a:ext cx="1218960" cy="228240"/>
            </a:xfrm>
            <a:custGeom>
              <a:avLst/>
              <a:gdLst>
                <a:gd name="textAreaLeft" fmla="*/ 0 w 1218960"/>
                <a:gd name="textAreaRight" fmla="*/ 1219320 w 1218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grpSp>
        <p:nvGrpSpPr>
          <p:cNvPr id="572" name="Group 50"/>
          <p:cNvGrpSpPr/>
          <p:nvPr/>
        </p:nvGrpSpPr>
        <p:grpSpPr>
          <a:xfrm>
            <a:off x="832320" y="3707280"/>
            <a:ext cx="6177960" cy="1013400"/>
            <a:chOff x="832320" y="3707280"/>
            <a:chExt cx="6177960" cy="1013400"/>
          </a:xfrm>
        </p:grpSpPr>
        <p:sp>
          <p:nvSpPr>
            <p:cNvPr id="573" name="Text Box 19"/>
            <p:cNvSpPr/>
            <p:nvPr/>
          </p:nvSpPr>
          <p:spPr>
            <a:xfrm>
              <a:off x="832320" y="3863160"/>
              <a:ext cx="1031400" cy="322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94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ourier New"/>
                </a:rPr>
                <a:t>free(p)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" name="Text Box 20"/>
            <p:cNvSpPr/>
            <p:nvPr/>
          </p:nvSpPr>
          <p:spPr>
            <a:xfrm>
              <a:off x="4575240" y="3785400"/>
              <a:ext cx="301320" cy="322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94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ourier New"/>
                </a:rPr>
                <a:t>p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5" name="Line 21"/>
            <p:cNvSpPr/>
            <p:nvPr/>
          </p:nvSpPr>
          <p:spPr>
            <a:xfrm flipV="1">
              <a:off x="4724280" y="3707280"/>
              <a:ext cx="1440" cy="155520"/>
            </a:xfrm>
            <a:prstGeom prst="line">
              <a:avLst/>
            </a:prstGeom>
            <a:ln w="25560">
              <a:solidFill>
                <a:srgbClr val="000066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6" name="Rectangle 22"/>
            <p:cNvSpPr/>
            <p:nvPr/>
          </p:nvSpPr>
          <p:spPr>
            <a:xfrm>
              <a:off x="213372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7" name="Rectangle 23"/>
            <p:cNvSpPr/>
            <p:nvPr/>
          </p:nvSpPr>
          <p:spPr>
            <a:xfrm>
              <a:off x="243828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8" name="Rectangle 24"/>
            <p:cNvSpPr/>
            <p:nvPr/>
          </p:nvSpPr>
          <p:spPr>
            <a:xfrm>
              <a:off x="274320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79" name="Rectangle 25"/>
            <p:cNvSpPr/>
            <p:nvPr/>
          </p:nvSpPr>
          <p:spPr>
            <a:xfrm>
              <a:off x="304812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0" name="Rectangle 26"/>
            <p:cNvSpPr/>
            <p:nvPr/>
          </p:nvSpPr>
          <p:spPr>
            <a:xfrm>
              <a:off x="3352680" y="4394880"/>
              <a:ext cx="304560" cy="3045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1" name="Rectangle 27"/>
            <p:cNvSpPr/>
            <p:nvPr/>
          </p:nvSpPr>
          <p:spPr>
            <a:xfrm>
              <a:off x="3657600" y="4394880"/>
              <a:ext cx="304560" cy="3045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2" name="Rectangle 28"/>
            <p:cNvSpPr/>
            <p:nvPr/>
          </p:nvSpPr>
          <p:spPr>
            <a:xfrm>
              <a:off x="3962520" y="4394880"/>
              <a:ext cx="304560" cy="3045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3" name="Rectangle 29"/>
            <p:cNvSpPr/>
            <p:nvPr/>
          </p:nvSpPr>
          <p:spPr>
            <a:xfrm>
              <a:off x="4267080" y="4394880"/>
              <a:ext cx="304560" cy="3045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4" name="Rectangle 30"/>
            <p:cNvSpPr/>
            <p:nvPr/>
          </p:nvSpPr>
          <p:spPr>
            <a:xfrm>
              <a:off x="6400800" y="439488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5" name="Rectangle 31"/>
            <p:cNvSpPr/>
            <p:nvPr/>
          </p:nvSpPr>
          <p:spPr>
            <a:xfrm>
              <a:off x="6705720" y="439488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6" name="Freeform 32"/>
            <p:cNvSpPr/>
            <p:nvPr/>
          </p:nvSpPr>
          <p:spPr>
            <a:xfrm>
              <a:off x="3505320" y="4158000"/>
              <a:ext cx="1218960" cy="228240"/>
            </a:xfrm>
            <a:custGeom>
              <a:avLst/>
              <a:gdLst>
                <a:gd name="textAreaLeft" fmla="*/ 0 w 1218960"/>
                <a:gd name="textAreaRight" fmla="*/ 1219320 w 1218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7" name="Freeform 33"/>
            <p:cNvSpPr/>
            <p:nvPr/>
          </p:nvSpPr>
          <p:spPr>
            <a:xfrm>
              <a:off x="2286000" y="4158000"/>
              <a:ext cx="1218960" cy="228240"/>
            </a:xfrm>
            <a:custGeom>
              <a:avLst/>
              <a:gdLst>
                <a:gd name="textAreaLeft" fmla="*/ 0 w 1218960"/>
                <a:gd name="textAreaRight" fmla="*/ 1219320 w 1218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8" name="Rectangle 40"/>
            <p:cNvSpPr/>
            <p:nvPr/>
          </p:nvSpPr>
          <p:spPr>
            <a:xfrm>
              <a:off x="487692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89" name="Rectangle 41"/>
            <p:cNvSpPr/>
            <p:nvPr/>
          </p:nvSpPr>
          <p:spPr>
            <a:xfrm>
              <a:off x="518148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0" name="Rectangle 42"/>
            <p:cNvSpPr/>
            <p:nvPr/>
          </p:nvSpPr>
          <p:spPr>
            <a:xfrm>
              <a:off x="548640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1" name="Rectangle 43"/>
            <p:cNvSpPr/>
            <p:nvPr/>
          </p:nvSpPr>
          <p:spPr>
            <a:xfrm>
              <a:off x="579132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2" name="Rectangle 44"/>
            <p:cNvSpPr/>
            <p:nvPr/>
          </p:nvSpPr>
          <p:spPr>
            <a:xfrm>
              <a:off x="609588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3" name="Rectangle 45"/>
            <p:cNvSpPr/>
            <p:nvPr/>
          </p:nvSpPr>
          <p:spPr>
            <a:xfrm>
              <a:off x="4572000" y="439488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4" name="Text Box 46"/>
            <p:cNvSpPr/>
            <p:nvPr/>
          </p:nvSpPr>
          <p:spPr>
            <a:xfrm>
              <a:off x="5771880" y="4388760"/>
              <a:ext cx="295560" cy="3319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5" name="Freeform 47"/>
            <p:cNvSpPr/>
            <p:nvPr/>
          </p:nvSpPr>
          <p:spPr>
            <a:xfrm>
              <a:off x="4648320" y="4158000"/>
              <a:ext cx="1294920" cy="2282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596" name="Freeform 48"/>
            <p:cNvSpPr/>
            <p:nvPr/>
          </p:nvSpPr>
          <p:spPr>
            <a:xfrm>
              <a:off x="5943600" y="4234320"/>
              <a:ext cx="609120" cy="15192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grpSp>
        <p:nvGrpSpPr>
          <p:cNvPr id="597" name="Group 51"/>
          <p:cNvGrpSpPr/>
          <p:nvPr/>
        </p:nvGrpSpPr>
        <p:grpSpPr>
          <a:xfrm>
            <a:off x="849600" y="4875840"/>
            <a:ext cx="2210040" cy="466200"/>
            <a:chOff x="849600" y="4875840"/>
            <a:chExt cx="2210040" cy="466200"/>
          </a:xfrm>
        </p:grpSpPr>
        <p:sp>
          <p:nvSpPr>
            <p:cNvPr id="598" name="Text Box 49"/>
            <p:cNvSpPr/>
            <p:nvPr/>
          </p:nvSpPr>
          <p:spPr>
            <a:xfrm>
              <a:off x="849600" y="4968000"/>
              <a:ext cx="1275480" cy="322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94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ourier New"/>
                </a:rPr>
                <a:t>malloc(5)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9" name="Text Box 50"/>
            <p:cNvSpPr/>
            <p:nvPr/>
          </p:nvSpPr>
          <p:spPr>
            <a:xfrm>
              <a:off x="2067840" y="4875840"/>
              <a:ext cx="991800" cy="466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102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i="1" lang="en-GB" sz="2400" spc="-1" strike="noStrike">
                  <a:solidFill>
                    <a:srgbClr val="c00000"/>
                  </a:solidFill>
                  <a:latin typeface="Calibri"/>
                </a:rPr>
                <a:t>Oops!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00" name="TextBox 52"/>
          <p:cNvSpPr/>
          <p:nvPr/>
        </p:nvSpPr>
        <p:spPr>
          <a:xfrm>
            <a:off x="358560" y="5802840"/>
            <a:ext cx="821412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GB" sz="2400" spc="-1" strike="noStrike">
                <a:solidFill>
                  <a:srgbClr val="c00000"/>
                </a:solidFill>
                <a:latin typeface="Arial Narrow"/>
              </a:rPr>
              <a:t>There is enough free space, but the allocator won’t be able to find 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67687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Implicit List: Coalescing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319680" y="1220760"/>
            <a:ext cx="8307000" cy="548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174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Join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(coalesce)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with next/previous blocks, if they are free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751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Coalescing with next block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1144440" indent="-236520">
              <a:lnSpc>
                <a:spcPct val="91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   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751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But how do we coalesce with </a:t>
            </a: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previous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block?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3" name="Rectangle 47"/>
          <p:cNvSpPr/>
          <p:nvPr/>
        </p:nvSpPr>
        <p:spPr>
          <a:xfrm>
            <a:off x="1981080" y="2597040"/>
            <a:ext cx="6476760" cy="1663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04" name="Rectangle 48"/>
          <p:cNvSpPr/>
          <p:nvPr/>
        </p:nvSpPr>
        <p:spPr>
          <a:xfrm>
            <a:off x="1074600" y="2597040"/>
            <a:ext cx="7535520" cy="3535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05" name="Text Box 49"/>
          <p:cNvSpPr/>
          <p:nvPr/>
        </p:nvSpPr>
        <p:spPr>
          <a:xfrm>
            <a:off x="933120" y="3999240"/>
            <a:ext cx="6260400" cy="14670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void free_block(ptr p) {</a:t>
            </a:r>
            <a:br>
              <a:rPr sz="1600"/>
            </a:b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  *p = *p &amp; -2;      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// clear allocated flag</a:t>
            </a:r>
            <a:br>
              <a:rPr sz="1600"/>
            </a:b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  next = p + *p;     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// find next block</a:t>
            </a:r>
            <a:br>
              <a:rPr sz="1600"/>
            </a:b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  if ((*next &amp; 1) == 0)</a:t>
            </a:r>
            <a:br>
              <a:rPr sz="1600"/>
            </a:b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      *p = *p + *next; 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// add to this block if</a:t>
            </a:r>
            <a:br>
              <a:rPr sz="1600"/>
            </a:b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}                          </a:t>
            </a:r>
            <a:r>
              <a:rPr b="1" lang="en-GB" sz="1600" spc="-1" strike="noStrike">
                <a:solidFill>
                  <a:srgbClr val="990000"/>
                </a:solidFill>
                <a:latin typeface="Courier New"/>
              </a:rPr>
              <a:t>//    not allocated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Rectangle 3"/>
          <p:cNvSpPr/>
          <p:nvPr/>
        </p:nvSpPr>
        <p:spPr>
          <a:xfrm>
            <a:off x="3581280" y="241380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Rectangle 4"/>
          <p:cNvSpPr/>
          <p:nvPr/>
        </p:nvSpPr>
        <p:spPr>
          <a:xfrm>
            <a:off x="3886200" y="241380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08" name="Rectangle 5"/>
          <p:cNvSpPr/>
          <p:nvPr/>
        </p:nvSpPr>
        <p:spPr>
          <a:xfrm>
            <a:off x="4191120" y="241380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09" name="Rectangle 6"/>
          <p:cNvSpPr/>
          <p:nvPr/>
        </p:nvSpPr>
        <p:spPr>
          <a:xfrm>
            <a:off x="4495680" y="241380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0" name="Rectangle 7"/>
          <p:cNvSpPr/>
          <p:nvPr/>
        </p:nvSpPr>
        <p:spPr>
          <a:xfrm>
            <a:off x="510552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1" name="Rectangle 8"/>
          <p:cNvSpPr/>
          <p:nvPr/>
        </p:nvSpPr>
        <p:spPr>
          <a:xfrm>
            <a:off x="541008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2" name="Rectangle 9"/>
          <p:cNvSpPr/>
          <p:nvPr/>
        </p:nvSpPr>
        <p:spPr>
          <a:xfrm>
            <a:off x="571500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3" name="Rectangle 10"/>
          <p:cNvSpPr/>
          <p:nvPr/>
        </p:nvSpPr>
        <p:spPr>
          <a:xfrm>
            <a:off x="601992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4" name="Rectangle 11"/>
          <p:cNvSpPr/>
          <p:nvPr/>
        </p:nvSpPr>
        <p:spPr>
          <a:xfrm>
            <a:off x="632448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5" name="Rectangle 12"/>
          <p:cNvSpPr/>
          <p:nvPr/>
        </p:nvSpPr>
        <p:spPr>
          <a:xfrm>
            <a:off x="6629400" y="241380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Rectangle 13"/>
          <p:cNvSpPr/>
          <p:nvPr/>
        </p:nvSpPr>
        <p:spPr>
          <a:xfrm>
            <a:off x="6934320" y="241380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7" name="Rectangle 14"/>
          <p:cNvSpPr/>
          <p:nvPr/>
        </p:nvSpPr>
        <p:spPr>
          <a:xfrm>
            <a:off x="4800600" y="241380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Freeform 15"/>
          <p:cNvSpPr/>
          <p:nvPr/>
        </p:nvSpPr>
        <p:spPr>
          <a:xfrm>
            <a:off x="3733920" y="2176920"/>
            <a:ext cx="1218960" cy="22824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19" name="Text Box 16"/>
          <p:cNvSpPr/>
          <p:nvPr/>
        </p:nvSpPr>
        <p:spPr>
          <a:xfrm>
            <a:off x="6025320" y="2407320"/>
            <a:ext cx="29556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Freeform 17"/>
          <p:cNvSpPr/>
          <p:nvPr/>
        </p:nvSpPr>
        <p:spPr>
          <a:xfrm>
            <a:off x="4876920" y="2176920"/>
            <a:ext cx="1294920" cy="2282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1" name="Freeform 18"/>
          <p:cNvSpPr/>
          <p:nvPr/>
        </p:nvSpPr>
        <p:spPr>
          <a:xfrm>
            <a:off x="6172200" y="2253240"/>
            <a:ext cx="609120" cy="151920"/>
          </a:xfrm>
          <a:custGeom>
            <a:avLst/>
            <a:gdLst>
              <a:gd name="textAreaLeft" fmla="*/ 0 w 609120"/>
              <a:gd name="textAreaRight" fmla="*/ 609480 w 609120"/>
              <a:gd name="textAreaTop" fmla="*/ 0 h 151920"/>
              <a:gd name="textAreaBottom" fmla="*/ 152280 h 151920"/>
            </a:gdLst>
            <a:ahLst/>
            <a:rect l="textAreaLeft" t="textAreaTop" r="textAreaRight" b="textAreaBottom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2" name="Text Box 19"/>
          <p:cNvSpPr/>
          <p:nvPr/>
        </p:nvSpPr>
        <p:spPr>
          <a:xfrm>
            <a:off x="1060920" y="2872440"/>
            <a:ext cx="1031400" cy="322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free(p)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Text Box 20"/>
          <p:cNvSpPr/>
          <p:nvPr/>
        </p:nvSpPr>
        <p:spPr>
          <a:xfrm>
            <a:off x="4803840" y="2794680"/>
            <a:ext cx="301320" cy="322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ourier New"/>
              </a:rPr>
              <a:t>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Line 21"/>
          <p:cNvSpPr/>
          <p:nvPr/>
        </p:nvSpPr>
        <p:spPr>
          <a:xfrm flipV="1">
            <a:off x="4952880" y="2716920"/>
            <a:ext cx="1440" cy="155520"/>
          </a:xfrm>
          <a:prstGeom prst="line">
            <a:avLst/>
          </a:prstGeom>
          <a:ln w="25560">
            <a:solidFill>
              <a:srgbClr val="000066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5" name="Rectangle 22"/>
          <p:cNvSpPr/>
          <p:nvPr/>
        </p:nvSpPr>
        <p:spPr>
          <a:xfrm>
            <a:off x="23623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Rectangle 23"/>
          <p:cNvSpPr/>
          <p:nvPr/>
        </p:nvSpPr>
        <p:spPr>
          <a:xfrm>
            <a:off x="26668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7" name="Rectangle 24"/>
          <p:cNvSpPr/>
          <p:nvPr/>
        </p:nvSpPr>
        <p:spPr>
          <a:xfrm>
            <a:off x="29718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8" name="Rectangle 25"/>
          <p:cNvSpPr/>
          <p:nvPr/>
        </p:nvSpPr>
        <p:spPr>
          <a:xfrm>
            <a:off x="32767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29" name="Rectangle 26"/>
          <p:cNvSpPr/>
          <p:nvPr/>
        </p:nvSpPr>
        <p:spPr>
          <a:xfrm>
            <a:off x="358128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Rectangle 27"/>
          <p:cNvSpPr/>
          <p:nvPr/>
        </p:nvSpPr>
        <p:spPr>
          <a:xfrm>
            <a:off x="388620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1" name="Rectangle 28"/>
          <p:cNvSpPr/>
          <p:nvPr/>
        </p:nvSpPr>
        <p:spPr>
          <a:xfrm>
            <a:off x="419112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2" name="Rectangle 29"/>
          <p:cNvSpPr/>
          <p:nvPr/>
        </p:nvSpPr>
        <p:spPr>
          <a:xfrm>
            <a:off x="4495680" y="3404520"/>
            <a:ext cx="304560" cy="30456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3" name="Rectangle 30"/>
          <p:cNvSpPr/>
          <p:nvPr/>
        </p:nvSpPr>
        <p:spPr>
          <a:xfrm>
            <a:off x="662940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Rectangle 31"/>
          <p:cNvSpPr/>
          <p:nvPr/>
        </p:nvSpPr>
        <p:spPr>
          <a:xfrm>
            <a:off x="6934320" y="3404520"/>
            <a:ext cx="304560" cy="30456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5" name="Freeform 32"/>
          <p:cNvSpPr/>
          <p:nvPr/>
        </p:nvSpPr>
        <p:spPr>
          <a:xfrm>
            <a:off x="3733920" y="3167640"/>
            <a:ext cx="1218960" cy="22824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6" name="Freeform 33"/>
          <p:cNvSpPr/>
          <p:nvPr/>
        </p:nvSpPr>
        <p:spPr>
          <a:xfrm>
            <a:off x="2514600" y="3167640"/>
            <a:ext cx="1218960" cy="22824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7" name="Rectangle 35"/>
          <p:cNvSpPr/>
          <p:nvPr/>
        </p:nvSpPr>
        <p:spPr>
          <a:xfrm>
            <a:off x="236232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Rectangle 36"/>
          <p:cNvSpPr/>
          <p:nvPr/>
        </p:nvSpPr>
        <p:spPr>
          <a:xfrm>
            <a:off x="266688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39" name="Rectangle 37"/>
          <p:cNvSpPr/>
          <p:nvPr/>
        </p:nvSpPr>
        <p:spPr>
          <a:xfrm>
            <a:off x="297180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0" name="Rectangle 38"/>
          <p:cNvSpPr/>
          <p:nvPr/>
        </p:nvSpPr>
        <p:spPr>
          <a:xfrm>
            <a:off x="3276720" y="241380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1" name="Freeform 39"/>
          <p:cNvSpPr/>
          <p:nvPr/>
        </p:nvSpPr>
        <p:spPr>
          <a:xfrm>
            <a:off x="2514600" y="2176920"/>
            <a:ext cx="1218960" cy="228240"/>
          </a:xfrm>
          <a:custGeom>
            <a:avLst/>
            <a:gdLst>
              <a:gd name="textAreaLeft" fmla="*/ 0 w 1218960"/>
              <a:gd name="textAreaRight" fmla="*/ 1219320 w 12189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2" name="Rectangle 40"/>
          <p:cNvSpPr/>
          <p:nvPr/>
        </p:nvSpPr>
        <p:spPr>
          <a:xfrm>
            <a:off x="51055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3" name="Rectangle 41"/>
          <p:cNvSpPr/>
          <p:nvPr/>
        </p:nvSpPr>
        <p:spPr>
          <a:xfrm>
            <a:off x="54100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4" name="Rectangle 42"/>
          <p:cNvSpPr/>
          <p:nvPr/>
        </p:nvSpPr>
        <p:spPr>
          <a:xfrm>
            <a:off x="57150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5" name="Rectangle 43"/>
          <p:cNvSpPr/>
          <p:nvPr/>
        </p:nvSpPr>
        <p:spPr>
          <a:xfrm>
            <a:off x="601992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6" name="Rectangle 44"/>
          <p:cNvSpPr/>
          <p:nvPr/>
        </p:nvSpPr>
        <p:spPr>
          <a:xfrm>
            <a:off x="632448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47" name="Rectangle 45"/>
          <p:cNvSpPr/>
          <p:nvPr/>
        </p:nvSpPr>
        <p:spPr>
          <a:xfrm>
            <a:off x="4800600" y="340452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Text Box 46"/>
          <p:cNvSpPr/>
          <p:nvPr/>
        </p:nvSpPr>
        <p:spPr>
          <a:xfrm>
            <a:off x="6025320" y="3398040"/>
            <a:ext cx="29556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Freeform 47"/>
          <p:cNvSpPr/>
          <p:nvPr/>
        </p:nvSpPr>
        <p:spPr>
          <a:xfrm>
            <a:off x="4876920" y="3167640"/>
            <a:ext cx="1904760" cy="228240"/>
          </a:xfrm>
          <a:custGeom>
            <a:avLst/>
            <a:gdLst>
              <a:gd name="textAreaLeft" fmla="*/ 0 w 1904760"/>
              <a:gd name="textAreaRight" fmla="*/ 1905120 w 190476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50" name="TextBox 98"/>
          <p:cNvSpPr/>
          <p:nvPr/>
        </p:nvSpPr>
        <p:spPr>
          <a:xfrm>
            <a:off x="7481520" y="2535840"/>
            <a:ext cx="11869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logically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c00000"/>
                </a:solidFill>
                <a:latin typeface="Calibri"/>
              </a:rPr>
              <a:t>gone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51" name="Straight Arrow Connector 100"/>
          <p:cNvCxnSpPr>
            <a:stCxn id="650" idx="1"/>
            <a:endCxn id="648" idx="0"/>
          </p:cNvCxnSpPr>
          <p:nvPr/>
        </p:nvCxnSpPr>
        <p:spPr>
          <a:xfrm flipH="1">
            <a:off x="6172920" y="2885400"/>
            <a:ext cx="1308960" cy="513000"/>
          </a:xfrm>
          <a:prstGeom prst="straightConnector1">
            <a:avLst/>
          </a:prstGeom>
          <a:ln w="28575">
            <a:solidFill>
              <a:srgbClr val="c00000"/>
            </a:solidFill>
            <a:miter/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380880" y="493560"/>
            <a:ext cx="876276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Implicit List: Bidirectional Coalescing 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404280" y="1220760"/>
            <a:ext cx="8307000" cy="1325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125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Boundary tags</a:t>
            </a:r>
            <a:r>
              <a:rPr b="1" lang="en-GB" sz="24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[Knuth73]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Replicate size/allocated word at “bottom” (end) of free blocks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Allows us to traverse the “list” backwards, but requires extra space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564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</a:rPr>
              <a:t>Important and general technique!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4" name="Rectangle 3"/>
          <p:cNvSpPr/>
          <p:nvPr/>
        </p:nvSpPr>
        <p:spPr>
          <a:xfrm>
            <a:off x="3111480" y="4275360"/>
            <a:ext cx="1369800" cy="38052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Size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Text Box 5"/>
          <p:cNvSpPr/>
          <p:nvPr/>
        </p:nvSpPr>
        <p:spPr>
          <a:xfrm>
            <a:off x="280440" y="4703760"/>
            <a:ext cx="1824120" cy="989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Format 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allocated 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2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alibri"/>
              </a:rPr>
              <a:t>free blocks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Rectangle 6"/>
          <p:cNvSpPr/>
          <p:nvPr/>
        </p:nvSpPr>
        <p:spPr>
          <a:xfrm>
            <a:off x="3111480" y="4656240"/>
            <a:ext cx="1676160" cy="1285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Payload and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padding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Text Box 7"/>
          <p:cNvSpPr/>
          <p:nvPr/>
        </p:nvSpPr>
        <p:spPr>
          <a:xfrm>
            <a:off x="4879080" y="4222800"/>
            <a:ext cx="2761200" cy="2002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 = 1: Allocated block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 = 0: Free block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Size: Total block size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Payload: Application 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(allocated blocks only)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Rectangle 8"/>
          <p:cNvSpPr/>
          <p:nvPr/>
        </p:nvSpPr>
        <p:spPr>
          <a:xfrm>
            <a:off x="4483080" y="4275360"/>
            <a:ext cx="304560" cy="380520"/>
          </a:xfrm>
          <a:prstGeom prst="rect">
            <a:avLst/>
          </a:prstGeom>
          <a:solidFill>
            <a:srgbClr val="ebafa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Rectangle 9"/>
          <p:cNvSpPr/>
          <p:nvPr/>
        </p:nvSpPr>
        <p:spPr>
          <a:xfrm>
            <a:off x="3110040" y="5936760"/>
            <a:ext cx="1369800" cy="380520"/>
          </a:xfrm>
          <a:prstGeom prst="rect">
            <a:avLst/>
          </a:prstGeom>
          <a:solidFill>
            <a:srgbClr val="f1c7c7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Size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Rectangle 10"/>
          <p:cNvSpPr/>
          <p:nvPr/>
        </p:nvSpPr>
        <p:spPr>
          <a:xfrm>
            <a:off x="4483080" y="5936760"/>
            <a:ext cx="304560" cy="380520"/>
          </a:xfrm>
          <a:prstGeom prst="rect">
            <a:avLst/>
          </a:prstGeom>
          <a:solidFill>
            <a:srgbClr val="ebafa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Text Box 11"/>
          <p:cNvSpPr/>
          <p:nvPr/>
        </p:nvSpPr>
        <p:spPr>
          <a:xfrm>
            <a:off x="1182600" y="5910480"/>
            <a:ext cx="155592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Boundary tag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(footer)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Line 12"/>
          <p:cNvSpPr/>
          <p:nvPr/>
        </p:nvSpPr>
        <p:spPr>
          <a:xfrm>
            <a:off x="2590560" y="6103800"/>
            <a:ext cx="533520" cy="18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t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grpSp>
        <p:nvGrpSpPr>
          <p:cNvPr id="663" name="Group 38"/>
          <p:cNvGrpSpPr/>
          <p:nvPr/>
        </p:nvGrpSpPr>
        <p:grpSpPr>
          <a:xfrm>
            <a:off x="1523880" y="2895480"/>
            <a:ext cx="5486400" cy="784800"/>
            <a:chOff x="1523880" y="2895480"/>
            <a:chExt cx="5486400" cy="784800"/>
          </a:xfrm>
        </p:grpSpPr>
        <p:sp>
          <p:nvSpPr>
            <p:cNvPr id="664" name="Rectangle 13"/>
            <p:cNvSpPr/>
            <p:nvPr/>
          </p:nvSpPr>
          <p:spPr>
            <a:xfrm>
              <a:off x="152388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5" name="Rectangle 14"/>
            <p:cNvSpPr/>
            <p:nvPr/>
          </p:nvSpPr>
          <p:spPr>
            <a:xfrm>
              <a:off x="182880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66" name="Rectangle 15"/>
            <p:cNvSpPr/>
            <p:nvPr/>
          </p:nvSpPr>
          <p:spPr>
            <a:xfrm>
              <a:off x="213372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67" name="Rectangle 16"/>
            <p:cNvSpPr/>
            <p:nvPr/>
          </p:nvSpPr>
          <p:spPr>
            <a:xfrm>
              <a:off x="243828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8" name="Rectangle 17"/>
            <p:cNvSpPr/>
            <p:nvPr/>
          </p:nvSpPr>
          <p:spPr>
            <a:xfrm>
              <a:off x="2743200" y="313236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9" name="Rectangle 18"/>
            <p:cNvSpPr/>
            <p:nvPr/>
          </p:nvSpPr>
          <p:spPr>
            <a:xfrm>
              <a:off x="3048120" y="313236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70" name="Rectangle 19"/>
            <p:cNvSpPr/>
            <p:nvPr/>
          </p:nvSpPr>
          <p:spPr>
            <a:xfrm>
              <a:off x="3352680" y="313236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71" name="Rectangle 20"/>
            <p:cNvSpPr/>
            <p:nvPr/>
          </p:nvSpPr>
          <p:spPr>
            <a:xfrm>
              <a:off x="3657600" y="313236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2" name="Rectangle 21"/>
            <p:cNvSpPr/>
            <p:nvPr/>
          </p:nvSpPr>
          <p:spPr>
            <a:xfrm>
              <a:off x="426708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73" name="Rectangle 22"/>
            <p:cNvSpPr/>
            <p:nvPr/>
          </p:nvSpPr>
          <p:spPr>
            <a:xfrm>
              <a:off x="457200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74" name="Rectangle 23"/>
            <p:cNvSpPr/>
            <p:nvPr/>
          </p:nvSpPr>
          <p:spPr>
            <a:xfrm>
              <a:off x="487692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75" name="Rectangle 24"/>
            <p:cNvSpPr/>
            <p:nvPr/>
          </p:nvSpPr>
          <p:spPr>
            <a:xfrm>
              <a:off x="518148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76" name="Rectangle 25"/>
            <p:cNvSpPr/>
            <p:nvPr/>
          </p:nvSpPr>
          <p:spPr>
            <a:xfrm>
              <a:off x="548640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6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7" name="Rectangle 26"/>
            <p:cNvSpPr/>
            <p:nvPr/>
          </p:nvSpPr>
          <p:spPr>
            <a:xfrm>
              <a:off x="5791320" y="313236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8" name="Rectangle 27"/>
            <p:cNvSpPr/>
            <p:nvPr/>
          </p:nvSpPr>
          <p:spPr>
            <a:xfrm>
              <a:off x="6095880" y="313236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79" name="Rectangle 28"/>
            <p:cNvSpPr/>
            <p:nvPr/>
          </p:nvSpPr>
          <p:spPr>
            <a:xfrm>
              <a:off x="3962520" y="3132360"/>
              <a:ext cx="3045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6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0" name="Freeform 29"/>
            <p:cNvSpPr/>
            <p:nvPr/>
          </p:nvSpPr>
          <p:spPr>
            <a:xfrm>
              <a:off x="2895480" y="2895480"/>
              <a:ext cx="1218960" cy="228240"/>
            </a:xfrm>
            <a:custGeom>
              <a:avLst/>
              <a:gdLst>
                <a:gd name="textAreaLeft" fmla="*/ 0 w 1218960"/>
                <a:gd name="textAreaRight" fmla="*/ 1219320 w 1218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81" name="Freeform 30"/>
            <p:cNvSpPr/>
            <p:nvPr/>
          </p:nvSpPr>
          <p:spPr>
            <a:xfrm>
              <a:off x="4114800" y="2895480"/>
              <a:ext cx="1828440" cy="228240"/>
            </a:xfrm>
            <a:custGeom>
              <a:avLst/>
              <a:gdLst>
                <a:gd name="textAreaLeft" fmla="*/ 0 w 1828440"/>
                <a:gd name="textAreaRight" fmla="*/ 1828800 w 18284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82" name="Freeform 31"/>
            <p:cNvSpPr/>
            <p:nvPr/>
          </p:nvSpPr>
          <p:spPr>
            <a:xfrm>
              <a:off x="1676520" y="2895480"/>
              <a:ext cx="1218960" cy="228240"/>
            </a:xfrm>
            <a:custGeom>
              <a:avLst/>
              <a:gdLst>
                <a:gd name="textAreaLeft" fmla="*/ 0 w 1218960"/>
                <a:gd name="textAreaRight" fmla="*/ 1219320 w 1218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83" name="Rectangle 32"/>
            <p:cNvSpPr/>
            <p:nvPr/>
          </p:nvSpPr>
          <p:spPr>
            <a:xfrm>
              <a:off x="6400800" y="313236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84" name="Rectangle 33"/>
            <p:cNvSpPr/>
            <p:nvPr/>
          </p:nvSpPr>
          <p:spPr>
            <a:xfrm>
              <a:off x="6705720" y="3132360"/>
              <a:ext cx="304560" cy="30456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5" name="Freeform 34"/>
            <p:cNvSpPr/>
            <p:nvPr/>
          </p:nvSpPr>
          <p:spPr>
            <a:xfrm>
              <a:off x="2590920" y="3452040"/>
              <a:ext cx="1218960" cy="228240"/>
            </a:xfrm>
            <a:custGeom>
              <a:avLst/>
              <a:gdLst>
                <a:gd name="textAreaLeft" fmla="*/ 0 w 1218960"/>
                <a:gd name="textAreaRight" fmla="*/ 1219320 w 1218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86" name="Freeform 35"/>
            <p:cNvSpPr/>
            <p:nvPr/>
          </p:nvSpPr>
          <p:spPr>
            <a:xfrm>
              <a:off x="3809880" y="3452040"/>
              <a:ext cx="1828440" cy="228240"/>
            </a:xfrm>
            <a:custGeom>
              <a:avLst/>
              <a:gdLst>
                <a:gd name="textAreaLeft" fmla="*/ 0 w 1828440"/>
                <a:gd name="textAreaRight" fmla="*/ 1828800 w 18284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687" name="Freeform 36"/>
            <p:cNvSpPr/>
            <p:nvPr/>
          </p:nvSpPr>
          <p:spPr>
            <a:xfrm>
              <a:off x="5638680" y="3452040"/>
              <a:ext cx="1218960" cy="228240"/>
            </a:xfrm>
            <a:custGeom>
              <a:avLst/>
              <a:gdLst>
                <a:gd name="textAreaLeft" fmla="*/ 0 w 1218960"/>
                <a:gd name="textAreaRight" fmla="*/ 1219320 w 121896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688" name="Text Box 37"/>
          <p:cNvSpPr/>
          <p:nvPr/>
        </p:nvSpPr>
        <p:spPr>
          <a:xfrm>
            <a:off x="1731960" y="4267080"/>
            <a:ext cx="91584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Header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Line 38"/>
          <p:cNvSpPr/>
          <p:nvPr/>
        </p:nvSpPr>
        <p:spPr>
          <a:xfrm>
            <a:off x="2590560" y="4427640"/>
            <a:ext cx="533520" cy="144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44600" y="569880"/>
            <a:ext cx="702288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Constant Time Coalescing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91" name="Rectangle 2"/>
          <p:cNvSpPr/>
          <p:nvPr/>
        </p:nvSpPr>
        <p:spPr>
          <a:xfrm>
            <a:off x="2438280" y="2895480"/>
            <a:ext cx="1142640" cy="30456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92" name="Rectangle 3"/>
          <p:cNvSpPr/>
          <p:nvPr/>
        </p:nvSpPr>
        <p:spPr>
          <a:xfrm>
            <a:off x="2438280" y="2590920"/>
            <a:ext cx="114264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Allocated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Rectangle 4"/>
          <p:cNvSpPr/>
          <p:nvPr/>
        </p:nvSpPr>
        <p:spPr>
          <a:xfrm>
            <a:off x="2438280" y="3200400"/>
            <a:ext cx="114264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Allocated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Rectangle 5"/>
          <p:cNvSpPr/>
          <p:nvPr/>
        </p:nvSpPr>
        <p:spPr>
          <a:xfrm>
            <a:off x="3962520" y="2895480"/>
            <a:ext cx="1142640" cy="30456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95" name="Rectangle 6"/>
          <p:cNvSpPr/>
          <p:nvPr/>
        </p:nvSpPr>
        <p:spPr>
          <a:xfrm>
            <a:off x="3962520" y="2590920"/>
            <a:ext cx="114264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Allocated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Rectangle 7"/>
          <p:cNvSpPr/>
          <p:nvPr/>
        </p:nvSpPr>
        <p:spPr>
          <a:xfrm>
            <a:off x="3962520" y="3200400"/>
            <a:ext cx="114264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Free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Rectangle 8"/>
          <p:cNvSpPr/>
          <p:nvPr/>
        </p:nvSpPr>
        <p:spPr>
          <a:xfrm>
            <a:off x="5486400" y="2895480"/>
            <a:ext cx="1142640" cy="30456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698" name="Rectangle 9"/>
          <p:cNvSpPr/>
          <p:nvPr/>
        </p:nvSpPr>
        <p:spPr>
          <a:xfrm>
            <a:off x="5486400" y="2590920"/>
            <a:ext cx="114264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Free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Rectangle 10"/>
          <p:cNvSpPr/>
          <p:nvPr/>
        </p:nvSpPr>
        <p:spPr>
          <a:xfrm>
            <a:off x="5486400" y="3200400"/>
            <a:ext cx="1142640" cy="30456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Allocated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Rectangle 11"/>
          <p:cNvSpPr/>
          <p:nvPr/>
        </p:nvSpPr>
        <p:spPr>
          <a:xfrm>
            <a:off x="7010280" y="2895480"/>
            <a:ext cx="1142640" cy="30456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01" name="Rectangle 12"/>
          <p:cNvSpPr/>
          <p:nvPr/>
        </p:nvSpPr>
        <p:spPr>
          <a:xfrm>
            <a:off x="7010280" y="2590920"/>
            <a:ext cx="114264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Free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Rectangle 13"/>
          <p:cNvSpPr/>
          <p:nvPr/>
        </p:nvSpPr>
        <p:spPr>
          <a:xfrm>
            <a:off x="7010280" y="3200400"/>
            <a:ext cx="1142640" cy="3045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Free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Text Box 14"/>
          <p:cNvSpPr/>
          <p:nvPr/>
        </p:nvSpPr>
        <p:spPr>
          <a:xfrm>
            <a:off x="257040" y="2749680"/>
            <a:ext cx="1506960" cy="631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Block being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freed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Line 15"/>
          <p:cNvSpPr/>
          <p:nvPr/>
        </p:nvSpPr>
        <p:spPr>
          <a:xfrm>
            <a:off x="1828800" y="3047760"/>
            <a:ext cx="457200" cy="18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05" name="Text Box 16"/>
          <p:cNvSpPr/>
          <p:nvPr/>
        </p:nvSpPr>
        <p:spPr>
          <a:xfrm>
            <a:off x="2549880" y="2057400"/>
            <a:ext cx="876240" cy="36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rgbClr val="c00000"/>
                </a:solidFill>
                <a:latin typeface="Calibri"/>
              </a:rPr>
              <a:t>Case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Text Box 17"/>
          <p:cNvSpPr/>
          <p:nvPr/>
        </p:nvSpPr>
        <p:spPr>
          <a:xfrm>
            <a:off x="4073760" y="2057400"/>
            <a:ext cx="876240" cy="36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rgbClr val="c00000"/>
                </a:solidFill>
                <a:latin typeface="Calibri"/>
              </a:rPr>
              <a:t>Case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Text Box 18"/>
          <p:cNvSpPr/>
          <p:nvPr/>
        </p:nvSpPr>
        <p:spPr>
          <a:xfrm>
            <a:off x="5597640" y="2057400"/>
            <a:ext cx="876240" cy="36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rgbClr val="c00000"/>
                </a:solidFill>
                <a:latin typeface="Calibri"/>
              </a:rPr>
              <a:t>Case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Text Box 19"/>
          <p:cNvSpPr/>
          <p:nvPr/>
        </p:nvSpPr>
        <p:spPr>
          <a:xfrm>
            <a:off x="7121880" y="2057400"/>
            <a:ext cx="876240" cy="36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GB" sz="1800" spc="-1" strike="noStrike">
                <a:solidFill>
                  <a:srgbClr val="c00000"/>
                </a:solidFill>
                <a:latin typeface="Calibri"/>
              </a:rPr>
              <a:t>Case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Rectangle 1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Rectangle 2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Rectangle 3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419040" y="483480"/>
            <a:ext cx="830556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Constant Time Coalescing (Case 1)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13" name="Rectangl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14" name="Rectangl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Rectangl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Rectangl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17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18" name="Rectangl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Rectangl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Rectangl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21" name="Rectangl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22" name="Rectangl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Rectangl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Rectangl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25" name="Rectangl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Rectangl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Rectangl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28" name="Rectangl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29" name="Rectangl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Rectangl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Rectangl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grpSp>
        <p:nvGrpSpPr>
          <p:cNvPr id="732" name="Group 1"/>
          <p:cNvGrpSpPr/>
          <p:nvPr/>
        </p:nvGrpSpPr>
        <p:grpSpPr>
          <a:xfrm>
            <a:off x="3581280" y="1905120"/>
            <a:ext cx="2514600" cy="2742840"/>
            <a:chOff x="3581280" y="1905120"/>
            <a:chExt cx="2514600" cy="2742840"/>
          </a:xfrm>
        </p:grpSpPr>
        <p:sp>
          <p:nvSpPr>
            <p:cNvPr id="733" name="Rectangle 24"/>
            <p:cNvSpPr/>
            <p:nvPr/>
          </p:nvSpPr>
          <p:spPr>
            <a:xfrm>
              <a:off x="4419720" y="1905120"/>
              <a:ext cx="12949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m1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4" name="Rectangle 25"/>
            <p:cNvSpPr/>
            <p:nvPr/>
          </p:nvSpPr>
          <p:spPr>
            <a:xfrm>
              <a:off x="5715000" y="1905120"/>
              <a:ext cx="3805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5" name="Rectangle 26"/>
            <p:cNvSpPr/>
            <p:nvPr/>
          </p:nvSpPr>
          <p:spPr>
            <a:xfrm>
              <a:off x="4419720" y="2209680"/>
              <a:ext cx="167616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36" name="Rectangle 27"/>
            <p:cNvSpPr/>
            <p:nvPr/>
          </p:nvSpPr>
          <p:spPr>
            <a:xfrm>
              <a:off x="4419720" y="2514600"/>
              <a:ext cx="16761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37" name="Rectangle 28"/>
            <p:cNvSpPr/>
            <p:nvPr/>
          </p:nvSpPr>
          <p:spPr>
            <a:xfrm>
              <a:off x="4419720" y="2514600"/>
              <a:ext cx="12949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m1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8" name="Rectangle 29"/>
            <p:cNvSpPr/>
            <p:nvPr/>
          </p:nvSpPr>
          <p:spPr>
            <a:xfrm>
              <a:off x="5715000" y="2514600"/>
              <a:ext cx="3805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9" name="Rectangle 30"/>
            <p:cNvSpPr/>
            <p:nvPr/>
          </p:nvSpPr>
          <p:spPr>
            <a:xfrm>
              <a:off x="4419720" y="1905120"/>
              <a:ext cx="1676160" cy="9140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40" name="Line 31"/>
            <p:cNvSpPr/>
            <p:nvPr/>
          </p:nvSpPr>
          <p:spPr>
            <a:xfrm>
              <a:off x="5257800" y="4190760"/>
              <a:ext cx="1440" cy="45720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41" name="Rectangle 32"/>
            <p:cNvSpPr/>
            <p:nvPr/>
          </p:nvSpPr>
          <p:spPr>
            <a:xfrm>
              <a:off x="4419720" y="2819520"/>
              <a:ext cx="12949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2" name="Rectangle 33"/>
            <p:cNvSpPr/>
            <p:nvPr/>
          </p:nvSpPr>
          <p:spPr>
            <a:xfrm>
              <a:off x="5715000" y="2819520"/>
              <a:ext cx="3805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3" name="Rectangle 34"/>
            <p:cNvSpPr/>
            <p:nvPr/>
          </p:nvSpPr>
          <p:spPr>
            <a:xfrm>
              <a:off x="4419720" y="3124080"/>
              <a:ext cx="1676160" cy="30456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44" name="Rectangle 35"/>
            <p:cNvSpPr/>
            <p:nvPr/>
          </p:nvSpPr>
          <p:spPr>
            <a:xfrm>
              <a:off x="4419720" y="3429000"/>
              <a:ext cx="16761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45" name="Rectangle 36"/>
            <p:cNvSpPr/>
            <p:nvPr/>
          </p:nvSpPr>
          <p:spPr>
            <a:xfrm>
              <a:off x="4419720" y="3429000"/>
              <a:ext cx="12949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6" name="Rectangle 37"/>
            <p:cNvSpPr/>
            <p:nvPr/>
          </p:nvSpPr>
          <p:spPr>
            <a:xfrm>
              <a:off x="5715000" y="3429000"/>
              <a:ext cx="3805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7" name="Rectangle 38"/>
            <p:cNvSpPr/>
            <p:nvPr/>
          </p:nvSpPr>
          <p:spPr>
            <a:xfrm>
              <a:off x="4419720" y="2819520"/>
              <a:ext cx="1676160" cy="9140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48" name="Rectangle 39"/>
            <p:cNvSpPr/>
            <p:nvPr/>
          </p:nvSpPr>
          <p:spPr>
            <a:xfrm>
              <a:off x="4419720" y="3733920"/>
              <a:ext cx="12949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m2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9" name="Rectangle 40"/>
            <p:cNvSpPr/>
            <p:nvPr/>
          </p:nvSpPr>
          <p:spPr>
            <a:xfrm>
              <a:off x="5715000" y="3733920"/>
              <a:ext cx="3805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0" name="Rectangle 41"/>
            <p:cNvSpPr/>
            <p:nvPr/>
          </p:nvSpPr>
          <p:spPr>
            <a:xfrm>
              <a:off x="4419720" y="4038480"/>
              <a:ext cx="167616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51" name="Rectangle 42"/>
            <p:cNvSpPr/>
            <p:nvPr/>
          </p:nvSpPr>
          <p:spPr>
            <a:xfrm>
              <a:off x="4419720" y="4343400"/>
              <a:ext cx="16761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52" name="Rectangle 43"/>
            <p:cNvSpPr/>
            <p:nvPr/>
          </p:nvSpPr>
          <p:spPr>
            <a:xfrm>
              <a:off x="4419720" y="4343400"/>
              <a:ext cx="12949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m2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3" name="Rectangle 44"/>
            <p:cNvSpPr/>
            <p:nvPr/>
          </p:nvSpPr>
          <p:spPr>
            <a:xfrm>
              <a:off x="5715000" y="4343400"/>
              <a:ext cx="3805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4" name="Rectangle 45"/>
            <p:cNvSpPr/>
            <p:nvPr/>
          </p:nvSpPr>
          <p:spPr>
            <a:xfrm>
              <a:off x="4419720" y="3733920"/>
              <a:ext cx="1676160" cy="9140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55" name="Line 46"/>
            <p:cNvSpPr/>
            <p:nvPr/>
          </p:nvSpPr>
          <p:spPr>
            <a:xfrm>
              <a:off x="3581280" y="3276360"/>
              <a:ext cx="609480" cy="180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419040" y="533520"/>
            <a:ext cx="830556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Constant Time Coalescing (Case 2)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57" name="Rectangle 14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Rectangle 15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Rectangle 16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60" name="Rectangle 17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61" name="Rectangle 18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Rectangle 19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Rectangle 20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64" name="Line 21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65" name="Rectangle 22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Rectangle 23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Rectangle 24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68" name="Rectangle 25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69" name="Rectangle 26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Rectangle 27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Rectangle 28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72" name="Rectangle 29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Rectangle 30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Rectangle 31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75" name="Rectangle 32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76" name="Rectangle 33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Rectangle 34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chemeClr val="bg1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Rectangle 35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grpSp>
        <p:nvGrpSpPr>
          <p:cNvPr id="779" name="Group 1"/>
          <p:cNvGrpSpPr/>
          <p:nvPr/>
        </p:nvGrpSpPr>
        <p:grpSpPr>
          <a:xfrm>
            <a:off x="3733560" y="1905120"/>
            <a:ext cx="2514600" cy="2742840"/>
            <a:chOff x="3733560" y="1905120"/>
            <a:chExt cx="2514600" cy="2742840"/>
          </a:xfrm>
        </p:grpSpPr>
        <p:sp>
          <p:nvSpPr>
            <p:cNvPr id="780" name="Rectangle 1"/>
            <p:cNvSpPr/>
            <p:nvPr/>
          </p:nvSpPr>
          <p:spPr>
            <a:xfrm>
              <a:off x="4572000" y="1905120"/>
              <a:ext cx="12949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m1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1" name="Rectangle 2"/>
            <p:cNvSpPr/>
            <p:nvPr/>
          </p:nvSpPr>
          <p:spPr>
            <a:xfrm>
              <a:off x="5867280" y="1905120"/>
              <a:ext cx="3805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2" name="Rectangle 3"/>
            <p:cNvSpPr/>
            <p:nvPr/>
          </p:nvSpPr>
          <p:spPr>
            <a:xfrm>
              <a:off x="4572000" y="2209680"/>
              <a:ext cx="167616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83" name="Rectangle 5"/>
            <p:cNvSpPr/>
            <p:nvPr/>
          </p:nvSpPr>
          <p:spPr>
            <a:xfrm>
              <a:off x="4572000" y="2514600"/>
              <a:ext cx="16761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84" name="Rectangle 6"/>
            <p:cNvSpPr/>
            <p:nvPr/>
          </p:nvSpPr>
          <p:spPr>
            <a:xfrm>
              <a:off x="4572000" y="2514600"/>
              <a:ext cx="12949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m1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5" name="Rectangle 7"/>
            <p:cNvSpPr/>
            <p:nvPr/>
          </p:nvSpPr>
          <p:spPr>
            <a:xfrm>
              <a:off x="5867280" y="2514600"/>
              <a:ext cx="3805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6" name="Rectangle 8"/>
            <p:cNvSpPr/>
            <p:nvPr/>
          </p:nvSpPr>
          <p:spPr>
            <a:xfrm>
              <a:off x="4572000" y="1905120"/>
              <a:ext cx="1676160" cy="9140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87" name="Rectangle 9"/>
            <p:cNvSpPr/>
            <p:nvPr/>
          </p:nvSpPr>
          <p:spPr>
            <a:xfrm>
              <a:off x="4572000" y="2819520"/>
              <a:ext cx="12949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n+m2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8" name="Rectangle 10"/>
            <p:cNvSpPr/>
            <p:nvPr/>
          </p:nvSpPr>
          <p:spPr>
            <a:xfrm>
              <a:off x="5867280" y="2819520"/>
              <a:ext cx="3805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9" name="Rectangle 11"/>
            <p:cNvSpPr/>
            <p:nvPr/>
          </p:nvSpPr>
          <p:spPr>
            <a:xfrm>
              <a:off x="4572000" y="4343400"/>
              <a:ext cx="16761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90" name="Rectangle 12"/>
            <p:cNvSpPr/>
            <p:nvPr/>
          </p:nvSpPr>
          <p:spPr>
            <a:xfrm>
              <a:off x="4572000" y="4343400"/>
              <a:ext cx="12949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n+m2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1" name="Rectangle 13"/>
            <p:cNvSpPr/>
            <p:nvPr/>
          </p:nvSpPr>
          <p:spPr>
            <a:xfrm>
              <a:off x="5867280" y="4343400"/>
              <a:ext cx="3805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2" name="Line 36"/>
            <p:cNvSpPr/>
            <p:nvPr/>
          </p:nvSpPr>
          <p:spPr>
            <a:xfrm>
              <a:off x="3733560" y="3276360"/>
              <a:ext cx="609840" cy="180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93" name="Rectangle 37"/>
            <p:cNvSpPr/>
            <p:nvPr/>
          </p:nvSpPr>
          <p:spPr>
            <a:xfrm>
              <a:off x="4572000" y="3124080"/>
              <a:ext cx="1676160" cy="121896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794" name="Rectangle 38"/>
            <p:cNvSpPr/>
            <p:nvPr/>
          </p:nvSpPr>
          <p:spPr>
            <a:xfrm>
              <a:off x="4572000" y="2819520"/>
              <a:ext cx="1676160" cy="18284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Rectangle 1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Rectangle 2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Rectangle 3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380880" y="56988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Constant Time Coalescing (Case 3)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799" name="Rectangl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00" name="Rectangl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Rectangl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Rectangl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03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04" name="Rectangl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Rectangl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Rectangl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07" name="Rectangl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08" name="Rectangl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Rectangl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Rectangl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11" name="Rectangl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Rectangl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Rectangl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14" name="Rectangl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15" name="Rectangl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Rectangl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Rectangl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grpSp>
        <p:nvGrpSpPr>
          <p:cNvPr id="818" name="Group 1"/>
          <p:cNvGrpSpPr/>
          <p:nvPr/>
        </p:nvGrpSpPr>
        <p:grpSpPr>
          <a:xfrm>
            <a:off x="3581280" y="1905120"/>
            <a:ext cx="2514600" cy="2742840"/>
            <a:chOff x="3581280" y="1905120"/>
            <a:chExt cx="2514600" cy="2742840"/>
          </a:xfrm>
        </p:grpSpPr>
        <p:sp>
          <p:nvSpPr>
            <p:cNvPr id="819" name="Rectangle 24"/>
            <p:cNvSpPr/>
            <p:nvPr/>
          </p:nvSpPr>
          <p:spPr>
            <a:xfrm>
              <a:off x="4419720" y="1905120"/>
              <a:ext cx="12949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n+m1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0" name="Rectangle 25"/>
            <p:cNvSpPr/>
            <p:nvPr/>
          </p:nvSpPr>
          <p:spPr>
            <a:xfrm>
              <a:off x="5715000" y="1905120"/>
              <a:ext cx="3805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1" name="Rectangle 26"/>
            <p:cNvSpPr/>
            <p:nvPr/>
          </p:nvSpPr>
          <p:spPr>
            <a:xfrm>
              <a:off x="4419720" y="2209680"/>
              <a:ext cx="1676160" cy="121896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22" name="Line 27"/>
            <p:cNvSpPr/>
            <p:nvPr/>
          </p:nvSpPr>
          <p:spPr>
            <a:xfrm>
              <a:off x="5257800" y="4190760"/>
              <a:ext cx="1440" cy="45720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23" name="Rectangle 28"/>
            <p:cNvSpPr/>
            <p:nvPr/>
          </p:nvSpPr>
          <p:spPr>
            <a:xfrm>
              <a:off x="4419720" y="3429000"/>
              <a:ext cx="16761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24" name="Rectangle 29"/>
            <p:cNvSpPr/>
            <p:nvPr/>
          </p:nvSpPr>
          <p:spPr>
            <a:xfrm>
              <a:off x="4419720" y="3429000"/>
              <a:ext cx="12949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n+m1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5" name="Rectangle 30"/>
            <p:cNvSpPr/>
            <p:nvPr/>
          </p:nvSpPr>
          <p:spPr>
            <a:xfrm>
              <a:off x="5715000" y="3429000"/>
              <a:ext cx="3805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6" name="Rectangle 31"/>
            <p:cNvSpPr/>
            <p:nvPr/>
          </p:nvSpPr>
          <p:spPr>
            <a:xfrm>
              <a:off x="4419720" y="3733920"/>
              <a:ext cx="12949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m2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7" name="Rectangle 32"/>
            <p:cNvSpPr/>
            <p:nvPr/>
          </p:nvSpPr>
          <p:spPr>
            <a:xfrm>
              <a:off x="5715000" y="3733920"/>
              <a:ext cx="3805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8" name="Rectangle 33"/>
            <p:cNvSpPr/>
            <p:nvPr/>
          </p:nvSpPr>
          <p:spPr>
            <a:xfrm>
              <a:off x="4419720" y="4038480"/>
              <a:ext cx="167616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29" name="Rectangle 34"/>
            <p:cNvSpPr/>
            <p:nvPr/>
          </p:nvSpPr>
          <p:spPr>
            <a:xfrm>
              <a:off x="4419720" y="4343400"/>
              <a:ext cx="16761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30" name="Rectangle 35"/>
            <p:cNvSpPr/>
            <p:nvPr/>
          </p:nvSpPr>
          <p:spPr>
            <a:xfrm>
              <a:off x="4419720" y="4343400"/>
              <a:ext cx="12949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m2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1" name="Rectangle 36"/>
            <p:cNvSpPr/>
            <p:nvPr/>
          </p:nvSpPr>
          <p:spPr>
            <a:xfrm>
              <a:off x="5715000" y="4343400"/>
              <a:ext cx="380520" cy="30456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2" name="Rectangle 37"/>
            <p:cNvSpPr/>
            <p:nvPr/>
          </p:nvSpPr>
          <p:spPr>
            <a:xfrm>
              <a:off x="4419720" y="3733920"/>
              <a:ext cx="1676160" cy="9140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33" name="Line 38"/>
            <p:cNvSpPr/>
            <p:nvPr/>
          </p:nvSpPr>
          <p:spPr>
            <a:xfrm>
              <a:off x="3581280" y="3276360"/>
              <a:ext cx="609480" cy="180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34" name="Rectangle 39"/>
            <p:cNvSpPr/>
            <p:nvPr/>
          </p:nvSpPr>
          <p:spPr>
            <a:xfrm>
              <a:off x="4419720" y="1905120"/>
              <a:ext cx="1676160" cy="18284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7" dur="indefinite" restart="never" nodeType="tmRoot">
          <p:childTnLst>
            <p:seq>
              <p:cTn id="258" dur="indefinite" nodeType="mainSeq">
                <p:childTnLst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Dynamic Memory Allocation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378792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Programmers use </a:t>
            </a:r>
            <a:r>
              <a:rPr b="1" i="1" lang="en-US" sz="2400" spc="-1" strike="noStrike">
                <a:solidFill>
                  <a:srgbClr val="990000"/>
                </a:solidFill>
                <a:latin typeface="Calibri"/>
              </a:rPr>
              <a:t>dynamic memory allocators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(such as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) to acquire VM at run time.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For data structures whose size is only known at runtime.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Dynamic memory allocators manage an area of process virtual memory known as the </a:t>
            </a:r>
            <a:r>
              <a:rPr b="1" i="1" lang="en-US" sz="2400" spc="-1" strike="noStrike">
                <a:solidFill>
                  <a:srgbClr val="990000"/>
                </a:solidFill>
                <a:latin typeface="Calibri"/>
              </a:rPr>
              <a:t>heap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.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Rectangle 4"/>
          <p:cNvSpPr/>
          <p:nvPr/>
        </p:nvSpPr>
        <p:spPr>
          <a:xfrm>
            <a:off x="4189320" y="3733920"/>
            <a:ext cx="3200040" cy="60912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" name="Rectangle 5"/>
          <p:cNvSpPr/>
          <p:nvPr/>
        </p:nvSpPr>
        <p:spPr>
          <a:xfrm>
            <a:off x="4189320" y="4343400"/>
            <a:ext cx="3200040" cy="653760"/>
          </a:xfrm>
          <a:prstGeom prst="rect">
            <a:avLst/>
          </a:prstGeom>
          <a:solidFill>
            <a:srgbClr val="f1c7c7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Heap (via </a:t>
            </a: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 7"/>
          <p:cNvSpPr/>
          <p:nvPr/>
        </p:nvSpPr>
        <p:spPr>
          <a:xfrm>
            <a:off x="4189320" y="5743440"/>
            <a:ext cx="3200040" cy="396360"/>
          </a:xfrm>
          <a:prstGeom prst="rect">
            <a:avLst/>
          </a:prstGeom>
          <a:solidFill>
            <a:schemeClr val="bg1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Program text (</a:t>
            </a: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.text</a:t>
            </a: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8"/>
          <p:cNvSpPr/>
          <p:nvPr/>
        </p:nvSpPr>
        <p:spPr>
          <a:xfrm>
            <a:off x="4189320" y="5362560"/>
            <a:ext cx="3200040" cy="396360"/>
          </a:xfrm>
          <a:prstGeom prst="rect">
            <a:avLst/>
          </a:prstGeom>
          <a:solidFill>
            <a:schemeClr val="bg1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Initialized data (</a:t>
            </a: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.data</a:t>
            </a: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 9"/>
          <p:cNvSpPr/>
          <p:nvPr/>
        </p:nvSpPr>
        <p:spPr>
          <a:xfrm>
            <a:off x="4189320" y="4981680"/>
            <a:ext cx="3200040" cy="396360"/>
          </a:xfrm>
          <a:prstGeom prst="rect">
            <a:avLst/>
          </a:prstGeom>
          <a:solidFill>
            <a:schemeClr val="bg1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Uninitialized data (.</a:t>
            </a: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bss</a:t>
            </a: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1"/>
          <p:cNvSpPr/>
          <p:nvPr/>
        </p:nvSpPr>
        <p:spPr>
          <a:xfrm>
            <a:off x="4189320" y="3413880"/>
            <a:ext cx="3200040" cy="334440"/>
          </a:xfrm>
          <a:prstGeom prst="rect">
            <a:avLst/>
          </a:prstGeom>
          <a:solidFill>
            <a:schemeClr val="bg1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User stack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14"/>
          <p:cNvSpPr/>
          <p:nvPr/>
        </p:nvSpPr>
        <p:spPr>
          <a:xfrm>
            <a:off x="4189320" y="6124680"/>
            <a:ext cx="3200040" cy="396360"/>
          </a:xfrm>
          <a:prstGeom prst="rect">
            <a:avLst/>
          </a:prstGeom>
          <a:solidFill>
            <a:srgbClr val="c0c0c0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93" name="Text Box 15"/>
          <p:cNvSpPr/>
          <p:nvPr/>
        </p:nvSpPr>
        <p:spPr>
          <a:xfrm>
            <a:off x="3880800" y="6339600"/>
            <a:ext cx="309240" cy="362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4" name="Group 26"/>
          <p:cNvGrpSpPr/>
          <p:nvPr/>
        </p:nvGrpSpPr>
        <p:grpSpPr>
          <a:xfrm>
            <a:off x="7396920" y="4025880"/>
            <a:ext cx="1909800" cy="690840"/>
            <a:chOff x="7396920" y="4025880"/>
            <a:chExt cx="1909800" cy="690840"/>
          </a:xfrm>
        </p:grpSpPr>
        <p:sp>
          <p:nvSpPr>
            <p:cNvPr id="95" name="Text Box 20"/>
            <p:cNvSpPr/>
            <p:nvPr/>
          </p:nvSpPr>
          <p:spPr>
            <a:xfrm>
              <a:off x="7659360" y="4025880"/>
              <a:ext cx="1647360" cy="6908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t">
              <a:spAutoFit/>
            </a:bodyPr>
            <a:p>
              <a:pPr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2000" spc="-1" strike="noStrike">
                  <a:solidFill>
                    <a:schemeClr val="dk1"/>
                  </a:solidFill>
                  <a:latin typeface="Calibri"/>
                </a:rPr>
                <a:t>Top of heap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20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r>
                <a:rPr b="1" lang="en-GB" sz="2000" spc="-1" strike="noStrike">
                  <a:solidFill>
                    <a:schemeClr val="dk1"/>
                  </a:solidFill>
                  <a:latin typeface="Calibri"/>
                </a:rPr>
                <a:t>(</a:t>
              </a:r>
              <a:r>
                <a:rPr b="1" lang="en-GB" sz="2000" spc="-1" strike="noStrike">
                  <a:solidFill>
                    <a:schemeClr val="dk1"/>
                  </a:solidFill>
                  <a:latin typeface="Courier New"/>
                </a:rPr>
                <a:t>brk </a:t>
              </a:r>
              <a:r>
                <a:rPr b="1" lang="en-GB" sz="2000" spc="-1" strike="noStrike">
                  <a:solidFill>
                    <a:schemeClr val="dk1"/>
                  </a:solidFill>
                  <a:latin typeface="Calibri"/>
                </a:rPr>
                <a:t>ptr)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Line 21"/>
            <p:cNvSpPr/>
            <p:nvPr/>
          </p:nvSpPr>
          <p:spPr>
            <a:xfrm flipH="1">
              <a:off x="7396920" y="4395600"/>
              <a:ext cx="384120" cy="1440"/>
            </a:xfrm>
            <a:prstGeom prst="line">
              <a:avLst/>
            </a:prstGeom>
            <a:ln w="25560">
              <a:solidFill>
                <a:srgbClr val="000066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560" bIns="-4356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97" name="Down Arrow 24"/>
          <p:cNvSpPr/>
          <p:nvPr/>
        </p:nvSpPr>
        <p:spPr>
          <a:xfrm>
            <a:off x="6248520" y="3755520"/>
            <a:ext cx="533160" cy="434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Down Arrow 25"/>
          <p:cNvSpPr/>
          <p:nvPr/>
        </p:nvSpPr>
        <p:spPr>
          <a:xfrm flipV="1">
            <a:off x="4952880" y="3908160"/>
            <a:ext cx="533160" cy="434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Rectangle 4"/>
          <p:cNvSpPr/>
          <p:nvPr/>
        </p:nvSpPr>
        <p:spPr>
          <a:xfrm>
            <a:off x="4189320" y="1362240"/>
            <a:ext cx="3504960" cy="4568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Application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Rectangle 5"/>
          <p:cNvSpPr/>
          <p:nvPr/>
        </p:nvSpPr>
        <p:spPr>
          <a:xfrm>
            <a:off x="4189320" y="1819440"/>
            <a:ext cx="3504960" cy="456840"/>
          </a:xfrm>
          <a:prstGeom prst="rect">
            <a:avLst/>
          </a:prstGeom>
          <a:solidFill>
            <a:srgbClr val="f6f5bd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Dynamic Memory Allocator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6"/>
          <p:cNvSpPr/>
          <p:nvPr/>
        </p:nvSpPr>
        <p:spPr>
          <a:xfrm>
            <a:off x="4189320" y="2276640"/>
            <a:ext cx="3504960" cy="45684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Heap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Rectangle 1"/>
          <p:cNvSpPr/>
          <p:nvPr/>
        </p:nvSpPr>
        <p:spPr>
          <a:xfrm>
            <a:off x="1752480" y="19051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Rectangle 2"/>
          <p:cNvSpPr/>
          <p:nvPr/>
        </p:nvSpPr>
        <p:spPr>
          <a:xfrm>
            <a:off x="3048120" y="19051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Rectangle 3"/>
          <p:cNvSpPr/>
          <p:nvPr/>
        </p:nvSpPr>
        <p:spPr>
          <a:xfrm>
            <a:off x="1752480" y="22096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380880" y="56988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Constant Time Coalescing (Case 4)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39" name="Rectangle 5"/>
          <p:cNvSpPr/>
          <p:nvPr/>
        </p:nvSpPr>
        <p:spPr>
          <a:xfrm>
            <a:off x="1752480" y="25146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40" name="Rectangle 6"/>
          <p:cNvSpPr/>
          <p:nvPr/>
        </p:nvSpPr>
        <p:spPr>
          <a:xfrm>
            <a:off x="1752480" y="25146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Rectangle 7"/>
          <p:cNvSpPr/>
          <p:nvPr/>
        </p:nvSpPr>
        <p:spPr>
          <a:xfrm>
            <a:off x="3048120" y="25146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Rectangle 8"/>
          <p:cNvSpPr/>
          <p:nvPr/>
        </p:nvSpPr>
        <p:spPr>
          <a:xfrm>
            <a:off x="1752480" y="19051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43" name="Line 9"/>
          <p:cNvSpPr/>
          <p:nvPr/>
        </p:nvSpPr>
        <p:spPr>
          <a:xfrm>
            <a:off x="2590560" y="4190760"/>
            <a:ext cx="1800" cy="457200"/>
          </a:xfrm>
          <a:prstGeom prst="line">
            <a:avLst/>
          </a:prstGeom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44" name="Rectangle 10"/>
          <p:cNvSpPr/>
          <p:nvPr/>
        </p:nvSpPr>
        <p:spPr>
          <a:xfrm>
            <a:off x="1752480" y="281952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Rectangle 11"/>
          <p:cNvSpPr/>
          <p:nvPr/>
        </p:nvSpPr>
        <p:spPr>
          <a:xfrm>
            <a:off x="3048120" y="281952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Rectangle 12"/>
          <p:cNvSpPr/>
          <p:nvPr/>
        </p:nvSpPr>
        <p:spPr>
          <a:xfrm>
            <a:off x="1752480" y="3124080"/>
            <a:ext cx="167616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47" name="Rectangle 13"/>
          <p:cNvSpPr/>
          <p:nvPr/>
        </p:nvSpPr>
        <p:spPr>
          <a:xfrm>
            <a:off x="1752480" y="34290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48" name="Rectangle 14"/>
          <p:cNvSpPr/>
          <p:nvPr/>
        </p:nvSpPr>
        <p:spPr>
          <a:xfrm>
            <a:off x="1752480" y="3429000"/>
            <a:ext cx="12949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Rectangle 15"/>
          <p:cNvSpPr/>
          <p:nvPr/>
        </p:nvSpPr>
        <p:spPr>
          <a:xfrm>
            <a:off x="3048120" y="3429000"/>
            <a:ext cx="380520" cy="304560"/>
          </a:xfrm>
          <a:prstGeom prst="rect">
            <a:avLst/>
          </a:prstGeom>
          <a:solidFill>
            <a:srgbClr val="f6f5bd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Rectangle 16"/>
          <p:cNvSpPr/>
          <p:nvPr/>
        </p:nvSpPr>
        <p:spPr>
          <a:xfrm>
            <a:off x="1752480" y="28195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51" name="Rectangle 17"/>
          <p:cNvSpPr/>
          <p:nvPr/>
        </p:nvSpPr>
        <p:spPr>
          <a:xfrm>
            <a:off x="1752480" y="373392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Rectangle 18"/>
          <p:cNvSpPr/>
          <p:nvPr/>
        </p:nvSpPr>
        <p:spPr>
          <a:xfrm>
            <a:off x="3048120" y="373392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Rectangle 19"/>
          <p:cNvSpPr/>
          <p:nvPr/>
        </p:nvSpPr>
        <p:spPr>
          <a:xfrm>
            <a:off x="1752480" y="403848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54" name="Rectangle 20"/>
          <p:cNvSpPr/>
          <p:nvPr/>
        </p:nvSpPr>
        <p:spPr>
          <a:xfrm>
            <a:off x="1752480" y="4343400"/>
            <a:ext cx="16761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55" name="Rectangle 21"/>
          <p:cNvSpPr/>
          <p:nvPr/>
        </p:nvSpPr>
        <p:spPr>
          <a:xfrm>
            <a:off x="1752480" y="4343400"/>
            <a:ext cx="12949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Rectangle 22"/>
          <p:cNvSpPr/>
          <p:nvPr/>
        </p:nvSpPr>
        <p:spPr>
          <a:xfrm>
            <a:off x="3048120" y="4343400"/>
            <a:ext cx="38052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Rectangle 23"/>
          <p:cNvSpPr/>
          <p:nvPr/>
        </p:nvSpPr>
        <p:spPr>
          <a:xfrm>
            <a:off x="1752480" y="3733920"/>
            <a:ext cx="1676160" cy="91404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grpSp>
        <p:nvGrpSpPr>
          <p:cNvPr id="858" name="Group 1"/>
          <p:cNvGrpSpPr/>
          <p:nvPr/>
        </p:nvGrpSpPr>
        <p:grpSpPr>
          <a:xfrm>
            <a:off x="3581280" y="1905120"/>
            <a:ext cx="2514600" cy="2742840"/>
            <a:chOff x="3581280" y="1905120"/>
            <a:chExt cx="2514600" cy="2742840"/>
          </a:xfrm>
        </p:grpSpPr>
        <p:sp>
          <p:nvSpPr>
            <p:cNvPr id="859" name="Rectangle 24"/>
            <p:cNvSpPr/>
            <p:nvPr/>
          </p:nvSpPr>
          <p:spPr>
            <a:xfrm>
              <a:off x="4419720" y="1905120"/>
              <a:ext cx="12949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n+m1+m2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0" name="Rectangle 25"/>
            <p:cNvSpPr/>
            <p:nvPr/>
          </p:nvSpPr>
          <p:spPr>
            <a:xfrm>
              <a:off x="5715000" y="1905120"/>
              <a:ext cx="3805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1" name="Rectangle 26"/>
            <p:cNvSpPr/>
            <p:nvPr/>
          </p:nvSpPr>
          <p:spPr>
            <a:xfrm>
              <a:off x="4419720" y="2209680"/>
              <a:ext cx="1676160" cy="213336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62" name="Rectangle 27"/>
            <p:cNvSpPr/>
            <p:nvPr/>
          </p:nvSpPr>
          <p:spPr>
            <a:xfrm>
              <a:off x="4419720" y="4343400"/>
              <a:ext cx="167616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63" name="Rectangle 28"/>
            <p:cNvSpPr/>
            <p:nvPr/>
          </p:nvSpPr>
          <p:spPr>
            <a:xfrm>
              <a:off x="4419720" y="4343400"/>
              <a:ext cx="12949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n+m1+m2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4" name="Rectangle 29"/>
            <p:cNvSpPr/>
            <p:nvPr/>
          </p:nvSpPr>
          <p:spPr>
            <a:xfrm>
              <a:off x="5715000" y="4343400"/>
              <a:ext cx="380520" cy="30456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 algn="ctr">
                <a:lnSpc>
                  <a:spcPct val="98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GB" sz="1600" spc="-1" strike="noStrike">
                  <a:solidFill>
                    <a:schemeClr val="dk1"/>
                  </a:solidFill>
                  <a:latin typeface="Calibri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5" name="Line 30"/>
            <p:cNvSpPr/>
            <p:nvPr/>
          </p:nvSpPr>
          <p:spPr>
            <a:xfrm>
              <a:off x="3581280" y="3276360"/>
              <a:ext cx="609480" cy="1800"/>
            </a:xfrm>
            <a:prstGeom prst="line">
              <a:avLst/>
            </a:prstGeom>
            <a:ln w="255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3200" bIns="-43200" anchor="t">
              <a:noAutofit/>
            </a:bodyPr>
            <a:p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866" name="Rectangle 31"/>
            <p:cNvSpPr/>
            <p:nvPr/>
          </p:nvSpPr>
          <p:spPr>
            <a:xfrm>
              <a:off x="4419720" y="1905120"/>
              <a:ext cx="1676160" cy="2742840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Disadvantages of Boundary Tags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68" name="PlaceHolder 2"/>
          <p:cNvSpPr>
            <a:spLocks noGrp="1"/>
          </p:cNvSpPr>
          <p:nvPr>
            <p:ph/>
          </p:nvPr>
        </p:nvSpPr>
        <p:spPr>
          <a:xfrm>
            <a:off x="396720" y="135252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Internal fragmentation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Can it be optimized?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Which blocks need the footer tag?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What does that mean?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380880" y="493560"/>
            <a:ext cx="83815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Summary of Key Allocator Policies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/>
          </p:nvPr>
        </p:nvSpPr>
        <p:spPr>
          <a:xfrm>
            <a:off x="379440" y="1143000"/>
            <a:ext cx="8307000" cy="5497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Placement policy: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First-fit, next-fit, best-fit, etc.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Trades off lower throughput for less fragmentation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95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Interesting observation</a:t>
            </a:r>
            <a:r>
              <a:rPr b="1" lang="en-GB" sz="2000" spc="-1" strike="noStrike">
                <a:solidFill>
                  <a:srgbClr val="c00000"/>
                </a:solidFill>
                <a:latin typeface="Calibri"/>
              </a:rPr>
              <a:t>: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segregated free lists (next lecture) approximate a best fit placement policy without having to search entire free list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Splitting policy: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When do we go ahead and split free blocks?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How much internal fragmentation are we willing to tolerate?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1800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Coalescing policy: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Immediate coalescing: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coalesce each time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free</a:t>
            </a:r>
            <a:r>
              <a:rPr b="1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is called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i="1" lang="en-GB" sz="2000" spc="-1" strike="noStrike">
                <a:solidFill>
                  <a:srgbClr val="c00000"/>
                </a:solidFill>
                <a:latin typeface="Calibri"/>
              </a:rPr>
              <a:t>Deferred coalescing: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try to improve performance of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free</a:t>
            </a:r>
            <a:r>
              <a:rPr b="1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by deferring coalescing until needed. Examples: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5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Coalesce as you scan the free list for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malloc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95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Coalesce when the amount of external fragmentation reaches some threshold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440640" y="458640"/>
            <a:ext cx="675612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Implicit Lists: Summary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872" name="PlaceHolder 2"/>
          <p:cNvSpPr>
            <a:spLocks noGrp="1"/>
          </p:cNvSpPr>
          <p:nvPr>
            <p:ph/>
          </p:nvPr>
        </p:nvSpPr>
        <p:spPr>
          <a:xfrm>
            <a:off x="440280" y="1160640"/>
            <a:ext cx="8307000" cy="5392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Implementation: very simple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Allocate cost: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3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linear time worst case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Free cost: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3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constant time worst case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even with coalescing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Memory usage: 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3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will depend on placement policy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First-fit, next-fit or best-fit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Not used in practice for </a:t>
            </a:r>
            <a:r>
              <a:rPr b="1" lang="en-GB" sz="2400" spc="-1" strike="noStrike">
                <a:solidFill>
                  <a:schemeClr val="dk1"/>
                </a:solidFill>
                <a:latin typeface="Courier New"/>
              </a:rPr>
              <a:t>malloc/free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because of linear-time allocation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88000"/>
              </a:lnSpc>
              <a:spcBef>
                <a:spcPts val="400"/>
              </a:spcBef>
              <a:buClr>
                <a:srgbClr val="990000"/>
              </a:buClr>
              <a:buFont typeface="Wingdings" charset="2"/>
              <a:buChar char="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used in many special purpose applications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>
              <a:lnSpc>
                <a:spcPct val="88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18960"/>
                <a:tab algn="l" pos="846000"/>
                <a:tab algn="l" pos="1760400"/>
                <a:tab algn="l" pos="2674800"/>
                <a:tab algn="l" pos="3589200"/>
                <a:tab algn="l" pos="4503600"/>
                <a:tab algn="l" pos="5418000"/>
                <a:tab algn="l" pos="6332400"/>
                <a:tab algn="l" pos="7246800"/>
                <a:tab algn="l" pos="8161200"/>
                <a:tab algn="l" pos="9075600"/>
                <a:tab algn="l" pos="999000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However, the concepts of splitting and boundary tag coalescing are general to </a:t>
            </a:r>
            <a:r>
              <a:rPr b="1" i="1" lang="en-GB" sz="2400" spc="-1" strike="noStrike">
                <a:solidFill>
                  <a:srgbClr val="c00000"/>
                </a:solidFill>
                <a:latin typeface="Calibri"/>
              </a:rPr>
              <a:t>all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 allocators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"/>
              </a:rPr>
              <a:t>Dynamic Memory Allocation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96720" y="1671480"/>
            <a:ext cx="7895880" cy="4347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Allocator maintains heap as collection of variable sized </a:t>
            </a:r>
            <a:r>
              <a:rPr b="1" i="1" lang="en-US" sz="2400" spc="-1" strike="noStrike">
                <a:solidFill>
                  <a:srgbClr val="990000"/>
                </a:solidFill>
                <a:latin typeface="Calibri"/>
              </a:rPr>
              <a:t>blocks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, which are either </a:t>
            </a:r>
            <a:r>
              <a:rPr b="1" i="1" lang="en-US" sz="2400" spc="-1" strike="noStrike">
                <a:solidFill>
                  <a:srgbClr val="990000"/>
                </a:solidFill>
                <a:latin typeface="Calibri"/>
              </a:rPr>
              <a:t>allocated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1" i="1" lang="en-US" sz="2400" spc="-1" strike="noStrike">
                <a:solidFill>
                  <a:srgbClr val="990000"/>
                </a:solidFill>
                <a:latin typeface="Calibri"/>
              </a:rPr>
              <a:t>free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Types of allocators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990000"/>
                </a:solidFill>
                <a:latin typeface="Calibri"/>
              </a:rPr>
              <a:t>Explicit allocator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: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application allocates and frees space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E.g., 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free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in C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</a:pPr>
            <a:r>
              <a:rPr b="1" i="1" lang="en-US" sz="2000" spc="-1" strike="noStrike">
                <a:solidFill>
                  <a:srgbClr val="990000"/>
                </a:solidFill>
                <a:latin typeface="Calibri"/>
              </a:rPr>
              <a:t>Implicit allocator: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application allocates, but does not free space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E.g. garbage collection in Java, ML, and Lisp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Will discuss simple explicit memory allocation today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4080" y="417600"/>
            <a:ext cx="59432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The </a:t>
            </a:r>
            <a:r>
              <a:rPr b="1" lang="en-GB" sz="36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 Package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42800" y="1126440"/>
            <a:ext cx="8624520" cy="5486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5960" indent="-345960">
              <a:lnSpc>
                <a:spcPct val="94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#include &lt;stdlib.h&gt;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5960" indent="-345960">
              <a:lnSpc>
                <a:spcPct val="94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void *malloc(size_t size)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Successful: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Returns a pointer to a memory block of at least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size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bytes</a:t>
            </a:r>
            <a:br>
              <a:rPr sz="2000"/>
            </a:b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aligned to an 8-byte (x86) or  16-byte (x86-64) boundary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If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size == 0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, returns NULL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Unsuccessful: returns NULL (0) and sets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errno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5960" indent="-345960">
              <a:lnSpc>
                <a:spcPct val="94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void free(void *p)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Returns the block pointed at by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p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to pool of available memory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p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must come from a previous call to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malloc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or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realloc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5960" indent="-345960">
              <a:lnSpc>
                <a:spcPct val="94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alibri"/>
              </a:rPr>
              <a:t>Other functions</a:t>
            </a: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calloc</a:t>
            </a:r>
            <a:r>
              <a:rPr b="1" lang="en-GB" sz="2000" spc="-1" strike="noStrike">
                <a:solidFill>
                  <a:schemeClr val="dk1"/>
                </a:solidFill>
                <a:latin typeface="Calibri"/>
              </a:rPr>
              <a:t>: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Version of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that initializes allocated block to zero.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realloc: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Changes the size of a previously allocated block.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sbrk</a:t>
            </a:r>
            <a:r>
              <a:rPr b="1" lang="en-GB" sz="2000" spc="-1" strike="noStrike">
                <a:solidFill>
                  <a:schemeClr val="dk1"/>
                </a:solidFill>
                <a:latin typeface="Calibri"/>
              </a:rPr>
              <a:t>: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Used internally by allocators to grow or shrink the heap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  <a:tab algn="l" pos="527040"/>
                <a:tab algn="l" pos="1441440"/>
                <a:tab algn="l" pos="2355840"/>
                <a:tab algn="l" pos="3270240"/>
                <a:tab algn="l" pos="4184640"/>
                <a:tab algn="l" pos="5099040"/>
                <a:tab algn="l" pos="6013440"/>
                <a:tab algn="l" pos="6927840"/>
                <a:tab algn="l" pos="7842240"/>
                <a:tab algn="l" pos="8756640"/>
                <a:tab algn="l" pos="9671040"/>
              </a:tabLst>
            </a:pPr>
            <a:endParaRPr b="1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07880" y="398880"/>
            <a:ext cx="594324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 Example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7" name="Text Box 2"/>
          <p:cNvSpPr/>
          <p:nvPr/>
        </p:nvSpPr>
        <p:spPr>
          <a:xfrm>
            <a:off x="533520" y="1143000"/>
            <a:ext cx="8076960" cy="52113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6492"/>
                </a:solidFill>
                <a:latin typeface="Menlo-Regular"/>
              </a:rPr>
              <a:t>#include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9d206f"/>
                </a:solidFill>
                <a:latin typeface="Menlo-Regular"/>
              </a:rPr>
              <a:t>&lt;stdio.h&gt;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926492"/>
                </a:solidFill>
                <a:latin typeface="Menlo-Regular"/>
              </a:rPr>
              <a:t>#include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9d206f"/>
                </a:solidFill>
                <a:latin typeface="Menlo-Regular"/>
              </a:rPr>
              <a:t>&lt;stdlib.h&gt;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void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4a00ff"/>
                </a:solidFill>
                <a:latin typeface="Menlo-Regular"/>
              </a:rPr>
              <a:t>foo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en-US" sz="1600" spc="-1" strike="noStrike">
                <a:solidFill>
                  <a:srgbClr val="c1651c"/>
                </a:solidFill>
                <a:latin typeface="Menlo-Regular"/>
              </a:rPr>
              <a:t>n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fr-FR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fr-FR" sz="1600" spc="-1" strike="noStrike">
                <a:solidFill>
                  <a:srgbClr val="000000"/>
                </a:solidFill>
                <a:latin typeface="Menlo-Regular"/>
              </a:rPr>
              <a:t> </a:t>
            </a:r>
            <a:r>
              <a:rPr b="1" lang="fr-FR" sz="1600" spc="-1" strike="noStrike">
                <a:solidFill>
                  <a:srgbClr val="c1651c"/>
                </a:solidFill>
                <a:latin typeface="Menlo-Regular"/>
              </a:rPr>
              <a:t>i</a:t>
            </a:r>
            <a:r>
              <a:rPr b="1" lang="fr-FR" sz="1600" spc="-1" strike="noStrike">
                <a:solidFill>
                  <a:srgbClr val="000000"/>
                </a:solidFill>
                <a:latin typeface="Menlo-Regular"/>
              </a:rPr>
              <a:t>, *</a:t>
            </a:r>
            <a:r>
              <a:rPr b="1" lang="fr-FR" sz="1600" spc="-1" strike="noStrike">
                <a:solidFill>
                  <a:srgbClr val="c1651c"/>
                </a:solidFill>
                <a:latin typeface="Menlo-Regular"/>
              </a:rPr>
              <a:t>p</a:t>
            </a:r>
            <a:r>
              <a:rPr b="1" lang="fr-FR" sz="1600" spc="-1" strike="noStrike">
                <a:solidFill>
                  <a:srgbClr val="000000"/>
                </a:solidFill>
                <a:latin typeface="Menlo-Regular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fr-FR" sz="1600" spc="-1" strike="noStrike">
                <a:solidFill>
                  <a:srgbClr val="cb2418"/>
                </a:solidFill>
                <a:latin typeface="Menlo-Regular"/>
              </a:rPr>
              <a:t>/* Allocate a block of n ints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p = 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*) malloc(n *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sizeof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(</a:t>
            </a:r>
            <a:r>
              <a:rPr b="1" lang="en-US" sz="1600" spc="-1" strike="noStrike">
                <a:solidFill>
                  <a:srgbClr val="2d961e"/>
                </a:solidFill>
                <a:latin typeface="Menlo-Regular"/>
              </a:rPr>
              <a:t>int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c200ff"/>
                </a:solidFill>
                <a:latin typeface="Menlo-Regular"/>
              </a:rPr>
              <a:t>if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(p == </a:t>
            </a:r>
            <a:r>
              <a:rPr b="1" lang="en-US" sz="1600" spc="-1" strike="noStrike">
                <a:solidFill>
                  <a:srgbClr val="2c9290"/>
                </a:solidFill>
                <a:latin typeface="Menlo-Regular"/>
              </a:rPr>
              <a:t>NULL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)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i-FI" sz="16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fi-FI" sz="1600" spc="-1" strike="noStrike">
                <a:solidFill>
                  <a:srgbClr val="000000"/>
                </a:solidFill>
                <a:latin typeface="Menlo-Regular"/>
              </a:rPr>
              <a:t>perror(</a:t>
            </a:r>
            <a:r>
              <a:rPr b="1" lang="fi-FI" sz="1600" spc="-1" strike="noStrike">
                <a:solidFill>
                  <a:srgbClr val="9d206f"/>
                </a:solidFill>
                <a:latin typeface="Menlo-Regular"/>
              </a:rPr>
              <a:t>"malloc"</a:t>
            </a:r>
            <a:r>
              <a:rPr b="1" lang="fi-FI" sz="1600" spc="-1" strike="noStrike">
                <a:solidFill>
                  <a:srgbClr val="000000"/>
                </a:solidFill>
                <a:latin typeface="Menlo-Regular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i-FI" sz="1600" spc="-1" strike="noStrike">
                <a:solidFill>
                  <a:srgbClr val="000000"/>
                </a:solidFill>
                <a:latin typeface="Menlo-Regular"/>
              </a:rPr>
              <a:t>        </a:t>
            </a:r>
            <a:r>
              <a:rPr b="1" lang="fi-FI" sz="1600" spc="-1" strike="noStrike">
                <a:solidFill>
                  <a:srgbClr val="000000"/>
                </a:solidFill>
                <a:latin typeface="Menlo-Regular"/>
              </a:rPr>
              <a:t>exit(0);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i-FI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fi-FI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i-FI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fi-FI" sz="1600" spc="-1" strike="noStrike">
                <a:solidFill>
                  <a:srgbClr val="cb2418"/>
                </a:solidFill>
                <a:latin typeface="Menlo-Regular"/>
              </a:rPr>
              <a:t>/* Initialize allocated block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da-DK" sz="1600" spc="-1" strike="noStrike">
                <a:solidFill>
                  <a:srgbClr val="c200ff"/>
                </a:solidFill>
                <a:latin typeface="Menlo-Regular"/>
              </a:rPr>
              <a:t>for</a:t>
            </a:r>
            <a:r>
              <a:rPr b="1" lang="da-DK" sz="1600" spc="-1" strike="noStrike">
                <a:solidFill>
                  <a:srgbClr val="000000"/>
                </a:solidFill>
                <a:latin typeface="Menlo-Regular"/>
              </a:rPr>
              <a:t> (i=0; i&lt;n; i++)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latin typeface="Menlo-Regular"/>
              </a:rPr>
              <a:t>	</a:t>
            </a:r>
            <a:r>
              <a:rPr b="1" lang="da-DK" sz="1600" spc="-1" strike="noStrike">
                <a:solidFill>
                  <a:srgbClr val="000000"/>
                </a:solidFill>
                <a:latin typeface="Menlo-Regular"/>
              </a:rPr>
              <a:t>p[i] = i;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a-DK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da-DK" sz="1600" spc="-1" strike="noStrike">
                <a:solidFill>
                  <a:srgbClr val="cb2418"/>
                </a:solidFill>
                <a:latin typeface="Menlo-Regular"/>
              </a:rPr>
              <a:t>/* Return allocated block to the heap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free(p);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Menlo-Regular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57120" y="435600"/>
            <a:ext cx="759168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Assumptions Made in This Lecture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96720" y="1362240"/>
            <a:ext cx="7895880" cy="497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Memory is word </a:t>
            </a: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addressed.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Words are int-sized.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Rectangle 3"/>
          <p:cNvSpPr/>
          <p:nvPr/>
        </p:nvSpPr>
        <p:spPr>
          <a:xfrm>
            <a:off x="13003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1" name="Rectangle 4"/>
          <p:cNvSpPr/>
          <p:nvPr/>
        </p:nvSpPr>
        <p:spPr>
          <a:xfrm>
            <a:off x="160488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2" name="Rectangle 5"/>
          <p:cNvSpPr/>
          <p:nvPr/>
        </p:nvSpPr>
        <p:spPr>
          <a:xfrm>
            <a:off x="190980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3" name="Rectangle 6"/>
          <p:cNvSpPr/>
          <p:nvPr/>
        </p:nvSpPr>
        <p:spPr>
          <a:xfrm>
            <a:off x="22147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4" name="Rectangle 7"/>
          <p:cNvSpPr/>
          <p:nvPr/>
        </p:nvSpPr>
        <p:spPr>
          <a:xfrm>
            <a:off x="25192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5" name="Rectangle 8"/>
          <p:cNvSpPr/>
          <p:nvPr/>
        </p:nvSpPr>
        <p:spPr>
          <a:xfrm>
            <a:off x="282420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6" name="Rectangle 9"/>
          <p:cNvSpPr/>
          <p:nvPr/>
        </p:nvSpPr>
        <p:spPr>
          <a:xfrm>
            <a:off x="31291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7" name="Rectangle 10"/>
          <p:cNvSpPr/>
          <p:nvPr/>
        </p:nvSpPr>
        <p:spPr>
          <a:xfrm>
            <a:off x="343368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8" name="Rectangle 11"/>
          <p:cNvSpPr/>
          <p:nvPr/>
        </p:nvSpPr>
        <p:spPr>
          <a:xfrm>
            <a:off x="373860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19" name="Rectangle 12"/>
          <p:cNvSpPr/>
          <p:nvPr/>
        </p:nvSpPr>
        <p:spPr>
          <a:xfrm>
            <a:off x="40435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0" name="Rectangle 13"/>
          <p:cNvSpPr/>
          <p:nvPr/>
        </p:nvSpPr>
        <p:spPr>
          <a:xfrm>
            <a:off x="43480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1" name="Rectangle 14"/>
          <p:cNvSpPr/>
          <p:nvPr/>
        </p:nvSpPr>
        <p:spPr>
          <a:xfrm>
            <a:off x="465300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2" name="Rectangle 15"/>
          <p:cNvSpPr/>
          <p:nvPr/>
        </p:nvSpPr>
        <p:spPr>
          <a:xfrm>
            <a:off x="495792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3" name="Rectangle 16"/>
          <p:cNvSpPr/>
          <p:nvPr/>
        </p:nvSpPr>
        <p:spPr>
          <a:xfrm>
            <a:off x="526248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4" name="Rectangle 17"/>
          <p:cNvSpPr/>
          <p:nvPr/>
        </p:nvSpPr>
        <p:spPr>
          <a:xfrm>
            <a:off x="556740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5" name="Rectangle 18"/>
          <p:cNvSpPr/>
          <p:nvPr/>
        </p:nvSpPr>
        <p:spPr>
          <a:xfrm>
            <a:off x="5872320" y="289548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6" name="Rectangle 19"/>
          <p:cNvSpPr/>
          <p:nvPr/>
        </p:nvSpPr>
        <p:spPr>
          <a:xfrm>
            <a:off x="61768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7" name="Rectangle 20"/>
          <p:cNvSpPr/>
          <p:nvPr/>
        </p:nvSpPr>
        <p:spPr>
          <a:xfrm>
            <a:off x="648180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8" name="Rectangle 21"/>
          <p:cNvSpPr/>
          <p:nvPr/>
        </p:nvSpPr>
        <p:spPr>
          <a:xfrm>
            <a:off x="678672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29" name="Rectangle 22"/>
          <p:cNvSpPr/>
          <p:nvPr/>
        </p:nvSpPr>
        <p:spPr>
          <a:xfrm>
            <a:off x="7091280" y="289548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30" name="Text Box 24"/>
          <p:cNvSpPr/>
          <p:nvPr/>
        </p:nvSpPr>
        <p:spPr>
          <a:xfrm>
            <a:off x="1064160" y="3548880"/>
            <a:ext cx="172800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Allocated block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(4 words)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 Box 25"/>
          <p:cNvSpPr/>
          <p:nvPr/>
        </p:nvSpPr>
        <p:spPr>
          <a:xfrm>
            <a:off x="4206600" y="3548880"/>
            <a:ext cx="1216080" cy="57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Free block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(3 words)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angle 27"/>
          <p:cNvSpPr/>
          <p:nvPr/>
        </p:nvSpPr>
        <p:spPr>
          <a:xfrm>
            <a:off x="6532200" y="3822840"/>
            <a:ext cx="304560" cy="30456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33" name="Rectangle 28"/>
          <p:cNvSpPr/>
          <p:nvPr/>
        </p:nvSpPr>
        <p:spPr>
          <a:xfrm>
            <a:off x="6532200" y="4203720"/>
            <a:ext cx="304560" cy="30456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34" name="Text Box 29"/>
          <p:cNvSpPr/>
          <p:nvPr/>
        </p:nvSpPr>
        <p:spPr>
          <a:xfrm>
            <a:off x="6841440" y="3822840"/>
            <a:ext cx="118548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Free word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 Box 30"/>
          <p:cNvSpPr/>
          <p:nvPr/>
        </p:nvSpPr>
        <p:spPr>
          <a:xfrm>
            <a:off x="6796440" y="4203720"/>
            <a:ext cx="1699200" cy="33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8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Calibri"/>
              </a:rPr>
              <a:t>Allocated word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AutoShape 17"/>
          <p:cNvSpPr/>
          <p:nvPr/>
        </p:nvSpPr>
        <p:spPr>
          <a:xfrm rot="16200000">
            <a:off x="1827720" y="2743560"/>
            <a:ext cx="182520" cy="118836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137" name="AutoShape 17"/>
          <p:cNvSpPr/>
          <p:nvPr/>
        </p:nvSpPr>
        <p:spPr>
          <a:xfrm rot="16200000">
            <a:off x="4716720" y="2901240"/>
            <a:ext cx="182520" cy="8683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1" lang="en-US" sz="2400" spc="-1" strike="noStrike">
              <a:solidFill>
                <a:schemeClr val="dk1"/>
              </a:solidFill>
              <a:latin typeface="Arial Narro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493560"/>
            <a:ext cx="64638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Allocation Example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grpSp>
        <p:nvGrpSpPr>
          <p:cNvPr id="139" name="Group 97"/>
          <p:cNvGrpSpPr/>
          <p:nvPr/>
        </p:nvGrpSpPr>
        <p:grpSpPr>
          <a:xfrm>
            <a:off x="2992320" y="1614600"/>
            <a:ext cx="5181480" cy="304560"/>
            <a:chOff x="2992320" y="1614600"/>
            <a:chExt cx="5181480" cy="304560"/>
          </a:xfrm>
        </p:grpSpPr>
        <p:sp>
          <p:nvSpPr>
            <p:cNvPr id="140" name="Rectangle 2"/>
            <p:cNvSpPr/>
            <p:nvPr/>
          </p:nvSpPr>
          <p:spPr>
            <a:xfrm>
              <a:off x="2992320" y="16146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41" name="Rectangle 3"/>
            <p:cNvSpPr/>
            <p:nvPr/>
          </p:nvSpPr>
          <p:spPr>
            <a:xfrm>
              <a:off x="3297240" y="16146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42" name="Rectangle 4"/>
            <p:cNvSpPr/>
            <p:nvPr/>
          </p:nvSpPr>
          <p:spPr>
            <a:xfrm>
              <a:off x="3602160" y="16146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43" name="Rectangle 5"/>
            <p:cNvSpPr/>
            <p:nvPr/>
          </p:nvSpPr>
          <p:spPr>
            <a:xfrm>
              <a:off x="3906720" y="16146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44" name="Rectangle 6"/>
            <p:cNvSpPr/>
            <p:nvPr/>
          </p:nvSpPr>
          <p:spPr>
            <a:xfrm>
              <a:off x="421164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45" name="Rectangle 7"/>
            <p:cNvSpPr/>
            <p:nvPr/>
          </p:nvSpPr>
          <p:spPr>
            <a:xfrm>
              <a:off x="451656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46" name="Rectangle 8"/>
            <p:cNvSpPr/>
            <p:nvPr/>
          </p:nvSpPr>
          <p:spPr>
            <a:xfrm>
              <a:off x="482112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47" name="Rectangle 9"/>
            <p:cNvSpPr/>
            <p:nvPr/>
          </p:nvSpPr>
          <p:spPr>
            <a:xfrm>
              <a:off x="512604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48" name="Rectangle 10"/>
            <p:cNvSpPr/>
            <p:nvPr/>
          </p:nvSpPr>
          <p:spPr>
            <a:xfrm>
              <a:off x="543096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49" name="Rectangle 11"/>
            <p:cNvSpPr/>
            <p:nvPr/>
          </p:nvSpPr>
          <p:spPr>
            <a:xfrm>
              <a:off x="573552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50" name="Rectangle 12"/>
            <p:cNvSpPr/>
            <p:nvPr/>
          </p:nvSpPr>
          <p:spPr>
            <a:xfrm>
              <a:off x="604044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51" name="Rectangle 13"/>
            <p:cNvSpPr/>
            <p:nvPr/>
          </p:nvSpPr>
          <p:spPr>
            <a:xfrm>
              <a:off x="634536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52" name="Rectangle 14"/>
            <p:cNvSpPr/>
            <p:nvPr/>
          </p:nvSpPr>
          <p:spPr>
            <a:xfrm>
              <a:off x="664992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53" name="Rectangle 15"/>
            <p:cNvSpPr/>
            <p:nvPr/>
          </p:nvSpPr>
          <p:spPr>
            <a:xfrm>
              <a:off x="695484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54" name="Rectangle 16"/>
            <p:cNvSpPr/>
            <p:nvPr/>
          </p:nvSpPr>
          <p:spPr>
            <a:xfrm>
              <a:off x="725976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55" name="Rectangle 17"/>
            <p:cNvSpPr/>
            <p:nvPr/>
          </p:nvSpPr>
          <p:spPr>
            <a:xfrm>
              <a:off x="756432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56" name="Rectangle 18"/>
            <p:cNvSpPr/>
            <p:nvPr/>
          </p:nvSpPr>
          <p:spPr>
            <a:xfrm>
              <a:off x="7869240" y="16146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157" name="Text Box 19"/>
          <p:cNvSpPr/>
          <p:nvPr/>
        </p:nvSpPr>
        <p:spPr>
          <a:xfrm>
            <a:off x="538560" y="1582560"/>
            <a:ext cx="2101320" cy="351000"/>
          </a:xfrm>
          <a:prstGeom prst="rect">
            <a:avLst/>
          </a:prstGeom>
          <a:solidFill>
            <a:srgbClr val="f6f5bd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p1 = malloc(4)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8" name="Group 96"/>
          <p:cNvGrpSpPr/>
          <p:nvPr/>
        </p:nvGrpSpPr>
        <p:grpSpPr>
          <a:xfrm>
            <a:off x="2992320" y="2502000"/>
            <a:ext cx="5181480" cy="304560"/>
            <a:chOff x="2992320" y="2502000"/>
            <a:chExt cx="5181480" cy="304560"/>
          </a:xfrm>
        </p:grpSpPr>
        <p:sp>
          <p:nvSpPr>
            <p:cNvPr id="159" name="Rectangle 20"/>
            <p:cNvSpPr/>
            <p:nvPr/>
          </p:nvSpPr>
          <p:spPr>
            <a:xfrm>
              <a:off x="2992320" y="25020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0" name="Rectangle 21"/>
            <p:cNvSpPr/>
            <p:nvPr/>
          </p:nvSpPr>
          <p:spPr>
            <a:xfrm>
              <a:off x="3297240" y="25020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1" name="Rectangle 22"/>
            <p:cNvSpPr/>
            <p:nvPr/>
          </p:nvSpPr>
          <p:spPr>
            <a:xfrm>
              <a:off x="3602160" y="25020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2" name="Rectangle 23"/>
            <p:cNvSpPr/>
            <p:nvPr/>
          </p:nvSpPr>
          <p:spPr>
            <a:xfrm>
              <a:off x="3906720" y="25020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3" name="Rectangle 24"/>
            <p:cNvSpPr/>
            <p:nvPr/>
          </p:nvSpPr>
          <p:spPr>
            <a:xfrm>
              <a:off x="4211640" y="25020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4" name="Rectangle 25"/>
            <p:cNvSpPr/>
            <p:nvPr/>
          </p:nvSpPr>
          <p:spPr>
            <a:xfrm>
              <a:off x="4516560" y="25020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5" name="Rectangle 26"/>
            <p:cNvSpPr/>
            <p:nvPr/>
          </p:nvSpPr>
          <p:spPr>
            <a:xfrm>
              <a:off x="4821120" y="25020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6" name="Rectangle 27"/>
            <p:cNvSpPr/>
            <p:nvPr/>
          </p:nvSpPr>
          <p:spPr>
            <a:xfrm>
              <a:off x="5126040" y="25020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7" name="Rectangle 28"/>
            <p:cNvSpPr/>
            <p:nvPr/>
          </p:nvSpPr>
          <p:spPr>
            <a:xfrm>
              <a:off x="5430960" y="25020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8" name="Rectangle 29"/>
            <p:cNvSpPr/>
            <p:nvPr/>
          </p:nvSpPr>
          <p:spPr>
            <a:xfrm>
              <a:off x="5735520" y="25020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69" name="Rectangle 30"/>
            <p:cNvSpPr/>
            <p:nvPr/>
          </p:nvSpPr>
          <p:spPr>
            <a:xfrm>
              <a:off x="6040440" y="25020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70" name="Rectangle 31"/>
            <p:cNvSpPr/>
            <p:nvPr/>
          </p:nvSpPr>
          <p:spPr>
            <a:xfrm>
              <a:off x="6345360" y="25020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71" name="Rectangle 32"/>
            <p:cNvSpPr/>
            <p:nvPr/>
          </p:nvSpPr>
          <p:spPr>
            <a:xfrm>
              <a:off x="6649920" y="25020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72" name="Rectangle 33"/>
            <p:cNvSpPr/>
            <p:nvPr/>
          </p:nvSpPr>
          <p:spPr>
            <a:xfrm>
              <a:off x="6954840" y="25020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73" name="Rectangle 34"/>
            <p:cNvSpPr/>
            <p:nvPr/>
          </p:nvSpPr>
          <p:spPr>
            <a:xfrm>
              <a:off x="7259760" y="25020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74" name="Rectangle 35"/>
            <p:cNvSpPr/>
            <p:nvPr/>
          </p:nvSpPr>
          <p:spPr>
            <a:xfrm>
              <a:off x="7564320" y="25020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75" name="Rectangle 36"/>
            <p:cNvSpPr/>
            <p:nvPr/>
          </p:nvSpPr>
          <p:spPr>
            <a:xfrm>
              <a:off x="7869240" y="25020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176" name="Text Box 37"/>
          <p:cNvSpPr/>
          <p:nvPr/>
        </p:nvSpPr>
        <p:spPr>
          <a:xfrm>
            <a:off x="538560" y="2470320"/>
            <a:ext cx="2101320" cy="35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p2 = malloc(5)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7" name="Group 95"/>
          <p:cNvGrpSpPr/>
          <p:nvPr/>
        </p:nvGrpSpPr>
        <p:grpSpPr>
          <a:xfrm>
            <a:off x="2992320" y="3389400"/>
            <a:ext cx="5181480" cy="304560"/>
            <a:chOff x="2992320" y="3389400"/>
            <a:chExt cx="5181480" cy="304560"/>
          </a:xfrm>
        </p:grpSpPr>
        <p:sp>
          <p:nvSpPr>
            <p:cNvPr id="178" name="Rectangle 38"/>
            <p:cNvSpPr/>
            <p:nvPr/>
          </p:nvSpPr>
          <p:spPr>
            <a:xfrm>
              <a:off x="2992320" y="33894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79" name="Rectangle 39"/>
            <p:cNvSpPr/>
            <p:nvPr/>
          </p:nvSpPr>
          <p:spPr>
            <a:xfrm>
              <a:off x="3297240" y="33894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0" name="Rectangle 40"/>
            <p:cNvSpPr/>
            <p:nvPr/>
          </p:nvSpPr>
          <p:spPr>
            <a:xfrm>
              <a:off x="3602160" y="33894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1" name="Rectangle 41"/>
            <p:cNvSpPr/>
            <p:nvPr/>
          </p:nvSpPr>
          <p:spPr>
            <a:xfrm>
              <a:off x="3906720" y="33894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2" name="Rectangle 42"/>
            <p:cNvSpPr/>
            <p:nvPr/>
          </p:nvSpPr>
          <p:spPr>
            <a:xfrm>
              <a:off x="4211640" y="33894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3" name="Rectangle 43"/>
            <p:cNvSpPr/>
            <p:nvPr/>
          </p:nvSpPr>
          <p:spPr>
            <a:xfrm>
              <a:off x="4516560" y="33894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4" name="Rectangle 44"/>
            <p:cNvSpPr/>
            <p:nvPr/>
          </p:nvSpPr>
          <p:spPr>
            <a:xfrm>
              <a:off x="4821120" y="33894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5" name="Rectangle 45"/>
            <p:cNvSpPr/>
            <p:nvPr/>
          </p:nvSpPr>
          <p:spPr>
            <a:xfrm>
              <a:off x="5126040" y="33894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6" name="Rectangle 46"/>
            <p:cNvSpPr/>
            <p:nvPr/>
          </p:nvSpPr>
          <p:spPr>
            <a:xfrm>
              <a:off x="5430960" y="3389400"/>
              <a:ext cx="304560" cy="304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7" name="Rectangle 47"/>
            <p:cNvSpPr/>
            <p:nvPr/>
          </p:nvSpPr>
          <p:spPr>
            <a:xfrm>
              <a:off x="5735520" y="33894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8" name="Rectangle 48"/>
            <p:cNvSpPr/>
            <p:nvPr/>
          </p:nvSpPr>
          <p:spPr>
            <a:xfrm>
              <a:off x="6040440" y="33894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89" name="Rectangle 49"/>
            <p:cNvSpPr/>
            <p:nvPr/>
          </p:nvSpPr>
          <p:spPr>
            <a:xfrm>
              <a:off x="6345360" y="33894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90" name="Rectangle 50"/>
            <p:cNvSpPr/>
            <p:nvPr/>
          </p:nvSpPr>
          <p:spPr>
            <a:xfrm>
              <a:off x="6649920" y="33894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91" name="Rectangle 51"/>
            <p:cNvSpPr/>
            <p:nvPr/>
          </p:nvSpPr>
          <p:spPr>
            <a:xfrm>
              <a:off x="6954840" y="33894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92" name="Rectangle 52"/>
            <p:cNvSpPr/>
            <p:nvPr/>
          </p:nvSpPr>
          <p:spPr>
            <a:xfrm>
              <a:off x="7259760" y="33894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93" name="Rectangle 53"/>
            <p:cNvSpPr/>
            <p:nvPr/>
          </p:nvSpPr>
          <p:spPr>
            <a:xfrm>
              <a:off x="7564320" y="33894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94" name="Rectangle 54"/>
            <p:cNvSpPr/>
            <p:nvPr/>
          </p:nvSpPr>
          <p:spPr>
            <a:xfrm>
              <a:off x="7869240" y="33894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195" name="Text Box 55"/>
          <p:cNvSpPr/>
          <p:nvPr/>
        </p:nvSpPr>
        <p:spPr>
          <a:xfrm>
            <a:off x="538560" y="3357720"/>
            <a:ext cx="2101320" cy="351000"/>
          </a:xfrm>
          <a:prstGeom prst="rect">
            <a:avLst/>
          </a:prstGeom>
          <a:solidFill>
            <a:srgbClr val="f1c7c7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p3 = malloc(6)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6" name="Group 93"/>
          <p:cNvGrpSpPr/>
          <p:nvPr/>
        </p:nvGrpSpPr>
        <p:grpSpPr>
          <a:xfrm>
            <a:off x="2992320" y="4276800"/>
            <a:ext cx="5181480" cy="304560"/>
            <a:chOff x="2992320" y="4276800"/>
            <a:chExt cx="5181480" cy="304560"/>
          </a:xfrm>
        </p:grpSpPr>
        <p:sp>
          <p:nvSpPr>
            <p:cNvPr id="197" name="Rectangle 56"/>
            <p:cNvSpPr/>
            <p:nvPr/>
          </p:nvSpPr>
          <p:spPr>
            <a:xfrm>
              <a:off x="2992320" y="42768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98" name="Rectangle 57"/>
            <p:cNvSpPr/>
            <p:nvPr/>
          </p:nvSpPr>
          <p:spPr>
            <a:xfrm>
              <a:off x="3297240" y="42768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199" name="Rectangle 58"/>
            <p:cNvSpPr/>
            <p:nvPr/>
          </p:nvSpPr>
          <p:spPr>
            <a:xfrm>
              <a:off x="3602160" y="42768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0" name="Rectangle 59"/>
            <p:cNvSpPr/>
            <p:nvPr/>
          </p:nvSpPr>
          <p:spPr>
            <a:xfrm>
              <a:off x="3906720" y="42768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1" name="Rectangle 60"/>
            <p:cNvSpPr/>
            <p:nvPr/>
          </p:nvSpPr>
          <p:spPr>
            <a:xfrm>
              <a:off x="4211640" y="4276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2" name="Rectangle 61"/>
            <p:cNvSpPr/>
            <p:nvPr/>
          </p:nvSpPr>
          <p:spPr>
            <a:xfrm>
              <a:off x="4516560" y="4276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3" name="Rectangle 62"/>
            <p:cNvSpPr/>
            <p:nvPr/>
          </p:nvSpPr>
          <p:spPr>
            <a:xfrm>
              <a:off x="4821120" y="4276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4" name="Rectangle 63"/>
            <p:cNvSpPr/>
            <p:nvPr/>
          </p:nvSpPr>
          <p:spPr>
            <a:xfrm>
              <a:off x="5126040" y="4276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5" name="Rectangle 64"/>
            <p:cNvSpPr/>
            <p:nvPr/>
          </p:nvSpPr>
          <p:spPr>
            <a:xfrm>
              <a:off x="5430960" y="4276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6" name="Rectangle 65"/>
            <p:cNvSpPr/>
            <p:nvPr/>
          </p:nvSpPr>
          <p:spPr>
            <a:xfrm>
              <a:off x="5735520" y="42768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7" name="Rectangle 66"/>
            <p:cNvSpPr/>
            <p:nvPr/>
          </p:nvSpPr>
          <p:spPr>
            <a:xfrm>
              <a:off x="6040440" y="42768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8" name="Rectangle 67"/>
            <p:cNvSpPr/>
            <p:nvPr/>
          </p:nvSpPr>
          <p:spPr>
            <a:xfrm>
              <a:off x="6345360" y="42768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09" name="Rectangle 68"/>
            <p:cNvSpPr/>
            <p:nvPr/>
          </p:nvSpPr>
          <p:spPr>
            <a:xfrm>
              <a:off x="6649920" y="42768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10" name="Rectangle 69"/>
            <p:cNvSpPr/>
            <p:nvPr/>
          </p:nvSpPr>
          <p:spPr>
            <a:xfrm>
              <a:off x="6954840" y="42768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11" name="Rectangle 70"/>
            <p:cNvSpPr/>
            <p:nvPr/>
          </p:nvSpPr>
          <p:spPr>
            <a:xfrm>
              <a:off x="7259760" y="42768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12" name="Rectangle 71"/>
            <p:cNvSpPr/>
            <p:nvPr/>
          </p:nvSpPr>
          <p:spPr>
            <a:xfrm>
              <a:off x="7564320" y="4276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13" name="Rectangle 72"/>
            <p:cNvSpPr/>
            <p:nvPr/>
          </p:nvSpPr>
          <p:spPr>
            <a:xfrm>
              <a:off x="7869240" y="42768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214" name="Text Box 73"/>
          <p:cNvSpPr/>
          <p:nvPr/>
        </p:nvSpPr>
        <p:spPr>
          <a:xfrm>
            <a:off x="536400" y="4245120"/>
            <a:ext cx="1278360" cy="35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free(p2)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" name="Group 94"/>
          <p:cNvGrpSpPr/>
          <p:nvPr/>
        </p:nvGrpSpPr>
        <p:grpSpPr>
          <a:xfrm>
            <a:off x="2992320" y="5164200"/>
            <a:ext cx="5181480" cy="304560"/>
            <a:chOff x="2992320" y="5164200"/>
            <a:chExt cx="5181480" cy="304560"/>
          </a:xfrm>
        </p:grpSpPr>
        <p:sp>
          <p:nvSpPr>
            <p:cNvPr id="216" name="Rectangle 74"/>
            <p:cNvSpPr/>
            <p:nvPr/>
          </p:nvSpPr>
          <p:spPr>
            <a:xfrm>
              <a:off x="2992320" y="51642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17" name="Rectangle 75"/>
            <p:cNvSpPr/>
            <p:nvPr/>
          </p:nvSpPr>
          <p:spPr>
            <a:xfrm>
              <a:off x="3297240" y="51642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18" name="Rectangle 76"/>
            <p:cNvSpPr/>
            <p:nvPr/>
          </p:nvSpPr>
          <p:spPr>
            <a:xfrm>
              <a:off x="3602160" y="51642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19" name="Rectangle 77"/>
            <p:cNvSpPr/>
            <p:nvPr/>
          </p:nvSpPr>
          <p:spPr>
            <a:xfrm>
              <a:off x="3906720" y="5164200"/>
              <a:ext cx="304560" cy="30456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0" name="Rectangle 78"/>
            <p:cNvSpPr/>
            <p:nvPr/>
          </p:nvSpPr>
          <p:spPr>
            <a:xfrm>
              <a:off x="4211640" y="5164200"/>
              <a:ext cx="304560" cy="30456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1" name="Rectangle 79"/>
            <p:cNvSpPr/>
            <p:nvPr/>
          </p:nvSpPr>
          <p:spPr>
            <a:xfrm>
              <a:off x="4516560" y="5164200"/>
              <a:ext cx="304560" cy="30456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2" name="Rectangle 80"/>
            <p:cNvSpPr/>
            <p:nvPr/>
          </p:nvSpPr>
          <p:spPr>
            <a:xfrm>
              <a:off x="4821120" y="51642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3" name="Rectangle 81"/>
            <p:cNvSpPr/>
            <p:nvPr/>
          </p:nvSpPr>
          <p:spPr>
            <a:xfrm>
              <a:off x="5126040" y="51642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4" name="Rectangle 82"/>
            <p:cNvSpPr/>
            <p:nvPr/>
          </p:nvSpPr>
          <p:spPr>
            <a:xfrm>
              <a:off x="5430960" y="51642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5" name="Rectangle 83"/>
            <p:cNvSpPr/>
            <p:nvPr/>
          </p:nvSpPr>
          <p:spPr>
            <a:xfrm>
              <a:off x="5735520" y="51642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6" name="Rectangle 84"/>
            <p:cNvSpPr/>
            <p:nvPr/>
          </p:nvSpPr>
          <p:spPr>
            <a:xfrm>
              <a:off x="6040440" y="51642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7" name="Rectangle 85"/>
            <p:cNvSpPr/>
            <p:nvPr/>
          </p:nvSpPr>
          <p:spPr>
            <a:xfrm>
              <a:off x="6345360" y="51642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8" name="Rectangle 86"/>
            <p:cNvSpPr/>
            <p:nvPr/>
          </p:nvSpPr>
          <p:spPr>
            <a:xfrm>
              <a:off x="6649920" y="51642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29" name="Rectangle 87"/>
            <p:cNvSpPr/>
            <p:nvPr/>
          </p:nvSpPr>
          <p:spPr>
            <a:xfrm>
              <a:off x="6954840" y="51642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30" name="Rectangle 88"/>
            <p:cNvSpPr/>
            <p:nvPr/>
          </p:nvSpPr>
          <p:spPr>
            <a:xfrm>
              <a:off x="7259760" y="5164200"/>
              <a:ext cx="304560" cy="30456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31" name="Rectangle 89"/>
            <p:cNvSpPr/>
            <p:nvPr/>
          </p:nvSpPr>
          <p:spPr>
            <a:xfrm>
              <a:off x="7564320" y="51642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  <p:sp>
          <p:nvSpPr>
            <p:cNvPr id="232" name="Rectangle 90"/>
            <p:cNvSpPr/>
            <p:nvPr/>
          </p:nvSpPr>
          <p:spPr>
            <a:xfrm>
              <a:off x="7869240" y="5164200"/>
              <a:ext cx="304560" cy="304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1" lang="en-US" sz="2400" spc="-1" strike="noStrike">
                <a:solidFill>
                  <a:schemeClr val="dk1"/>
                </a:solidFill>
                <a:latin typeface="Arial Narrow"/>
              </a:endParaRPr>
            </a:p>
          </p:txBody>
        </p:sp>
      </p:grpSp>
      <p:sp>
        <p:nvSpPr>
          <p:cNvPr id="233" name="Text Box 91"/>
          <p:cNvSpPr/>
          <p:nvPr/>
        </p:nvSpPr>
        <p:spPr>
          <a:xfrm>
            <a:off x="538560" y="5132520"/>
            <a:ext cx="2101320" cy="351000"/>
          </a:xfrm>
          <a:prstGeom prst="rect">
            <a:avLst/>
          </a:prstGeom>
          <a:solidFill>
            <a:srgbClr val="d5f1c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94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Courier New"/>
              </a:rPr>
              <a:t>p4 = malloc(2)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43080" y="380880"/>
            <a:ext cx="5524200" cy="57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119160" indent="-1191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600" spc="-1" strike="noStrike">
                <a:solidFill>
                  <a:schemeClr val="dk1"/>
                </a:solidFill>
                <a:latin typeface="Calibri"/>
              </a:rPr>
              <a:t>Constraints</a:t>
            </a:r>
            <a:endParaRPr b="0" lang="en-US" sz="3600" spc="-1" strike="noStrike">
              <a:solidFill>
                <a:schemeClr val="dk1"/>
              </a:solidFill>
              <a:latin typeface="Arial Narrow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72960" y="1143000"/>
            <a:ext cx="8542080" cy="5562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5960" indent="-3459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4596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Applications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Can issue arbitrary sequence of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free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requests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free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 request must be to a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’d  block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83000"/>
              </a:lnSpc>
              <a:spcBef>
                <a:spcPts val="479"/>
              </a:spcBef>
              <a:buNone/>
              <a:tabLst>
                <a:tab algn="l" pos="34596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5960" indent="-345960">
              <a:lnSpc>
                <a:spcPct val="83000"/>
              </a:lnSpc>
              <a:spcBef>
                <a:spcPts val="479"/>
              </a:spcBef>
              <a:buClr>
                <a:srgbClr val="990000"/>
              </a:buClr>
              <a:buSzPct val="60000"/>
              <a:buFont typeface="Wingdings 2" charset="2"/>
              <a:buChar char=""/>
              <a:tabLst>
                <a:tab algn="l" pos="34596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Calibri"/>
              </a:rPr>
              <a:t>Allocators</a:t>
            </a:r>
            <a:endParaRPr b="1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Can’t control number or size of allocated blocks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Must respond immediately to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1" lang="en-GB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requests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i.e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., can’t reorder or buffer requests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Must allocate blocks from free memory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i.e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., can only place allocated blocks in free memory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Must align blocks so they satisfy all alignment requirements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8-byte (x86) or 16-byte (x86-64) alignment on Linux boxes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Can manipulate and modify only free memory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Can’t move the allocated blocks once they are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malloc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’d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0000"/>
              <a:buFont typeface="Wingdings" charset="2"/>
              <a:buChar char=""/>
              <a:tabLst>
                <a:tab algn="l" pos="222120"/>
                <a:tab algn="l" pos="749160"/>
                <a:tab algn="l" pos="1663560"/>
                <a:tab algn="l" pos="2577960"/>
                <a:tab algn="l" pos="3492360"/>
                <a:tab algn="l" pos="4406760"/>
                <a:tab algn="l" pos="5321160"/>
                <a:tab algn="l" pos="6235560"/>
                <a:tab algn="l" pos="7149960"/>
                <a:tab algn="l" pos="8064360"/>
                <a:tab algn="l" pos="8978760"/>
                <a:tab algn="l" pos="9893160"/>
              </a:tabLst>
            </a:pPr>
            <a:r>
              <a:rPr b="0" i="1" lang="en-GB" sz="2000" spc="-1" strike="noStrike">
                <a:solidFill>
                  <a:schemeClr val="dk1"/>
                </a:solidFill>
                <a:latin typeface="Calibri"/>
              </a:rPr>
              <a:t>i.e</a:t>
            </a:r>
            <a:r>
              <a:rPr b="0" lang="en-GB" sz="2000" spc="-1" strike="noStrike">
                <a:solidFill>
                  <a:schemeClr val="dk1"/>
                </a:solidFill>
                <a:latin typeface="Calibri"/>
              </a:rPr>
              <a:t>., compaction is not allowed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12945</TotalTime>
  <Application>LibreOffice/24.2.6.2$Linux_X86_64 LibreOffice_project/420$Build-2</Application>
  <AppVersion>15.0000</AppVersion>
  <Words>1985</Words>
  <Paragraphs>517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2012-10-29T21:36:53Z</dcterms:created>
  <dc:creator>Markus Pueschel</dc:creator>
  <dc:description>Redesign of slides created by Randal E. Bryant and David R. O'Hallaron</dc:description>
  <dc:language>en-US</dc:language>
  <cp:lastModifiedBy/>
  <cp:lastPrinted>1999-09-20T15:19:18Z</cp:lastPrinted>
  <dcterms:modified xsi:type="dcterms:W3CDTF">2024-10-21T15:10:43Z</dcterms:modified>
  <cp:revision>651</cp:revision>
  <dc:subject/>
  <dc:title>Introduction to Computer Systems 15-213/18-243, spring 2009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31</vt:i4>
  </property>
  <property fmtid="{D5CDD505-2E9C-101B-9397-08002B2CF9AE}" pid="3" name="PresentationFormat">
    <vt:lpwstr>On-screen Show (4:3)</vt:lpwstr>
  </property>
  <property fmtid="{D5CDD505-2E9C-101B-9397-08002B2CF9AE}" pid="4" name="Slides">
    <vt:i4>33</vt:i4>
  </property>
</Properties>
</file>