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3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embeddedFontLs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Montserrat" pitchFamily="2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6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6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6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6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6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 rot="10800000" flipH="1">
            <a:off x="0" y="-27423360"/>
            <a:ext cx="134280" cy="6854400"/>
          </a:xfrm>
          <a:prstGeom prst="rect">
            <a:avLst/>
          </a:prstGeom>
          <a:solidFill>
            <a:srgbClr val="0F5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0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0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3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Google Shape;227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8" name="Google Shape;228;p53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hannigrahi@tn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systemsapproach.org/internetworking/basic-ip.html#what-is-an-internetwor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6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CSC2710 – Intro to System and Networking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INTERNET PROTOCOL (IP)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6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Instructor: </a:t>
            </a:r>
            <a:r>
              <a:rPr lang="en-US" sz="2400" b="1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Susmit</a:t>
            </a:r>
            <a:r>
              <a:rPr lang="en-US" sz="24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Shannigrahi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sshannigrahi@tntech.edu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But that’s what switches are for – No?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5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Switches create networks, Routers connect different networks.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Typically switches are at </a:t>
            </a:r>
            <a:r>
              <a:rPr lang="en-US" sz="24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Layer 2</a:t>
            </a: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, Routers are at </a:t>
            </a:r>
            <a:r>
              <a:rPr lang="en-US" sz="24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Layer 3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Switches forward </a:t>
            </a:r>
            <a:r>
              <a:rPr lang="en-US" sz="2400" b="1" i="0" u="none" strike="noStrike" cap="non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FRAMES,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Routers forward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PACKETS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75" descr="f03-14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920" y="3840480"/>
            <a:ext cx="3386880" cy="287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75"/>
          <p:cNvSpPr/>
          <p:nvPr/>
        </p:nvSpPr>
        <p:spPr>
          <a:xfrm>
            <a:off x="6233400" y="3657600"/>
            <a:ext cx="1813320" cy="5824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75"/>
          <p:cNvSpPr/>
          <p:nvPr/>
        </p:nvSpPr>
        <p:spPr>
          <a:xfrm>
            <a:off x="6233400" y="4656240"/>
            <a:ext cx="1813320" cy="58284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sz="13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75"/>
          <p:cNvSpPr/>
          <p:nvPr/>
        </p:nvSpPr>
        <p:spPr>
          <a:xfrm>
            <a:off x="6217920" y="5488920"/>
            <a:ext cx="1813680" cy="582480"/>
          </a:xfrm>
          <a:prstGeom prst="rect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75"/>
          <p:cNvSpPr/>
          <p:nvPr/>
        </p:nvSpPr>
        <p:spPr>
          <a:xfrm>
            <a:off x="6217920" y="6275520"/>
            <a:ext cx="1813680" cy="5824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But that’s what switches are for – No?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6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This room → Point-to-point link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This room + next room → Switch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This room + next room + foundation hall → Switches with VLAN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This university + Internet → Router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1" i="0" u="none" strike="noStrike" cap="non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Good for conceptualization - not always as simple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Every device has a MAC – Why do we need another address?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7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Ethernet (MAC) addresses are flat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Not the only link layer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Not related to network topology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Remember – we are still connecting to hosts!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How do we go from: 52:54:00:86:38:14 to tntech?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Other reasons?</a:t>
            </a:r>
            <a:br>
              <a:rPr lang="en-US" sz="1800" b="0" i="0" u="none" strike="noStrike" cap="none"/>
            </a:br>
            <a:r>
              <a:rPr lang="en-US" sz="24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7"/>
          <p:cNvSpPr/>
          <p:nvPr/>
        </p:nvSpPr>
        <p:spPr>
          <a:xfrm>
            <a:off x="9737280" y="201168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77"/>
          <p:cNvSpPr/>
          <p:nvPr/>
        </p:nvSpPr>
        <p:spPr>
          <a:xfrm>
            <a:off x="9737280" y="31089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77"/>
          <p:cNvSpPr/>
          <p:nvPr/>
        </p:nvSpPr>
        <p:spPr>
          <a:xfrm>
            <a:off x="9717840" y="402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Network (IP Address)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77"/>
          <p:cNvSpPr/>
          <p:nvPr/>
        </p:nvSpPr>
        <p:spPr>
          <a:xfrm>
            <a:off x="9717840" y="4887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Link (MAC Address)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Global Address in IP – Each node has an unique address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8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A 32 bit number in quad-dot notation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Identifies an </a:t>
            </a:r>
            <a:r>
              <a:rPr lang="en-US" sz="2400" b="1" i="1" u="none" strike="noStrike" cap="none"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1" i="1" u="none" strike="noStrike" cap="none">
                <a:latin typeface="Montserrat"/>
                <a:ea typeface="Montserrat"/>
                <a:cs typeface="Montserrat"/>
                <a:sym typeface="Montserrat"/>
              </a:rPr>
              <a:t>A host might have several interfaces!!!</a:t>
            </a:r>
            <a:br>
              <a:rPr lang="en-US" sz="1800" b="0" i="0" u="none" strike="noStrike" cap="none"/>
            </a:br>
            <a:r>
              <a:rPr lang="en-US" sz="2400" b="1" i="1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129</a:t>
            </a:r>
            <a:r>
              <a:rPr lang="en-US" sz="2400" b="0" i="1" u="none" strike="noStrike" cap="non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400" b="0" i="1" u="none" strike="noStrike" cap="none">
                <a:solidFill>
                  <a:srgbClr val="158466"/>
                </a:solidFill>
                <a:latin typeface="Montserrat"/>
                <a:ea typeface="Montserrat"/>
                <a:cs typeface="Montserrat"/>
                <a:sym typeface="Montserrat"/>
              </a:rPr>
              <a:t>82</a:t>
            </a:r>
            <a:r>
              <a:rPr lang="en-US" sz="2400" b="0" i="1" u="none" strike="noStrike" cap="non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400" b="0" i="1" u="none" strike="noStrike" cap="none">
                <a:solidFill>
                  <a:srgbClr val="2A6099"/>
                </a:solidFill>
                <a:latin typeface="Montserrat"/>
                <a:ea typeface="Montserrat"/>
                <a:cs typeface="Montserrat"/>
                <a:sym typeface="Montserrat"/>
              </a:rPr>
              <a:t>138</a:t>
            </a:r>
            <a:r>
              <a:rPr lang="en-US" sz="2400" b="0" i="1" u="none" strike="noStrike" cap="non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400" b="0" i="1" u="none" strike="noStrike" cap="non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254</a:t>
            </a:r>
            <a:br>
              <a:rPr lang="en-US" sz="1800" b="0" i="0" u="none" strike="noStrike" cap="none"/>
            </a:br>
            <a:br>
              <a:rPr lang="en-US" sz="1800" b="0" i="0" u="none" strike="noStrike" cap="none"/>
            </a:br>
            <a:r>
              <a:rPr lang="en-US" sz="2400" b="0" i="1" u="none" strike="noStrike" cap="non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10000001</a:t>
            </a:r>
            <a:r>
              <a:rPr lang="en-US" sz="2400" b="0" i="1" u="none" strike="noStrike" cap="non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400" b="0" i="1" u="none" strike="noStrike" cap="non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01010010</a:t>
            </a:r>
            <a:r>
              <a:rPr lang="en-US" sz="2400" b="0" i="1" u="none" strike="noStrike" cap="non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400" b="0" i="1" u="none" strike="noStrike" cap="none">
                <a:solidFill>
                  <a:srgbClr val="2A6099"/>
                </a:solidFill>
                <a:latin typeface="Montserrat"/>
                <a:ea typeface="Montserrat"/>
                <a:cs typeface="Montserrat"/>
                <a:sym typeface="Montserrat"/>
              </a:rPr>
              <a:t>10001010</a:t>
            </a:r>
            <a:r>
              <a:rPr lang="en-US" sz="2400" b="0" i="1" u="none" strike="noStrike" cap="non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400" b="0" i="1" u="none" strike="noStrike" cap="non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11111110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147419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78" descr="f03-19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4720" y="3931920"/>
            <a:ext cx="3889440" cy="248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IP allows the network to scale!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9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br>
              <a:rPr lang="en-US" sz="1800" b="0" i="0" u="none" strike="noStrike" cap="none"/>
            </a:b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What if addresses were arbitrary?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9" descr="f03-14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360" y="310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9"/>
          <p:cNvSpPr txBox="1"/>
          <p:nvPr/>
        </p:nvSpPr>
        <p:spPr>
          <a:xfrm>
            <a:off x="8412480" y="3749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9"/>
          <p:cNvSpPr txBox="1"/>
          <p:nvPr/>
        </p:nvSpPr>
        <p:spPr>
          <a:xfrm>
            <a:off x="2870280" y="3677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9"/>
          <p:cNvSpPr txBox="1"/>
          <p:nvPr/>
        </p:nvSpPr>
        <p:spPr>
          <a:xfrm>
            <a:off x="4607640" y="28346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5.1.6.7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79"/>
          <p:cNvCxnSpPr/>
          <p:nvPr/>
        </p:nvCxnSpPr>
        <p:spPr>
          <a:xfrm rot="10800000">
            <a:off x="6309360" y="4754880"/>
            <a:ext cx="45720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4" name="Google Shape;434;p79"/>
          <p:cNvSpPr txBox="1"/>
          <p:nvPr/>
        </p:nvSpPr>
        <p:spPr>
          <a:xfrm>
            <a:off x="6985080" y="5120640"/>
            <a:ext cx="225036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1.1.2.1 | Interface 3</a:t>
            </a:r>
            <a:br>
              <a:rPr lang="en-US" sz="1800"/>
            </a:b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1.1.2.2 | Interface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…..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Solution  - Group hosts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80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br>
              <a:rPr lang="en-US" sz="1800" b="0" i="0" u="none" strike="noStrike" cap="none"/>
            </a:b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What if addresses were arbitrary?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80" descr="f03-14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360" y="310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80"/>
          <p:cNvSpPr txBox="1"/>
          <p:nvPr/>
        </p:nvSpPr>
        <p:spPr>
          <a:xfrm>
            <a:off x="4607640" y="2854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sngStrike">
                <a:latin typeface="Arial"/>
                <a:ea typeface="Arial"/>
                <a:cs typeface="Arial"/>
                <a:sym typeface="Arial"/>
              </a:rPr>
              <a:t>5.1.6.7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80"/>
          <p:cNvCxnSpPr/>
          <p:nvPr/>
        </p:nvCxnSpPr>
        <p:spPr>
          <a:xfrm rot="10800000">
            <a:off x="6309360" y="4754880"/>
            <a:ext cx="45720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4" name="Google Shape;444;p80"/>
          <p:cNvSpPr txBox="1"/>
          <p:nvPr/>
        </p:nvSpPr>
        <p:spPr>
          <a:xfrm>
            <a:off x="6985080" y="5120640"/>
            <a:ext cx="22503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1.1.*.* | Interface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80"/>
          <p:cNvSpPr txBox="1"/>
          <p:nvPr/>
        </p:nvSpPr>
        <p:spPr>
          <a:xfrm>
            <a:off x="2870640" y="3677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0"/>
          <p:cNvSpPr txBox="1"/>
          <p:nvPr/>
        </p:nvSpPr>
        <p:spPr>
          <a:xfrm>
            <a:off x="3728880" y="2854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IP addresses are in Network + Host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1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1.1.2.1 →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1.1 → Network part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2.1 → host part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Each octet can range from 1- 255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Hierarchical address</a:t>
            </a:r>
            <a:br>
              <a:rPr lang="en-US" sz="1800" b="0" i="0" u="none" strike="noStrike" cap="none"/>
            </a:b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81" descr="f03-14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81"/>
          <p:cNvSpPr txBox="1"/>
          <p:nvPr/>
        </p:nvSpPr>
        <p:spPr>
          <a:xfrm>
            <a:off x="8207640" y="1882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sngStrike">
                <a:latin typeface="Arial"/>
                <a:ea typeface="Arial"/>
                <a:cs typeface="Arial"/>
                <a:sym typeface="Arial"/>
              </a:rPr>
              <a:t>5.1.6.7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81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6" name="Google Shape;456;p81"/>
          <p:cNvSpPr txBox="1"/>
          <p:nvPr/>
        </p:nvSpPr>
        <p:spPr>
          <a:xfrm>
            <a:off x="9865080" y="4400640"/>
            <a:ext cx="22503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1.1.*.* | Interface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1"/>
          <p:cNvSpPr txBox="1"/>
          <p:nvPr/>
        </p:nvSpPr>
        <p:spPr>
          <a:xfrm>
            <a:off x="6470640" y="2705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1"/>
          <p:cNvSpPr txBox="1"/>
          <p:nvPr/>
        </p:nvSpPr>
        <p:spPr>
          <a:xfrm>
            <a:off x="7328880" y="1882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1"/>
          <p:cNvSpPr txBox="1"/>
          <p:nvPr/>
        </p:nvSpPr>
        <p:spPr>
          <a:xfrm>
            <a:off x="457200" y="4572000"/>
            <a:ext cx="6217920" cy="23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129.82.138</a:t>
            </a:r>
            <a:r>
              <a:rPr lang="en-US" sz="2400" b="0" strike="noStrike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lang="en-US" sz="2400" b="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254</a:t>
            </a:r>
            <a:br>
              <a:rPr lang="en-US" sz="1800"/>
            </a:br>
            <a:br>
              <a:rPr lang="en-US" sz="1800"/>
            </a:br>
            <a:r>
              <a:rPr lang="en-US" sz="2400" b="0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10000001.01010010.10001010</a:t>
            </a:r>
            <a:r>
              <a:rPr lang="en-US" sz="2400" b="0" strike="noStrike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lang="en-US" sz="2400" b="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11111110</a:t>
            </a:r>
            <a:br>
              <a:rPr lang="en-US" sz="1800"/>
            </a:b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Network part (24 bits)</a:t>
            </a:r>
            <a:r>
              <a:rPr lang="en-US" sz="2400" b="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. Host part(8 bits)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How do we know host vs network → Subnetting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82" descr="f03-14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82"/>
          <p:cNvSpPr txBox="1"/>
          <p:nvPr/>
        </p:nvSpPr>
        <p:spPr>
          <a:xfrm>
            <a:off x="8207640" y="1882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sngStrike">
                <a:latin typeface="Arial"/>
                <a:ea typeface="Arial"/>
                <a:cs typeface="Arial"/>
                <a:sym typeface="Arial"/>
              </a:rPr>
              <a:t>5.1.6.7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82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8" name="Google Shape;468;p82"/>
          <p:cNvSpPr txBox="1"/>
          <p:nvPr/>
        </p:nvSpPr>
        <p:spPr>
          <a:xfrm>
            <a:off x="9865080" y="4400640"/>
            <a:ext cx="22503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1.1.*.* | Interface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82"/>
          <p:cNvSpPr txBox="1"/>
          <p:nvPr/>
        </p:nvSpPr>
        <p:spPr>
          <a:xfrm>
            <a:off x="6470640" y="270504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82"/>
          <p:cNvSpPr txBox="1"/>
          <p:nvPr/>
        </p:nvSpPr>
        <p:spPr>
          <a:xfrm>
            <a:off x="7328880" y="1882080"/>
            <a:ext cx="878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1.1.2.1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82"/>
          <p:cNvSpPr txBox="1"/>
          <p:nvPr/>
        </p:nvSpPr>
        <p:spPr>
          <a:xfrm>
            <a:off x="548640" y="2067480"/>
            <a:ext cx="6217920" cy="340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129.82.138</a:t>
            </a: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400" b="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254 (Address)</a:t>
            </a:r>
            <a:br>
              <a:rPr lang="en-US" sz="1800"/>
            </a:br>
            <a:br>
              <a:rPr lang="en-US" sz="1800"/>
            </a:br>
            <a:r>
              <a:rPr lang="en-US" sz="2400" b="0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10000001.01010010.10001010</a:t>
            </a:r>
            <a:r>
              <a:rPr lang="en-US" sz="2400" b="0" strike="noStrike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lang="en-US" sz="2400" b="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11111110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11111111.11111111. 11111111.</a:t>
            </a:r>
            <a:r>
              <a:rPr lang="en-US" sz="2400" b="0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00000000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255.255.255.</a:t>
            </a:r>
            <a:r>
              <a:rPr lang="en-US" sz="2400" b="0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2400" b="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 (Subnet mask)</a:t>
            </a:r>
            <a:br>
              <a:rPr lang="en-US" sz="1800"/>
            </a:br>
            <a:br>
              <a:rPr lang="en-US" sz="1800"/>
            </a:b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Subnetting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83" descr="f03-21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2320" y="981360"/>
            <a:ext cx="4464360" cy="348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5040" y="4942080"/>
            <a:ext cx="3819600" cy="13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83"/>
          <p:cNvSpPr txBox="1"/>
          <p:nvPr/>
        </p:nvSpPr>
        <p:spPr>
          <a:xfrm>
            <a:off x="2661480" y="4480560"/>
            <a:ext cx="328212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Forwarding Table at Router R1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Subnetting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84" descr="f03-21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2320" y="981360"/>
            <a:ext cx="4464360" cy="348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5040" y="4942080"/>
            <a:ext cx="3819600" cy="13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84"/>
          <p:cNvSpPr txBox="1"/>
          <p:nvPr/>
        </p:nvSpPr>
        <p:spPr>
          <a:xfrm>
            <a:off x="832680" y="2103120"/>
            <a:ext cx="4836600" cy="329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>
                <a:latin typeface="Arial"/>
                <a:ea typeface="Arial"/>
                <a:cs typeface="Arial"/>
                <a:sym typeface="Arial"/>
              </a:rPr>
              <a:t>Three classes:</a:t>
            </a:r>
            <a:endParaRPr sz="2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>
                <a:latin typeface="Arial"/>
                <a:ea typeface="Arial"/>
                <a:cs typeface="Arial"/>
                <a:sym typeface="Arial"/>
              </a:rPr>
              <a:t>	Class A: 129.0.0.0/8</a:t>
            </a:r>
            <a:endParaRPr sz="2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>
                <a:latin typeface="Arial"/>
                <a:ea typeface="Arial"/>
                <a:cs typeface="Arial"/>
                <a:sym typeface="Arial"/>
              </a:rPr>
              <a:t>	Class B: 129.82.0.0/16</a:t>
            </a:r>
            <a:endParaRPr sz="2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>
                <a:latin typeface="Arial"/>
                <a:ea typeface="Arial"/>
                <a:cs typeface="Arial"/>
                <a:sym typeface="Arial"/>
              </a:rPr>
              <a:t>	Class C: 129.82.2.0/14</a:t>
            </a:r>
            <a:endParaRPr sz="2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>
                <a:latin typeface="Arial"/>
                <a:ea typeface="Arial"/>
                <a:cs typeface="Arial"/>
                <a:sym typeface="Arial"/>
              </a:rPr>
              <a:t>	</a:t>
            </a:r>
            <a:endParaRPr sz="26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7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67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67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67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67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67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67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67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67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Ethernet Interface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67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67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Ethernet Interface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67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67"/>
          <p:cNvCxnSpPr/>
          <p:nvPr/>
        </p:nvCxnSpPr>
        <p:spPr>
          <a:xfrm>
            <a:off x="3383280" y="329184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2A6099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300" name="Google Shape;300;p67"/>
          <p:cNvSpPr txBox="1"/>
          <p:nvPr/>
        </p:nvSpPr>
        <p:spPr>
          <a:xfrm>
            <a:off x="3863520" y="2926080"/>
            <a:ext cx="1391526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 dirty="0">
                <a:latin typeface="Arial"/>
                <a:ea typeface="Arial"/>
                <a:cs typeface="Arial"/>
                <a:sym typeface="Arial"/>
              </a:rPr>
              <a:t>Segments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67"/>
          <p:cNvCxnSpPr/>
          <p:nvPr/>
        </p:nvCxnSpPr>
        <p:spPr>
          <a:xfrm>
            <a:off x="3383280" y="225072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2A6099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302" name="Google Shape;302;p67"/>
          <p:cNvSpPr txBox="1"/>
          <p:nvPr/>
        </p:nvSpPr>
        <p:spPr>
          <a:xfrm>
            <a:off x="3899520" y="1884960"/>
            <a:ext cx="9925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 dirty="0">
                <a:latin typeface="Arial"/>
                <a:ea typeface="Arial"/>
                <a:cs typeface="Arial"/>
                <a:sym typeface="Arial"/>
              </a:rPr>
              <a:t>Data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67"/>
          <p:cNvCxnSpPr/>
          <p:nvPr/>
        </p:nvCxnSpPr>
        <p:spPr>
          <a:xfrm>
            <a:off x="3383280" y="441072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304" name="Google Shape;304;p67"/>
          <p:cNvSpPr txBox="1"/>
          <p:nvPr/>
        </p:nvSpPr>
        <p:spPr>
          <a:xfrm>
            <a:off x="3863520" y="4044960"/>
            <a:ext cx="11797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 dirty="0">
                <a:latin typeface="Arial"/>
                <a:ea typeface="Arial"/>
                <a:cs typeface="Arial"/>
                <a:sym typeface="Arial"/>
              </a:rPr>
              <a:t>Packets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67"/>
          <p:cNvCxnSpPr/>
          <p:nvPr/>
        </p:nvCxnSpPr>
        <p:spPr>
          <a:xfrm>
            <a:off x="3383280" y="527472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00A933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306" name="Google Shape;306;p67"/>
          <p:cNvSpPr txBox="1"/>
          <p:nvPr/>
        </p:nvSpPr>
        <p:spPr>
          <a:xfrm>
            <a:off x="3863520" y="4764960"/>
            <a:ext cx="11797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 dirty="0">
                <a:latin typeface="Arial"/>
                <a:ea typeface="Arial"/>
                <a:cs typeface="Arial"/>
                <a:sym typeface="Arial"/>
              </a:rPr>
              <a:t>Frames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7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Bits (1010001)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67"/>
          <p:cNvCxnSpPr>
            <a:stCxn id="290" idx="2"/>
            <a:endCxn id="296" idx="2"/>
          </p:cNvCxnSpPr>
          <p:nvPr/>
        </p:nvCxnSpPr>
        <p:spPr>
          <a:xfrm rot="-5400000" flipH="1">
            <a:off x="3439740" y="4308540"/>
            <a:ext cx="233400" cy="2671200"/>
          </a:xfrm>
          <a:prstGeom prst="bentConnector3">
            <a:avLst>
              <a:gd name="adj1" fmla="val 50000"/>
            </a:avLst>
          </a:prstGeom>
          <a:noFill/>
          <a:ln w="54700" cap="flat" cmpd="sng">
            <a:solidFill>
              <a:srgbClr val="00A933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310" name="Google Shape;310;p67"/>
          <p:cNvCxnSpPr>
            <a:stCxn id="296" idx="2"/>
            <a:endCxn id="298" idx="2"/>
          </p:cNvCxnSpPr>
          <p:nvPr/>
        </p:nvCxnSpPr>
        <p:spPr>
          <a:xfrm rot="-5400000" flipH="1">
            <a:off x="6241740" y="4411020"/>
            <a:ext cx="600" cy="2700000"/>
          </a:xfrm>
          <a:prstGeom prst="bentConnector3">
            <a:avLst>
              <a:gd name="adj1" fmla="val 50000"/>
            </a:avLst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67"/>
          <p:cNvCxnSpPr>
            <a:stCxn id="298" idx="2"/>
            <a:endCxn id="294" idx="2"/>
          </p:cNvCxnSpPr>
          <p:nvPr/>
        </p:nvCxnSpPr>
        <p:spPr>
          <a:xfrm rot="-5400000">
            <a:off x="8749740" y="4369620"/>
            <a:ext cx="233400" cy="2548800"/>
          </a:xfrm>
          <a:prstGeom prst="bentConnector3">
            <a:avLst>
              <a:gd name="adj1" fmla="val 50000"/>
            </a:avLst>
          </a:prstGeom>
          <a:noFill/>
          <a:ln w="54700" cap="flat" cmpd="sng">
            <a:solidFill>
              <a:srgbClr val="00A933"/>
            </a:solidFill>
            <a:prstDash val="dashDot"/>
            <a:round/>
            <a:headEnd type="none" w="sm" len="sm"/>
            <a:tailEnd type="none" w="sm" len="sm"/>
          </a:ln>
        </p:spPr>
      </p:cxnSp>
      <p:pic>
        <p:nvPicPr>
          <p:cNvPr id="312" name="Google Shape;31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Well, not really!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85" descr="f03-21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2320" y="981360"/>
            <a:ext cx="4464360" cy="348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5040" y="4942080"/>
            <a:ext cx="3819600" cy="13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85"/>
          <p:cNvSpPr txBox="1"/>
          <p:nvPr/>
        </p:nvSpPr>
        <p:spPr>
          <a:xfrm>
            <a:off x="832680" y="2103120"/>
            <a:ext cx="4836600" cy="467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lang="en-US" sz="2600" b="0" strike="noStrike">
                <a:latin typeface="Arial"/>
                <a:ea typeface="Arial"/>
                <a:cs typeface="Arial"/>
                <a:sym typeface="Arial"/>
              </a:rPr>
              <a:t>CIDR: Classless Interdomain routing</a:t>
            </a:r>
            <a:br>
              <a:rPr lang="en-US" sz="1800"/>
            </a:br>
            <a:r>
              <a:rPr lang="en-US" sz="26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26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85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latin typeface="Arial"/>
                <a:ea typeface="Arial"/>
                <a:cs typeface="Arial"/>
                <a:sym typeface="Arial"/>
              </a:rPr>
              <a:t>subnet portion of address of arbitrary length</a:t>
            </a:r>
            <a:br>
              <a:rPr lang="en-US" sz="1800"/>
            </a:br>
            <a:r>
              <a:rPr lang="en-US" sz="28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latin typeface="Arial"/>
                <a:ea typeface="Arial"/>
                <a:cs typeface="Arial"/>
                <a:sym typeface="Arial"/>
              </a:rPr>
              <a:t>address format: </a:t>
            </a:r>
            <a:r>
              <a:rPr lang="en-US" sz="2800" b="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a.b.c.d/x</a:t>
            </a:r>
            <a:r>
              <a:rPr lang="en-US" sz="2800" b="0" strike="noStrike">
                <a:latin typeface="Arial"/>
                <a:ea typeface="Arial"/>
                <a:cs typeface="Arial"/>
                <a:sym typeface="Arial"/>
              </a:rPr>
              <a:t>, where x is # bits in subnet portion of address</a:t>
            </a:r>
            <a:br>
              <a:rPr lang="en-US" sz="1800"/>
            </a:br>
            <a:r>
              <a:rPr lang="en-US" sz="28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129.82.13.0/23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More flexible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Now routers can operate on Network address!!!!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86" descr="f03-14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86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3" name="Google Shape;503;p86"/>
          <p:cNvSpPr txBox="1"/>
          <p:nvPr/>
        </p:nvSpPr>
        <p:spPr>
          <a:xfrm>
            <a:off x="8869680" y="4400640"/>
            <a:ext cx="324576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129.82.138.0/24 | Interface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149.149.2.254/24| Iface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86"/>
          <p:cNvSpPr txBox="1"/>
          <p:nvPr/>
        </p:nvSpPr>
        <p:spPr>
          <a:xfrm>
            <a:off x="5669280" y="222840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129.82.138.253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86"/>
          <p:cNvSpPr txBox="1"/>
          <p:nvPr/>
        </p:nvSpPr>
        <p:spPr>
          <a:xfrm>
            <a:off x="7328880" y="188208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129.82.138.252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6"/>
          <p:cNvSpPr txBox="1"/>
          <p:nvPr/>
        </p:nvSpPr>
        <p:spPr>
          <a:xfrm>
            <a:off x="548640" y="2067480"/>
            <a:ext cx="6217920" cy="408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129.82.138</a:t>
            </a: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400" b="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254 (Address)</a:t>
            </a:r>
            <a:br>
              <a:rPr lang="en-US" sz="1800"/>
            </a:b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CE181E"/>
                </a:solidFill>
                <a:latin typeface="Cambria"/>
                <a:ea typeface="Cambria"/>
                <a:cs typeface="Cambria"/>
                <a:sym typeface="Cambria"/>
              </a:rPr>
              <a:t>10000001.01010010.10001010</a:t>
            </a:r>
            <a:r>
              <a:rPr lang="en-US" sz="2400" b="0" strike="noStrike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lang="en-US" sz="2400" b="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11111110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FAF46"/>
                </a:solidFill>
                <a:latin typeface="Cambria"/>
                <a:ea typeface="Cambria"/>
                <a:cs typeface="Cambria"/>
                <a:sym typeface="Cambria"/>
              </a:rPr>
              <a:t>11111111.11111111. 11111111.</a:t>
            </a:r>
            <a:r>
              <a:rPr lang="en-US" sz="2400" b="0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00000000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255.255.255.</a:t>
            </a:r>
            <a:r>
              <a:rPr lang="en-US" sz="2400" b="0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2400" b="0" strike="noStrike">
                <a:solidFill>
                  <a:srgbClr val="3FAF46"/>
                </a:solidFill>
                <a:latin typeface="Montserrat"/>
                <a:ea typeface="Montserrat"/>
                <a:cs typeface="Montserrat"/>
                <a:sym typeface="Montserrat"/>
              </a:rPr>
              <a:t> (Subnet mask)</a:t>
            </a:r>
            <a:br>
              <a:rPr lang="en-US" sz="1800"/>
            </a:br>
            <a:br>
              <a:rPr lang="en-US" sz="1800"/>
            </a:br>
            <a:r>
              <a:rPr lang="en-US" sz="2200" b="1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129.82.138.254 + 255.255.255.0 → 129.82.138.0/24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6"/>
          <p:cNvSpPr txBox="1"/>
          <p:nvPr/>
        </p:nvSpPr>
        <p:spPr>
          <a:xfrm>
            <a:off x="10123200" y="1756440"/>
            <a:ext cx="1764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149.149.2.254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Address management is localized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87" descr="f03-14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87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5" name="Google Shape;515;p87"/>
          <p:cNvSpPr txBox="1"/>
          <p:nvPr/>
        </p:nvSpPr>
        <p:spPr>
          <a:xfrm>
            <a:off x="8869680" y="4400640"/>
            <a:ext cx="324576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129.82.138.0/24 | Interface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149.149.2.254/24| Iface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87"/>
          <p:cNvSpPr txBox="1"/>
          <p:nvPr/>
        </p:nvSpPr>
        <p:spPr>
          <a:xfrm>
            <a:off x="5669280" y="222840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129.82.138.253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7328880" y="188208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129.82.138.252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87"/>
          <p:cNvSpPr txBox="1"/>
          <p:nvPr/>
        </p:nvSpPr>
        <p:spPr>
          <a:xfrm>
            <a:off x="365760" y="2468880"/>
            <a:ext cx="6217920" cy="23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No coordination needed for adding</a:t>
            </a:r>
            <a:br>
              <a:rPr lang="en-US" sz="1800"/>
            </a:b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129.82.138.251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No routing update needs to go out</a:t>
            </a:r>
            <a:br>
              <a:rPr lang="en-US" sz="1800"/>
            </a:br>
            <a:br>
              <a:rPr lang="en-US" sz="1800"/>
            </a:br>
            <a:endParaRPr sz="2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7"/>
          <p:cNvSpPr txBox="1"/>
          <p:nvPr/>
        </p:nvSpPr>
        <p:spPr>
          <a:xfrm>
            <a:off x="10123200" y="1756440"/>
            <a:ext cx="1764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149.149.2.254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87"/>
          <p:cNvSpPr txBox="1"/>
          <p:nvPr/>
        </p:nvSpPr>
        <p:spPr>
          <a:xfrm>
            <a:off x="7589520" y="230544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129.82.138.251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Address management can be automated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88" descr="f03-14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3360" y="2388960"/>
            <a:ext cx="4248000" cy="360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88"/>
          <p:cNvCxnSpPr/>
          <p:nvPr/>
        </p:nvCxnSpPr>
        <p:spPr>
          <a:xfrm rot="10800000">
            <a:off x="9189360" y="4034880"/>
            <a:ext cx="45720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8" name="Google Shape;528;p88"/>
          <p:cNvSpPr txBox="1"/>
          <p:nvPr/>
        </p:nvSpPr>
        <p:spPr>
          <a:xfrm>
            <a:off x="8869680" y="4400640"/>
            <a:ext cx="324576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129.82.138.0/24 | Interface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149.149.2.254/24| Iface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88"/>
          <p:cNvSpPr txBox="1"/>
          <p:nvPr/>
        </p:nvSpPr>
        <p:spPr>
          <a:xfrm>
            <a:off x="5669280" y="222840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129.82.138.253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8"/>
          <p:cNvSpPr txBox="1"/>
          <p:nvPr/>
        </p:nvSpPr>
        <p:spPr>
          <a:xfrm>
            <a:off x="7328880" y="188208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129.82.138.252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8"/>
          <p:cNvSpPr txBox="1"/>
          <p:nvPr/>
        </p:nvSpPr>
        <p:spPr>
          <a:xfrm>
            <a:off x="365760" y="2468880"/>
            <a:ext cx="6217920" cy="38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ARP: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	Map IP address to MAC address</a:t>
            </a:r>
            <a:br>
              <a:rPr lang="en-US" sz="1800"/>
            </a:b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DHCP: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	Learn IP address, gateway, DNS 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Montserrat"/>
                <a:ea typeface="Montserrat"/>
                <a:cs typeface="Montserrat"/>
                <a:sym typeface="Montserrat"/>
              </a:rPr>
              <a:t>More on these later.</a:t>
            </a:r>
            <a:br>
              <a:rPr lang="en-US" sz="1800"/>
            </a:b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8"/>
          <p:cNvSpPr txBox="1"/>
          <p:nvPr/>
        </p:nvSpPr>
        <p:spPr>
          <a:xfrm>
            <a:off x="10123200" y="1756440"/>
            <a:ext cx="1764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149.149.2.254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88"/>
          <p:cNvSpPr txBox="1"/>
          <p:nvPr/>
        </p:nvSpPr>
        <p:spPr>
          <a:xfrm>
            <a:off x="7589520" y="230544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129.82.138.251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You have an address – Send data now. IP service model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89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Packet Delivery Model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Connectionless model for data delivery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Best-effort delivery (unreliable service)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packets are lost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packets are delivered out of order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duplicate copies of a packet are delivered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packets can be delayed for a long time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Global Addressing Scheme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Provides a way to identify all hosts in the network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2680" marR="0" lvl="2" indent="-216899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IP Packet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90" descr="f03-16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160" y="2011680"/>
            <a:ext cx="4830120" cy="375588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90"/>
          <p:cNvSpPr txBox="1"/>
          <p:nvPr/>
        </p:nvSpPr>
        <p:spPr>
          <a:xfrm>
            <a:off x="6492240" y="822960"/>
            <a:ext cx="5388120" cy="807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Version (4): 4 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Hlen (4): number of 32-bit words in header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TOS (8): type of service (not widely used)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Length (16): number of bytes in this datagram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Ident (16): used by fragmentation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Flags/Offset (16): used by fragmentation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TTL (8): number of hops this datagram has traveled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Protocol (8): demux key (TCP=6, UDP=17)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Checksum (16): of the header only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DestAddr &amp; SrcAddr (32)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IP Fragmentation and Reassembly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91" descr="f03-17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3760" y="1656720"/>
            <a:ext cx="6913440" cy="300672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91"/>
          <p:cNvSpPr txBox="1"/>
          <p:nvPr/>
        </p:nvSpPr>
        <p:spPr>
          <a:xfrm>
            <a:off x="640080" y="2011680"/>
            <a:ext cx="4252320" cy="21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Underlying Layer 2 limitations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Ethernet 1500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PPP 512</a:t>
            </a:r>
            <a:br>
              <a:rPr lang="en-US" sz="1800"/>
            </a:b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Break packets into smaller chunk and </a:t>
            </a:r>
            <a:br>
              <a:rPr lang="en-US" sz="1800"/>
            </a:b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reassemble later</a:t>
            </a:r>
            <a:br>
              <a:rPr lang="en-US" sz="1800"/>
            </a:b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IP Fragmentation and Reassembly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920" y="1813680"/>
            <a:ext cx="8157600" cy="495288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92"/>
          <p:cNvSpPr txBox="1"/>
          <p:nvPr/>
        </p:nvSpPr>
        <p:spPr>
          <a:xfrm>
            <a:off x="9673560" y="4682520"/>
            <a:ext cx="111636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wikipedia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IP Fragmentation and Reassembly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60" y="1713960"/>
            <a:ext cx="9189360" cy="532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93"/>
          <p:cNvSpPr txBox="1"/>
          <p:nvPr/>
        </p:nvSpPr>
        <p:spPr>
          <a:xfrm>
            <a:off x="10241280" y="4937760"/>
            <a:ext cx="11163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wikipedia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93"/>
          <p:cNvCxnSpPr/>
          <p:nvPr/>
        </p:nvCxnSpPr>
        <p:spPr>
          <a:xfrm flipH="1">
            <a:off x="3200400" y="3200400"/>
            <a:ext cx="4114800" cy="19202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9" name="Google Shape;569;p93"/>
          <p:cNvSpPr txBox="1"/>
          <p:nvPr/>
        </p:nvSpPr>
        <p:spPr>
          <a:xfrm>
            <a:off x="7589520" y="2834640"/>
            <a:ext cx="87732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Offset</a:t>
            </a:r>
            <a:br>
              <a:rPr lang="en-US" sz="1800"/>
            </a:b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3976/8</a:t>
            </a:r>
            <a:br>
              <a:rPr lang="en-US" sz="1800"/>
            </a:b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latin typeface="Montserrat"/>
                <a:ea typeface="Montserrat"/>
                <a:cs typeface="Montserrat"/>
                <a:sym typeface="Montserrat"/>
              </a:rPr>
              <a:t>IP Fragmentation and Reassembly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94" descr="f03-17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3760" y="1656720"/>
            <a:ext cx="6913440" cy="300672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94"/>
          <p:cNvSpPr txBox="1"/>
          <p:nvPr/>
        </p:nvSpPr>
        <p:spPr>
          <a:xfrm>
            <a:off x="640080" y="2011680"/>
            <a:ext cx="4252320" cy="21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Underlying Layer 2 limitations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Ethernet 1500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PPP 512</a:t>
            </a:r>
            <a:br>
              <a:rPr lang="en-US" sz="1800"/>
            </a:b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Break packets into smaller chunk and </a:t>
            </a:r>
            <a:br>
              <a:rPr lang="en-US" sz="1800"/>
            </a:b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reassemble later</a:t>
            </a:r>
            <a:br>
              <a:rPr lang="en-US" sz="1800"/>
            </a:b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 far...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 txBox="1"/>
          <p:nvPr/>
        </p:nvSpPr>
        <p:spPr>
          <a:xfrm>
            <a:off x="613440" y="2011680"/>
            <a:ext cx="11578680" cy="25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are forwarding packets between different LANs</a:t>
            </a:r>
            <a:br>
              <a:rPr lang="en-US" sz="1800"/>
            </a:b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Spanning tree algorithm for preventing loops</a:t>
            </a:r>
            <a:br>
              <a:rPr lang="en-US" sz="1800"/>
            </a:b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35989" algn="l" rtl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endParaRPr sz="2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Reading Assignments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9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95"/>
          <p:cNvSpPr txBox="1"/>
          <p:nvPr/>
        </p:nvSpPr>
        <p:spPr>
          <a:xfrm>
            <a:off x="1005840" y="1920240"/>
            <a:ext cx="10172880" cy="196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Internetworking: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600" b="0" u="sng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https://book.systemsapproach.org/internetworking/basic-ip.html#what-is-an-internetwork</a:t>
            </a:r>
            <a:br>
              <a:rPr lang="en-US" sz="1800"/>
            </a:br>
            <a:br>
              <a:rPr lang="en-US" sz="1800"/>
            </a:b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Upto Global Addresses: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https://book.systemsapproach.org/internetworking/basic-ip.html#global-addresses</a:t>
            </a:r>
            <a:br>
              <a:rPr lang="en-US" sz="1800"/>
            </a:br>
            <a:br>
              <a:rPr lang="en-US" sz="1800"/>
            </a:b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Switching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 txBox="1"/>
          <p:nvPr/>
        </p:nvSpPr>
        <p:spPr>
          <a:xfrm>
            <a:off x="613440" y="2011680"/>
            <a:ext cx="1157868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mechanism to interconnect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links to form a large network</a:t>
            </a:r>
            <a:br>
              <a:rPr lang="en-US" sz="1800" b="0" i="0" u="none" strike="noStrike" cap="none"/>
            </a:b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Forward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frames 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Separate the collision domains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Filter packets between LANs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Connects two or more LAN segments -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Bridging</a:t>
            </a: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69" descr="f03-02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600840"/>
            <a:ext cx="5445720" cy="479412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9"/>
          <p:cNvSpPr/>
          <p:nvPr/>
        </p:nvSpPr>
        <p:spPr>
          <a:xfrm>
            <a:off x="5760720" y="274320"/>
            <a:ext cx="3108960" cy="329184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69"/>
          <p:cNvSpPr txBox="1"/>
          <p:nvPr/>
        </p:nvSpPr>
        <p:spPr>
          <a:xfrm>
            <a:off x="6400800" y="3840480"/>
            <a:ext cx="22168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LAN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Collision domain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9"/>
          <p:cNvSpPr/>
          <p:nvPr/>
        </p:nvSpPr>
        <p:spPr>
          <a:xfrm>
            <a:off x="9144000" y="3017520"/>
            <a:ext cx="3108960" cy="329184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69"/>
          <p:cNvSpPr txBox="1"/>
          <p:nvPr/>
        </p:nvSpPr>
        <p:spPr>
          <a:xfrm>
            <a:off x="6675120" y="5341320"/>
            <a:ext cx="22168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LAN 2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Collision domain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How do we create a spanning tree?	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0"/>
          <p:cNvSpPr txBox="1"/>
          <p:nvPr/>
        </p:nvSpPr>
        <p:spPr>
          <a:xfrm>
            <a:off x="205920" y="162324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Message (Y, d, X) - (to, distance, from)</a:t>
            </a:r>
            <a:br>
              <a:rPr lang="en-US" sz="1800" b="0" i="0" u="none" strike="noStrike" cap="none"/>
            </a:br>
            <a:r>
              <a:rPr lang="en-US" sz="20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4 thinks it’s the root 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Sends (4, 0, 4) to 3 and 5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Receives (3,0,3) from 3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Sets it to as the root since 3 &lt; 4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Receives (3,1,5) from 5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Sees that this is a longer path to 3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2 hops vs direct path (1 hop)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Removes 4-5 link from the tree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1" i="0" u="none" strike="noStrike" cap="non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Does not scale!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158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0"/>
          <p:cNvSpPr/>
          <p:nvPr/>
        </p:nvSpPr>
        <p:spPr>
          <a:xfrm>
            <a:off x="9309600" y="148608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0"/>
          <p:cNvSpPr/>
          <p:nvPr/>
        </p:nvSpPr>
        <p:spPr>
          <a:xfrm>
            <a:off x="85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0"/>
          <p:cNvSpPr/>
          <p:nvPr/>
        </p:nvSpPr>
        <p:spPr>
          <a:xfrm>
            <a:off x="103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70"/>
          <p:cNvSpPr/>
          <p:nvPr/>
        </p:nvSpPr>
        <p:spPr>
          <a:xfrm>
            <a:off x="8589240" y="364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0"/>
          <p:cNvSpPr/>
          <p:nvPr/>
        </p:nvSpPr>
        <p:spPr>
          <a:xfrm>
            <a:off x="10132560" y="413784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1" name="Google Shape;341;p70"/>
          <p:cNvCxnSpPr/>
          <p:nvPr/>
        </p:nvCxnSpPr>
        <p:spPr>
          <a:xfrm flipH="1">
            <a:off x="9035280" y="2034720"/>
            <a:ext cx="365760" cy="531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70"/>
          <p:cNvCxnSpPr/>
          <p:nvPr/>
        </p:nvCxnSpPr>
        <p:spPr>
          <a:xfrm>
            <a:off x="9675360" y="2034720"/>
            <a:ext cx="822960" cy="6400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70"/>
          <p:cNvCxnSpPr/>
          <p:nvPr/>
        </p:nvCxnSpPr>
        <p:spPr>
          <a:xfrm>
            <a:off x="9492480" y="2126160"/>
            <a:ext cx="731520" cy="20116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70"/>
          <p:cNvCxnSpPr/>
          <p:nvPr/>
        </p:nvCxnSpPr>
        <p:spPr>
          <a:xfrm>
            <a:off x="8852400" y="3114360"/>
            <a:ext cx="0" cy="4748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70"/>
          <p:cNvCxnSpPr/>
          <p:nvPr/>
        </p:nvCxnSpPr>
        <p:spPr>
          <a:xfrm>
            <a:off x="9137880" y="3954960"/>
            <a:ext cx="994680" cy="4572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346" name="Google Shape;346;p70"/>
          <p:cNvCxnSpPr/>
          <p:nvPr/>
        </p:nvCxnSpPr>
        <p:spPr>
          <a:xfrm flipH="1">
            <a:off x="10589760" y="3223440"/>
            <a:ext cx="91440" cy="9144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47" name="Google Shape;347;p70"/>
          <p:cNvSpPr/>
          <p:nvPr/>
        </p:nvSpPr>
        <p:spPr>
          <a:xfrm>
            <a:off x="7663680" y="450360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8" name="Google Shape;348;p70"/>
          <p:cNvCxnSpPr/>
          <p:nvPr/>
        </p:nvCxnSpPr>
        <p:spPr>
          <a:xfrm flipH="1">
            <a:off x="8120880" y="4137840"/>
            <a:ext cx="54864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70"/>
          <p:cNvCxnSpPr/>
          <p:nvPr/>
        </p:nvCxnSpPr>
        <p:spPr>
          <a:xfrm>
            <a:off x="8212320" y="4960800"/>
            <a:ext cx="731520" cy="1828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50" name="Google Shape;350;p70"/>
          <p:cNvSpPr/>
          <p:nvPr/>
        </p:nvSpPr>
        <p:spPr>
          <a:xfrm>
            <a:off x="8943840" y="486936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1" name="Google Shape;351;p70"/>
          <p:cNvCxnSpPr/>
          <p:nvPr/>
        </p:nvCxnSpPr>
        <p:spPr>
          <a:xfrm>
            <a:off x="9035280" y="4194360"/>
            <a:ext cx="91440" cy="675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70"/>
          <p:cNvSpPr txBox="1"/>
          <p:nvPr/>
        </p:nvSpPr>
        <p:spPr>
          <a:xfrm>
            <a:off x="9509760" y="157392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0"/>
          <p:cNvSpPr txBox="1"/>
          <p:nvPr/>
        </p:nvSpPr>
        <p:spPr>
          <a:xfrm>
            <a:off x="8745480" y="2671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0"/>
          <p:cNvSpPr txBox="1"/>
          <p:nvPr/>
        </p:nvSpPr>
        <p:spPr>
          <a:xfrm>
            <a:off x="8654040" y="37490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0"/>
          <p:cNvSpPr txBox="1"/>
          <p:nvPr/>
        </p:nvSpPr>
        <p:spPr>
          <a:xfrm>
            <a:off x="7813800" y="45914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0"/>
          <p:cNvSpPr txBox="1"/>
          <p:nvPr/>
        </p:nvSpPr>
        <p:spPr>
          <a:xfrm>
            <a:off x="9052560" y="4957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0"/>
          <p:cNvSpPr txBox="1"/>
          <p:nvPr/>
        </p:nvSpPr>
        <p:spPr>
          <a:xfrm>
            <a:off x="10208520" y="422568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0"/>
          <p:cNvSpPr txBox="1"/>
          <p:nvPr/>
        </p:nvSpPr>
        <p:spPr>
          <a:xfrm>
            <a:off x="10483200" y="2651760"/>
            <a:ext cx="3067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ATM (Carries Cells, not Money)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1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ATM (Asynchronous Transfer Mode)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Connection-oriented packet-switched network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Packets are called cells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5 byte header + 48 byte payload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Fixed length packets are easier to switch in hardware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ATM (Carries Cells, not Money)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2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br>
              <a:rPr lang="en-US" sz="1800" b="0" i="0" u="none" strike="noStrike" cap="none"/>
            </a:b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ATM (Asynchronous Transfer Mode)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Connection-oriented packet-switched network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Packets are called cells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5 byte header + 48 byte payload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Fixed length packets are easier to switch in 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Simpler to design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Enables parallelism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15885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Still used in long distance private links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2000" y="2560320"/>
            <a:ext cx="5246640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72"/>
          <p:cNvSpPr txBox="1"/>
          <p:nvPr/>
        </p:nvSpPr>
        <p:spPr>
          <a:xfrm>
            <a:off x="8321040" y="6217920"/>
            <a:ext cx="13604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kurose/ross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IP Suite – From the First Lecture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2760" y="822960"/>
            <a:ext cx="4776840" cy="565092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3"/>
          <p:cNvSpPr txBox="1"/>
          <p:nvPr/>
        </p:nvSpPr>
        <p:spPr>
          <a:xfrm>
            <a:off x="9966960" y="6035040"/>
            <a:ext cx="11163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wikipedia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5360" y="1278720"/>
            <a:ext cx="2619000" cy="347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5360" y="1278720"/>
            <a:ext cx="3474720" cy="461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nternet </a:t>
            </a:r>
            <a:r>
              <a:rPr lang="en-US" sz="3400" b="1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rotocol </a:t>
            </a:r>
            <a:r>
              <a:rPr lang="en-US" sz="3400" b="1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(IP)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4"/>
          <p:cNvSpPr txBox="1"/>
          <p:nvPr/>
        </p:nvSpPr>
        <p:spPr>
          <a:xfrm>
            <a:off x="388800" y="15544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What is an internetwork?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An arbitrary collection of networks interconnected to provide some sort of host-host to packet delivery service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2680" marR="0" lvl="2" indent="-22833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15885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74" descr="f03-14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360" y="3108960"/>
            <a:ext cx="4248000" cy="36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2434</Words>
  <Application>Microsoft Macintosh PowerPoint</Application>
  <PresentationFormat>Widescreen</PresentationFormat>
  <Paragraphs>466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Montserrat</vt:lpstr>
      <vt:lpstr>Cambria</vt:lpstr>
      <vt:lpstr>Noto Sans Symbols</vt:lpstr>
      <vt:lpstr>Arial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Shannigrahi, Susmit</cp:lastModifiedBy>
  <cp:revision>1</cp:revision>
  <dcterms:modified xsi:type="dcterms:W3CDTF">2024-10-09T08:15:09Z</dcterms:modified>
</cp:coreProperties>
</file>