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</p:sldMasterIdLst>
  <p:notesMasterIdLst>
    <p:notesMasterId r:id="rId24"/>
  </p:notesMasterIdLst>
  <p:sldIdLst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embeddedFontLst>
    <p:embeddedFont>
      <p:font typeface="Montserrat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1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2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2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2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2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6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6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6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6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6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6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6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6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6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6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6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6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6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6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6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6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6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77480" y="5619600"/>
            <a:ext cx="2996280" cy="1339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1160" y="5577840"/>
            <a:ext cx="1910520" cy="12567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084320" y="1506240"/>
            <a:ext cx="2041200" cy="1339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180000" cy="68544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0987200" y="6492240"/>
            <a:ext cx="1190160" cy="3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 rot="10800000" flipH="1">
            <a:off x="0" y="-27423360"/>
            <a:ext cx="134280" cy="6854400"/>
          </a:xfrm>
          <a:prstGeom prst="rect">
            <a:avLst/>
          </a:prstGeom>
          <a:solidFill>
            <a:srgbClr val="0F58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0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3" name="Google Shape;173;p40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0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3"/>
          <p:cNvSpPr/>
          <p:nvPr/>
        </p:nvSpPr>
        <p:spPr>
          <a:xfrm>
            <a:off x="1084320" y="1506240"/>
            <a:ext cx="2043360" cy="13608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3"/>
          <p:cNvSpPr/>
          <p:nvPr/>
        </p:nvSpPr>
        <p:spPr>
          <a:xfrm>
            <a:off x="0" y="0"/>
            <a:ext cx="182160" cy="685656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5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7" name="Google Shape;227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8" name="Google Shape;228;p53"/>
          <p:cNvSpPr txBox="1"/>
          <p:nvPr/>
        </p:nvSpPr>
        <p:spPr>
          <a:xfrm>
            <a:off x="11155680" y="6492240"/>
            <a:ext cx="1188720" cy="3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shannigrahi@tn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6"/>
          <p:cNvSpPr/>
          <p:nvPr/>
        </p:nvSpPr>
        <p:spPr>
          <a:xfrm>
            <a:off x="185400" y="2468880"/>
            <a:ext cx="11244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CSC2710 – Intro to Systems and Networking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SPANNING TREE</a:t>
            </a: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6"/>
          <p:cNvSpPr/>
          <p:nvPr/>
        </p:nvSpPr>
        <p:spPr>
          <a:xfrm>
            <a:off x="2817720" y="5402880"/>
            <a:ext cx="8623800" cy="11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Instructor: </a:t>
            </a:r>
            <a:r>
              <a:rPr lang="en-US" sz="2400" b="1" i="0" u="none" strike="noStrike" cap="none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Susmit</a:t>
            </a:r>
            <a:r>
              <a:rPr lang="en-US" sz="24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Shannigrahi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sshannigrahi@tntech.edu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7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How do we create a spanning tree?	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77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77"/>
          <p:cNvSpPr txBox="1"/>
          <p:nvPr/>
        </p:nvSpPr>
        <p:spPr>
          <a:xfrm>
            <a:off x="205920" y="162324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Properties: No loops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How?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Selectively flood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Distributed algorithm, no coordination!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Automatic reconciliation when failure occurs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158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How do we create a spanning tree?	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78"/>
          <p:cNvSpPr txBox="1"/>
          <p:nvPr/>
        </p:nvSpPr>
        <p:spPr>
          <a:xfrm>
            <a:off x="205920" y="1623240"/>
            <a:ext cx="11315520" cy="568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Properties: No loops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How?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Selectively flood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Distributed algorithm, no coordination!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Automatic reconciliation when failure occurs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Switches elect a root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The switch with the smallest identifier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Each switch identifies if its interface is 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on the shortest path from the root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Exclude if not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Send message (Y,d,X)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From x, claims Y is the root, distance is d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158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78"/>
          <p:cNvSpPr/>
          <p:nvPr/>
        </p:nvSpPr>
        <p:spPr>
          <a:xfrm>
            <a:off x="9309600" y="148608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8"/>
          <p:cNvSpPr/>
          <p:nvPr/>
        </p:nvSpPr>
        <p:spPr>
          <a:xfrm>
            <a:off x="8589240" y="256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78"/>
          <p:cNvSpPr/>
          <p:nvPr/>
        </p:nvSpPr>
        <p:spPr>
          <a:xfrm>
            <a:off x="10389240" y="256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8"/>
          <p:cNvSpPr/>
          <p:nvPr/>
        </p:nvSpPr>
        <p:spPr>
          <a:xfrm>
            <a:off x="8589240" y="364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8"/>
          <p:cNvSpPr/>
          <p:nvPr/>
        </p:nvSpPr>
        <p:spPr>
          <a:xfrm>
            <a:off x="10132560" y="413784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0" name="Google Shape;410;p78"/>
          <p:cNvCxnSpPr/>
          <p:nvPr/>
        </p:nvCxnSpPr>
        <p:spPr>
          <a:xfrm flipH="1">
            <a:off x="9035280" y="2034720"/>
            <a:ext cx="365760" cy="5310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1" name="Google Shape;411;p78"/>
          <p:cNvCxnSpPr/>
          <p:nvPr/>
        </p:nvCxnSpPr>
        <p:spPr>
          <a:xfrm>
            <a:off x="9675360" y="2034720"/>
            <a:ext cx="822960" cy="6400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2" name="Google Shape;412;p78"/>
          <p:cNvCxnSpPr/>
          <p:nvPr/>
        </p:nvCxnSpPr>
        <p:spPr>
          <a:xfrm>
            <a:off x="9492480" y="2126160"/>
            <a:ext cx="731520" cy="20116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78"/>
          <p:cNvCxnSpPr/>
          <p:nvPr/>
        </p:nvCxnSpPr>
        <p:spPr>
          <a:xfrm>
            <a:off x="8852400" y="3114360"/>
            <a:ext cx="0" cy="4748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4" name="Google Shape;414;p78"/>
          <p:cNvCxnSpPr/>
          <p:nvPr/>
        </p:nvCxnSpPr>
        <p:spPr>
          <a:xfrm>
            <a:off x="9137880" y="3954960"/>
            <a:ext cx="994680" cy="4572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415" name="Google Shape;415;p78"/>
          <p:cNvCxnSpPr/>
          <p:nvPr/>
        </p:nvCxnSpPr>
        <p:spPr>
          <a:xfrm flipH="1">
            <a:off x="10589760" y="3223440"/>
            <a:ext cx="91440" cy="9144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416" name="Google Shape;416;p78"/>
          <p:cNvSpPr/>
          <p:nvPr/>
        </p:nvSpPr>
        <p:spPr>
          <a:xfrm>
            <a:off x="7663680" y="450360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7" name="Google Shape;417;p78"/>
          <p:cNvCxnSpPr/>
          <p:nvPr/>
        </p:nvCxnSpPr>
        <p:spPr>
          <a:xfrm flipH="1">
            <a:off x="8120880" y="4137840"/>
            <a:ext cx="548640" cy="5486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8" name="Google Shape;418;p78"/>
          <p:cNvCxnSpPr/>
          <p:nvPr/>
        </p:nvCxnSpPr>
        <p:spPr>
          <a:xfrm>
            <a:off x="8212320" y="4960800"/>
            <a:ext cx="731520" cy="1828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419" name="Google Shape;419;p78"/>
          <p:cNvSpPr/>
          <p:nvPr/>
        </p:nvSpPr>
        <p:spPr>
          <a:xfrm>
            <a:off x="8943840" y="486936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0" name="Google Shape;420;p78"/>
          <p:cNvCxnSpPr/>
          <p:nvPr/>
        </p:nvCxnSpPr>
        <p:spPr>
          <a:xfrm>
            <a:off x="9035280" y="4194360"/>
            <a:ext cx="91440" cy="6750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How do we create a spanning tree?	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9"/>
          <p:cNvSpPr txBox="1"/>
          <p:nvPr/>
        </p:nvSpPr>
        <p:spPr>
          <a:xfrm>
            <a:off x="205920" y="162324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Message (Y, d, X) - (to, distance, from)</a:t>
            </a:r>
            <a:br>
              <a:rPr lang="en-US" sz="1800" b="0" i="0" u="none" strike="noStrike" cap="none"/>
            </a:br>
            <a:r>
              <a:rPr lang="en-US" sz="20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4 thinks it’s the root 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Sends (4, 0, 4) to 3 and 5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Receives (3,0,3) from 3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Sets it to as the root since 3 &lt; 4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Receives (3,1,5) from 5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Sees that this is a longer path to 3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2 hops vs direct path (1 hop)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Removes 4-5 link from the tree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158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9"/>
          <p:cNvSpPr/>
          <p:nvPr/>
        </p:nvSpPr>
        <p:spPr>
          <a:xfrm>
            <a:off x="9309600" y="148608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79"/>
          <p:cNvSpPr/>
          <p:nvPr/>
        </p:nvSpPr>
        <p:spPr>
          <a:xfrm>
            <a:off x="8589240" y="256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79"/>
          <p:cNvSpPr/>
          <p:nvPr/>
        </p:nvSpPr>
        <p:spPr>
          <a:xfrm>
            <a:off x="10389240" y="256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9"/>
          <p:cNvSpPr/>
          <p:nvPr/>
        </p:nvSpPr>
        <p:spPr>
          <a:xfrm>
            <a:off x="8589240" y="364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9"/>
          <p:cNvSpPr/>
          <p:nvPr/>
        </p:nvSpPr>
        <p:spPr>
          <a:xfrm>
            <a:off x="10132560" y="413784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2" name="Google Shape;432;p79"/>
          <p:cNvCxnSpPr/>
          <p:nvPr/>
        </p:nvCxnSpPr>
        <p:spPr>
          <a:xfrm flipH="1">
            <a:off x="9035280" y="2034720"/>
            <a:ext cx="365760" cy="5310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79"/>
          <p:cNvCxnSpPr/>
          <p:nvPr/>
        </p:nvCxnSpPr>
        <p:spPr>
          <a:xfrm>
            <a:off x="9675360" y="2034720"/>
            <a:ext cx="822960" cy="6400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p79"/>
          <p:cNvCxnSpPr/>
          <p:nvPr/>
        </p:nvCxnSpPr>
        <p:spPr>
          <a:xfrm>
            <a:off x="9492480" y="2126160"/>
            <a:ext cx="731520" cy="20116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5" name="Google Shape;435;p79"/>
          <p:cNvCxnSpPr/>
          <p:nvPr/>
        </p:nvCxnSpPr>
        <p:spPr>
          <a:xfrm>
            <a:off x="8852400" y="3114360"/>
            <a:ext cx="0" cy="4748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6" name="Google Shape;436;p79"/>
          <p:cNvCxnSpPr/>
          <p:nvPr/>
        </p:nvCxnSpPr>
        <p:spPr>
          <a:xfrm>
            <a:off x="9137880" y="3954960"/>
            <a:ext cx="994680" cy="4572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437" name="Google Shape;437;p79"/>
          <p:cNvCxnSpPr/>
          <p:nvPr/>
        </p:nvCxnSpPr>
        <p:spPr>
          <a:xfrm flipH="1">
            <a:off x="10589760" y="3223440"/>
            <a:ext cx="91440" cy="9144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438" name="Google Shape;438;p79"/>
          <p:cNvSpPr/>
          <p:nvPr/>
        </p:nvSpPr>
        <p:spPr>
          <a:xfrm>
            <a:off x="7663680" y="450360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9" name="Google Shape;439;p79"/>
          <p:cNvCxnSpPr/>
          <p:nvPr/>
        </p:nvCxnSpPr>
        <p:spPr>
          <a:xfrm flipH="1">
            <a:off x="8120880" y="4137840"/>
            <a:ext cx="548640" cy="5486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p79"/>
          <p:cNvCxnSpPr/>
          <p:nvPr/>
        </p:nvCxnSpPr>
        <p:spPr>
          <a:xfrm>
            <a:off x="8212320" y="4960800"/>
            <a:ext cx="731520" cy="1828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441" name="Google Shape;441;p79"/>
          <p:cNvSpPr/>
          <p:nvPr/>
        </p:nvSpPr>
        <p:spPr>
          <a:xfrm>
            <a:off x="8943840" y="486936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79"/>
          <p:cNvCxnSpPr/>
          <p:nvPr/>
        </p:nvCxnSpPr>
        <p:spPr>
          <a:xfrm>
            <a:off x="9035280" y="4194360"/>
            <a:ext cx="91440" cy="6750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3" name="Google Shape;443;p79"/>
          <p:cNvSpPr txBox="1"/>
          <p:nvPr/>
        </p:nvSpPr>
        <p:spPr>
          <a:xfrm>
            <a:off x="9509760" y="157392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9"/>
          <p:cNvSpPr txBox="1"/>
          <p:nvPr/>
        </p:nvSpPr>
        <p:spPr>
          <a:xfrm>
            <a:off x="8745480" y="26712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9"/>
          <p:cNvSpPr txBox="1"/>
          <p:nvPr/>
        </p:nvSpPr>
        <p:spPr>
          <a:xfrm>
            <a:off x="8654040" y="374904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79"/>
          <p:cNvSpPr txBox="1"/>
          <p:nvPr/>
        </p:nvSpPr>
        <p:spPr>
          <a:xfrm>
            <a:off x="7813800" y="459144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9"/>
          <p:cNvSpPr txBox="1"/>
          <p:nvPr/>
        </p:nvSpPr>
        <p:spPr>
          <a:xfrm>
            <a:off x="9052560" y="49572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9"/>
          <p:cNvSpPr txBox="1"/>
          <p:nvPr/>
        </p:nvSpPr>
        <p:spPr>
          <a:xfrm>
            <a:off x="10208520" y="422568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9"/>
          <p:cNvSpPr txBox="1"/>
          <p:nvPr/>
        </p:nvSpPr>
        <p:spPr>
          <a:xfrm>
            <a:off x="10483200" y="2651760"/>
            <a:ext cx="30672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7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What does 4 do when it hears from 2?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80"/>
          <p:cNvSpPr txBox="1"/>
          <p:nvPr/>
        </p:nvSpPr>
        <p:spPr>
          <a:xfrm>
            <a:off x="205920" y="162324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Message (Y, d, X) - (to, distance, from)</a:t>
            </a:r>
            <a:br>
              <a:rPr lang="en-US" sz="1800" b="0" i="0" u="none" strike="noStrike" cap="none"/>
            </a:br>
            <a:r>
              <a:rPr lang="en-US" sz="20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2 hears (1, 0, 1) from 1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2 sends (1, 1, 2) to 3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3 sends (1, 2, 3) to 5 and 4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4 receives (1, 2, 3) from 3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4 receives (1, 3, 5) from 5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Sets 1 as root (id=1 is &lt; id=4)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Prunes the 4-5 path since it is 4 hops compared to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3 hops via 3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80"/>
          <p:cNvSpPr/>
          <p:nvPr/>
        </p:nvSpPr>
        <p:spPr>
          <a:xfrm>
            <a:off x="9309600" y="148608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80"/>
          <p:cNvSpPr/>
          <p:nvPr/>
        </p:nvSpPr>
        <p:spPr>
          <a:xfrm>
            <a:off x="8589240" y="256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80"/>
          <p:cNvSpPr/>
          <p:nvPr/>
        </p:nvSpPr>
        <p:spPr>
          <a:xfrm>
            <a:off x="10389240" y="256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80"/>
          <p:cNvSpPr/>
          <p:nvPr/>
        </p:nvSpPr>
        <p:spPr>
          <a:xfrm>
            <a:off x="8589240" y="364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80"/>
          <p:cNvSpPr/>
          <p:nvPr/>
        </p:nvSpPr>
        <p:spPr>
          <a:xfrm>
            <a:off x="10132560" y="413784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1" name="Google Shape;461;p80"/>
          <p:cNvCxnSpPr/>
          <p:nvPr/>
        </p:nvCxnSpPr>
        <p:spPr>
          <a:xfrm flipH="1">
            <a:off x="9035280" y="2034720"/>
            <a:ext cx="365760" cy="5310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2" name="Google Shape;462;p80"/>
          <p:cNvCxnSpPr/>
          <p:nvPr/>
        </p:nvCxnSpPr>
        <p:spPr>
          <a:xfrm>
            <a:off x="9675360" y="2034720"/>
            <a:ext cx="822960" cy="6400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p80"/>
          <p:cNvCxnSpPr/>
          <p:nvPr/>
        </p:nvCxnSpPr>
        <p:spPr>
          <a:xfrm>
            <a:off x="9492480" y="2126160"/>
            <a:ext cx="731520" cy="20116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4" name="Google Shape;464;p80"/>
          <p:cNvCxnSpPr/>
          <p:nvPr/>
        </p:nvCxnSpPr>
        <p:spPr>
          <a:xfrm>
            <a:off x="8852400" y="3114360"/>
            <a:ext cx="0" cy="4748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80"/>
          <p:cNvCxnSpPr/>
          <p:nvPr/>
        </p:nvCxnSpPr>
        <p:spPr>
          <a:xfrm>
            <a:off x="9137880" y="3954960"/>
            <a:ext cx="994680" cy="4572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466" name="Google Shape;466;p80"/>
          <p:cNvCxnSpPr/>
          <p:nvPr/>
        </p:nvCxnSpPr>
        <p:spPr>
          <a:xfrm flipH="1">
            <a:off x="10589760" y="3223440"/>
            <a:ext cx="91440" cy="9144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467" name="Google Shape;467;p80"/>
          <p:cNvSpPr/>
          <p:nvPr/>
        </p:nvSpPr>
        <p:spPr>
          <a:xfrm>
            <a:off x="7663680" y="450360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8" name="Google Shape;468;p80"/>
          <p:cNvCxnSpPr/>
          <p:nvPr/>
        </p:nvCxnSpPr>
        <p:spPr>
          <a:xfrm flipH="1">
            <a:off x="8120880" y="4137840"/>
            <a:ext cx="548640" cy="5486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9" name="Google Shape;469;p80"/>
          <p:cNvCxnSpPr/>
          <p:nvPr/>
        </p:nvCxnSpPr>
        <p:spPr>
          <a:xfrm>
            <a:off x="8212320" y="4960800"/>
            <a:ext cx="731520" cy="1828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470" name="Google Shape;470;p80"/>
          <p:cNvSpPr/>
          <p:nvPr/>
        </p:nvSpPr>
        <p:spPr>
          <a:xfrm>
            <a:off x="8943840" y="486936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1" name="Google Shape;471;p80"/>
          <p:cNvCxnSpPr/>
          <p:nvPr/>
        </p:nvCxnSpPr>
        <p:spPr>
          <a:xfrm>
            <a:off x="9035280" y="4194360"/>
            <a:ext cx="91440" cy="6750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2" name="Google Shape;472;p80"/>
          <p:cNvSpPr txBox="1"/>
          <p:nvPr/>
        </p:nvSpPr>
        <p:spPr>
          <a:xfrm>
            <a:off x="9509760" y="157392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80"/>
          <p:cNvSpPr txBox="1"/>
          <p:nvPr/>
        </p:nvSpPr>
        <p:spPr>
          <a:xfrm>
            <a:off x="8745480" y="26712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80"/>
          <p:cNvSpPr txBox="1"/>
          <p:nvPr/>
        </p:nvSpPr>
        <p:spPr>
          <a:xfrm>
            <a:off x="8654040" y="374904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0"/>
          <p:cNvSpPr txBox="1"/>
          <p:nvPr/>
        </p:nvSpPr>
        <p:spPr>
          <a:xfrm>
            <a:off x="7813800" y="459144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80"/>
          <p:cNvSpPr txBox="1"/>
          <p:nvPr/>
        </p:nvSpPr>
        <p:spPr>
          <a:xfrm>
            <a:off x="9052560" y="49572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80"/>
          <p:cNvSpPr txBox="1"/>
          <p:nvPr/>
        </p:nvSpPr>
        <p:spPr>
          <a:xfrm>
            <a:off x="10208520" y="422568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80"/>
          <p:cNvSpPr txBox="1"/>
          <p:nvPr/>
        </p:nvSpPr>
        <p:spPr>
          <a:xfrm>
            <a:off x="10483200" y="2651760"/>
            <a:ext cx="30672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7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Failure and Downsides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81"/>
          <p:cNvSpPr txBox="1"/>
          <p:nvPr/>
        </p:nvSpPr>
        <p:spPr>
          <a:xfrm>
            <a:off x="205920" y="162324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Even after the system has stabilized, the root 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continues to send messages periodically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Other bridges continue to forward these messages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164565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When a bridge fails, the downstream bridges will not 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receive the configuration messages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lang="en-US" sz="15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After waiting a specified period of time, they will 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lang="en-US" sz="15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once again claim to be the root and the 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lang="en-US" sz="15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algorithm starts again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173137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</a:pP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No load balancing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81"/>
          <p:cNvSpPr/>
          <p:nvPr/>
        </p:nvSpPr>
        <p:spPr>
          <a:xfrm>
            <a:off x="9309600" y="148608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81"/>
          <p:cNvSpPr/>
          <p:nvPr/>
        </p:nvSpPr>
        <p:spPr>
          <a:xfrm>
            <a:off x="8589240" y="256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81"/>
          <p:cNvSpPr/>
          <p:nvPr/>
        </p:nvSpPr>
        <p:spPr>
          <a:xfrm>
            <a:off x="10389240" y="256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81"/>
          <p:cNvSpPr/>
          <p:nvPr/>
        </p:nvSpPr>
        <p:spPr>
          <a:xfrm>
            <a:off x="8589240" y="364572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81"/>
          <p:cNvSpPr/>
          <p:nvPr/>
        </p:nvSpPr>
        <p:spPr>
          <a:xfrm>
            <a:off x="10132560" y="413784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0" name="Google Shape;490;p81"/>
          <p:cNvCxnSpPr/>
          <p:nvPr/>
        </p:nvCxnSpPr>
        <p:spPr>
          <a:xfrm flipH="1">
            <a:off x="9035280" y="2034720"/>
            <a:ext cx="365760" cy="5310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1" name="Google Shape;491;p81"/>
          <p:cNvCxnSpPr/>
          <p:nvPr/>
        </p:nvCxnSpPr>
        <p:spPr>
          <a:xfrm>
            <a:off x="9675360" y="2034720"/>
            <a:ext cx="822960" cy="6400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2" name="Google Shape;492;p81"/>
          <p:cNvCxnSpPr/>
          <p:nvPr/>
        </p:nvCxnSpPr>
        <p:spPr>
          <a:xfrm>
            <a:off x="9492480" y="2126160"/>
            <a:ext cx="731520" cy="20116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3" name="Google Shape;493;p81"/>
          <p:cNvCxnSpPr/>
          <p:nvPr/>
        </p:nvCxnSpPr>
        <p:spPr>
          <a:xfrm>
            <a:off x="8852400" y="3114360"/>
            <a:ext cx="0" cy="4748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4" name="Google Shape;494;p81"/>
          <p:cNvCxnSpPr/>
          <p:nvPr/>
        </p:nvCxnSpPr>
        <p:spPr>
          <a:xfrm>
            <a:off x="9137880" y="3954960"/>
            <a:ext cx="994680" cy="4572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495" name="Google Shape;495;p81"/>
          <p:cNvCxnSpPr/>
          <p:nvPr/>
        </p:nvCxnSpPr>
        <p:spPr>
          <a:xfrm flipH="1">
            <a:off x="10589760" y="3223440"/>
            <a:ext cx="91440" cy="9144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496" name="Google Shape;496;p81"/>
          <p:cNvSpPr/>
          <p:nvPr/>
        </p:nvSpPr>
        <p:spPr>
          <a:xfrm>
            <a:off x="7663680" y="450360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7" name="Google Shape;497;p81"/>
          <p:cNvCxnSpPr/>
          <p:nvPr/>
        </p:nvCxnSpPr>
        <p:spPr>
          <a:xfrm flipH="1">
            <a:off x="8120880" y="4137840"/>
            <a:ext cx="548640" cy="54864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8" name="Google Shape;498;p81"/>
          <p:cNvCxnSpPr/>
          <p:nvPr/>
        </p:nvCxnSpPr>
        <p:spPr>
          <a:xfrm>
            <a:off x="8212320" y="4960800"/>
            <a:ext cx="731520" cy="18288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499" name="Google Shape;499;p81"/>
          <p:cNvSpPr/>
          <p:nvPr/>
        </p:nvSpPr>
        <p:spPr>
          <a:xfrm>
            <a:off x="8943840" y="4869360"/>
            <a:ext cx="548640" cy="548640"/>
          </a:xfrm>
          <a:prstGeom prst="ellipse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0" name="Google Shape;500;p81"/>
          <p:cNvCxnSpPr/>
          <p:nvPr/>
        </p:nvCxnSpPr>
        <p:spPr>
          <a:xfrm>
            <a:off x="9035280" y="4194360"/>
            <a:ext cx="91440" cy="675000"/>
          </a:xfrm>
          <a:prstGeom prst="straightConnector1">
            <a:avLst/>
          </a:prstGeom>
          <a:noFill/>
          <a:ln w="54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81"/>
          <p:cNvSpPr txBox="1"/>
          <p:nvPr/>
        </p:nvSpPr>
        <p:spPr>
          <a:xfrm>
            <a:off x="9509760" y="157392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81"/>
          <p:cNvSpPr txBox="1"/>
          <p:nvPr/>
        </p:nvSpPr>
        <p:spPr>
          <a:xfrm>
            <a:off x="8745480" y="26712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81"/>
          <p:cNvSpPr txBox="1"/>
          <p:nvPr/>
        </p:nvSpPr>
        <p:spPr>
          <a:xfrm>
            <a:off x="8654040" y="374904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81"/>
          <p:cNvSpPr txBox="1"/>
          <p:nvPr/>
        </p:nvSpPr>
        <p:spPr>
          <a:xfrm>
            <a:off x="7813800" y="459144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81"/>
          <p:cNvSpPr txBox="1"/>
          <p:nvPr/>
        </p:nvSpPr>
        <p:spPr>
          <a:xfrm>
            <a:off x="9052560" y="49572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81"/>
          <p:cNvSpPr txBox="1"/>
          <p:nvPr/>
        </p:nvSpPr>
        <p:spPr>
          <a:xfrm>
            <a:off x="10208520" y="422568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1"/>
          <p:cNvSpPr txBox="1"/>
          <p:nvPr/>
        </p:nvSpPr>
        <p:spPr>
          <a:xfrm>
            <a:off x="10483200" y="2651760"/>
            <a:ext cx="30672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7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Virtual LAN (VLANs)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82"/>
          <p:cNvSpPr txBox="1"/>
          <p:nvPr/>
        </p:nvSpPr>
        <p:spPr>
          <a:xfrm>
            <a:off x="205920" y="162360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LANs are on the same Ethernet segments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Does not scale very well – too many wires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How can we put multiple people in different locations on the same Ethernet segment (LAN)?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How do we create multiple LANs over the same wire?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Why separate at all?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83"/>
          <p:cNvSpPr txBox="1"/>
          <p:nvPr/>
        </p:nvSpPr>
        <p:spPr>
          <a:xfrm>
            <a:off x="205920" y="162360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LANs are on the same Ethernet segments! Security.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Isolation – sensitive traffic vs normal traffic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Containment of traffic – your for loop broke the internet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15885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How do we create multiple LANs over the same wire?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182880"/>
            <a:ext cx="2034360" cy="305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VLANs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240" y="2103120"/>
            <a:ext cx="5232240" cy="420624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84"/>
          <p:cNvSpPr txBox="1"/>
          <p:nvPr/>
        </p:nvSpPr>
        <p:spPr>
          <a:xfrm>
            <a:off x="7132320" y="640080"/>
            <a:ext cx="402336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8000" marR="0" lvl="2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Switches specify which VLAN is accessible over which interface</a:t>
            </a:r>
            <a:br>
              <a:rPr lang="en-US" sz="1800" b="0" i="0" u="none" strike="noStrike" cap="none"/>
            </a:b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Each interface can have a VLAN color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Each Mac address can have a interface color</a:t>
            </a:r>
            <a:br>
              <a:rPr lang="en-US" sz="1800" b="0" i="0" u="none" strike="noStrike" cap="none"/>
            </a:b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latin typeface="Montserrat"/>
                <a:ea typeface="Montserrat"/>
                <a:cs typeface="Montserrat"/>
                <a:sym typeface="Montserrat"/>
              </a:rPr>
              <a:t>Add VLAN tag to the Ethernet header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5"/>
          <p:cNvSpPr/>
          <p:nvPr/>
        </p:nvSpPr>
        <p:spPr>
          <a:xfrm>
            <a:off x="1097280" y="201168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Apps (HTTP)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85"/>
          <p:cNvSpPr/>
          <p:nvPr/>
        </p:nvSpPr>
        <p:spPr>
          <a:xfrm>
            <a:off x="1097280" y="31089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Transport (TCP/UDP)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85"/>
          <p:cNvSpPr/>
          <p:nvPr/>
        </p:nvSpPr>
        <p:spPr>
          <a:xfrm>
            <a:off x="1077840" y="4023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Network (IP)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85"/>
          <p:cNvSpPr/>
          <p:nvPr/>
        </p:nvSpPr>
        <p:spPr>
          <a:xfrm>
            <a:off x="1077840" y="4887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Link (Ethernet)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85"/>
          <p:cNvSpPr/>
          <p:nvPr/>
        </p:nvSpPr>
        <p:spPr>
          <a:xfrm>
            <a:off x="9017280" y="201168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Apps (HTTP)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p85"/>
          <p:cNvSpPr/>
          <p:nvPr/>
        </p:nvSpPr>
        <p:spPr>
          <a:xfrm>
            <a:off x="9017280" y="31089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Transport (TCP/UDP)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85"/>
          <p:cNvSpPr/>
          <p:nvPr/>
        </p:nvSpPr>
        <p:spPr>
          <a:xfrm>
            <a:off x="8997840" y="4023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Network (IP)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85"/>
          <p:cNvSpPr/>
          <p:nvPr/>
        </p:nvSpPr>
        <p:spPr>
          <a:xfrm>
            <a:off x="8997840" y="4887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Link (Ethernet)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85"/>
          <p:cNvSpPr/>
          <p:nvPr/>
        </p:nvSpPr>
        <p:spPr>
          <a:xfrm>
            <a:off x="3741840" y="5139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Ethernet Interface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85"/>
          <p:cNvSpPr/>
          <p:nvPr/>
        </p:nvSpPr>
        <p:spPr>
          <a:xfrm>
            <a:off x="3657600" y="4023360"/>
            <a:ext cx="2468880" cy="173736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85"/>
          <p:cNvSpPr/>
          <p:nvPr/>
        </p:nvSpPr>
        <p:spPr>
          <a:xfrm>
            <a:off x="6441840" y="5103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Ethernet Interface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85"/>
          <p:cNvSpPr/>
          <p:nvPr/>
        </p:nvSpPr>
        <p:spPr>
          <a:xfrm>
            <a:off x="6357600" y="4023360"/>
            <a:ext cx="2468880" cy="173736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4" name="Google Shape;544;p85"/>
          <p:cNvCxnSpPr/>
          <p:nvPr/>
        </p:nvCxnSpPr>
        <p:spPr>
          <a:xfrm>
            <a:off x="3383280" y="3291840"/>
            <a:ext cx="5634000" cy="0"/>
          </a:xfrm>
          <a:prstGeom prst="straightConnector1">
            <a:avLst/>
          </a:prstGeom>
          <a:noFill/>
          <a:ln w="54700" cap="flat" cmpd="sng">
            <a:solidFill>
              <a:srgbClr val="FF3838"/>
            </a:solidFill>
            <a:prstDash val="dashDot"/>
            <a:round/>
            <a:headEnd type="triangle" w="med" len="med"/>
            <a:tailEnd type="triangle" w="med" len="med"/>
          </a:ln>
        </p:spPr>
      </p:cxnSp>
      <p:sp>
        <p:nvSpPr>
          <p:cNvPr id="545" name="Google Shape;545;p85"/>
          <p:cNvSpPr txBox="1"/>
          <p:nvPr/>
        </p:nvSpPr>
        <p:spPr>
          <a:xfrm>
            <a:off x="3863520" y="2926080"/>
            <a:ext cx="12718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Segments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85"/>
          <p:cNvCxnSpPr/>
          <p:nvPr/>
        </p:nvCxnSpPr>
        <p:spPr>
          <a:xfrm>
            <a:off x="3383280" y="2250720"/>
            <a:ext cx="5634000" cy="0"/>
          </a:xfrm>
          <a:prstGeom prst="straightConnector1">
            <a:avLst/>
          </a:prstGeom>
          <a:noFill/>
          <a:ln w="54700" cap="flat" cmpd="sng">
            <a:solidFill>
              <a:srgbClr val="FF0000"/>
            </a:solidFill>
            <a:prstDash val="dashDot"/>
            <a:round/>
            <a:headEnd type="triangle" w="med" len="med"/>
            <a:tailEnd type="triangle" w="med" len="med"/>
          </a:ln>
        </p:spPr>
      </p:cxnSp>
      <p:sp>
        <p:nvSpPr>
          <p:cNvPr id="547" name="Google Shape;547;p85"/>
          <p:cNvSpPr txBox="1"/>
          <p:nvPr/>
        </p:nvSpPr>
        <p:spPr>
          <a:xfrm>
            <a:off x="3899520" y="1884960"/>
            <a:ext cx="67464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Data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p85"/>
          <p:cNvCxnSpPr/>
          <p:nvPr/>
        </p:nvCxnSpPr>
        <p:spPr>
          <a:xfrm>
            <a:off x="3383280" y="4410720"/>
            <a:ext cx="5634000" cy="0"/>
          </a:xfrm>
          <a:prstGeom prst="straightConnector1">
            <a:avLst/>
          </a:prstGeom>
          <a:noFill/>
          <a:ln w="54700" cap="flat" cmpd="sng">
            <a:solidFill>
              <a:srgbClr val="3465A4"/>
            </a:solidFill>
            <a:prstDash val="dashDot"/>
            <a:round/>
            <a:headEnd type="triangle" w="med" len="med"/>
            <a:tailEnd type="triangle" w="med" len="med"/>
          </a:ln>
        </p:spPr>
      </p:cxnSp>
      <p:sp>
        <p:nvSpPr>
          <p:cNvPr id="549" name="Google Shape;549;p85"/>
          <p:cNvSpPr txBox="1"/>
          <p:nvPr/>
        </p:nvSpPr>
        <p:spPr>
          <a:xfrm>
            <a:off x="3863520" y="4044960"/>
            <a:ext cx="104184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Packets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85"/>
          <p:cNvCxnSpPr/>
          <p:nvPr/>
        </p:nvCxnSpPr>
        <p:spPr>
          <a:xfrm>
            <a:off x="3383280" y="5274720"/>
            <a:ext cx="5634000" cy="0"/>
          </a:xfrm>
          <a:prstGeom prst="straightConnector1">
            <a:avLst/>
          </a:prstGeom>
          <a:noFill/>
          <a:ln w="54700" cap="flat" cmpd="sng">
            <a:solidFill>
              <a:srgbClr val="069A2E"/>
            </a:solidFill>
            <a:prstDash val="dashDot"/>
            <a:round/>
            <a:headEnd type="triangle" w="med" len="med"/>
            <a:tailEnd type="triangle" w="med" len="med"/>
          </a:ln>
        </p:spPr>
      </p:cxnSp>
      <p:sp>
        <p:nvSpPr>
          <p:cNvPr id="551" name="Google Shape;551;p85"/>
          <p:cNvSpPr txBox="1"/>
          <p:nvPr/>
        </p:nvSpPr>
        <p:spPr>
          <a:xfrm>
            <a:off x="3863520" y="4764960"/>
            <a:ext cx="99144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Frames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85"/>
          <p:cNvSpPr txBox="1"/>
          <p:nvPr/>
        </p:nvSpPr>
        <p:spPr>
          <a:xfrm>
            <a:off x="2268360" y="6146640"/>
            <a:ext cx="16635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Bits (1010001)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840" y="66960"/>
            <a:ext cx="2590560" cy="1761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4" name="Google Shape;554;p85"/>
          <p:cNvCxnSpPr>
            <a:stCxn id="535" idx="2"/>
            <a:endCxn id="541" idx="2"/>
          </p:cNvCxnSpPr>
          <p:nvPr/>
        </p:nvCxnSpPr>
        <p:spPr>
          <a:xfrm rot="-5400000" flipH="1">
            <a:off x="3439740" y="4308540"/>
            <a:ext cx="233400" cy="2671200"/>
          </a:xfrm>
          <a:prstGeom prst="bentConnector3">
            <a:avLst>
              <a:gd name="adj1" fmla="val 50000"/>
            </a:avLst>
          </a:prstGeom>
          <a:noFill/>
          <a:ln w="54700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555" name="Google Shape;555;p85"/>
          <p:cNvCxnSpPr>
            <a:stCxn id="541" idx="2"/>
            <a:endCxn id="543" idx="2"/>
          </p:cNvCxnSpPr>
          <p:nvPr/>
        </p:nvCxnSpPr>
        <p:spPr>
          <a:xfrm rot="-5400000" flipH="1">
            <a:off x="6241740" y="4411020"/>
            <a:ext cx="600" cy="2700000"/>
          </a:xfrm>
          <a:prstGeom prst="bentConnector3">
            <a:avLst>
              <a:gd name="adj1" fmla="val 50000"/>
            </a:avLst>
          </a:prstGeom>
          <a:noFill/>
          <a:ln w="54700" cap="flat" cmpd="sng">
            <a:solidFill>
              <a:srgbClr val="158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6" name="Google Shape;556;p85"/>
          <p:cNvCxnSpPr>
            <a:stCxn id="543" idx="2"/>
            <a:endCxn id="539" idx="2"/>
          </p:cNvCxnSpPr>
          <p:nvPr/>
        </p:nvCxnSpPr>
        <p:spPr>
          <a:xfrm rot="-5400000">
            <a:off x="8749740" y="4369620"/>
            <a:ext cx="233400" cy="2548800"/>
          </a:xfrm>
          <a:prstGeom prst="bentConnector3">
            <a:avLst>
              <a:gd name="adj1" fmla="val 50000"/>
            </a:avLst>
          </a:prstGeom>
          <a:noFill/>
          <a:ln w="54700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</p:cxnSp>
      <p:pic>
        <p:nvPicPr>
          <p:cNvPr id="557" name="Google Shape;557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9680" y="91440"/>
            <a:ext cx="2590560" cy="176184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85"/>
          <p:cNvSpPr txBox="1"/>
          <p:nvPr/>
        </p:nvSpPr>
        <p:spPr>
          <a:xfrm>
            <a:off x="3236400" y="206280"/>
            <a:ext cx="5821920" cy="166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Link Layer Recap – All this for a cat picture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9"/>
          <p:cNvSpPr/>
          <p:nvPr/>
        </p:nvSpPr>
        <p:spPr>
          <a:xfrm>
            <a:off x="1097280" y="201168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2A6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Apps (HTTP)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69"/>
          <p:cNvSpPr/>
          <p:nvPr/>
        </p:nvSpPr>
        <p:spPr>
          <a:xfrm>
            <a:off x="1097280" y="31089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2A6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Transport (TCP/UDP)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69"/>
          <p:cNvSpPr/>
          <p:nvPr/>
        </p:nvSpPr>
        <p:spPr>
          <a:xfrm>
            <a:off x="1077840" y="4023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Network (IP)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69"/>
          <p:cNvSpPr/>
          <p:nvPr/>
        </p:nvSpPr>
        <p:spPr>
          <a:xfrm>
            <a:off x="1077840" y="4887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00A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Link (Ethernet)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69"/>
          <p:cNvSpPr/>
          <p:nvPr/>
        </p:nvSpPr>
        <p:spPr>
          <a:xfrm>
            <a:off x="9017280" y="201168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2A6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Apps (HTTP)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69"/>
          <p:cNvSpPr/>
          <p:nvPr/>
        </p:nvSpPr>
        <p:spPr>
          <a:xfrm>
            <a:off x="9017280" y="31089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2A6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Transport (TCP/UDP)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69"/>
          <p:cNvSpPr/>
          <p:nvPr/>
        </p:nvSpPr>
        <p:spPr>
          <a:xfrm>
            <a:off x="8997840" y="4023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Network (IP)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69"/>
          <p:cNvSpPr/>
          <p:nvPr/>
        </p:nvSpPr>
        <p:spPr>
          <a:xfrm>
            <a:off x="8997840" y="4887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00A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Link (Ethernet)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69"/>
          <p:cNvSpPr/>
          <p:nvPr/>
        </p:nvSpPr>
        <p:spPr>
          <a:xfrm>
            <a:off x="3741840" y="5139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00A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Ethernet Interface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69"/>
          <p:cNvSpPr/>
          <p:nvPr/>
        </p:nvSpPr>
        <p:spPr>
          <a:xfrm>
            <a:off x="3657600" y="4023360"/>
            <a:ext cx="2468880" cy="173736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69"/>
          <p:cNvSpPr/>
          <p:nvPr/>
        </p:nvSpPr>
        <p:spPr>
          <a:xfrm>
            <a:off x="6441840" y="5103360"/>
            <a:ext cx="2286000" cy="640080"/>
          </a:xfrm>
          <a:prstGeom prst="rect">
            <a:avLst/>
          </a:prstGeom>
          <a:noFill/>
          <a:ln w="54700" cap="flat" cmpd="sng">
            <a:solidFill>
              <a:srgbClr val="00A9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Montserrat"/>
                <a:ea typeface="Montserrat"/>
                <a:cs typeface="Montserrat"/>
                <a:sym typeface="Montserrat"/>
              </a:rPr>
              <a:t>Ethernet Interface</a:t>
            </a:r>
            <a:endParaRPr sz="18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69"/>
          <p:cNvSpPr/>
          <p:nvPr/>
        </p:nvSpPr>
        <p:spPr>
          <a:xfrm>
            <a:off x="6357600" y="4023360"/>
            <a:ext cx="2468880" cy="173736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1" name="Google Shape;311;p69"/>
          <p:cNvCxnSpPr/>
          <p:nvPr/>
        </p:nvCxnSpPr>
        <p:spPr>
          <a:xfrm>
            <a:off x="3383280" y="3291840"/>
            <a:ext cx="5634000" cy="0"/>
          </a:xfrm>
          <a:prstGeom prst="straightConnector1">
            <a:avLst/>
          </a:prstGeom>
          <a:noFill/>
          <a:ln w="54700" cap="flat" cmpd="sng">
            <a:solidFill>
              <a:srgbClr val="2A6099"/>
            </a:solidFill>
            <a:prstDash val="dashDot"/>
            <a:round/>
            <a:headEnd type="triangle" w="med" len="med"/>
            <a:tailEnd type="triangle" w="med" len="med"/>
          </a:ln>
        </p:spPr>
      </p:cxnSp>
      <p:sp>
        <p:nvSpPr>
          <p:cNvPr id="312" name="Google Shape;312;p69"/>
          <p:cNvSpPr txBox="1"/>
          <p:nvPr/>
        </p:nvSpPr>
        <p:spPr>
          <a:xfrm>
            <a:off x="3863520" y="2926080"/>
            <a:ext cx="1501694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 dirty="0">
                <a:latin typeface="Arial"/>
                <a:ea typeface="Arial"/>
                <a:cs typeface="Arial"/>
                <a:sym typeface="Arial"/>
              </a:rPr>
              <a:t>Segments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69"/>
          <p:cNvCxnSpPr/>
          <p:nvPr/>
        </p:nvCxnSpPr>
        <p:spPr>
          <a:xfrm>
            <a:off x="3383280" y="2250720"/>
            <a:ext cx="5634000" cy="0"/>
          </a:xfrm>
          <a:prstGeom prst="straightConnector1">
            <a:avLst/>
          </a:prstGeom>
          <a:noFill/>
          <a:ln w="54700" cap="flat" cmpd="sng">
            <a:solidFill>
              <a:srgbClr val="2A6099"/>
            </a:solidFill>
            <a:prstDash val="dashDot"/>
            <a:round/>
            <a:headEnd type="triangle" w="med" len="med"/>
            <a:tailEnd type="triangle" w="med" len="med"/>
          </a:ln>
        </p:spPr>
      </p:cxnSp>
      <p:sp>
        <p:nvSpPr>
          <p:cNvPr id="314" name="Google Shape;314;p69"/>
          <p:cNvSpPr txBox="1"/>
          <p:nvPr/>
        </p:nvSpPr>
        <p:spPr>
          <a:xfrm>
            <a:off x="3899520" y="1884960"/>
            <a:ext cx="12358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 dirty="0">
                <a:latin typeface="Arial"/>
                <a:ea typeface="Arial"/>
                <a:cs typeface="Arial"/>
                <a:sym typeface="Arial"/>
              </a:rPr>
              <a:t>Data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69"/>
          <p:cNvCxnSpPr/>
          <p:nvPr/>
        </p:nvCxnSpPr>
        <p:spPr>
          <a:xfrm>
            <a:off x="3383280" y="4410720"/>
            <a:ext cx="5634000" cy="0"/>
          </a:xfrm>
          <a:prstGeom prst="straightConnector1">
            <a:avLst/>
          </a:prstGeom>
          <a:noFill/>
          <a:ln w="54700" cap="flat" cmpd="sng">
            <a:solidFill>
              <a:srgbClr val="FF0000"/>
            </a:solidFill>
            <a:prstDash val="dashDot"/>
            <a:round/>
            <a:headEnd type="triangle" w="med" len="med"/>
            <a:tailEnd type="triangle" w="med" len="med"/>
          </a:ln>
        </p:spPr>
      </p:cxnSp>
      <p:sp>
        <p:nvSpPr>
          <p:cNvPr id="316" name="Google Shape;316;p69"/>
          <p:cNvSpPr txBox="1"/>
          <p:nvPr/>
        </p:nvSpPr>
        <p:spPr>
          <a:xfrm>
            <a:off x="3863520" y="4044960"/>
            <a:ext cx="1424576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 dirty="0">
                <a:latin typeface="Arial"/>
                <a:ea typeface="Arial"/>
                <a:cs typeface="Arial"/>
                <a:sym typeface="Arial"/>
              </a:rPr>
              <a:t>Packets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69"/>
          <p:cNvCxnSpPr/>
          <p:nvPr/>
        </p:nvCxnSpPr>
        <p:spPr>
          <a:xfrm>
            <a:off x="3383280" y="5274720"/>
            <a:ext cx="5634000" cy="0"/>
          </a:xfrm>
          <a:prstGeom prst="straightConnector1">
            <a:avLst/>
          </a:prstGeom>
          <a:noFill/>
          <a:ln w="54700" cap="flat" cmpd="sng">
            <a:solidFill>
              <a:srgbClr val="00A933"/>
            </a:solidFill>
            <a:prstDash val="dashDot"/>
            <a:round/>
            <a:headEnd type="triangle" w="med" len="med"/>
            <a:tailEnd type="triangle" w="med" len="med"/>
          </a:ln>
        </p:spPr>
      </p:cxnSp>
      <p:sp>
        <p:nvSpPr>
          <p:cNvPr id="318" name="Google Shape;318;p69"/>
          <p:cNvSpPr txBox="1"/>
          <p:nvPr/>
        </p:nvSpPr>
        <p:spPr>
          <a:xfrm>
            <a:off x="3863520" y="4764960"/>
            <a:ext cx="117972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Frames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9"/>
          <p:cNvSpPr txBox="1"/>
          <p:nvPr/>
        </p:nvSpPr>
        <p:spPr>
          <a:xfrm>
            <a:off x="2268360" y="6146640"/>
            <a:ext cx="166356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Bits (1010001)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840" y="66960"/>
            <a:ext cx="2590560" cy="1761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69"/>
          <p:cNvCxnSpPr>
            <a:stCxn id="302" idx="2"/>
            <a:endCxn id="308" idx="2"/>
          </p:cNvCxnSpPr>
          <p:nvPr/>
        </p:nvCxnSpPr>
        <p:spPr>
          <a:xfrm rot="-5400000" flipH="1">
            <a:off x="3439740" y="4308540"/>
            <a:ext cx="233400" cy="2671200"/>
          </a:xfrm>
          <a:prstGeom prst="bentConnector3">
            <a:avLst>
              <a:gd name="adj1" fmla="val 50000"/>
            </a:avLst>
          </a:prstGeom>
          <a:noFill/>
          <a:ln w="54700" cap="flat" cmpd="sng">
            <a:solidFill>
              <a:srgbClr val="00A933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322" name="Google Shape;322;p69"/>
          <p:cNvCxnSpPr>
            <a:stCxn id="308" idx="2"/>
            <a:endCxn id="310" idx="2"/>
          </p:cNvCxnSpPr>
          <p:nvPr/>
        </p:nvCxnSpPr>
        <p:spPr>
          <a:xfrm rot="-5400000" flipH="1">
            <a:off x="6241740" y="4411020"/>
            <a:ext cx="600" cy="2700000"/>
          </a:xfrm>
          <a:prstGeom prst="bentConnector3">
            <a:avLst>
              <a:gd name="adj1" fmla="val 50000"/>
            </a:avLst>
          </a:prstGeom>
          <a:noFill/>
          <a:ln w="54700" cap="flat" cmpd="sng">
            <a:solidFill>
              <a:srgbClr val="00A9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p69"/>
          <p:cNvCxnSpPr>
            <a:stCxn id="310" idx="2"/>
            <a:endCxn id="306" idx="2"/>
          </p:cNvCxnSpPr>
          <p:nvPr/>
        </p:nvCxnSpPr>
        <p:spPr>
          <a:xfrm rot="-5400000">
            <a:off x="8749740" y="4369620"/>
            <a:ext cx="233400" cy="2548800"/>
          </a:xfrm>
          <a:prstGeom prst="bentConnector3">
            <a:avLst>
              <a:gd name="adj1" fmla="val 50000"/>
            </a:avLst>
          </a:prstGeom>
          <a:noFill/>
          <a:ln w="54700" cap="flat" cmpd="sng">
            <a:solidFill>
              <a:srgbClr val="00A933"/>
            </a:solidFill>
            <a:prstDash val="dashDot"/>
            <a:round/>
            <a:headEnd type="none" w="sm" len="sm"/>
            <a:tailEnd type="none" w="sm" len="sm"/>
          </a:ln>
        </p:spPr>
      </p:cxnSp>
      <p:pic>
        <p:nvPicPr>
          <p:cNvPr id="324" name="Google Shape;32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9680" y="91440"/>
            <a:ext cx="2590560" cy="176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So far...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0"/>
          <p:cNvSpPr txBox="1"/>
          <p:nvPr/>
        </p:nvSpPr>
        <p:spPr>
          <a:xfrm>
            <a:off x="613440" y="2011680"/>
            <a:ext cx="11578680" cy="25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saw how to build a local network</a:t>
            </a:r>
            <a:br>
              <a:rPr lang="en-US" sz="1800"/>
            </a:br>
            <a:r>
              <a:rPr lang="en-US" sz="28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do we interconnect different types of networks to build a large global network? 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Switching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1"/>
          <p:cNvSpPr txBox="1"/>
          <p:nvPr/>
        </p:nvSpPr>
        <p:spPr>
          <a:xfrm>
            <a:off x="613440" y="2011680"/>
            <a:ext cx="1157868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mechanism to interconnect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links to form a large network</a:t>
            </a:r>
            <a:br>
              <a:rPr lang="en-US" sz="1800" b="0" i="0" u="none" strike="noStrike" cap="none"/>
            </a:b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Forward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frames 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Separate the collision domains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Filter packets between LANs</a:t>
            </a:r>
            <a:br>
              <a:rPr lang="en-US" sz="1800" b="0" i="0" u="none" strike="noStrike" cap="none"/>
            </a:b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Connects two or more LAN segments -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Bridging</a:t>
            </a:r>
            <a:r>
              <a:rPr lang="en-US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71" descr="f03-02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600840"/>
            <a:ext cx="5445720" cy="479412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71"/>
          <p:cNvSpPr/>
          <p:nvPr/>
        </p:nvSpPr>
        <p:spPr>
          <a:xfrm>
            <a:off x="5760720" y="274320"/>
            <a:ext cx="3108960" cy="329184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71"/>
          <p:cNvSpPr txBox="1"/>
          <p:nvPr/>
        </p:nvSpPr>
        <p:spPr>
          <a:xfrm>
            <a:off x="6400800" y="3840480"/>
            <a:ext cx="22168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LAN 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Collision domain 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1"/>
          <p:cNvSpPr/>
          <p:nvPr/>
        </p:nvSpPr>
        <p:spPr>
          <a:xfrm>
            <a:off x="9144000" y="3017520"/>
            <a:ext cx="3108960" cy="3291840"/>
          </a:xfrm>
          <a:prstGeom prst="rect">
            <a:avLst/>
          </a:prstGeom>
          <a:noFill/>
          <a:ln w="547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71"/>
          <p:cNvSpPr txBox="1"/>
          <p:nvPr/>
        </p:nvSpPr>
        <p:spPr>
          <a:xfrm>
            <a:off x="6675120" y="5341320"/>
            <a:ext cx="22168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LAN 2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latin typeface="Arial"/>
                <a:ea typeface="Arial"/>
                <a:cs typeface="Arial"/>
                <a:sym typeface="Arial"/>
              </a:rPr>
              <a:t>Collision domain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Switches are self learning!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2"/>
          <p:cNvSpPr txBox="1"/>
          <p:nvPr/>
        </p:nvSpPr>
        <p:spPr>
          <a:xfrm>
            <a:off x="1131480" y="2011680"/>
            <a:ext cx="11578680" cy="396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Inspect the source MAC address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is a mac address?</a:t>
            </a:r>
            <a:br>
              <a:rPr lang="en-US" sz="1800" b="0" i="0" u="none" strike="noStrike" cap="none"/>
            </a:br>
            <a:r>
              <a:rPr lang="en-US" sz="2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Associate mac address and incoming interface </a:t>
            </a:r>
            <a:br>
              <a:rPr lang="en-US" sz="1800"/>
            </a:br>
            <a:r>
              <a:rPr lang="en-US" sz="28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Store this association for later use, (for some time)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aging-timer</a:t>
            </a:r>
            <a:br>
              <a:rPr lang="en-US" sz="1800" b="0" i="0" u="none" strike="noStrike" cap="none"/>
            </a:br>
            <a:r>
              <a:rPr lang="en-US" sz="2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Switching Table	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7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7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343080" marR="0" lvl="0" indent="-339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400"/>
              <a:buFont typeface="Noto Sans Symbols"/>
              <a:buChar char="▪"/>
            </a:pPr>
            <a:r>
              <a:rPr lang="en-US" sz="24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decide how to forward a packet, a switch consults a </a:t>
            </a:r>
            <a:r>
              <a:rPr lang="en-US" sz="2400" b="0" i="1" strike="noStrike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forwarding table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1" strike="noStrike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73" descr="f03-02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800" y="3284280"/>
            <a:ext cx="3889440" cy="342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73"/>
          <p:cNvSpPr txBox="1"/>
          <p:nvPr/>
        </p:nvSpPr>
        <p:spPr>
          <a:xfrm>
            <a:off x="8054640" y="2624400"/>
            <a:ext cx="2735280" cy="39592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Destination, Port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-------------------------------------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A			3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B			0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C			3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D			3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E			2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F			1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G			0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H			0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 strike="noStrike">
                <a:latin typeface="Montserrat"/>
                <a:ea typeface="Montserrat"/>
                <a:cs typeface="Montserrat"/>
                <a:sym typeface="Montserrat"/>
              </a:rPr>
              <a:t>Forwarding Table for Switch 2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7" name="Google Shape;357;p73" descr="f02-25-9780123850591 cop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4880" y="770400"/>
            <a:ext cx="7297920" cy="7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Switching Table	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4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74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343080" marR="0" lvl="0" indent="-339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400"/>
              <a:buFont typeface="Noto Sans Symbols"/>
              <a:buChar char="▪"/>
            </a:pPr>
            <a:r>
              <a:rPr lang="en-US" sz="2400" b="0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Unknown destination → send out on all Interfaces </a:t>
            </a:r>
            <a:r>
              <a:rPr lang="en-US" sz="2400" b="1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(flooding)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Skip the incoming interface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74" descr="f03-02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800" y="3284280"/>
            <a:ext cx="3889440" cy="342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74"/>
          <p:cNvSpPr txBox="1"/>
          <p:nvPr/>
        </p:nvSpPr>
        <p:spPr>
          <a:xfrm>
            <a:off x="8054640" y="2624400"/>
            <a:ext cx="2735280" cy="39592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Destination, Port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-------------------------------------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A			3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B			0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C			3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D			3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E			2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F			1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G			0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Montserrat"/>
                <a:ea typeface="Montserrat"/>
                <a:cs typeface="Montserrat"/>
                <a:sym typeface="Montserrat"/>
              </a:rPr>
              <a:t>H			0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marL="342720" marR="0" lvl="0" indent="-34272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 strike="noStrike">
                <a:latin typeface="Montserrat"/>
                <a:ea typeface="Montserrat"/>
                <a:cs typeface="Montserrat"/>
                <a:sym typeface="Montserrat"/>
              </a:rPr>
              <a:t>Forwarding Table for Switch 2</a:t>
            </a:r>
            <a:endParaRPr sz="1600" b="0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7" name="Google Shape;367;p74"/>
          <p:cNvCxnSpPr/>
          <p:nvPr/>
        </p:nvCxnSpPr>
        <p:spPr>
          <a:xfrm rot="10800000">
            <a:off x="3108960" y="3840480"/>
            <a:ext cx="0" cy="365760"/>
          </a:xfrm>
          <a:prstGeom prst="straightConnector1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8" name="Google Shape;368;p74"/>
          <p:cNvCxnSpPr/>
          <p:nvPr/>
        </p:nvCxnSpPr>
        <p:spPr>
          <a:xfrm>
            <a:off x="3646800" y="4572360"/>
            <a:ext cx="21600" cy="365040"/>
          </a:xfrm>
          <a:prstGeom prst="straightConnector1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9" name="Google Shape;369;p74"/>
          <p:cNvCxnSpPr/>
          <p:nvPr/>
        </p:nvCxnSpPr>
        <p:spPr>
          <a:xfrm>
            <a:off x="3751200" y="4503240"/>
            <a:ext cx="365400" cy="13680"/>
          </a:xfrm>
          <a:prstGeom prst="straightConnector1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0" name="Google Shape;370;p74"/>
          <p:cNvCxnSpPr/>
          <p:nvPr/>
        </p:nvCxnSpPr>
        <p:spPr>
          <a:xfrm>
            <a:off x="2468880" y="4572000"/>
            <a:ext cx="548640" cy="13680"/>
          </a:xfrm>
          <a:prstGeom prst="straightConnector1">
            <a:avLst/>
          </a:prstGeom>
          <a:noFill/>
          <a:ln w="54700" cap="flat" cmpd="sng">
            <a:solidFill>
              <a:srgbClr val="FF0000"/>
            </a:solidFill>
            <a:prstDash val="dashDot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Loop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5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7" name="Google Shape;377;p75" descr="f03-10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3280" y="1554480"/>
            <a:ext cx="541296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5"/>
          <p:cNvSpPr txBox="1"/>
          <p:nvPr/>
        </p:nvSpPr>
        <p:spPr>
          <a:xfrm>
            <a:off x="9692640" y="2468880"/>
            <a:ext cx="1805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>
                <a:latin typeface="Arial"/>
                <a:ea typeface="Arial"/>
                <a:cs typeface="Arial"/>
                <a:sym typeface="Arial"/>
              </a:rPr>
              <a:t>Spot the loop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>
                <a:latin typeface="Arial"/>
                <a:ea typeface="Arial"/>
                <a:cs typeface="Arial"/>
                <a:sym typeface="Arial"/>
              </a:rPr>
              <a:t>Why?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75"/>
          <p:cNvCxnSpPr/>
          <p:nvPr/>
        </p:nvCxnSpPr>
        <p:spPr>
          <a:xfrm>
            <a:off x="5120640" y="5303520"/>
            <a:ext cx="0" cy="1005840"/>
          </a:xfrm>
          <a:prstGeom prst="straightConnector1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0" name="Google Shape;380;p75"/>
          <p:cNvCxnSpPr/>
          <p:nvPr/>
        </p:nvCxnSpPr>
        <p:spPr>
          <a:xfrm rot="10800000">
            <a:off x="6583680" y="5303520"/>
            <a:ext cx="0" cy="822960"/>
          </a:xfrm>
          <a:prstGeom prst="straightConnector1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1" name="Google Shape;381;p75"/>
          <p:cNvCxnSpPr/>
          <p:nvPr/>
        </p:nvCxnSpPr>
        <p:spPr>
          <a:xfrm flipH="1">
            <a:off x="5016960" y="4623840"/>
            <a:ext cx="725040" cy="542160"/>
          </a:xfrm>
          <a:prstGeom prst="straightConnector1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2" name="Google Shape;382;p75"/>
          <p:cNvCxnSpPr/>
          <p:nvPr/>
        </p:nvCxnSpPr>
        <p:spPr>
          <a:xfrm>
            <a:off x="5303520" y="6217920"/>
            <a:ext cx="1188720" cy="0"/>
          </a:xfrm>
          <a:prstGeom prst="straightConnector1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3" name="Google Shape;383;p75"/>
          <p:cNvCxnSpPr/>
          <p:nvPr/>
        </p:nvCxnSpPr>
        <p:spPr>
          <a:xfrm rot="10800000">
            <a:off x="6234840" y="4505040"/>
            <a:ext cx="916200" cy="687960"/>
          </a:xfrm>
          <a:prstGeom prst="straightConnector1">
            <a:avLst/>
          </a:prstGeom>
          <a:noFill/>
          <a:ln w="54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6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Solution? Spanning Tree</a:t>
            </a:r>
            <a:endParaRPr sz="3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6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76"/>
          <p:cNvSpPr txBox="1"/>
          <p:nvPr/>
        </p:nvSpPr>
        <p:spPr>
          <a:xfrm>
            <a:off x="205920" y="1622880"/>
            <a:ext cx="11315520" cy="5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Montserrat"/>
                <a:ea typeface="Montserrat"/>
                <a:cs typeface="Montserrat"/>
                <a:sym typeface="Montserrat"/>
              </a:rPr>
              <a:t>Think of the extended LAN as being represented by a graph that possibly has loops (cycles)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strike="noStrike">
                <a:latin typeface="Montserrat"/>
                <a:ea typeface="Montserrat"/>
                <a:cs typeface="Montserrat"/>
                <a:sym typeface="Montserrat"/>
              </a:rPr>
              <a:t>A spanning tree is a sub-graph of this graph that covers all the vertices but contains no cycles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strike="noStrike">
                <a:latin typeface="Montserrat"/>
                <a:ea typeface="Montserrat"/>
                <a:cs typeface="Montserrat"/>
                <a:sym typeface="Montserrat"/>
              </a:rPr>
              <a:t>Spanning tree keeps all the vertices of the original graph but throws out some of the edges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/>
            </a:br>
            <a:br>
              <a:rPr lang="en-US" sz="1800"/>
            </a:br>
            <a:r>
              <a:rPr lang="en-US" sz="2000" b="0" strike="noStrike">
                <a:latin typeface="Montserrat"/>
                <a:ea typeface="Montserrat"/>
                <a:cs typeface="Montserrat"/>
                <a:sym typeface="Montserrat"/>
              </a:rPr>
              <a:t>Example of (a) a cyclic graph; (b) a corresponding spanning tree.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76" descr="f03-11-978012385059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640" y="3789360"/>
            <a:ext cx="4968720" cy="195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1701</Words>
  <Application>Microsoft Macintosh PowerPoint</Application>
  <PresentationFormat>Widescreen</PresentationFormat>
  <Paragraphs>309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Montserrat</vt:lpstr>
      <vt:lpstr>Noto Sans Symbols</vt:lpstr>
      <vt:lpstr>Arial</vt:lpstr>
      <vt:lpstr>Times New Roman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Shannigrahi, Susmit</cp:lastModifiedBy>
  <cp:revision>2</cp:revision>
  <dcterms:modified xsi:type="dcterms:W3CDTF">2024-10-09T07:52:46Z</dcterms:modified>
</cp:coreProperties>
</file>