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5"/>
  </p:notesMasterIdLst>
  <p:handoutMasterIdLst>
    <p:handoutMasterId r:id="rId56"/>
  </p:handoutMasterIdLst>
  <p:sldIdLst>
    <p:sldId id="542" r:id="rId3"/>
    <p:sldId id="1568" r:id="rId4"/>
    <p:sldId id="1470" r:id="rId5"/>
    <p:sldId id="1472" r:id="rId6"/>
    <p:sldId id="1559" r:id="rId7"/>
    <p:sldId id="1560" r:id="rId8"/>
    <p:sldId id="1561" r:id="rId9"/>
    <p:sldId id="1562" r:id="rId10"/>
    <p:sldId id="1563" r:id="rId11"/>
    <p:sldId id="1473" r:id="rId12"/>
    <p:sldId id="1474" r:id="rId13"/>
    <p:sldId id="1475" r:id="rId14"/>
    <p:sldId id="1476" r:id="rId15"/>
    <p:sldId id="1555" r:id="rId16"/>
    <p:sldId id="1527" r:id="rId17"/>
    <p:sldId id="1567" r:id="rId18"/>
    <p:sldId id="1564" r:id="rId19"/>
    <p:sldId id="1570" r:id="rId20"/>
    <p:sldId id="1565" r:id="rId21"/>
    <p:sldId id="1571" r:id="rId22"/>
    <p:sldId id="1572" r:id="rId23"/>
    <p:sldId id="1573" r:id="rId24"/>
    <p:sldId id="1574" r:id="rId25"/>
    <p:sldId id="1575" r:id="rId26"/>
    <p:sldId id="1566" r:id="rId27"/>
    <p:sldId id="1538" r:id="rId28"/>
    <p:sldId id="1539" r:id="rId29"/>
    <p:sldId id="1540" r:id="rId30"/>
    <p:sldId id="1541" r:id="rId31"/>
    <p:sldId id="1542" r:id="rId32"/>
    <p:sldId id="1543" r:id="rId33"/>
    <p:sldId id="1544" r:id="rId34"/>
    <p:sldId id="1545" r:id="rId35"/>
    <p:sldId id="1546" r:id="rId36"/>
    <p:sldId id="1549" r:id="rId37"/>
    <p:sldId id="1488" r:id="rId38"/>
    <p:sldId id="1489" r:id="rId39"/>
    <p:sldId id="1532" r:id="rId40"/>
    <p:sldId id="1490" r:id="rId41"/>
    <p:sldId id="1491" r:id="rId42"/>
    <p:sldId id="1528" r:id="rId43"/>
    <p:sldId id="1512" r:id="rId44"/>
    <p:sldId id="1513" r:id="rId45"/>
    <p:sldId id="1514" r:id="rId46"/>
    <p:sldId id="1505" r:id="rId47"/>
    <p:sldId id="1515" r:id="rId48"/>
    <p:sldId id="1558" r:id="rId49"/>
    <p:sldId id="1569" r:id="rId50"/>
    <p:sldId id="1552" r:id="rId51"/>
    <p:sldId id="1553" r:id="rId52"/>
    <p:sldId id="1554" r:id="rId53"/>
    <p:sldId id="1551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649" autoAdjust="0"/>
  </p:normalViewPr>
  <p:slideViewPr>
    <p:cSldViewPr snapToObjects="1">
      <p:cViewPr varScale="1">
        <p:scale>
          <a:sx n="108" d="100"/>
          <a:sy n="108" d="100"/>
        </p:scale>
        <p:origin x="1224" y="184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3A9-31A7-6C6F-6CEC-9995130D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31592-0EFD-1555-4EE5-2D32E256E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F81C-C602-7A77-29AD-66E6ADAA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418B-AB25-AE85-D58E-D9D493B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7CDD-92B8-DA64-8F13-637095FE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2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B61F-7DDE-D843-A6C8-D1D49B7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F6E1-E582-841D-58C8-22A05A86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B24B-5F8A-0C1E-DAE1-8B3DF8B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CACC-DD42-0E04-6B9A-881701F7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B680-BC11-F3D3-F990-7B3EAF98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9E5E-C3EC-1654-6AD5-757C1176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DCA9-BAC6-F2BC-11F0-D45A4B71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3DB-2D7F-9370-C1A1-2B6B2A4C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A9BD-1FA6-BD8C-2D05-26CE7269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C94-2E69-9C5D-1CAD-F844A93B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3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9BA-0CC3-8B25-1B58-377A715B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9DBB-295D-3854-7EB4-2C749199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CE68-3779-B9DD-CB62-1AE15371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27EE-A373-F6B1-8CCE-F6532270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1225-D3ED-D233-0C2B-D6F3E76B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EB4B-D06D-8E1C-8A52-D614E186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1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FB5-092E-B874-A524-5104E7E0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FF1E-A55E-BD89-A443-231AA5D6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962F-9322-E0D6-DFA8-23F25892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CD168-D27E-F119-4814-015494A99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8BE9D-5D03-E4A8-20B7-C057A80F6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2509E-5C42-D4D4-9915-52A959A6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45690-4752-C67B-11F3-14973719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F3489-19CA-4845-4851-AF638A8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1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199-66CC-710C-715D-DBE3F7D4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EE3E-FA4B-65B1-1676-D9BDC743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6D2CB-6F6C-EF13-4091-5688063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A0EE-DDD1-D67F-FC15-7A5637B1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4DF3D-E813-7490-8545-A3EA7365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DC933-8D76-16BB-486B-85BB4741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3456-86B9-C9F4-58F2-FCA2876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6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16B-23E1-EE18-E946-7CDD864C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CB6B-32E1-C5E7-B88A-08BFCEB7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09F9-AEDA-32A3-3101-D503E5B5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20E26-2A7D-F274-EBAA-5B1DACC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FDA3-AC24-CF7A-3DB5-741B1F16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3472-3C1E-D28A-2083-86330E04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9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C312-D300-154B-EEC0-43237796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5F971-0FBA-F7FB-42D2-F770D06B0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F5CE-45CD-2FE0-32C1-2FA1139B7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7B9E-8624-3D5A-90A2-F3A91F3F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C26-FC04-BDF8-7101-AD81DE45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52C9-F9EA-AB25-B453-472B9088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B821-DD91-0A6B-350A-CCA89ACB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00A5-CE29-870F-A782-94DAC770A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2F51-5F1C-E427-CEEF-D4199382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0A59-A4E8-B85B-068F-A540D372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365E-2AC0-30CC-675F-CD0224DC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731ED-DFD0-9101-C75B-F878AEE8A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64E3C-F594-E45F-2DA7-72E2CCA8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0741-D533-EE89-F3D2-26C9CB4F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0DDB-0456-918F-DF6A-C06FE21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69AB-232B-7A3F-48F4-2CE85B72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F6B90-367C-2628-994F-6D400BF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57E7-C73F-C119-A15B-0CD27FA1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4FB6-D6A8-B5F8-F61E-8196772C3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4D9BD-10C8-EE43-A663-EBAEC8D3323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AE6A-DD22-2D38-DED2-AB27B1D5C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593B-E294-F27E-9162-1F42E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E939E-7F18-B446-B961-15CFD380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System-Level: I/O, Files, Storage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err="1"/>
              <a:t>Susmit</a:t>
            </a:r>
            <a:r>
              <a:rPr lang="en-US" b="1" dirty="0"/>
              <a:t> </a:t>
            </a:r>
            <a:r>
              <a:rPr lang="en-US" b="1" dirty="0" err="1"/>
              <a:t>Shannigrahi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740CF-86ED-ED94-5F39-21BAC94C20B0}"/>
              </a:ext>
            </a:extLst>
          </p:cNvPr>
          <p:cNvSpPr txBox="1"/>
          <p:nvPr/>
        </p:nvSpPr>
        <p:spPr>
          <a:xfrm>
            <a:off x="0" y="64770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Linux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Short 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/>
              <a:t>stdin</a:t>
            </a:r>
            <a:r>
              <a:rPr lang="en-US" dirty="0"/>
              <a:t> to </a:t>
            </a:r>
            <a:r>
              <a:rPr lang="en-US" dirty="0" err="1"/>
              <a:t>stdout</a:t>
            </a:r>
            <a:r>
              <a:rPr lang="en-US" dirty="0"/>
              <a:t>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On 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endParaRPr lang="en-US" dirty="0"/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/>
          </a:p>
          <a:p>
            <a:r>
              <a:rPr lang="en-US" dirty="0"/>
              <a:t>Best practice is to always allow for short counts.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RIO Package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RIO is a set of wrappers that provide efficient and robust I/O in apps, such as network programs that are subject to short counts</a:t>
            </a:r>
          </a:p>
          <a:p>
            <a:endParaRPr lang="en-US" dirty="0"/>
          </a:p>
          <a:p>
            <a:r>
              <a:rPr lang="en-US" dirty="0"/>
              <a:t>RIO provides two different kinds of functions</a:t>
            </a:r>
          </a:p>
          <a:p>
            <a:pPr lvl="1"/>
            <a:r>
              <a:rPr lang="en-US" dirty="0" err="1"/>
              <a:t>Unbuffered</a:t>
            </a:r>
            <a:r>
              <a:rPr lang="en-US" dirty="0"/>
              <a:t> input and output of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rio_writen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Buffered input of text lines and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Buffered RIO routines are thread-safe and can be interleaved arbitrarily on the same descriptor</a:t>
            </a:r>
          </a:p>
          <a:p>
            <a:pPr lvl="2"/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http://csapp.cs.cmu.edu/3e/code.html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src/csapp.c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include/</a:t>
            </a:r>
            <a:r>
              <a:rPr lang="en-US" b="1" dirty="0" err="1">
                <a:latin typeface="Courier New"/>
                <a:cs typeface="Courier New"/>
              </a:rPr>
              <a:t>csapp.h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sig handler 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9298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Layered on Unix file:</a:t>
            </a:r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0 </a:t>
            </a:r>
            <a:r>
              <a:rPr lang="en-US" i="1" dirty="0"/>
              <a:t>, B</a:t>
            </a:r>
            <a:r>
              <a:rPr lang="en-US" i="1" baseline="-25000" dirty="0"/>
              <a:t>1 </a:t>
            </a:r>
            <a:r>
              <a:rPr lang="en-US" i="1" dirty="0"/>
              <a:t>, 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Cool fact: All 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/>
          </a:p>
          <a:p>
            <a:r>
              <a:rPr lang="en-US" dirty="0"/>
              <a:t>Even 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vmlinuz-3.13.0-55-generic </a:t>
            </a:r>
            <a:r>
              <a:rPr lang="en-US" dirty="0"/>
              <a:t>(kernel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 	                                                  </a:t>
            </a:r>
            <a:r>
              <a:rPr lang="en-US" dirty="0"/>
              <a:t>(kernel data structures)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Files: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Note: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>
                <a:ea typeface="+mn-ea"/>
                <a:cs typeface="+mn-cs"/>
              </a:rPr>
              <a:t>functions (use </a:t>
            </a:r>
            <a:r>
              <a:rPr lang="en-US" sz="2000" b="1" dirty="0" err="1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>
                <a:ea typeface="+mn-ea"/>
                <a:cs typeface="+mn-cs"/>
              </a:rPr>
              <a:t> to change)</a:t>
            </a:r>
          </a:p>
          <a:p>
            <a:r>
              <a:rPr lang="en-US" i="1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/>
              <a:t>How Processes Share Files: </a:t>
            </a:r>
            <a:r>
              <a:rPr lang="en-US" sz="3200" dirty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</a:p>
          <a:p>
            <a:r>
              <a:rPr lang="en-US" i="1" dirty="0">
                <a:solidFill>
                  <a:srgbClr val="C00000"/>
                </a:solidFill>
              </a:rPr>
              <a:t>After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parent’s, and +1 to each </a:t>
            </a:r>
            <a:r>
              <a:rPr lang="en-US" dirty="0" err="1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/>
          </a:p>
          <a:p>
            <a:r>
              <a:rPr lang="en-US" dirty="0"/>
              <a:t>Answer: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 to 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>
                <a:latin typeface="Courier New"/>
                <a:cs typeface="Courier New"/>
              </a:rPr>
              <a:t>exec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(cont.)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(</a:t>
            </a:r>
            <a:r>
              <a:rPr lang="en-US" dirty="0" err="1">
                <a:latin typeface="Courier New" pitchFamily="49" charset="0"/>
              </a:rPr>
              <a:t>libc.so</a:t>
            </a:r>
            <a:r>
              <a:rPr lang="en-US" dirty="0"/>
              <a:t>) 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</a:t>
            </a:r>
          </a:p>
          <a:p>
            <a:endParaRPr lang="en-US" dirty="0"/>
          </a:p>
          <a:p>
            <a:r>
              <a:rPr lang="en-US" dirty="0"/>
              <a:t>Examples 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</a:t>
            </a:r>
          </a:p>
          <a:p>
            <a:pPr lvl="1"/>
            <a:endParaRPr lang="en-US" dirty="0"/>
          </a:p>
          <a:p>
            <a:r>
              <a:rPr lang="en-US" dirty="0"/>
              <a:t>C programs begin life with three open streams </a:t>
            </a:r>
            <a:br>
              <a:rPr lang="en-US" dirty="0"/>
            </a:br>
            <a:r>
              <a:rPr lang="en-US" dirty="0"/>
              <a:t>(defined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 (standard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gets, </a:t>
            </a:r>
            <a:r>
              <a:rPr lang="en-US" dirty="0" err="1">
                <a:latin typeface="Courier New"/>
                <a:cs typeface="Courier New"/>
              </a:rPr>
              <a:t>fgets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text one character at a time, stopping at newline</a:t>
            </a:r>
          </a:p>
          <a:p>
            <a:r>
              <a:rPr lang="en-US" dirty="0"/>
              <a:t>Implementing as Unix I/O calls expensive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/>
              <a:t> require Unix kernel calls</a:t>
            </a:r>
          </a:p>
          <a:p>
            <a:pPr lvl="2"/>
            <a:r>
              <a:rPr lang="en-US" dirty="0"/>
              <a:t>&gt; 10,000 clock cycles</a:t>
            </a:r>
          </a:p>
          <a:p>
            <a:r>
              <a:rPr lang="en-US" dirty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>
                <a:latin typeface="Courier New"/>
                <a:cs typeface="Courier New"/>
              </a:rPr>
              <a:t>read </a:t>
            </a:r>
            <a:r>
              <a:rPr lang="en-US" dirty="0"/>
              <a:t>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“\n”, call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>
                <a:latin typeface="+mn-lt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 return from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, 6);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/>
              <a:t>Elegant mapping of files to devices allows kernel to export simple interface called </a:t>
            </a:r>
            <a:r>
              <a:rPr lang="en-US" i="1" dirty="0"/>
              <a:t>Unix I/O: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lseek</a:t>
            </a:r>
            <a:r>
              <a:rPr lang="en-US" b="1" dirty="0">
                <a:latin typeface="Courier New" pitchFamily="49" charset="0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file position 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Linux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/>
              <a:t>Closing remarks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Unix I/O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</a:t>
            </a:r>
          </a:p>
          <a:p>
            <a:pPr lvl="2"/>
            <a:r>
              <a:rPr lang="en-US" dirty="0"/>
              <a:t>All other I/O packages are implemented using Unix I/O functions</a:t>
            </a:r>
          </a:p>
          <a:p>
            <a:pPr lvl="1"/>
            <a:r>
              <a:rPr lang="en-US" dirty="0"/>
              <a:t>Unix I/O provides functions for accessing file metadata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</a:t>
            </a:r>
          </a:p>
          <a:p>
            <a:pPr lvl="1"/>
            <a:r>
              <a:rPr lang="en-US" dirty="0"/>
              <a:t>Efficient reading of text lines requires some form of buffering, also tricky and error prone</a:t>
            </a:r>
          </a:p>
          <a:p>
            <a:pPr lvl="1"/>
            <a:r>
              <a:rPr lang="en-US" dirty="0"/>
              <a:t>Both of these issues are addressed by the standard I/O and RIO packages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sockets (CS:APP3e, Sec 10.11)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r>
              <a:rPr lang="en-US" dirty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dirty="0"/>
              <a:t>Inside signal handlers, because Unix I/O is </a:t>
            </a:r>
            <a:r>
              <a:rPr lang="en-US" dirty="0" err="1"/>
              <a:t>async</a:t>
            </a:r>
            <a:r>
              <a:rPr lang="en-US" dirty="0"/>
              <a:t>-signal-safe</a:t>
            </a:r>
          </a:p>
          <a:p>
            <a:pPr lvl="1"/>
            <a:r>
              <a:rPr lang="en-US" dirty="0"/>
              <a:t>In rare cases when you need absolute highest 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 sockets</a:t>
            </a:r>
          </a:p>
          <a:p>
            <a:pPr lvl="1"/>
            <a:r>
              <a:rPr lang="en-US" dirty="0"/>
              <a:t>Avoid using standard I/O on sockets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/>
              <a:t>Aside: Working 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you should never use on binary files</a:t>
            </a:r>
          </a:p>
          <a:p>
            <a:pPr lvl="1"/>
            <a:r>
              <a:rPr lang="en-US" dirty="0"/>
              <a:t>Text-oriented I/O such as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rio_readlineb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 EOL characters. </a:t>
            </a:r>
          </a:p>
          <a:p>
            <a:pPr lvl="2"/>
            <a:r>
              <a:rPr lang="en-US" dirty="0"/>
              <a:t>Use functions like </a:t>
            </a:r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r>
              <a:rPr lang="en-US" dirty="0"/>
              <a:t> instead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 (end of string) as special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 Stevens &amp; Stephen A. </a:t>
            </a:r>
            <a:r>
              <a:rPr lang="en-US" dirty="0" err="1"/>
              <a:t>Rago</a:t>
            </a:r>
            <a:r>
              <a:rPr lang="en-US" dirty="0"/>
              <a:t>, </a:t>
            </a:r>
            <a:r>
              <a:rPr lang="en-US" b="1" i="1" dirty="0"/>
              <a:t>Advanced Programming in the Unix Environment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Addison Wesley, 2005</a:t>
            </a:r>
          </a:p>
          <a:p>
            <a:pPr lvl="2"/>
            <a:r>
              <a:rPr lang="en-US" dirty="0"/>
              <a:t>Updated from </a:t>
            </a:r>
            <a:r>
              <a:rPr lang="en-US" dirty="0" err="1"/>
              <a:t>Stevens’s</a:t>
            </a:r>
            <a:r>
              <a:rPr lang="en-US" dirty="0"/>
              <a:t> 1993 classic text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Linux bible: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The Linux Programming Interface, No Starch Press, 2010</a:t>
            </a:r>
          </a:p>
          <a:p>
            <a:pPr lvl="2"/>
            <a:r>
              <a:rPr lang="en-US" dirty="0"/>
              <a:t>Encyclopedic and authoritative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4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a </a:t>
            </a:r>
            <a:r>
              <a:rPr lang="en-US" i="1" dirty="0"/>
              <a:t>type</a:t>
            </a:r>
            <a:r>
              <a:rPr lang="en-US" dirty="0"/>
              <a:t> indicating its role in the system</a:t>
            </a:r>
          </a:p>
          <a:p>
            <a:pPr lvl="1"/>
            <a:r>
              <a:rPr lang="en-US" i="1" dirty="0"/>
              <a:t>Regular file: </a:t>
            </a:r>
            <a:r>
              <a:rPr lang="en-US" dirty="0"/>
              <a:t>Contains arbitrary data</a:t>
            </a:r>
          </a:p>
          <a:p>
            <a:pPr lvl="1"/>
            <a:r>
              <a:rPr lang="en-US" i="1" dirty="0"/>
              <a:t>Directory:  </a:t>
            </a:r>
            <a:r>
              <a:rPr lang="en-US" dirty="0"/>
              <a:t>Index for a related group of files</a:t>
            </a:r>
          </a:p>
          <a:p>
            <a:pPr lvl="1"/>
            <a:r>
              <a:rPr lang="en-US" i="1" dirty="0"/>
              <a:t>Socket:</a:t>
            </a:r>
            <a:r>
              <a:rPr lang="en-US" dirty="0"/>
              <a:t> For communicating with a process on another machine</a:t>
            </a:r>
          </a:p>
          <a:p>
            <a:endParaRPr lang="en-US" dirty="0"/>
          </a:p>
          <a:p>
            <a:r>
              <a:rPr lang="en-US" dirty="0"/>
              <a:t>Other file types beyond our scope</a:t>
            </a:r>
          </a:p>
          <a:p>
            <a:pPr lvl="1"/>
            <a:r>
              <a:rPr lang="en-US" i="1" dirty="0"/>
              <a:t>Named pipes (FIFOs)</a:t>
            </a:r>
          </a:p>
          <a:p>
            <a:pPr lvl="1"/>
            <a:r>
              <a:rPr lang="en-US" i="1" dirty="0"/>
              <a:t>Symbolic links</a:t>
            </a:r>
          </a:p>
          <a:p>
            <a:pPr lvl="1"/>
            <a:r>
              <a:rPr lang="en-US" i="1" dirty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the contents of the resulting 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/>
              <a:t>Only recommended operation on a directory: read 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regular file contains arbitrary data</a:t>
            </a:r>
          </a:p>
          <a:p>
            <a:r>
              <a:rPr lang="en-US" dirty="0"/>
              <a:t>Applications 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/>
              <a:t>Text files are regular files with only ASCII or Unicode characters</a:t>
            </a:r>
          </a:p>
          <a:p>
            <a:pPr lvl="1"/>
            <a:r>
              <a:rPr lang="en-US" dirty="0"/>
              <a:t>Binary files are everything else</a:t>
            </a:r>
          </a:p>
          <a:p>
            <a:pPr lvl="2"/>
            <a:r>
              <a:rPr lang="en-US" dirty="0"/>
              <a:t>e.g., object files, JPEG images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difference!</a:t>
            </a:r>
          </a:p>
          <a:p>
            <a:r>
              <a:rPr lang="en-US" dirty="0"/>
              <a:t>Text 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/>
              <a:t>Newline is </a:t>
            </a:r>
            <a:r>
              <a:rPr lang="en-US" dirty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character (LF)</a:t>
            </a:r>
          </a:p>
          <a:p>
            <a:r>
              <a:rPr lang="en-US" dirty="0"/>
              <a:t>End of line (EOL) indicators in other systems</a:t>
            </a:r>
          </a:p>
          <a:p>
            <a:pPr lvl="1"/>
            <a:r>
              <a:rPr lang="en-US" dirty="0"/>
              <a:t>Linux and Mac OS: 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 (</a:t>
            </a:r>
            <a:r>
              <a:rPr lang="en-US" dirty="0">
                <a:latin typeface="Courier New"/>
                <a:cs typeface="Courier New"/>
              </a:rPr>
              <a:t>0xa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 feed </a:t>
            </a:r>
            <a:r>
              <a:rPr lang="en-US"/>
              <a:t>(LF)</a:t>
            </a:r>
          </a:p>
          <a:p>
            <a:pPr lvl="1"/>
            <a:r>
              <a:rPr lang="en-US"/>
              <a:t>Windows </a:t>
            </a:r>
            <a:r>
              <a:rPr lang="en-US" dirty="0"/>
              <a:t>and Internet protocols: ‘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’ (</a:t>
            </a:r>
            <a:r>
              <a:rPr lang="en-US" dirty="0">
                <a:latin typeface="Courier New"/>
                <a:cs typeface="Courier New"/>
              </a:rPr>
              <a:t>0xd 0xa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Carriage return (CR) followed by line feed (LF)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consists of an array of </a:t>
            </a:r>
            <a:r>
              <a:rPr lang="en-US" i="1" dirty="0"/>
              <a:t>links</a:t>
            </a:r>
          </a:p>
          <a:p>
            <a:pPr lvl="1"/>
            <a:r>
              <a:rPr lang="en-US" dirty="0"/>
              <a:t>Each link maps a </a:t>
            </a:r>
            <a:r>
              <a:rPr lang="en-US" i="1" dirty="0"/>
              <a:t>filenam</a:t>
            </a:r>
            <a:r>
              <a:rPr lang="en-US" dirty="0"/>
              <a:t>e to a file</a:t>
            </a:r>
          </a:p>
          <a:p>
            <a:r>
              <a:rPr lang="en-US" dirty="0"/>
              <a:t>Each directory contains at least two entries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/>
              <a:t> (dot) is  a link to itself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..</a:t>
            </a:r>
            <a:r>
              <a:rPr lang="en-US" dirty="0"/>
              <a:t> (dot dot) is a link to </a:t>
            </a:r>
            <a:r>
              <a:rPr lang="en-US" i="1" dirty="0"/>
              <a:t>the parent directory </a:t>
            </a:r>
            <a:r>
              <a:rPr lang="en-US" dirty="0"/>
              <a:t>in the </a:t>
            </a:r>
            <a:r>
              <a:rPr lang="en-US" i="1" dirty="0"/>
              <a:t>directory hierarchy</a:t>
            </a:r>
            <a:r>
              <a:rPr lang="en-US" dirty="0"/>
              <a:t> (next slide)</a:t>
            </a:r>
          </a:p>
          <a:p>
            <a:r>
              <a:rPr lang="en-US" dirty="0"/>
              <a:t>Commands for manipulating directories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mkdir</a:t>
            </a:r>
            <a:r>
              <a:rPr lang="en-US" dirty="0"/>
              <a:t>: create empty directory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/>
              <a:t>: view directory contents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rmdir</a:t>
            </a:r>
            <a:r>
              <a:rPr lang="en-US" dirty="0"/>
              <a:t>: delete empty directory</a:t>
            </a:r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/>
              <a:t>All files are organized as a hierarchy anchored by root directory named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/>
              <a:t> (slash)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maintains </a:t>
            </a:r>
            <a:r>
              <a:rPr lang="en-US" i="1" dirty="0"/>
              <a:t>current working directory (</a:t>
            </a:r>
            <a:r>
              <a:rPr lang="en-US" i="1" dirty="0" err="1"/>
              <a:t>cwd</a:t>
            </a:r>
            <a:r>
              <a:rPr lang="en-US" i="1" dirty="0"/>
              <a:t>) </a:t>
            </a:r>
            <a:r>
              <a:rPr lang="en-US" dirty="0"/>
              <a:t>for each process</a:t>
            </a:r>
          </a:p>
          <a:p>
            <a:pPr lvl="1"/>
            <a:r>
              <a:rPr lang="en-US" dirty="0"/>
              <a:t>Modified using the </a:t>
            </a:r>
            <a:r>
              <a:rPr lang="en-US" dirty="0">
                <a:latin typeface="Courier New"/>
                <a:cs typeface="Courier New"/>
              </a:rPr>
              <a:t>cd</a:t>
            </a:r>
            <a:r>
              <a:rPr lang="en-US" dirty="0"/>
              <a:t> command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bryant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/>
              <a:t>Locations of files in the hierarchy denoted by </a:t>
            </a:r>
            <a:r>
              <a:rPr lang="en-US" i="1" dirty="0"/>
              <a:t>pathnames</a:t>
            </a:r>
          </a:p>
          <a:p>
            <a:pPr lvl="1"/>
            <a:r>
              <a:rPr lang="en-US" i="1" dirty="0"/>
              <a:t>Absolute pathname </a:t>
            </a:r>
            <a:r>
              <a:rPr lang="en-US" dirty="0"/>
              <a:t>starts with ‘/’ and denotes path from root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/home/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Relative pathname </a:t>
            </a:r>
            <a:r>
              <a:rPr lang="en-US" dirty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../home/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  <a:cs typeface="Courier New"/>
              </a:rPr>
              <a:t>cwd</a:t>
            </a:r>
            <a:r>
              <a:rPr lang="en-US" sz="1800" dirty="0">
                <a:latin typeface="+mn-lt"/>
                <a:cs typeface="Courier New"/>
              </a:rPr>
              <a:t>: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17577</TotalTime>
  <Words>5008</Words>
  <Application>Microsoft Macintosh PowerPoint</Application>
  <PresentationFormat>On-screen Show (4:3)</PresentationFormat>
  <Paragraphs>939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Aptos</vt:lpstr>
      <vt:lpstr>Aptos Display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Custom Design</vt:lpstr>
      <vt:lpstr>System-Level: I/O, Files, Storage  </vt:lpstr>
      <vt:lpstr>Today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The RIO Package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  <vt:lpstr>Extra Slides</vt:lpstr>
      <vt:lpstr>Fun with File Descriptors (1)</vt:lpstr>
      <vt:lpstr>Fun with File Descriptors (2)</vt:lpstr>
      <vt:lpstr>Fun with File Descriptors (3)</vt:lpstr>
      <vt:lpstr>Accessing Directories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Shannigrahi, Susmit</cp:lastModifiedBy>
  <cp:revision>754</cp:revision>
  <cp:lastPrinted>2012-10-18T17:15:46Z</cp:lastPrinted>
  <dcterms:created xsi:type="dcterms:W3CDTF">2012-10-18T16:33:38Z</dcterms:created>
  <dcterms:modified xsi:type="dcterms:W3CDTF">2024-09-29T22:42:58Z</dcterms:modified>
</cp:coreProperties>
</file>