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8" r:id="rId4"/>
    <p:sldId id="286" r:id="rId5"/>
    <p:sldId id="270" r:id="rId6"/>
    <p:sldId id="269" r:id="rId7"/>
    <p:sldId id="301" r:id="rId8"/>
    <p:sldId id="277" r:id="rId9"/>
    <p:sldId id="302" r:id="rId10"/>
    <p:sldId id="303" r:id="rId11"/>
    <p:sldId id="304" r:id="rId12"/>
    <p:sldId id="271" r:id="rId13"/>
    <p:sldId id="272" r:id="rId14"/>
    <p:sldId id="273" r:id="rId15"/>
    <p:sldId id="274" r:id="rId16"/>
    <p:sldId id="275" r:id="rId17"/>
    <p:sldId id="30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05" r:id="rId26"/>
    <p:sldId id="306" r:id="rId27"/>
    <p:sldId id="289" r:id="rId28"/>
    <p:sldId id="287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9" r:id="rId38"/>
    <p:sldId id="26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B0FCE-5DE9-C27A-0582-014159FEF2B1}" v="133" dt="2021-09-28T01:51:21.494"/>
    <p1510:client id="{32C8A9F8-3E33-636F-731E-00144C7619B7}" v="349" dt="2021-09-28T16:23:27.254"/>
    <p1510:client id="{40D83960-DCDD-70AF-1B13-10B395F3AFE1}" v="2863" dt="2021-09-24T15:19:29.276"/>
    <p1510:client id="{4A14D475-DACE-F953-1272-D6C9B80D5486}" v="234" dt="2021-10-04T20:03:26.876"/>
    <p1510:client id="{50B91C6A-64DD-4170-6F98-D8CD851C98D9}" v="1619" dt="2021-10-01T06:02:52.119"/>
    <p1510:client id="{73734E11-B349-095D-D13F-9CD24A7F18CB}" v="855" dt="2021-09-24T20:23:24.344"/>
    <p1510:client id="{73FA9D0D-C1D2-3D25-2E9E-3841F3188452}" v="100" dt="2021-09-24T02:11:16.072"/>
    <p1510:client id="{8D5065AE-C55D-1EE1-8D2B-EE8689EFCD6C}" v="1073" dt="2021-09-29T17:03:16.755"/>
    <p1510:client id="{A18CCCA9-55D5-C5AD-2A46-38219382A9C5}" v="496" dt="2021-09-29T15:19:19.894"/>
    <p1510:client id="{CA7A987E-1E73-364F-18AF-AB75CA8B0D43}" v="5210" dt="2021-10-01T02:26:25.325"/>
    <p1510:client id="{D609F9EB-F4E4-B12A-F7D4-A1D681B61E26}" v="198" dt="2021-10-03T18:55:24.998"/>
    <p1510:client id="{D7F04349-82AF-004D-FD98-1297A1C2C022}" v="4239" dt="2021-10-04T18:58:55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2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2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9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23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A4F228-0736-3845-8DDA-425F0C1FA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F6DED-E907-594F-8636-FD1EFD6E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nnect.netflix.com/Open-Connect-Overview.pdf" TargetMode="External"/><Relationship Id="rId2" Type="http://schemas.openxmlformats.org/officeDocument/2006/relationships/hyperlink" Target="https://www.insiderintelligence.com/insights/netflix-subscribers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13730" cy="3409980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Advantages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Uses existing, scalable DNS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Limitations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Lots of DNS round-trip time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CDN authoritative DNS server responds to the IP address of resolvers and not that of actual client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Full control to the CDN provider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DNS Redirection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4F6B6-1186-4FCB-99A6-6E1645FD4669}"/>
              </a:ext>
            </a:extLst>
          </p:cNvPr>
          <p:cNvSpPr txBox="1"/>
          <p:nvPr/>
        </p:nvSpPr>
        <p:spPr>
          <a:xfrm>
            <a:off x="1591734" y="5539317"/>
            <a:ext cx="57647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>
                <a:latin typeface="Courier New"/>
                <a:cs typeface="Courier New"/>
              </a:rPr>
              <a:t>www.fox.com.		510	IN	CNAME	www.fox-rma.com.edgesuite.net.</a:t>
            </a:r>
          </a:p>
          <a:p>
            <a:r>
              <a:rPr lang="pl-PL" sz="1000">
                <a:latin typeface="Courier New"/>
                <a:cs typeface="Courier New"/>
              </a:rPr>
              <a:t>www.fox-rma.com.edgesuite.net. 5139 IN	CNAME	a2047.w7.akamai.net.</a:t>
            </a:r>
          </a:p>
          <a:p>
            <a:r>
              <a:rPr lang="hr-HR" sz="1000">
                <a:latin typeface="Courier New"/>
                <a:cs typeface="Courier New"/>
              </a:rPr>
              <a:t>a2047.w7.akamai.net.	4	IN	A	23.62.96.128</a:t>
            </a:r>
          </a:p>
          <a:p>
            <a:r>
              <a:rPr lang="hr-HR" sz="1000">
                <a:latin typeface="Courier New"/>
                <a:cs typeface="Courier New"/>
              </a:rPr>
              <a:t>a2047.w7.akamai.net.	4	IN	A	23.62.96.144</a:t>
            </a:r>
          </a:p>
          <a:p>
            <a:r>
              <a:rPr lang="hr-HR" sz="1000">
                <a:latin typeface="Courier New"/>
                <a:cs typeface="Courier New"/>
              </a:rPr>
              <a:t>a2047.w7.akamai.net.	4	IN	A	23.62.96.193</a:t>
            </a:r>
          </a:p>
          <a:p>
            <a:r>
              <a:rPr lang="hr-HR" sz="1000">
                <a:latin typeface="Courier New"/>
                <a:cs typeface="Courier New"/>
              </a:rPr>
              <a:t>a2047.w7.akamai.net.	4	IN	A	23.62.96.162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2CD9-CCDC-4442-9CB7-45E321C913AD}"/>
              </a:ext>
            </a:extLst>
          </p:cNvPr>
          <p:cNvSpPr/>
          <p:nvPr/>
        </p:nvSpPr>
        <p:spPr>
          <a:xfrm>
            <a:off x="4575175" y="1013884"/>
            <a:ext cx="4443941" cy="389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64BBFE-FF0C-4870-8C2B-637B3A69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80" y="1138108"/>
            <a:ext cx="3356649" cy="3425152"/>
          </a:xfrm>
          <a:prstGeom prst="rect">
            <a:avLst/>
          </a:prstGeom>
          <a:effectLst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7084345-84C0-47E1-A04A-DA42EA74A470}"/>
              </a:ext>
            </a:extLst>
          </p:cNvPr>
          <p:cNvSpPr txBox="1"/>
          <p:nvPr/>
        </p:nvSpPr>
        <p:spPr>
          <a:xfrm>
            <a:off x="8042274" y="4560354"/>
            <a:ext cx="547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User</a:t>
            </a:r>
            <a:endParaRPr lang="en-US" sz="1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D88EF-6C98-4C9C-B5CE-C552A0FE510F}"/>
              </a:ext>
            </a:extLst>
          </p:cNvPr>
          <p:cNvSpPr txBox="1"/>
          <p:nvPr/>
        </p:nvSpPr>
        <p:spPr>
          <a:xfrm>
            <a:off x="4606828" y="4942970"/>
            <a:ext cx="32073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5: DNS redirection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30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13730" cy="4923396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Same IP address for multiple servers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Advantages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Simple Management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Uses BGP Best Path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Less DNS lookup time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Limitations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Loses other server selection flexibility like server load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BGP path may not be optimal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Anycast Redirection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2CD9-CCDC-4442-9CB7-45E321C913AD}"/>
              </a:ext>
            </a:extLst>
          </p:cNvPr>
          <p:cNvSpPr/>
          <p:nvPr/>
        </p:nvSpPr>
        <p:spPr>
          <a:xfrm>
            <a:off x="4580466" y="1013884"/>
            <a:ext cx="4438650" cy="449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084345-84C0-47E1-A04A-DA42EA74A470}"/>
              </a:ext>
            </a:extLst>
          </p:cNvPr>
          <p:cNvSpPr txBox="1"/>
          <p:nvPr/>
        </p:nvSpPr>
        <p:spPr>
          <a:xfrm>
            <a:off x="7608357" y="4840812"/>
            <a:ext cx="547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User</a:t>
            </a:r>
            <a:endParaRPr lang="en-US" sz="1400">
              <a:cs typeface="Calibri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E1FB746-B99B-46CB-959F-95F2711FD631}"/>
              </a:ext>
            </a:extLst>
          </p:cNvPr>
          <p:cNvSpPr/>
          <p:nvPr/>
        </p:nvSpPr>
        <p:spPr>
          <a:xfrm>
            <a:off x="7099300" y="1765300"/>
            <a:ext cx="914400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A830AF1-E5E5-47FB-B92B-621EA56BDA5E}"/>
              </a:ext>
            </a:extLst>
          </p:cNvPr>
          <p:cNvSpPr/>
          <p:nvPr/>
        </p:nvSpPr>
        <p:spPr>
          <a:xfrm>
            <a:off x="5781675" y="2273300"/>
            <a:ext cx="914400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2A68688F-851A-4FD6-A802-7A618F0FA1FA}"/>
              </a:ext>
            </a:extLst>
          </p:cNvPr>
          <p:cNvSpPr/>
          <p:nvPr/>
        </p:nvSpPr>
        <p:spPr>
          <a:xfrm>
            <a:off x="7173384" y="3119966"/>
            <a:ext cx="1020233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81B26-99D8-49D6-879A-2C290272EF17}"/>
              </a:ext>
            </a:extLst>
          </p:cNvPr>
          <p:cNvSpPr txBox="1"/>
          <p:nvPr/>
        </p:nvSpPr>
        <p:spPr>
          <a:xfrm>
            <a:off x="6010275" y="2623608"/>
            <a:ext cx="4572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AS1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A854F-4023-4363-A125-F8E92A4A901B}"/>
              </a:ext>
            </a:extLst>
          </p:cNvPr>
          <p:cNvSpPr txBox="1"/>
          <p:nvPr/>
        </p:nvSpPr>
        <p:spPr>
          <a:xfrm>
            <a:off x="7327899" y="2115608"/>
            <a:ext cx="4572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AS8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5C353-6372-4402-9C11-D33D7B50AD50}"/>
              </a:ext>
            </a:extLst>
          </p:cNvPr>
          <p:cNvSpPr txBox="1"/>
          <p:nvPr/>
        </p:nvSpPr>
        <p:spPr>
          <a:xfrm>
            <a:off x="7428440" y="3380316"/>
            <a:ext cx="5312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AS10</a:t>
            </a:r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C653062-D813-4690-A30F-57972FF42351}"/>
              </a:ext>
            </a:extLst>
          </p:cNvPr>
          <p:cNvSpPr/>
          <p:nvPr/>
        </p:nvSpPr>
        <p:spPr>
          <a:xfrm>
            <a:off x="5919259" y="3516840"/>
            <a:ext cx="1020233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2F1B9-6D68-40F1-BF8D-EB43943815C1}"/>
              </a:ext>
            </a:extLst>
          </p:cNvPr>
          <p:cNvSpPr txBox="1"/>
          <p:nvPr/>
        </p:nvSpPr>
        <p:spPr>
          <a:xfrm>
            <a:off x="6174315" y="3777190"/>
            <a:ext cx="5312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AS20</a:t>
            </a:r>
            <a:endParaRPr lang="en-US"/>
          </a:p>
        </p:txBody>
      </p:sp>
      <p:pic>
        <p:nvPicPr>
          <p:cNvPr id="6" name="Graphic 9" descr="Server with solid fill">
            <a:extLst>
              <a:ext uri="{FF2B5EF4-FFF2-40B4-BE49-F238E27FC236}">
                <a16:creationId xmlns:a16="http://schemas.microsoft.com/office/drawing/2014/main" id="{97DD73CF-17A9-43A1-9A56-257B5640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883" y="1765300"/>
            <a:ext cx="565151" cy="565151"/>
          </a:xfrm>
          <a:prstGeom prst="rect">
            <a:avLst/>
          </a:prstGeom>
        </p:spPr>
      </p:pic>
      <p:pic>
        <p:nvPicPr>
          <p:cNvPr id="7" name="Graphic 9" descr="Server with solid fill">
            <a:extLst>
              <a:ext uri="{FF2B5EF4-FFF2-40B4-BE49-F238E27FC236}">
                <a16:creationId xmlns:a16="http://schemas.microsoft.com/office/drawing/2014/main" id="{D56E8417-BAF4-4E76-9543-8D128300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967" y="4665134"/>
            <a:ext cx="565151" cy="565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E94E7D-F872-44F3-ADAE-ECE426837E80}"/>
              </a:ext>
            </a:extLst>
          </p:cNvPr>
          <p:cNvSpPr txBox="1"/>
          <p:nvPr/>
        </p:nvSpPr>
        <p:spPr>
          <a:xfrm>
            <a:off x="4872566" y="1491192"/>
            <a:ext cx="11027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120.10.0.0/16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529AA-8773-4074-94ED-0B2FB1B0B94D}"/>
              </a:ext>
            </a:extLst>
          </p:cNvPr>
          <p:cNvSpPr txBox="1"/>
          <p:nvPr/>
        </p:nvSpPr>
        <p:spPr>
          <a:xfrm>
            <a:off x="5073650" y="4391024"/>
            <a:ext cx="11027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120.10.0.0/16</a:t>
            </a:r>
            <a:endParaRPr lang="en-US"/>
          </a:p>
        </p:txBody>
      </p:sp>
      <p:pic>
        <p:nvPicPr>
          <p:cNvPr id="17" name="Graphic 19" descr="Internet outline">
            <a:extLst>
              <a:ext uri="{FF2B5EF4-FFF2-40B4-BE49-F238E27FC236}">
                <a16:creationId xmlns:a16="http://schemas.microsoft.com/office/drawing/2014/main" id="{16A0C980-9737-491D-B4E7-796C36740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7679" y="4233742"/>
            <a:ext cx="775152" cy="7635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CABC65-D095-49E4-A98F-DAF962959C52}"/>
              </a:ext>
            </a:extLst>
          </p:cNvPr>
          <p:cNvSpPr txBox="1"/>
          <p:nvPr/>
        </p:nvSpPr>
        <p:spPr>
          <a:xfrm>
            <a:off x="4819650" y="2327274"/>
            <a:ext cx="11027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Edge server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50AB0-7DE5-4893-ACD4-72228FF4DFA7}"/>
              </a:ext>
            </a:extLst>
          </p:cNvPr>
          <p:cNvSpPr txBox="1"/>
          <p:nvPr/>
        </p:nvSpPr>
        <p:spPr>
          <a:xfrm>
            <a:off x="5422900" y="5190064"/>
            <a:ext cx="11027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Edge server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B2F875-3532-47C3-89D7-E132EAE7C9BA}"/>
              </a:ext>
            </a:extLst>
          </p:cNvPr>
          <p:cNvCxnSpPr/>
          <p:nvPr/>
        </p:nvCxnSpPr>
        <p:spPr>
          <a:xfrm>
            <a:off x="7702549" y="2596091"/>
            <a:ext cx="9526" cy="5334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27D8B9-D202-4F2E-8F6C-22B52D608E53}"/>
              </a:ext>
            </a:extLst>
          </p:cNvPr>
          <p:cNvCxnSpPr>
            <a:cxnSpLocks/>
          </p:cNvCxnSpPr>
          <p:nvPr/>
        </p:nvCxnSpPr>
        <p:spPr>
          <a:xfrm flipV="1">
            <a:off x="6660090" y="2478616"/>
            <a:ext cx="517525" cy="116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F2CFE0-C595-4342-9F50-4FF9F7F44449}"/>
              </a:ext>
            </a:extLst>
          </p:cNvPr>
          <p:cNvCxnSpPr>
            <a:cxnSpLocks/>
          </p:cNvCxnSpPr>
          <p:nvPr/>
        </p:nvCxnSpPr>
        <p:spPr>
          <a:xfrm>
            <a:off x="6421965" y="3088213"/>
            <a:ext cx="25400" cy="44344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11A41B-79E6-497B-ABCF-B2DDC6F64C23}"/>
              </a:ext>
            </a:extLst>
          </p:cNvPr>
          <p:cNvCxnSpPr>
            <a:cxnSpLocks/>
          </p:cNvCxnSpPr>
          <p:nvPr/>
        </p:nvCxnSpPr>
        <p:spPr>
          <a:xfrm flipH="1">
            <a:off x="6865407" y="3691464"/>
            <a:ext cx="334433" cy="423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BD54-38BB-4322-9562-0CD6B8B365BD}"/>
              </a:ext>
            </a:extLst>
          </p:cNvPr>
          <p:cNvCxnSpPr>
            <a:cxnSpLocks/>
          </p:cNvCxnSpPr>
          <p:nvPr/>
        </p:nvCxnSpPr>
        <p:spPr>
          <a:xfrm flipV="1">
            <a:off x="7797798" y="4007906"/>
            <a:ext cx="4234" cy="35559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F4196-6D0E-4BF2-98E7-2E7AF033316F}"/>
              </a:ext>
            </a:extLst>
          </p:cNvPr>
          <p:cNvCxnSpPr/>
          <p:nvPr/>
        </p:nvCxnSpPr>
        <p:spPr>
          <a:xfrm flipH="1">
            <a:off x="6098117" y="4331758"/>
            <a:ext cx="186266" cy="38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E88FE-55C0-4EE9-8AF7-166446922A30}"/>
              </a:ext>
            </a:extLst>
          </p:cNvPr>
          <p:cNvCxnSpPr>
            <a:cxnSpLocks/>
          </p:cNvCxnSpPr>
          <p:nvPr/>
        </p:nvCxnSpPr>
        <p:spPr>
          <a:xfrm flipH="1" flipV="1">
            <a:off x="5595408" y="2235201"/>
            <a:ext cx="239182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FB853D-0B30-4A9A-936F-A27FCA2804D5}"/>
              </a:ext>
            </a:extLst>
          </p:cNvPr>
          <p:cNvCxnSpPr/>
          <p:nvPr/>
        </p:nvCxnSpPr>
        <p:spPr>
          <a:xfrm flipH="1" flipV="1">
            <a:off x="5664200" y="2219326"/>
            <a:ext cx="1821391" cy="2339974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9340D2-C217-42D9-A120-BFBEEB5D300F}"/>
              </a:ext>
            </a:extLst>
          </p:cNvPr>
          <p:cNvSpPr txBox="1"/>
          <p:nvPr/>
        </p:nvSpPr>
        <p:spPr>
          <a:xfrm>
            <a:off x="4572016" y="5563787"/>
            <a:ext cx="32073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6: Anycast redirection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2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Launched in 1999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Only delivered web objects at the start, now can distribute dynamically generated pages and applications</a:t>
            </a:r>
          </a:p>
          <a:p>
            <a:r>
              <a:rPr lang="en-US" dirty="0">
                <a:cs typeface="Calibri"/>
              </a:rPr>
              <a:t>2002: More than 12000 servers in over 100 networks</a:t>
            </a:r>
          </a:p>
          <a:p>
            <a:r>
              <a:rPr lang="en-US" dirty="0">
                <a:cs typeface="Calibri"/>
              </a:rPr>
              <a:t>Present: 325,000 servers in more than 135 countries and 1435 networks</a:t>
            </a:r>
          </a:p>
          <a:p>
            <a:r>
              <a:rPr lang="en-US" dirty="0">
                <a:cs typeface="Calibri"/>
              </a:rPr>
              <a:t>Directs clients' requests to the [1]</a:t>
            </a:r>
          </a:p>
          <a:p>
            <a:pPr marL="800100" lvl="1" indent="-342900">
              <a:buFont typeface="Courier New"/>
              <a:buChar char="o"/>
            </a:pPr>
            <a:r>
              <a:rPr lang="en-US" b="1" dirty="0">
                <a:cs typeface="Calibri"/>
              </a:rPr>
              <a:t>nearest </a:t>
            </a:r>
            <a:r>
              <a:rPr lang="en-US" dirty="0">
                <a:cs typeface="Calibri"/>
              </a:rPr>
              <a:t>(lower round trip and low packet loss)</a:t>
            </a:r>
          </a:p>
          <a:p>
            <a:pPr marL="800100" lvl="1" indent="-342900">
              <a:buFont typeface="Courier New"/>
              <a:buChar char="o"/>
            </a:pPr>
            <a:r>
              <a:rPr lang="en-US" b="1" dirty="0">
                <a:cs typeface="Calibri"/>
              </a:rPr>
              <a:t>available </a:t>
            </a:r>
            <a:r>
              <a:rPr lang="en-US" dirty="0">
                <a:cs typeface="Calibri"/>
              </a:rPr>
              <a:t>server (less load and more bandwidth capacity)</a:t>
            </a:r>
          </a:p>
          <a:p>
            <a:pPr marL="800100" lvl="1" indent="-342900">
              <a:buFont typeface="Courier New"/>
              <a:buChar char="o"/>
            </a:pPr>
            <a:r>
              <a:rPr lang="en-US" b="1" dirty="0">
                <a:cs typeface="Calibri"/>
              </a:rPr>
              <a:t>likely </a:t>
            </a:r>
            <a:r>
              <a:rPr lang="en-US" dirty="0">
                <a:cs typeface="Calibri"/>
              </a:rPr>
              <a:t>to have the requested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CDN Example: Akamai</a:t>
            </a:r>
          </a:p>
        </p:txBody>
      </p:sp>
    </p:spTree>
    <p:extLst>
      <p:ext uri="{BB962C8B-B14F-4D97-AF65-F5344CB8AC3E}">
        <p14:creationId xmlns:p14="http://schemas.microsoft.com/office/powerpoint/2010/main" val="190316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86696" y="629266"/>
            <a:ext cx="3708114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j-lt"/>
                <a:ea typeface="+mj-ea"/>
                <a:cs typeface="+mj-cs"/>
              </a:rPr>
              <a:t>Akamai Infrastructure</a:t>
            </a:r>
            <a:endParaRPr lang="en-US" kern="1200" dirty="0">
              <a:latin typeface="+mj-lt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97" y="2438400"/>
            <a:ext cx="3708113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Automatic Network Control [1]</a:t>
            </a:r>
          </a:p>
          <a:p>
            <a:pPr marL="8001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Dynamic, fault-tolerant DNS system</a:t>
            </a:r>
            <a:endParaRPr lang="en-US" sz="1500" dirty="0">
              <a:cs typeface="Calibri"/>
            </a:endParaRPr>
          </a:p>
          <a:p>
            <a:pPr marL="8001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Resolves host names using the following criteria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Service requested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Server health: must be up and running without errors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Server load: should be available for additional requests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Network condition: sufficient bandwidth, client must reach with minimum loss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Client location</a:t>
            </a:r>
            <a:endParaRPr lang="en-US" sz="1500" dirty="0">
              <a:cs typeface="Calibri"/>
            </a:endParaRPr>
          </a:p>
          <a:p>
            <a:pPr lvl="2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500" dirty="0"/>
              <a:t>Content requested</a:t>
            </a:r>
            <a:endParaRPr lang="en-US" sz="1500" dirty="0">
              <a:cs typeface="Calibri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86CB60-CBEF-4E83-BD27-D28E4620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31" y="804733"/>
            <a:ext cx="3356649" cy="3425152"/>
          </a:xfrm>
          <a:prstGeom prst="rect">
            <a:avLst/>
          </a:prstGeom>
          <a:effectLst/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608C4BD-715A-45EB-99E3-2AEEDC0E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1322"/>
              </p:ext>
            </p:extLst>
          </p:nvPr>
        </p:nvGraphicFramePr>
        <p:xfrm>
          <a:off x="5097454" y="4409488"/>
          <a:ext cx="3519601" cy="165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15">
                  <a:extLst>
                    <a:ext uri="{9D8B030D-6E8A-4147-A177-3AD203B41FA5}">
                      <a16:colId xmlns:a16="http://schemas.microsoft.com/office/drawing/2014/main" val="2951839316"/>
                    </a:ext>
                  </a:extLst>
                </a:gridCol>
                <a:gridCol w="2847886">
                  <a:extLst>
                    <a:ext uri="{9D8B030D-6E8A-4147-A177-3AD203B41FA5}">
                      <a16:colId xmlns:a16="http://schemas.microsoft.com/office/drawing/2014/main" val="1564950449"/>
                    </a:ext>
                  </a:extLst>
                </a:gridCol>
              </a:tblGrid>
              <a:tr h="2870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No.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F298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Steps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F2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08483"/>
                  </a:ext>
                </a:extLst>
              </a:tr>
              <a:tr h="276833">
                <a:tc>
                  <a:txBody>
                    <a:bodyPr/>
                    <a:lstStyle/>
                    <a:p>
                      <a:r>
                        <a:rPr lang="en-US" sz="1200"/>
                        <a:t>1 and 2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Client HTTP content request, resolves edge server's name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744613"/>
                  </a:ext>
                </a:extLst>
              </a:tr>
              <a:tr h="266580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Request issued to edge server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68274"/>
                  </a:ext>
                </a:extLst>
              </a:tr>
              <a:tr h="266580">
                <a:tc>
                  <a:txBody>
                    <a:bodyPr/>
                    <a:lstStyle/>
                    <a:p>
                      <a:r>
                        <a:rPr lang="en-US" sz="1200"/>
                        <a:t>4 and 5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Edge server requests content from </a:t>
                      </a:r>
                      <a:r>
                        <a:rPr lang="en-US" sz="1200"/>
                        <a:t>appropriate source, satisfies request and logs completion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108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C7FD87-C9A5-406C-93B7-0C3607B19F33}"/>
              </a:ext>
            </a:extLst>
          </p:cNvPr>
          <p:cNvSpPr txBox="1"/>
          <p:nvPr/>
        </p:nvSpPr>
        <p:spPr>
          <a:xfrm>
            <a:off x="4930775" y="6438900"/>
            <a:ext cx="356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7: Servicing a client with Akamai</a:t>
            </a:r>
          </a:p>
        </p:txBody>
      </p:sp>
    </p:spTree>
    <p:extLst>
      <p:ext uri="{BB962C8B-B14F-4D97-AF65-F5344CB8AC3E}">
        <p14:creationId xmlns:p14="http://schemas.microsoft.com/office/powerpoint/2010/main" val="102093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Akamai agents communicate with border router, BGP routers as peers to determine network topology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Combines this information with live network statistics like traceroute data to provide detailed view of network structure and quality measures for different mappings</a:t>
            </a:r>
          </a:p>
          <a:p>
            <a:r>
              <a:rPr lang="en-US" dirty="0">
                <a:cs typeface="Calibri"/>
              </a:rPr>
              <a:t>Network Monitoring [1]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DNS based load balancing</a:t>
            </a:r>
          </a:p>
          <a:p>
            <a:pPr lvl="2">
              <a:buFont typeface="Courier New"/>
              <a:buChar char="o"/>
            </a:pPr>
            <a:r>
              <a:rPr lang="en-US" dirty="0">
                <a:cs typeface="Calibri"/>
              </a:rPr>
              <a:t>Each content server reports its load to monitoring application</a:t>
            </a:r>
          </a:p>
          <a:p>
            <a:pPr lvl="2">
              <a:buFont typeface="Courier New"/>
              <a:buChar char="o"/>
            </a:pPr>
            <a:r>
              <a:rPr lang="en-US" dirty="0">
                <a:cs typeface="Calibri"/>
              </a:rPr>
              <a:t>The application aggregates and publishes load report to local DNS</a:t>
            </a:r>
          </a:p>
          <a:p>
            <a:pPr lvl="2">
              <a:buFont typeface="Courier New"/>
              <a:buChar char="o"/>
            </a:pPr>
            <a:r>
              <a:rPr lang="en-US" dirty="0">
                <a:cs typeface="Calibri"/>
              </a:rPr>
              <a:t>If server load exceeds threshold, DNS server assigns to additional servers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Simulating end-user behavior by downloading web objects and measuring the failure rate to monitor health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Traffic analyzer application for customers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Akamai Infrastructure (cont.)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Static Content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HTML pages, images, executables, PDF documents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Lifetime from zero to infinite</a:t>
            </a:r>
          </a:p>
          <a:p>
            <a:r>
              <a:rPr lang="en-US" dirty="0">
                <a:cs typeface="Calibri"/>
              </a:rPr>
              <a:t>Dynamic Content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Cannot actually cache dynamic content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Edge Side Includes Technology (ESI)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Integrates Extensible Stylesheet Language Transformation(XSLT) engine to process </a:t>
            </a:r>
            <a:r>
              <a:rPr lang="en-US" dirty="0">
                <a:cs typeface="Calibri"/>
              </a:rPr>
              <a:t>XML</a:t>
            </a:r>
          </a:p>
          <a:p>
            <a:pPr lvl="2">
              <a:buFont typeface="Courier New"/>
              <a:buChar char="o"/>
            </a:pPr>
            <a:r>
              <a:rPr lang="en-US" dirty="0">
                <a:cs typeface="Calibri"/>
              </a:rPr>
              <a:t>Break dynamic pages into fragments with independent </a:t>
            </a:r>
            <a:r>
              <a:rPr lang="en-US" dirty="0" err="1">
                <a:cs typeface="Calibri"/>
              </a:rPr>
              <a:t>cacheability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Streaming Media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Supports live and on demand media in Microsoft Windows Media, Real and Apple's </a:t>
            </a:r>
            <a:r>
              <a:rPr lang="en-US" dirty="0" err="1">
                <a:cs typeface="Calibri"/>
              </a:rPr>
              <a:t>Quicktime</a:t>
            </a:r>
            <a:r>
              <a:rPr lang="en-US" dirty="0">
                <a:cs typeface="Calibri"/>
              </a:rPr>
              <a:t> formats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Akamai Services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System Scalability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Adding more servers makes monitoring and controlling challenging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Monitoring network conditions across many locations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Reacting Quickly to the network conditions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Isolating customer so that they cannot negatively affect each other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System Reliability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Many components that could fail leading to Outage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Failures must be detected and corrected along with handing out new routes for users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 Deployment and Platform Management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Upgrade software periodically on entire network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Technical Challenges 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Content Visibility and Control for customers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Cache Consistency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Cache all the cacheables using TTLs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Lifetime Control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Authentication and Authorization – protected content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Edge server must contain authorization features or relay tokens to origin server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Integrity Control – content integrity checks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Should not server wrong content to wrong customers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Visibility into access patterns – log details to customers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Customers require log data of their applications even though machines running applications can change from time to time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Billing – make billing infrastructure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Technical Challenges (contd. ) 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Leading provider of on-demand video streaming all over the world over 190 countries</a:t>
            </a:r>
          </a:p>
          <a:p>
            <a:r>
              <a:rPr lang="en-US" dirty="0">
                <a:cs typeface="Calibri"/>
              </a:rPr>
              <a:t>29.7% of the peak downstream traffic in US in 2011 [2]</a:t>
            </a:r>
          </a:p>
          <a:p>
            <a:r>
              <a:rPr lang="en-US" dirty="0">
                <a:cs typeface="Calibri"/>
              </a:rPr>
              <a:t>209 million global paid subscribers, 79 million in the US and Canada [6]</a:t>
            </a:r>
          </a:p>
          <a:p>
            <a:r>
              <a:rPr lang="en-US" dirty="0">
                <a:cs typeface="Calibri"/>
              </a:rPr>
              <a:t>Too big for internet?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Sends more data than entire global internet can support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Petabytes of Data</a:t>
            </a:r>
          </a:p>
          <a:p>
            <a:r>
              <a:rPr lang="en-US">
                <a:cs typeface="Calibri"/>
              </a:rPr>
              <a:t>Large-scale, fast-growing video streaming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Used multi-CDN initially for content delivery before moving to Open Connect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Netflix: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441266" cy="801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Netflix Multi-CDN Architecture [2]</a:t>
            </a:r>
            <a:endParaRPr lang="en-US"/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360A45D-9E7A-4B73-ACAC-98115465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47" y="1071304"/>
            <a:ext cx="5801665" cy="480331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D4056D-78CC-4B56-9FB7-1E29B2B6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53715"/>
              </p:ext>
            </p:extLst>
          </p:nvPr>
        </p:nvGraphicFramePr>
        <p:xfrm>
          <a:off x="188407" y="1984549"/>
          <a:ext cx="3010378" cy="292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47">
                  <a:extLst>
                    <a:ext uri="{9D8B030D-6E8A-4147-A177-3AD203B41FA5}">
                      <a16:colId xmlns:a16="http://schemas.microsoft.com/office/drawing/2014/main" val="2951839316"/>
                    </a:ext>
                  </a:extLst>
                </a:gridCol>
                <a:gridCol w="1036731">
                  <a:extLst>
                    <a:ext uri="{9D8B030D-6E8A-4147-A177-3AD203B41FA5}">
                      <a16:colId xmlns:a16="http://schemas.microsoft.com/office/drawing/2014/main" val="1564950449"/>
                    </a:ext>
                  </a:extLst>
                </a:gridCol>
              </a:tblGrid>
              <a:tr h="359612">
                <a:tc>
                  <a:txBody>
                    <a:bodyPr/>
                    <a:lstStyle/>
                    <a:p>
                      <a:r>
                        <a:rPr lang="en-US" sz="1200" dirty="0"/>
                        <a:t>Hostname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F29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Organization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4F2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08483"/>
                  </a:ext>
                </a:extLst>
              </a:tr>
              <a:tr h="334812">
                <a:tc>
                  <a:txBody>
                    <a:bodyPr/>
                    <a:lstStyle/>
                    <a:p>
                      <a:r>
                        <a:rPr lang="en-US" sz="1200" dirty="0"/>
                        <a:t>www.netflix.com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Netflix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744613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r>
                        <a:rPr lang="en-US" sz="1200" dirty="0"/>
                        <a:t>signup.netflix.com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851825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r>
                        <a:rPr lang="en-US" sz="1200" dirty="0"/>
                        <a:t>movies.netflix.com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68274"/>
                  </a:ext>
                </a:extLst>
              </a:tr>
              <a:tr h="334812">
                <a:tc>
                  <a:txBody>
                    <a:bodyPr/>
                    <a:lstStyle/>
                    <a:p>
                      <a:r>
                        <a:rPr lang="en-US" sz="1200" dirty="0"/>
                        <a:t>agmoviecontrol.netflix.com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108123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r>
                        <a:rPr lang="en-US" sz="1200" dirty="0"/>
                        <a:t>Nflix.i.87f50a04.x.lcdn.nflximg.com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76085"/>
                  </a:ext>
                </a:extLst>
              </a:tr>
              <a:tr h="334812">
                <a:tc>
                  <a:txBody>
                    <a:bodyPr/>
                    <a:lstStyle/>
                    <a:p>
                      <a:r>
                        <a:rPr lang="en-US" sz="1200" dirty="0"/>
                        <a:t>Netflix-753.vo.llnwd.net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Limelight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25674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Netflix753.as.nflximg.com.edgesuite.net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Akamai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0479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643941-A70F-4332-B36B-7DF4CAF57901}"/>
              </a:ext>
            </a:extLst>
          </p:cNvPr>
          <p:cNvSpPr txBox="1"/>
          <p:nvPr/>
        </p:nvSpPr>
        <p:spPr>
          <a:xfrm>
            <a:off x="4958862" y="2007157"/>
            <a:ext cx="16755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EC2, S3, to SDB and VPC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13186-AFA6-47DC-8D46-85F4EA09EBE0}"/>
              </a:ext>
            </a:extLst>
          </p:cNvPr>
          <p:cNvSpPr txBox="1"/>
          <p:nvPr/>
        </p:nvSpPr>
        <p:spPr>
          <a:xfrm>
            <a:off x="385233" y="5877983"/>
            <a:ext cx="3716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8: Netflix multi-CDN architecture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62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0464"/>
            <a:ext cx="9144000" cy="8156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600" b="1" spc="190" dirty="0">
                <a:latin typeface="PT Sans Narrow Bold"/>
              </a:rPr>
              <a:t>Content Delivery Networks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90787"/>
            <a:ext cx="914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Rajat Bhattarai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75817"/>
            <a:ext cx="914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10/04/2021</a:t>
            </a:r>
            <a:endParaRPr lang="en-US" sz="24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88595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Netflix Data center only for new user registration and capturing payment information</a:t>
            </a:r>
          </a:p>
          <a:p>
            <a:r>
              <a:rPr lang="en-US" dirty="0">
                <a:cs typeface="Calibri"/>
              </a:rPr>
              <a:t>Amazon cloud handles content ingestion, log recording, DRM, CDN routing, authentication</a:t>
            </a:r>
          </a:p>
          <a:p>
            <a:r>
              <a:rPr lang="en-US" dirty="0">
                <a:cs typeface="Calibri"/>
              </a:rPr>
              <a:t>Uses three CDNs: </a:t>
            </a:r>
            <a:r>
              <a:rPr lang="en-US" b="1" dirty="0">
                <a:cs typeface="Calibri"/>
              </a:rPr>
              <a:t>Akamai, Limelight, Level-3</a:t>
            </a:r>
            <a:endParaRPr lang="en-US" dirty="0"/>
          </a:p>
          <a:p>
            <a:r>
              <a:rPr lang="en-US" dirty="0">
                <a:cs typeface="Calibri"/>
              </a:rPr>
              <a:t>Silverlight Player to download, decode and play video in browser</a:t>
            </a:r>
          </a:p>
          <a:p>
            <a:r>
              <a:rPr lang="en-US" dirty="0">
                <a:cs typeface="Calibri"/>
              </a:rPr>
              <a:t>DASH (Dynamic Streaming over HTTP) protocol for streaming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Each video encoded at different quality levels divided into small chunks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Client requests one chunk at a time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Rate determination algorithm to determine quality of next chunk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ea typeface="+mj-lt"/>
                <a:cs typeface="+mj-lt"/>
              </a:rPr>
              <a:t>Multi-CDN Architecture (cont.)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86696" y="629266"/>
            <a:ext cx="3708114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j-lt"/>
                <a:ea typeface="+mj-ea"/>
                <a:cs typeface="+mj-cs"/>
              </a:rPr>
              <a:t>Video Playback Process 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720222F-AB65-4A74-8F2B-6D484D7C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97" y="2438400"/>
            <a:ext cx="3708113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indent="0" defTabSz="914400">
              <a:lnSpc>
                <a:spcPct val="90000"/>
              </a:lnSpc>
              <a:buNone/>
            </a:pPr>
            <a:r>
              <a:rPr lang="en-US" sz="1800" dirty="0"/>
              <a:t>1.    </a:t>
            </a:r>
            <a:r>
              <a:rPr lang="en-US" sz="1900" dirty="0"/>
              <a:t>Silverlight player download and User authentication</a:t>
            </a:r>
            <a:endParaRPr lang="en-US" sz="1900">
              <a:cs typeface="Calibri"/>
            </a:endParaRPr>
          </a:p>
          <a:p>
            <a:pPr marL="228600" indent="0" defTabSz="914400">
              <a:lnSpc>
                <a:spcPct val="90000"/>
              </a:lnSpc>
              <a:buNone/>
            </a:pPr>
            <a:r>
              <a:rPr lang="en-US" sz="1900" dirty="0"/>
              <a:t>2.    Netflix Manifest File</a:t>
            </a:r>
            <a:endParaRPr lang="en-US" sz="1900">
              <a:cs typeface="Calibri"/>
            </a:endParaRPr>
          </a:p>
          <a:p>
            <a:pPr marL="8572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Controls streaming, client specific</a:t>
            </a:r>
            <a:endParaRPr lang="en-US" sz="1900">
              <a:cs typeface="Calibri"/>
            </a:endParaRPr>
          </a:p>
          <a:p>
            <a:pPr marL="8572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Provides DASH metadata in XML</a:t>
            </a:r>
            <a:endParaRPr lang="en-US" sz="1900">
              <a:cs typeface="Calibri"/>
            </a:endParaRPr>
          </a:p>
          <a:p>
            <a:pPr marL="8572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Transferred through SSL</a:t>
            </a:r>
            <a:endParaRPr lang="en-US" sz="1900">
              <a:cs typeface="Calibri"/>
            </a:endParaRPr>
          </a:p>
          <a:p>
            <a:pPr marL="8572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Contains key information like list of CDNs, location of </a:t>
            </a:r>
            <a:r>
              <a:rPr lang="en-US" sz="1900" dirty="0" err="1"/>
              <a:t>trickplay</a:t>
            </a:r>
            <a:r>
              <a:rPr lang="en-US" sz="1900" dirty="0"/>
              <a:t> data, video/audio chunk URLs for multiple quality levels, etc.</a:t>
            </a:r>
            <a:endParaRPr lang="en-US" sz="1900">
              <a:cs typeface="Calibri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3FB4D6-ED51-43C3-9DAE-14A9B667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31" y="1950451"/>
            <a:ext cx="3356649" cy="2953850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653DDF-A324-4B13-B8F8-BFC2B622A57D}"/>
              </a:ext>
            </a:extLst>
          </p:cNvPr>
          <p:cNvSpPr txBox="1"/>
          <p:nvPr/>
        </p:nvSpPr>
        <p:spPr>
          <a:xfrm>
            <a:off x="5103168" y="6430180"/>
            <a:ext cx="3356649" cy="29538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Fig. 9: CDN List in manifest file</a:t>
            </a:r>
          </a:p>
        </p:txBody>
      </p:sp>
    </p:spTree>
    <p:extLst>
      <p:ext uri="{BB962C8B-B14F-4D97-AF65-F5344CB8AC3E}">
        <p14:creationId xmlns:p14="http://schemas.microsoft.com/office/powerpoint/2010/main" val="90133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86696" y="629266"/>
            <a:ext cx="3708114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Playback Process (cont.) 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DA0EE2-0DFC-4BFE-B133-3DC86225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97" y="2438400"/>
            <a:ext cx="3951529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1900" dirty="0"/>
              <a:t>3.    </a:t>
            </a:r>
            <a:r>
              <a:rPr lang="en-US" sz="1900" dirty="0" err="1"/>
              <a:t>Tickplay</a:t>
            </a:r>
            <a:endParaRPr lang="en-US" dirty="0" err="1"/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pause, rewind, forward and random </a:t>
            </a:r>
            <a:r>
              <a:rPr lang="en-US" sz="1900"/>
              <a:t>seek </a:t>
            </a:r>
            <a:endParaRPr lang="en-US" sz="1900">
              <a:cs typeface="Calibri"/>
            </a:endParaRPr>
          </a:p>
          <a:p>
            <a:pPr marL="8001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cs typeface="Calibri"/>
              </a:rPr>
              <a:t>Thumbnail images, interval, urls of trickplay file, multiple resolutions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900" dirty="0"/>
              <a:t>4.    Audio and video chunk download</a:t>
            </a:r>
            <a:endParaRPr lang="en-US" sz="1900" dirty="0">
              <a:cs typeface="Calibri"/>
            </a:endParaRPr>
          </a:p>
          <a:p>
            <a:pPr marL="8572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Player buffer fills first and then periodic download</a:t>
            </a:r>
            <a:endParaRPr lang="en-US" sz="1900" dirty="0">
              <a:cs typeface="Calibri"/>
            </a:endParaRP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900" dirty="0"/>
              <a:t>5.    User Experience Reporting</a:t>
            </a:r>
            <a:endParaRPr lang="en-US" sz="1900" dirty="0">
              <a:cs typeface="Calibri"/>
            </a:endParaRP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After playback starts, player </a:t>
            </a:r>
            <a:r>
              <a:rPr lang="en-US" sz="1900" dirty="0"/>
              <a:t>communicates periodically with the control server agmoviecontrol.netflix.com</a:t>
            </a:r>
            <a:endParaRPr lang="en-US" sz="1900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6B02347B-C765-43F5-B552-12A41AD3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31" y="1603111"/>
            <a:ext cx="3356649" cy="3648531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752115-896F-4DAB-836A-B8A1FE834FEB}"/>
              </a:ext>
            </a:extLst>
          </p:cNvPr>
          <p:cNvSpPr txBox="1"/>
          <p:nvPr/>
        </p:nvSpPr>
        <p:spPr>
          <a:xfrm>
            <a:off x="5103168" y="6430180"/>
            <a:ext cx="3356649" cy="29538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Fig. 10: URL List in manifest file for download</a:t>
            </a:r>
          </a:p>
        </p:txBody>
      </p:sp>
    </p:spTree>
    <p:extLst>
      <p:ext uri="{BB962C8B-B14F-4D97-AF65-F5344CB8AC3E}">
        <p14:creationId xmlns:p14="http://schemas.microsoft.com/office/powerpoint/2010/main" val="18684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ea typeface="+mj-lt"/>
                <a:cs typeface="+mj-lt"/>
              </a:rPr>
              <a:t>CDN Selection Strategy [2]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702AA-72F1-4710-9817-A6FC503D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1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Netflix CDN ranking tied to each user account and remains </a:t>
            </a:r>
            <a:r>
              <a:rPr lang="en-US">
                <a:cs typeface="Calibri"/>
              </a:rPr>
              <a:t>unchanged over many days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Client stays with same CDN as long as possible even if it has to degrade quality level of the playback</a:t>
            </a:r>
          </a:p>
          <a:p>
            <a:pPr marL="800100" lvl="1">
              <a:buFont typeface="Courier New"/>
              <a:buChar char="o"/>
            </a:pPr>
            <a:r>
              <a:rPr lang="en-US">
                <a:cs typeface="Calibri"/>
              </a:rPr>
              <a:t>Independent of network conditions</a:t>
            </a:r>
            <a:endParaRPr lang="en-US" dirty="0">
              <a:cs typeface="Calibri"/>
            </a:endParaRPr>
          </a:p>
          <a:p>
            <a:pPr marL="400050"/>
            <a:r>
              <a:rPr lang="en-US" dirty="0">
                <a:cs typeface="Calibri"/>
              </a:rPr>
              <a:t>Other CDNs serve as backup and used only if current CDN </a:t>
            </a:r>
            <a:r>
              <a:rPr lang="en-US">
                <a:cs typeface="Calibri"/>
              </a:rPr>
              <a:t>server cannot support even lowest video quality</a:t>
            </a:r>
          </a:p>
          <a:p>
            <a:pPr marL="400050"/>
            <a:r>
              <a:rPr lang="en-US">
                <a:ea typeface="+mn-lt"/>
                <a:cs typeface="+mn-lt"/>
              </a:rPr>
              <a:t>Limitations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Does not exploit multi-CDN capabilities</a:t>
            </a:r>
          </a:p>
          <a:p>
            <a:pPr marL="1200150" lvl="2" indent="-285750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Simultaneous download from multiple CDNs</a:t>
            </a:r>
          </a:p>
          <a:p>
            <a:pPr marL="1200150" lvl="2" indent="-285750">
              <a:buFont typeface="Courier New,monospace"/>
              <a:buChar char="o"/>
            </a:pPr>
            <a:r>
              <a:rPr lang="en-US" dirty="0">
                <a:ea typeface="+mn-lt"/>
                <a:cs typeface="+mn-lt"/>
              </a:rPr>
              <a:t>Measurement based CDN selection</a:t>
            </a:r>
          </a:p>
          <a:p>
            <a:pPr marL="800100" lvl="1"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Unlucky users</a:t>
            </a:r>
          </a:p>
          <a:p>
            <a:pPr marL="1200150" lvl="2"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Video viewing quality might suffer even other CDN can provide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63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483599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Comparison with Hulu [3]</a:t>
            </a:r>
            <a:endParaRPr lang="en-US" dirty="0"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702AA-72F1-4710-9817-A6FC503D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88517"/>
            <a:ext cx="5756444" cy="402381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Another leading provider of video streaming services in the US</a:t>
            </a:r>
          </a:p>
          <a:p>
            <a:r>
              <a:rPr lang="en-US">
                <a:cs typeface="Calibri"/>
              </a:rPr>
              <a:t>Architecture very similar to Netflix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Uses same 3 CDNs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Uses only one CDN server throughout the duration of a video and switches to next for another video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Random selection, Gaussian Distribution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Independent of network conditions </a:t>
            </a: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Other CDNs serve as backup and used only if current CDN server cannot support even lowest video quality like in Netflix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26BDCC-5BF4-4A32-AE9A-04E48DC4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66" y="1353992"/>
            <a:ext cx="2743200" cy="1916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997A8-6A2E-4045-93DD-7DBB2AC60BEC}"/>
              </a:ext>
            </a:extLst>
          </p:cNvPr>
          <p:cNvSpPr txBox="1"/>
          <p:nvPr/>
        </p:nvSpPr>
        <p:spPr>
          <a:xfrm>
            <a:off x="6374598" y="3362811"/>
            <a:ext cx="23703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Fig. 11: CDN preference distribution [3]</a:t>
            </a:r>
            <a:endParaRPr lang="en-US" sz="1200">
              <a:cs typeface="Calibri"/>
            </a:endParaRPr>
          </a:p>
        </p:txBody>
      </p:sp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CFC0E6D-682C-4F52-9B79-315A9D63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3" y="4446637"/>
            <a:ext cx="2743200" cy="1951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935F1-255B-4DA7-80C3-DFAC12717EEB}"/>
              </a:ext>
            </a:extLst>
          </p:cNvPr>
          <p:cNvSpPr txBox="1"/>
          <p:nvPr/>
        </p:nvSpPr>
        <p:spPr>
          <a:xfrm>
            <a:off x="6455853" y="6331360"/>
            <a:ext cx="248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Fig. 12: CDN preference over geographic regions [3]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62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ea typeface="+mj-lt"/>
                <a:cs typeface="+mj-lt"/>
              </a:rPr>
              <a:t>Better Approach [2, 3]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702AA-72F1-4710-9817-A6FC503D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26100"/>
            <a:ext cx="5267855" cy="450006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Find out the highest bandwidth client can receive if the best CDN is used at any given time and use the best CDN(Measurement based CDN selection)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cs typeface="Calibri"/>
              </a:rPr>
              <a:t>12% improvement over static CDN selection[2]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Use multiple CDNs simultaneously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cs typeface="Calibri"/>
              </a:rPr>
              <a:t>Download 3 different chunks in parallel from 3 CDNs</a:t>
            </a:r>
            <a:endParaRPr lang="en-US" dirty="0"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cs typeface="Calibri"/>
              </a:rPr>
              <a:t>more than 50% improvement over best CDN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05D5B01-1FE1-47C0-A8AA-978E7FC1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20" y="1150483"/>
            <a:ext cx="2743200" cy="2276017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3436F03-2D14-491E-98F3-AE27BE9C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7" y="4181461"/>
            <a:ext cx="2743200" cy="2178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ED952-1F64-465F-A7A0-4F59FCE2E9C1}"/>
              </a:ext>
            </a:extLst>
          </p:cNvPr>
          <p:cNvSpPr txBox="1"/>
          <p:nvPr/>
        </p:nvSpPr>
        <p:spPr>
          <a:xfrm>
            <a:off x="5952067" y="3433233"/>
            <a:ext cx="2933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Fig. 13: Instanteous Bandwidth for three CDNs at a site [2]</a:t>
            </a:r>
            <a:endParaRPr lang="en-US" sz="1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78E76-A9FC-4D45-9B36-0A5DDB1ED2F1}"/>
              </a:ext>
            </a:extLst>
          </p:cNvPr>
          <p:cNvSpPr txBox="1"/>
          <p:nvPr/>
        </p:nvSpPr>
        <p:spPr>
          <a:xfrm>
            <a:off x="5989108" y="6359525"/>
            <a:ext cx="2933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Fig. 14: One Day Average Bandwidth for three CDNs at a </a:t>
            </a:r>
            <a:r>
              <a:rPr lang="en-US" sz="1200" dirty="0"/>
              <a:t>site [2]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1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483599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ea typeface="+mj-lt"/>
                <a:cs typeface="+mj-lt"/>
              </a:rPr>
              <a:t>Problems of Multi-CDN Architecture</a:t>
            </a:r>
            <a:endParaRPr lang="en-US" dirty="0"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702AA-72F1-4710-9817-A6FC503D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88517"/>
            <a:ext cx="8231188" cy="40238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High Cost</a:t>
            </a:r>
          </a:p>
          <a:p>
            <a:pPr marL="400050"/>
            <a:r>
              <a:rPr lang="en-US" dirty="0">
                <a:cs typeface="Calibri"/>
              </a:rPr>
              <a:t>Requires multiple contract with each CDN provider</a:t>
            </a:r>
          </a:p>
          <a:p>
            <a:pPr marL="400050"/>
            <a:r>
              <a:rPr lang="en-US" dirty="0">
                <a:cs typeface="Calibri"/>
              </a:rPr>
              <a:t>Quality of Service also dependent upon transit agreement between each CDN provider and Network Service Provider</a:t>
            </a:r>
          </a:p>
          <a:p>
            <a:pPr marL="400050"/>
            <a:r>
              <a:rPr lang="en-US" dirty="0">
                <a:cs typeface="Calibri"/>
              </a:rPr>
              <a:t>Scalability to geographical regions dependent upon the scalability of each CDN provider</a:t>
            </a:r>
          </a:p>
          <a:p>
            <a:pPr marL="400050"/>
            <a:r>
              <a:rPr lang="en-US" dirty="0">
                <a:cs typeface="Calibri"/>
              </a:rPr>
              <a:t>No Interoperability of CDNs among providers</a:t>
            </a:r>
          </a:p>
        </p:txBody>
      </p:sp>
    </p:spTree>
    <p:extLst>
      <p:ext uri="{BB962C8B-B14F-4D97-AF65-F5344CB8AC3E}">
        <p14:creationId xmlns:p14="http://schemas.microsoft.com/office/powerpoint/2010/main" val="308953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86918" y="629266"/>
            <a:ext cx="3826763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Netflix's Open Connect</a:t>
            </a:r>
            <a:endParaRPr lang="en-US" dirty="0"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702AA-72F1-4710-9817-A6FC503D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918" y="2422525"/>
            <a:ext cx="4176013" cy="3801294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CDN customized for Netflix </a:t>
            </a:r>
            <a:endParaRPr lang="en-US" sz="2000" dirty="0">
              <a:cs typeface="Calibri"/>
            </a:endParaRPr>
          </a:p>
          <a:p>
            <a:pPr marL="9144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Deploys cache, Open Connect Appliances (OCAs) within internet exchange points (referred to as IXs or IXPs) or within ISPs</a:t>
            </a:r>
            <a:endParaRPr lang="en-US" sz="1600">
              <a:cs typeface="Calibri"/>
            </a:endParaRPr>
          </a:p>
          <a:p>
            <a:pPr marL="9144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Settlement-free interconnection (SFI) </a:t>
            </a:r>
            <a:r>
              <a:rPr lang="en-US" sz="1600">
                <a:ea typeface="+mn-lt"/>
                <a:cs typeface="+mn-lt"/>
              </a:rPr>
              <a:t>for peering to Open Connect operations team and other ISPs</a:t>
            </a:r>
            <a:endParaRPr lang="en-US" sz="1600"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Reasons</a:t>
            </a:r>
            <a:endParaRPr lang="en-US" sz="2000" dirty="0">
              <a:cs typeface="Calibri"/>
            </a:endParaRPr>
          </a:p>
          <a:p>
            <a:pPr marL="9144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600" dirty="0"/>
              <a:t>Directly work with ISPs because Netflix takes significant </a:t>
            </a:r>
            <a:r>
              <a:rPr lang="en-US" sz="1600"/>
              <a:t>portion of overall traffic of every ISPs</a:t>
            </a:r>
            <a:endParaRPr lang="en-US" sz="1400">
              <a:cs typeface="Calibri"/>
            </a:endParaRPr>
          </a:p>
          <a:p>
            <a:pPr marL="914400" lvl="1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Customized CDN solution to design directed cache </a:t>
            </a:r>
            <a:endParaRPr lang="en-US" sz="16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584" y="0"/>
            <a:ext cx="4471416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488" y="484633"/>
            <a:ext cx="363474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5097AF-9338-4696-86D5-9E53381C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300221"/>
            <a:ext cx="3154680" cy="1112024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488" y="3511296"/>
            <a:ext cx="363474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559B8E-48AE-4A0E-A4B7-35826CB6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76" y="4358430"/>
            <a:ext cx="3154680" cy="1048931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6AF61-15B1-4F8D-945C-21DB28B5A1C0}"/>
              </a:ext>
            </a:extLst>
          </p:cNvPr>
          <p:cNvSpPr txBox="1"/>
          <p:nvPr/>
        </p:nvSpPr>
        <p:spPr>
          <a:xfrm>
            <a:off x="5248275" y="2734732"/>
            <a:ext cx="3124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Fig. 15: Deployment inside IXP </a:t>
            </a:r>
            <a:endParaRPr lang="en-US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1249-D279-4322-897C-ECCD17BD1A8A}"/>
              </a:ext>
            </a:extLst>
          </p:cNvPr>
          <p:cNvSpPr txBox="1"/>
          <p:nvPr/>
        </p:nvSpPr>
        <p:spPr>
          <a:xfrm>
            <a:off x="5295900" y="5692774"/>
            <a:ext cx="3124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Fig. 16: Deployment inside ISP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297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700" dirty="0">
                <a:cs typeface="Calibri"/>
              </a:rPr>
              <a:t>Playback Process with OCAs [6]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5037A79-E81C-4769-B935-F3612320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44908"/>
            <a:ext cx="7886699" cy="4278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81FFB-095C-4C6A-82D9-7D8F56F32658}"/>
              </a:ext>
            </a:extLst>
          </p:cNvPr>
          <p:cNvSpPr txBox="1"/>
          <p:nvPr/>
        </p:nvSpPr>
        <p:spPr>
          <a:xfrm>
            <a:off x="1083733" y="6221941"/>
            <a:ext cx="4161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17: Netflix </a:t>
            </a:r>
            <a:r>
              <a:rPr lang="en-US" dirty="0">
                <a:cs typeface="Calibri"/>
              </a:rPr>
              <a:t>playback process with 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1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700"/>
              <a:t>OCA Selection [4, 7]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5034555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>
                <a:ea typeface="+mn-lt"/>
                <a:cs typeface="+mn-lt"/>
              </a:rPr>
              <a:t>When client requests a file, main application logic sends 3 domain names of content servers based on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Longest Match </a:t>
            </a:r>
            <a:endParaRPr lang="en-US">
              <a:cs typeface="Calibri"/>
            </a:endParaRPr>
          </a:p>
          <a:p>
            <a:pPr lvl="2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the most-specific route to the client’s prefix</a:t>
            </a:r>
            <a:endParaRPr lang="en-US"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Shortest AS path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Lowest MED </a:t>
            </a:r>
          </a:p>
          <a:p>
            <a:pPr marL="1200150" lvl="2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The appliance that receives the route to the client’s netblock with the lowest multi-exit discriminator (MED)</a:t>
            </a:r>
            <a:endParaRPr lang="en-US">
              <a:cs typeface="Calibri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Geolocation</a:t>
            </a:r>
          </a:p>
          <a:p>
            <a:pPr marL="1200150" lvl="2" indent="-34290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Based on client IPs, comparing it to the latitude and longitude of nearby OCAs</a:t>
            </a:r>
            <a:endParaRPr lang="en-US">
              <a:cs typeface="Calibri"/>
            </a:endParaRPr>
          </a:p>
          <a:p>
            <a:pPr marL="400050"/>
            <a:endParaRPr lang="en-US" dirty="0">
              <a:cs typeface="Calibri"/>
            </a:endParaRPr>
          </a:p>
        </p:txBody>
      </p:sp>
      <p:pic>
        <p:nvPicPr>
          <p:cNvPr id="2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0F9E1C64-B5D5-4083-B5E6-112D38CB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163" y="2109090"/>
            <a:ext cx="3383782" cy="46686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90C522-8A32-40C3-9F23-217858393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0" t="4811" r="2189" b="6604"/>
          <a:stretch/>
        </p:blipFill>
        <p:spPr>
          <a:xfrm>
            <a:off x="5545277" y="4045717"/>
            <a:ext cx="3557335" cy="1179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A1579-918A-4F43-ACA6-7739A0E59C9E}"/>
              </a:ext>
            </a:extLst>
          </p:cNvPr>
          <p:cNvSpPr txBox="1"/>
          <p:nvPr/>
        </p:nvSpPr>
        <p:spPr>
          <a:xfrm>
            <a:off x="5649685" y="2647741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Netflix Server names</a:t>
            </a:r>
            <a:endParaRPr lang="en-US" sz="1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CF8C3-816D-4BAB-BAE2-7B7F040C849A}"/>
              </a:ext>
            </a:extLst>
          </p:cNvPr>
          <p:cNvSpPr txBox="1"/>
          <p:nvPr/>
        </p:nvSpPr>
        <p:spPr>
          <a:xfrm>
            <a:off x="5649686" y="54549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Components of Server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178271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Problem Statement</a:t>
            </a:r>
          </a:p>
          <a:p>
            <a:r>
              <a:rPr lang="en-US" dirty="0">
                <a:cs typeface="Calibri"/>
              </a:rPr>
              <a:t>CDN Basics</a:t>
            </a:r>
          </a:p>
          <a:p>
            <a:r>
              <a:rPr lang="en-US" dirty="0">
                <a:cs typeface="Calibri"/>
              </a:rPr>
              <a:t>CDN Example: Akamai</a:t>
            </a:r>
          </a:p>
          <a:p>
            <a:r>
              <a:rPr lang="en-US" dirty="0">
                <a:cs typeface="Calibri"/>
              </a:rPr>
              <a:t>Netflix Multi-CDN Architecture</a:t>
            </a:r>
            <a:endParaRPr lang="en-US"/>
          </a:p>
          <a:p>
            <a:r>
              <a:rPr lang="en-US" dirty="0">
                <a:cs typeface="Calibri"/>
              </a:rPr>
              <a:t>Netflix's Open Connect</a:t>
            </a:r>
          </a:p>
          <a:p>
            <a:r>
              <a:rPr lang="en-US" dirty="0">
                <a:cs typeface="Calibri"/>
              </a:rPr>
              <a:t>Open Connect Deployment in the USA and Brazil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Research Question</a:t>
            </a:r>
            <a:r>
              <a:rPr lang="en-US" dirty="0">
                <a:cs typeface="Calibri"/>
              </a:rPr>
              <a:t>: </a:t>
            </a:r>
            <a:r>
              <a:rPr lang="en-US" i="1" dirty="0">
                <a:ea typeface="+mn-lt"/>
                <a:cs typeface="+mn-lt"/>
              </a:rPr>
              <a:t>Does caching inside ISPs and IXPs like in Netflix's Open Connect improve Quality of Experience solving scalability and cost issues of current CDNs?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ea typeface="+mj-lt"/>
                <a:cs typeface="+mj-lt"/>
              </a:rPr>
              <a:t>Deployment Worldwide [4]</a:t>
            </a:r>
            <a:endParaRPr lang="en-US" dirty="0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ADE7AA84-9C27-4902-871D-8BC142497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32" y="1353645"/>
            <a:ext cx="8035355" cy="41711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D9803-B70E-4311-AF46-E2F969ABB462}"/>
              </a:ext>
            </a:extLst>
          </p:cNvPr>
          <p:cNvSpPr txBox="1"/>
          <p:nvPr/>
        </p:nvSpPr>
        <p:spPr>
          <a:xfrm>
            <a:off x="631791" y="5949985"/>
            <a:ext cx="3526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18: Netflix Server Deployment</a:t>
            </a:r>
          </a:p>
        </p:txBody>
      </p:sp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AE601BB0-665F-4AE0-B39F-A5AF121F5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77" y="5527292"/>
            <a:ext cx="1964453" cy="1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2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700" dirty="0"/>
              <a:t>Deployment in the USA [4]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 dirty="0">
                <a:cs typeface="Calibri"/>
              </a:rPr>
              <a:t>Largest server Deployment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3246 IXP servers across 24 IXPs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1007 ISP servers across 205 ISPs</a:t>
            </a:r>
          </a:p>
          <a:p>
            <a:pPr marL="400050"/>
            <a:r>
              <a:rPr lang="en-US" dirty="0">
                <a:cs typeface="Calibri"/>
              </a:rPr>
              <a:t>IXP has up to 350 servers</a:t>
            </a:r>
          </a:p>
          <a:p>
            <a:pPr marL="400050"/>
            <a:r>
              <a:rPr lang="en-US" dirty="0">
                <a:cs typeface="Calibri"/>
              </a:rPr>
              <a:t>ISP has up to 14 servers</a:t>
            </a:r>
          </a:p>
          <a:p>
            <a:pPr marL="400050"/>
            <a:r>
              <a:rPr lang="en-US" dirty="0">
                <a:cs typeface="Calibri"/>
              </a:rPr>
              <a:t>Deployment at ISPs complements geographical reach of IXP deployment</a:t>
            </a:r>
          </a:p>
          <a:p>
            <a:pPr marL="400050"/>
            <a:r>
              <a:rPr lang="en-US" dirty="0">
                <a:cs typeface="Calibri"/>
              </a:rPr>
              <a:t>Four major ISPs AT&amp;T, Comcast, Time Warner and Verizon) refused to deploy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About money, who should pay?</a:t>
            </a:r>
          </a:p>
          <a:p>
            <a:pPr marL="400050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790779D5-5795-49D3-A235-A1D0BA9D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73" y="1682771"/>
            <a:ext cx="2743200" cy="1450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1D46D-29DC-472C-869A-2665C8886A4C}"/>
              </a:ext>
            </a:extLst>
          </p:cNvPr>
          <p:cNvSpPr txBox="1"/>
          <p:nvPr/>
        </p:nvSpPr>
        <p:spPr>
          <a:xfrm>
            <a:off x="5881845" y="318956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Fig. 19: Netflix servers deployed inside </a:t>
            </a:r>
            <a:r>
              <a:rPr lang="en-US" sz="1200" dirty="0"/>
              <a:t>ISPs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49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>
                <a:ea typeface="+mj-lt"/>
                <a:cs typeface="+mj-lt"/>
              </a:rPr>
              <a:t>Deployment in the USA (contd.)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>
                <a:cs typeface="Calibri"/>
              </a:rPr>
              <a:t>Netflix ISP Speed Index shows similar performance for ISPs with and without server deployment</a:t>
            </a:r>
          </a:p>
          <a:p>
            <a:pPr marL="400050"/>
            <a:r>
              <a:rPr lang="en-US">
                <a:cs typeface="Calibri"/>
              </a:rPr>
              <a:t>Deploying server inside ISPs does not automatically imply better performance</a:t>
            </a:r>
          </a:p>
          <a:p>
            <a:pPr marL="400050"/>
            <a:r>
              <a:rPr lang="en-US">
                <a:cs typeface="Calibri"/>
              </a:rPr>
              <a:t>Available IXPs are sufficient for Netflix in USA</a:t>
            </a:r>
          </a:p>
          <a:p>
            <a:pPr marL="400050"/>
            <a:r>
              <a:rPr lang="en-US">
                <a:cs typeface="Calibri"/>
              </a:rPr>
              <a:t>IXPs are not very large enough in USA to require deployment in ISPs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718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 dirty="0">
                <a:ea typeface="+mj-lt"/>
                <a:cs typeface="+mj-lt"/>
              </a:rPr>
              <a:t>Deployment in the Brazil [4]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>
                <a:cs typeface="Calibri"/>
              </a:rPr>
              <a:t>Second largest server deployment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188 servers across IXPs at 4 locations only (</a:t>
            </a:r>
            <a:r>
              <a:rPr lang="en-US">
                <a:ea typeface="+mn-lt"/>
                <a:cs typeface="+mn-lt"/>
              </a:rPr>
              <a:t>São Paulo, Rio de Janeiro, and Porto Alegre, Fortaleza)</a:t>
            </a:r>
            <a:endParaRPr lang="en-US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713 servers across 187 ISPs at 58 locations</a:t>
            </a:r>
          </a:p>
          <a:p>
            <a:r>
              <a:rPr lang="en-US">
                <a:cs typeface="Calibri"/>
              </a:rPr>
              <a:t>Unlike USA, servers primarily located inside ISPs</a:t>
            </a:r>
          </a:p>
          <a:p>
            <a:r>
              <a:rPr lang="en-US">
                <a:cs typeface="Calibri"/>
              </a:rPr>
              <a:t>IXPs in Brazil have small number of peers and lack content providers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Developing internet infrastructure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Netflix Speed Index show much lower bandwidth figures compared to other Netflix markets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Deployment inside ISPs necessary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600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>
                <a:ea typeface="+mj-lt"/>
                <a:cs typeface="+mj-lt"/>
              </a:rPr>
              <a:t>Open Connect Advantages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>
                <a:cs typeface="Calibri"/>
              </a:rPr>
              <a:t>Content delivery without operating on backbone internet</a:t>
            </a:r>
          </a:p>
          <a:p>
            <a:pPr marL="400050"/>
            <a:r>
              <a:rPr lang="en-US">
                <a:cs typeface="Calibri"/>
              </a:rPr>
              <a:t>IXPs and ISPs self-sufficient for serving local customers (Internet Flattening)</a:t>
            </a:r>
          </a:p>
          <a:p>
            <a:pPr marL="400050"/>
            <a:r>
              <a:rPr lang="en-US">
                <a:cs typeface="Calibri"/>
              </a:rPr>
              <a:t>Prefetching to populate content reduces transit traffic</a:t>
            </a:r>
            <a:endParaRPr lang="en-US" dirty="0">
              <a:cs typeface="Calibri"/>
            </a:endParaRPr>
          </a:p>
          <a:p>
            <a:pPr marL="400050"/>
            <a:r>
              <a:rPr lang="en-US">
                <a:cs typeface="Calibri"/>
              </a:rPr>
              <a:t>Proves large-scale traffic delivery possible from edge locations</a:t>
            </a:r>
            <a:endParaRPr lang="en-US" dirty="0">
              <a:cs typeface="Calibri"/>
            </a:endParaRPr>
          </a:p>
          <a:p>
            <a:pPr marL="400050"/>
            <a:r>
              <a:rPr lang="en-US">
                <a:cs typeface="Calibri"/>
              </a:rPr>
              <a:t>No need for datacenters</a:t>
            </a:r>
            <a:endParaRPr lang="en-US" dirty="0">
              <a:cs typeface="Calibri"/>
            </a:endParaRPr>
          </a:p>
          <a:p>
            <a:pPr marL="400050"/>
            <a:r>
              <a:rPr lang="en-US">
                <a:cs typeface="Calibri"/>
              </a:rPr>
              <a:t>Reduces bandwidth demand at public internet and help save cost for ISPs</a:t>
            </a:r>
            <a:endParaRPr lang="en-US" dirty="0">
              <a:cs typeface="Calibri"/>
            </a:endParaRPr>
          </a:p>
          <a:p>
            <a:pPr marL="400050"/>
            <a:r>
              <a:rPr lang="en-US">
                <a:cs typeface="Calibri"/>
              </a:rPr>
              <a:t>More control over quality of delivery</a:t>
            </a:r>
            <a:endParaRPr lang="en-US" dirty="0">
              <a:cs typeface="Calibri"/>
            </a:endParaRPr>
          </a:p>
          <a:p>
            <a:pPr marL="400050"/>
            <a:endParaRPr lang="en-US" dirty="0">
              <a:cs typeface="Calibri"/>
            </a:endParaRPr>
          </a:p>
          <a:p>
            <a:pPr marL="40005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36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>
                <a:cs typeface="Calibri"/>
              </a:rPr>
              <a:t>Challenges</a:t>
            </a:r>
            <a:endParaRPr lang="en-US" sz="4700" dirty="0">
              <a:cs typeface="Calibri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 marL="400050"/>
            <a:r>
              <a:rPr lang="en-US" dirty="0">
                <a:cs typeface="Calibri"/>
              </a:rPr>
              <a:t>Convincing ISPs and IXPs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Some ISPs themselves provide content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Limited space in ISP datacenters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power, cooling, and colocation costs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Who should pay who?</a:t>
            </a:r>
          </a:p>
          <a:p>
            <a:r>
              <a:rPr lang="en-US" dirty="0">
                <a:cs typeface="Calibri"/>
              </a:rPr>
              <a:t>Strategic placements of caches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Caches inside IXPs are cost effective and require a smaller number of agreements but not always feasible</a:t>
            </a:r>
          </a:p>
          <a:p>
            <a:r>
              <a:rPr lang="en-US" dirty="0">
                <a:cs typeface="Calibri"/>
              </a:rPr>
              <a:t>Not a solution for companies with less traffic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Cost of developing and managing caching appliances</a:t>
            </a:r>
          </a:p>
          <a:p>
            <a:pPr>
              <a:buFont typeface="Courier New"/>
              <a:buChar char="o"/>
            </a:pPr>
            <a:endParaRPr lang="en-US" dirty="0">
              <a:cs typeface="Calibri"/>
            </a:endParaRPr>
          </a:p>
          <a:p>
            <a:pPr marL="40005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175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 dirty="0">
                <a:cs typeface="Calibri"/>
              </a:rPr>
              <a:t>Revisiting Hypothesis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Research Question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i="1" dirty="0">
                <a:ea typeface="+mn-lt"/>
                <a:cs typeface="+mn-lt"/>
              </a:rPr>
              <a:t>Does caching inside ISPs like in Netflix's Open Connect improve Quality of Experience solving scalability and cost issues of current CDNs?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Yes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Netflix gets more control over content delivery and serves content from ISPs and IXPs </a:t>
            </a:r>
            <a:r>
              <a:rPr lang="en-US" dirty="0">
                <a:ea typeface="+mn-lt"/>
                <a:cs typeface="+mn-lt"/>
              </a:rPr>
              <a:t>directly</a:t>
            </a:r>
            <a:r>
              <a:rPr lang="en-US" dirty="0">
                <a:cs typeface="Calibri"/>
              </a:rPr>
              <a:t> decreasing latency greatly that increases </a:t>
            </a:r>
            <a:r>
              <a:rPr lang="en-US" dirty="0" err="1">
                <a:cs typeface="Calibri"/>
              </a:rPr>
              <a:t>QoE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Open Connect Appliances can be deployed at any ISPs around the world which provides easy and fast scalability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No longer needs to pay for costs of CDN provider. Only transit cost is paid to some broadband provider like Comcast. Reduces overall cost of delivery.</a:t>
            </a:r>
          </a:p>
        </p:txBody>
      </p:sp>
    </p:spTree>
    <p:extLst>
      <p:ext uri="{BB962C8B-B14F-4D97-AF65-F5344CB8AC3E}">
        <p14:creationId xmlns:p14="http://schemas.microsoft.com/office/powerpoint/2010/main" val="70502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4700">
                <a:cs typeface="Calibri"/>
              </a:rPr>
              <a:t>Future Works on CDN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A88EF4-C49E-46A9-8EFA-E6E545EA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234877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+mn-lt"/>
                <a:cs typeface="+mn-lt"/>
              </a:rPr>
              <a:t>Convergence of Edge Computing and CDN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Bring Computing to edge servers</a:t>
            </a:r>
          </a:p>
          <a:p>
            <a:r>
              <a:rPr lang="en-US" dirty="0">
                <a:cs typeface="Calibri"/>
              </a:rPr>
              <a:t>Which content to cache?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Machine learning for caching mechanism (popularity prediction)</a:t>
            </a:r>
          </a:p>
          <a:p>
            <a:r>
              <a:rPr lang="en-US" dirty="0">
                <a:cs typeface="Calibri"/>
              </a:rPr>
              <a:t>Convergence of NDN and CDN</a:t>
            </a:r>
          </a:p>
          <a:p>
            <a:pPr lvl="1">
              <a:buChar char="•"/>
            </a:pPr>
            <a:r>
              <a:rPr lang="en-US" dirty="0">
                <a:cs typeface="Calibri"/>
              </a:rPr>
              <a:t>Use NDN on current CDNs, improve request routing</a:t>
            </a:r>
          </a:p>
        </p:txBody>
      </p:sp>
    </p:spTree>
    <p:extLst>
      <p:ext uri="{BB962C8B-B14F-4D97-AF65-F5344CB8AC3E}">
        <p14:creationId xmlns:p14="http://schemas.microsoft.com/office/powerpoint/2010/main" val="737309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7BF-E1C2-4CB6-AF6D-183CC395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EE240-B449-4BE2-91F5-2812088EE509}"/>
              </a:ext>
            </a:extLst>
          </p:cNvPr>
          <p:cNvSpPr txBox="1"/>
          <p:nvPr/>
        </p:nvSpPr>
        <p:spPr>
          <a:xfrm>
            <a:off x="456040" y="1877538"/>
            <a:ext cx="83073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[1] J. Dilley, B. Maggs, J. Parikh, H. Prokop, R. Sitaraman and B. Weihl, "Globally distributed content delivery," in </a:t>
            </a:r>
            <a:r>
              <a:rPr lang="en-US" i="1" dirty="0">
                <a:ea typeface="+mn-lt"/>
                <a:cs typeface="+mn-lt"/>
              </a:rPr>
              <a:t>IEEE Internet Computing</a:t>
            </a:r>
            <a:r>
              <a:rPr lang="en-US" dirty="0">
                <a:ea typeface="+mn-lt"/>
                <a:cs typeface="+mn-lt"/>
              </a:rPr>
              <a:t>, vol. 6, no. 5, pp. 50-58, Sept.-Oct. 2002, doi: 10.1109/MIC.2002.1036038.</a:t>
            </a:r>
          </a:p>
          <a:p>
            <a:r>
              <a:rPr lang="en-US" dirty="0">
                <a:ea typeface="+mn-lt"/>
                <a:cs typeface="+mn-lt"/>
              </a:rPr>
              <a:t>[2] V. K. Adhikari </a:t>
            </a:r>
            <a:r>
              <a:rPr lang="en-US" i="1" dirty="0">
                <a:ea typeface="+mn-lt"/>
                <a:cs typeface="+mn-lt"/>
              </a:rPr>
              <a:t>et al</a:t>
            </a:r>
            <a:r>
              <a:rPr lang="en-US" dirty="0">
                <a:ea typeface="+mn-lt"/>
                <a:cs typeface="+mn-lt"/>
              </a:rPr>
              <a:t>., "Unreeling </a:t>
            </a:r>
            <a:r>
              <a:rPr lang="en-US" dirty="0" err="1">
                <a:ea typeface="+mn-lt"/>
                <a:cs typeface="+mn-lt"/>
              </a:rPr>
              <a:t>netflix</a:t>
            </a:r>
            <a:r>
              <a:rPr lang="en-US" dirty="0">
                <a:ea typeface="+mn-lt"/>
                <a:cs typeface="+mn-lt"/>
              </a:rPr>
              <a:t>: Understanding and improving multi-CDN movie delivery," </a:t>
            </a:r>
            <a:r>
              <a:rPr lang="en-US" i="1" dirty="0">
                <a:ea typeface="+mn-lt"/>
                <a:cs typeface="+mn-lt"/>
              </a:rPr>
              <a:t>2012 Proceedings IEEE INFOCOM</a:t>
            </a:r>
            <a:r>
              <a:rPr lang="en-US" dirty="0">
                <a:ea typeface="+mn-lt"/>
                <a:cs typeface="+mn-lt"/>
              </a:rPr>
              <a:t>, 2012, pp. 1620-1628, </a:t>
            </a:r>
            <a:r>
              <a:rPr lang="en-US" dirty="0" err="1">
                <a:ea typeface="+mn-lt"/>
                <a:cs typeface="+mn-lt"/>
              </a:rPr>
              <a:t>doi</a:t>
            </a:r>
            <a:r>
              <a:rPr lang="en-US" dirty="0">
                <a:ea typeface="+mn-lt"/>
                <a:cs typeface="+mn-lt"/>
              </a:rPr>
              <a:t>: 10.1109/INFCOM.2012.6195531.</a:t>
            </a:r>
          </a:p>
          <a:p>
            <a:r>
              <a:rPr lang="en-US" dirty="0">
                <a:cs typeface="Calibri"/>
              </a:rPr>
              <a:t>[3] </a:t>
            </a:r>
            <a:r>
              <a:rPr lang="en-US" dirty="0">
                <a:ea typeface="+mn-lt"/>
                <a:cs typeface="+mn-lt"/>
              </a:rPr>
              <a:t>V. K. Adhikari </a:t>
            </a:r>
            <a:r>
              <a:rPr lang="en-US" i="1" dirty="0">
                <a:ea typeface="+mn-lt"/>
                <a:cs typeface="+mn-lt"/>
              </a:rPr>
              <a:t>et al</a:t>
            </a:r>
            <a:r>
              <a:rPr lang="en-US" dirty="0">
                <a:ea typeface="+mn-lt"/>
                <a:cs typeface="+mn-lt"/>
              </a:rPr>
              <a:t>., "Measurement Study of Netflix, Hulu, and a Tale of Three CDNs," in </a:t>
            </a:r>
            <a:r>
              <a:rPr lang="en-US" i="1" dirty="0">
                <a:ea typeface="+mn-lt"/>
                <a:cs typeface="+mn-lt"/>
              </a:rPr>
              <a:t>IEEE/ACM Transactions on Networking</a:t>
            </a:r>
            <a:r>
              <a:rPr lang="en-US" dirty="0">
                <a:ea typeface="+mn-lt"/>
                <a:cs typeface="+mn-lt"/>
              </a:rPr>
              <a:t>, vol. 23, no. 6, pp. 1984-1997, Dec. 2015, </a:t>
            </a:r>
            <a:r>
              <a:rPr lang="en-US" dirty="0" err="1">
                <a:ea typeface="+mn-lt"/>
                <a:cs typeface="+mn-lt"/>
              </a:rPr>
              <a:t>doi</a:t>
            </a:r>
            <a:r>
              <a:rPr lang="en-US" dirty="0">
                <a:ea typeface="+mn-lt"/>
                <a:cs typeface="+mn-lt"/>
              </a:rPr>
              <a:t>: 10.1109/TNET.2014.2354262.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[4] </a:t>
            </a:r>
            <a:r>
              <a:rPr lang="en-US" dirty="0">
                <a:ea typeface="+mn-lt"/>
                <a:cs typeface="+mn-lt"/>
              </a:rPr>
              <a:t>Böttger, Timm, Felix Cuadrado, Gareth Tyson, Ignacio Castro, and Steve Uhlig. 2016. “Open Connect Everywhere: A Glimpse at the Internet Ecosystem through the Lens of the Netflix CDN.” ARXIV Working Paper. https://arxiv.org/abs/1606.05519.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[5] </a:t>
            </a:r>
            <a:r>
              <a:rPr lang="en-US" dirty="0">
                <a:ea typeface="+mn-lt"/>
                <a:cs typeface="+mn-lt"/>
                <a:hlinkClick r:id="rId2"/>
              </a:rPr>
              <a:t>https://www.insiderintelligence.com/insights/netflix-subscribers/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[6] </a:t>
            </a:r>
            <a:r>
              <a:rPr lang="en-US" dirty="0">
                <a:ea typeface="+mn-lt"/>
                <a:cs typeface="+mn-lt"/>
                <a:hlinkClick r:id="rId3"/>
              </a:rPr>
              <a:t>https://openconnect.netflix.com/Open-Connect-Overview.pdf</a:t>
            </a:r>
          </a:p>
          <a:p>
            <a:r>
              <a:rPr lang="en-US" dirty="0">
                <a:ea typeface="+mn-lt"/>
                <a:cs typeface="+mn-lt"/>
              </a:rPr>
              <a:t>[7] https://blog.apnic.net/2018/06/20/netflix-content-distribution-through-open-connect/</a:t>
            </a:r>
          </a:p>
        </p:txBody>
      </p:sp>
    </p:spTree>
    <p:extLst>
      <p:ext uri="{BB962C8B-B14F-4D97-AF65-F5344CB8AC3E}">
        <p14:creationId xmlns:p14="http://schemas.microsoft.com/office/powerpoint/2010/main" val="195154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443F32F-BE77-483E-84A5-EBA054C5368E}"/>
              </a:ext>
            </a:extLst>
          </p:cNvPr>
          <p:cNvCxnSpPr>
            <a:cxnSpLocks/>
          </p:cNvCxnSpPr>
          <p:nvPr/>
        </p:nvCxnSpPr>
        <p:spPr>
          <a:xfrm>
            <a:off x="5603745" y="3381568"/>
            <a:ext cx="2890205" cy="162982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40188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Flash Crowd Problem for Popular Websites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Request load overwhelms site's infrastructure </a:t>
            </a:r>
            <a:endParaRPr lang="en-US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Can lead to crash and consequently lost revenue or negative customer impression </a:t>
            </a:r>
          </a:p>
          <a:p>
            <a:r>
              <a:rPr lang="en-US" dirty="0">
                <a:ea typeface="+mn-lt"/>
                <a:cs typeface="+mn-lt"/>
              </a:rPr>
              <a:t>Previously, only one server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Scalability issues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Reliability issues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Performance issues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Problem Statement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FBE18EB-4CE4-4793-8C82-78C865B85192}"/>
              </a:ext>
            </a:extLst>
          </p:cNvPr>
          <p:cNvCxnSpPr>
            <a:cxnSpLocks/>
          </p:cNvCxnSpPr>
          <p:nvPr/>
        </p:nvCxnSpPr>
        <p:spPr>
          <a:xfrm>
            <a:off x="5574735" y="3375768"/>
            <a:ext cx="1662862" cy="15236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B2025D8-6787-4089-A640-29E70A8B8919}"/>
              </a:ext>
            </a:extLst>
          </p:cNvPr>
          <p:cNvSpPr/>
          <p:nvPr/>
        </p:nvSpPr>
        <p:spPr>
          <a:xfrm>
            <a:off x="4735106" y="1072146"/>
            <a:ext cx="1842724" cy="1270714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Static HTML Page,</a:t>
            </a:r>
          </a:p>
          <a:p>
            <a:pPr algn="ctr"/>
            <a:r>
              <a:rPr lang="en-US">
                <a:cs typeface="Calibri"/>
              </a:rPr>
              <a:t>Images and Videos</a:t>
            </a:r>
            <a:endParaRPr lang="en-US" dirty="0"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ED6E-8FA5-4C08-AF61-E3ED5E5B973F}"/>
              </a:ext>
            </a:extLst>
          </p:cNvPr>
          <p:cNvSpPr/>
          <p:nvPr/>
        </p:nvSpPr>
        <p:spPr>
          <a:xfrm>
            <a:off x="4741418" y="2733916"/>
            <a:ext cx="1842724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Server</a:t>
            </a:r>
            <a:endParaRPr lang="en-US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465AD02-2CFE-4C4B-AB90-08404EA596B6}"/>
              </a:ext>
            </a:extLst>
          </p:cNvPr>
          <p:cNvSpPr/>
          <p:nvPr/>
        </p:nvSpPr>
        <p:spPr>
          <a:xfrm>
            <a:off x="7329125" y="2182748"/>
            <a:ext cx="1042044" cy="1198652"/>
          </a:xfrm>
          <a:prstGeom prst="flowChartMagneticDisk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Dynamic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925BA3-7B73-4D58-AC95-3972ACB0EFC0}"/>
              </a:ext>
            </a:extLst>
          </p:cNvPr>
          <p:cNvCxnSpPr/>
          <p:nvPr/>
        </p:nvCxnSpPr>
        <p:spPr>
          <a:xfrm flipH="1" flipV="1">
            <a:off x="5621009" y="2342861"/>
            <a:ext cx="2320" cy="356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90C19A-9CC6-4A29-9B83-2A8D6B29091A}"/>
              </a:ext>
            </a:extLst>
          </p:cNvPr>
          <p:cNvCxnSpPr/>
          <p:nvPr/>
        </p:nvCxnSpPr>
        <p:spPr>
          <a:xfrm flipV="1">
            <a:off x="6609673" y="3021698"/>
            <a:ext cx="717131" cy="81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Graphic 19" descr="Internet outline">
            <a:extLst>
              <a:ext uri="{FF2B5EF4-FFF2-40B4-BE49-F238E27FC236}">
                <a16:creationId xmlns:a16="http://schemas.microsoft.com/office/drawing/2014/main" id="{1CDC3A60-7082-4C58-9F34-132BA681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0054" y="4805241"/>
            <a:ext cx="775152" cy="763548"/>
          </a:xfrm>
          <a:prstGeom prst="rect">
            <a:avLst/>
          </a:prstGeom>
        </p:spPr>
      </p:pic>
      <p:pic>
        <p:nvPicPr>
          <p:cNvPr id="35" name="Graphic 20" descr="Tablet outline">
            <a:extLst>
              <a:ext uri="{FF2B5EF4-FFF2-40B4-BE49-F238E27FC236}">
                <a16:creationId xmlns:a16="http://schemas.microsoft.com/office/drawing/2014/main" id="{4273CB00-3E2B-4843-B79E-CF4CDA992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60" y="4851657"/>
            <a:ext cx="699725" cy="717131"/>
          </a:xfrm>
          <a:prstGeom prst="rect">
            <a:avLst/>
          </a:prstGeom>
        </p:spPr>
      </p:pic>
      <p:pic>
        <p:nvPicPr>
          <p:cNvPr id="36" name="Graphic 21" descr="Smart Phone with solid fill">
            <a:extLst>
              <a:ext uri="{FF2B5EF4-FFF2-40B4-BE49-F238E27FC236}">
                <a16:creationId xmlns:a16="http://schemas.microsoft.com/office/drawing/2014/main" id="{96B8C4D0-EBBF-4E9B-8B9F-911F4D776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273" y="4899981"/>
            <a:ext cx="554675" cy="572081"/>
          </a:xfrm>
          <a:prstGeom prst="rect">
            <a:avLst/>
          </a:prstGeom>
        </p:spPr>
      </p:pic>
      <p:pic>
        <p:nvPicPr>
          <p:cNvPr id="37" name="Graphic 22" descr="Computer with solid fill">
            <a:extLst>
              <a:ext uri="{FF2B5EF4-FFF2-40B4-BE49-F238E27FC236}">
                <a16:creationId xmlns:a16="http://schemas.microsoft.com/office/drawing/2014/main" id="{5F8DD03D-A29F-48EE-A9C4-B6F3E7C31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865" y="4939307"/>
            <a:ext cx="612696" cy="6243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1FA92AA-F143-48B5-A9C5-5DD8EADB8BB3}"/>
              </a:ext>
            </a:extLst>
          </p:cNvPr>
          <p:cNvCxnSpPr/>
          <p:nvPr/>
        </p:nvCxnSpPr>
        <p:spPr>
          <a:xfrm flipH="1">
            <a:off x="5183679" y="3375768"/>
            <a:ext cx="425868" cy="15816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71487CE-8E96-40B3-A9F5-89A0EC2B8470}"/>
              </a:ext>
            </a:extLst>
          </p:cNvPr>
          <p:cNvCxnSpPr>
            <a:cxnSpLocks/>
          </p:cNvCxnSpPr>
          <p:nvPr/>
        </p:nvCxnSpPr>
        <p:spPr>
          <a:xfrm>
            <a:off x="5597943" y="3387372"/>
            <a:ext cx="804162" cy="15700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4">
            <a:extLst>
              <a:ext uri="{FF2B5EF4-FFF2-40B4-BE49-F238E27FC236}">
                <a16:creationId xmlns:a16="http://schemas.microsoft.com/office/drawing/2014/main" id="{CA530832-4473-439F-9FEA-26524E198CFE}"/>
              </a:ext>
            </a:extLst>
          </p:cNvPr>
          <p:cNvSpPr txBox="1"/>
          <p:nvPr/>
        </p:nvSpPr>
        <p:spPr>
          <a:xfrm>
            <a:off x="4572016" y="5563787"/>
            <a:ext cx="32073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1: How a website works?</a:t>
            </a:r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FB8FE-7A1F-4FAA-97E4-F90BFB924E34}"/>
              </a:ext>
            </a:extLst>
          </p:cNvPr>
          <p:cNvSpPr/>
          <p:nvPr/>
        </p:nvSpPr>
        <p:spPr>
          <a:xfrm>
            <a:off x="4580466" y="1013884"/>
            <a:ext cx="4438650" cy="449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29605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+mn-lt"/>
                <a:cs typeface="+mn-lt"/>
              </a:rPr>
              <a:t>Local Clustering [1]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Improves fault-tolerance and scalability to some extent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But,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Requires load balancer which is still single point of failure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Data centre and ISP failure can make cluster inaccessible</a:t>
            </a:r>
            <a:endParaRPr lang="en-US" dirty="0">
              <a:cs typeface="Calibri"/>
            </a:endParaRPr>
          </a:p>
          <a:p>
            <a:pPr marL="400050"/>
            <a:r>
              <a:rPr lang="en-US" dirty="0">
                <a:cs typeface="Calibri"/>
              </a:rPr>
              <a:t>Web Proxy Cache [1]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Just serves previously requested content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cs typeface="Calibri"/>
              </a:rPr>
              <a:t>Does not work for dynamic websites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Solutions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F21C-4BC7-4300-BE08-298AE6EB3481}"/>
              </a:ext>
            </a:extLst>
          </p:cNvPr>
          <p:cNvSpPr/>
          <p:nvPr/>
        </p:nvSpPr>
        <p:spPr>
          <a:xfrm>
            <a:off x="4788023" y="1156812"/>
            <a:ext cx="1567558" cy="1074924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Static HTML Page,</a:t>
            </a:r>
          </a:p>
          <a:p>
            <a:pPr algn="ctr"/>
            <a:r>
              <a:rPr lang="en-US">
                <a:cs typeface="Calibri"/>
              </a:rPr>
              <a:t>Images and Videos</a:t>
            </a:r>
            <a:endParaRPr lang="en-US" dirty="0"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6A0FD-C4C9-4326-85D6-7F8C21CD9227}"/>
              </a:ext>
            </a:extLst>
          </p:cNvPr>
          <p:cNvSpPr/>
          <p:nvPr/>
        </p:nvSpPr>
        <p:spPr>
          <a:xfrm>
            <a:off x="4894877" y="2781541"/>
            <a:ext cx="890224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Server</a:t>
            </a:r>
            <a:endParaRPr lang="en-US" dirty="0"/>
          </a:p>
        </p:txBody>
      </p:sp>
      <p:pic>
        <p:nvPicPr>
          <p:cNvPr id="41" name="Graphic 19" descr="Internet outline">
            <a:extLst>
              <a:ext uri="{FF2B5EF4-FFF2-40B4-BE49-F238E27FC236}">
                <a16:creationId xmlns:a16="http://schemas.microsoft.com/office/drawing/2014/main" id="{54C644C4-3CCA-49AB-BAB5-9A71F232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0054" y="4805241"/>
            <a:ext cx="775152" cy="763548"/>
          </a:xfrm>
          <a:prstGeom prst="rect">
            <a:avLst/>
          </a:prstGeom>
        </p:spPr>
      </p:pic>
      <p:pic>
        <p:nvPicPr>
          <p:cNvPr id="43" name="Graphic 20" descr="Tablet outline">
            <a:extLst>
              <a:ext uri="{FF2B5EF4-FFF2-40B4-BE49-F238E27FC236}">
                <a16:creationId xmlns:a16="http://schemas.microsoft.com/office/drawing/2014/main" id="{4AB181D3-2579-4A6D-811C-3FC8E20A5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60" y="4851657"/>
            <a:ext cx="699725" cy="717131"/>
          </a:xfrm>
          <a:prstGeom prst="rect">
            <a:avLst/>
          </a:prstGeom>
        </p:spPr>
      </p:pic>
      <p:pic>
        <p:nvPicPr>
          <p:cNvPr id="45" name="Graphic 21" descr="Smart Phone with solid fill">
            <a:extLst>
              <a:ext uri="{FF2B5EF4-FFF2-40B4-BE49-F238E27FC236}">
                <a16:creationId xmlns:a16="http://schemas.microsoft.com/office/drawing/2014/main" id="{17DD339A-FE1F-4BAF-8D3E-4142CE35E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5774" y="4899982"/>
            <a:ext cx="554675" cy="572081"/>
          </a:xfrm>
          <a:prstGeom prst="rect">
            <a:avLst/>
          </a:prstGeom>
        </p:spPr>
      </p:pic>
      <p:pic>
        <p:nvPicPr>
          <p:cNvPr id="51" name="Graphic 22" descr="Computer with solid fill">
            <a:extLst>
              <a:ext uri="{FF2B5EF4-FFF2-40B4-BE49-F238E27FC236}">
                <a16:creationId xmlns:a16="http://schemas.microsoft.com/office/drawing/2014/main" id="{72BF05DD-39D5-4C3D-B69A-60FA7275F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1032" y="4944598"/>
            <a:ext cx="612696" cy="6243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332DD46-C2D4-45AC-94BB-13FAE659264A}"/>
              </a:ext>
            </a:extLst>
          </p:cNvPr>
          <p:cNvSpPr/>
          <p:nvPr/>
        </p:nvSpPr>
        <p:spPr>
          <a:xfrm>
            <a:off x="4580466" y="1013884"/>
            <a:ext cx="4438650" cy="449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A66E2F-6E77-458A-8E85-CAECF5C4657C}"/>
              </a:ext>
            </a:extLst>
          </p:cNvPr>
          <p:cNvSpPr/>
          <p:nvPr/>
        </p:nvSpPr>
        <p:spPr>
          <a:xfrm>
            <a:off x="6133127" y="2781540"/>
            <a:ext cx="890224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Server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D2E06E-BF73-4FA4-B4BC-45FCC9076858}"/>
              </a:ext>
            </a:extLst>
          </p:cNvPr>
          <p:cNvSpPr/>
          <p:nvPr/>
        </p:nvSpPr>
        <p:spPr>
          <a:xfrm>
            <a:off x="7419002" y="2781539"/>
            <a:ext cx="890224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Server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6FC96-55A7-44AD-A5C6-3BD4403B0136}"/>
              </a:ext>
            </a:extLst>
          </p:cNvPr>
          <p:cNvSpPr/>
          <p:nvPr/>
        </p:nvSpPr>
        <p:spPr>
          <a:xfrm>
            <a:off x="5752127" y="3744624"/>
            <a:ext cx="1742182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Load Balancer</a:t>
            </a:r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E9B0B0-1E57-4BC3-BAAB-F4316015121F}"/>
              </a:ext>
            </a:extLst>
          </p:cNvPr>
          <p:cNvCxnSpPr/>
          <p:nvPr/>
        </p:nvCxnSpPr>
        <p:spPr>
          <a:xfrm flipH="1">
            <a:off x="5304366" y="4416426"/>
            <a:ext cx="1292226" cy="549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CDA39-A0BA-411F-8C0B-BB13F488B406}"/>
              </a:ext>
            </a:extLst>
          </p:cNvPr>
          <p:cNvCxnSpPr>
            <a:cxnSpLocks/>
          </p:cNvCxnSpPr>
          <p:nvPr/>
        </p:nvCxnSpPr>
        <p:spPr>
          <a:xfrm flipH="1">
            <a:off x="6410323" y="4411134"/>
            <a:ext cx="149227" cy="5704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6FE1BD-A6A5-45C7-A2E1-8A7443424364}"/>
              </a:ext>
            </a:extLst>
          </p:cNvPr>
          <p:cNvCxnSpPr>
            <a:cxnSpLocks/>
          </p:cNvCxnSpPr>
          <p:nvPr/>
        </p:nvCxnSpPr>
        <p:spPr>
          <a:xfrm>
            <a:off x="6591299" y="4421718"/>
            <a:ext cx="612774" cy="4963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BC92C9-28FC-4240-A35D-D57C72589EE2}"/>
              </a:ext>
            </a:extLst>
          </p:cNvPr>
          <p:cNvCxnSpPr>
            <a:cxnSpLocks/>
          </p:cNvCxnSpPr>
          <p:nvPr/>
        </p:nvCxnSpPr>
        <p:spPr>
          <a:xfrm>
            <a:off x="6707717" y="4427009"/>
            <a:ext cx="1353605" cy="6233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3CAD27-D673-42AB-8713-C1024804E7A5}"/>
              </a:ext>
            </a:extLst>
          </p:cNvPr>
          <p:cNvCxnSpPr>
            <a:cxnSpLocks/>
          </p:cNvCxnSpPr>
          <p:nvPr/>
        </p:nvCxnSpPr>
        <p:spPr>
          <a:xfrm flipH="1">
            <a:off x="5478990" y="2082801"/>
            <a:ext cx="1694392" cy="644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E5EB46-F3C6-4415-A060-B4E4B2B3863A}"/>
              </a:ext>
            </a:extLst>
          </p:cNvPr>
          <p:cNvCxnSpPr>
            <a:cxnSpLocks/>
          </p:cNvCxnSpPr>
          <p:nvPr/>
        </p:nvCxnSpPr>
        <p:spPr>
          <a:xfrm flipH="1">
            <a:off x="6690781" y="2241551"/>
            <a:ext cx="636059" cy="4593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34CD34-E456-449A-B733-DC0616DBEA96}"/>
              </a:ext>
            </a:extLst>
          </p:cNvPr>
          <p:cNvCxnSpPr>
            <a:cxnSpLocks/>
          </p:cNvCxnSpPr>
          <p:nvPr/>
        </p:nvCxnSpPr>
        <p:spPr>
          <a:xfrm>
            <a:off x="7448549" y="2246843"/>
            <a:ext cx="210607" cy="5651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24A87E-DF3E-42EB-B89C-E112DAA0EFCE}"/>
              </a:ext>
            </a:extLst>
          </p:cNvPr>
          <p:cNvCxnSpPr>
            <a:cxnSpLocks/>
          </p:cNvCxnSpPr>
          <p:nvPr/>
        </p:nvCxnSpPr>
        <p:spPr>
          <a:xfrm>
            <a:off x="5353049" y="3448051"/>
            <a:ext cx="533398" cy="2794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5D8FEC-5F9F-49AE-A6B0-717AACAC0997}"/>
              </a:ext>
            </a:extLst>
          </p:cNvPr>
          <p:cNvCxnSpPr>
            <a:cxnSpLocks/>
          </p:cNvCxnSpPr>
          <p:nvPr/>
        </p:nvCxnSpPr>
        <p:spPr>
          <a:xfrm flipH="1">
            <a:off x="6516156" y="3437468"/>
            <a:ext cx="1059" cy="3058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009EBE-1CDA-4478-A48E-D4C7BB48269D}"/>
              </a:ext>
            </a:extLst>
          </p:cNvPr>
          <p:cNvCxnSpPr>
            <a:cxnSpLocks/>
          </p:cNvCxnSpPr>
          <p:nvPr/>
        </p:nvCxnSpPr>
        <p:spPr>
          <a:xfrm flipH="1">
            <a:off x="7325782" y="3437468"/>
            <a:ext cx="514350" cy="2846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">
            <a:extLst>
              <a:ext uri="{FF2B5EF4-FFF2-40B4-BE49-F238E27FC236}">
                <a16:creationId xmlns:a16="http://schemas.microsoft.com/office/drawing/2014/main" id="{1876ACDE-E9FD-4511-B3B6-59BB8DE94587}"/>
              </a:ext>
            </a:extLst>
          </p:cNvPr>
          <p:cNvSpPr txBox="1"/>
          <p:nvPr/>
        </p:nvSpPr>
        <p:spPr>
          <a:xfrm>
            <a:off x="4572016" y="5563787"/>
            <a:ext cx="32073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Fig. 2: Local Clustering</a:t>
            </a:r>
            <a:endParaRPr lang="en-US">
              <a:cs typeface="Calibri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2BC1169D-D3E1-4591-968F-811D357D7BDC}"/>
              </a:ext>
            </a:extLst>
          </p:cNvPr>
          <p:cNvSpPr/>
          <p:nvPr/>
        </p:nvSpPr>
        <p:spPr>
          <a:xfrm>
            <a:off x="7186250" y="1076790"/>
            <a:ext cx="1042044" cy="1198652"/>
          </a:xfrm>
          <a:prstGeom prst="flowChartMagneticDisk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4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40188" cy="459531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Replicate content caches </a:t>
            </a:r>
            <a:r>
              <a:rPr lang="en-US" dirty="0">
                <a:cs typeface="Calibri"/>
              </a:rPr>
              <a:t>around different geographies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Advantages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Reduce demand on site's infrastructure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Reduce latency and increase service resilience (Greater Quality of Experience)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Customized data according to device and location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Calibri"/>
              </a:rPr>
              <a:t>CDN as a Solution</a:t>
            </a:r>
          </a:p>
        </p:txBody>
      </p:sp>
      <p:pic>
        <p:nvPicPr>
          <p:cNvPr id="19" name="Graphic 19" descr="Internet outline">
            <a:extLst>
              <a:ext uri="{FF2B5EF4-FFF2-40B4-BE49-F238E27FC236}">
                <a16:creationId xmlns:a16="http://schemas.microsoft.com/office/drawing/2014/main" id="{FBEA5148-CD52-46BA-A821-80CB2118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0054" y="4805241"/>
            <a:ext cx="775152" cy="763548"/>
          </a:xfrm>
          <a:prstGeom prst="rect">
            <a:avLst/>
          </a:prstGeom>
        </p:spPr>
      </p:pic>
      <p:pic>
        <p:nvPicPr>
          <p:cNvPr id="20" name="Graphic 20" descr="Tablet outline">
            <a:extLst>
              <a:ext uri="{FF2B5EF4-FFF2-40B4-BE49-F238E27FC236}">
                <a16:creationId xmlns:a16="http://schemas.microsoft.com/office/drawing/2014/main" id="{39F071B9-BD2E-4760-BF5F-02927C565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60" y="4851657"/>
            <a:ext cx="699725" cy="717131"/>
          </a:xfrm>
          <a:prstGeom prst="rect">
            <a:avLst/>
          </a:prstGeom>
        </p:spPr>
      </p:pic>
      <p:pic>
        <p:nvPicPr>
          <p:cNvPr id="21" name="Graphic 21" descr="Smart Phone with solid fill">
            <a:extLst>
              <a:ext uri="{FF2B5EF4-FFF2-40B4-BE49-F238E27FC236}">
                <a16:creationId xmlns:a16="http://schemas.microsoft.com/office/drawing/2014/main" id="{89083A63-51CE-4925-B85B-E4AD8752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6899" y="4873523"/>
            <a:ext cx="554675" cy="572081"/>
          </a:xfrm>
          <a:prstGeom prst="rect">
            <a:avLst/>
          </a:prstGeom>
        </p:spPr>
      </p:pic>
      <p:pic>
        <p:nvPicPr>
          <p:cNvPr id="22" name="Graphic 22" descr="Computer with solid fill">
            <a:extLst>
              <a:ext uri="{FF2B5EF4-FFF2-40B4-BE49-F238E27FC236}">
                <a16:creationId xmlns:a16="http://schemas.microsoft.com/office/drawing/2014/main" id="{2379AD7D-A0D5-43D9-9EE7-E3683D860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6824" y="4875807"/>
            <a:ext cx="612696" cy="62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7FBDA3-07D1-47CD-939D-ECAE176F3E50}"/>
              </a:ext>
            </a:extLst>
          </p:cNvPr>
          <p:cNvSpPr txBox="1"/>
          <p:nvPr/>
        </p:nvSpPr>
        <p:spPr>
          <a:xfrm>
            <a:off x="4572016" y="5563787"/>
            <a:ext cx="3207362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3: How a CDN enabled </a:t>
            </a:r>
            <a:r>
              <a:rPr lang="en-US" dirty="0"/>
              <a:t>website works?</a:t>
            </a:r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3420D-0893-4164-8A9C-5E374EBAE0AE}"/>
              </a:ext>
            </a:extLst>
          </p:cNvPr>
          <p:cNvSpPr/>
          <p:nvPr/>
        </p:nvSpPr>
        <p:spPr>
          <a:xfrm>
            <a:off x="4741418" y="2733916"/>
            <a:ext cx="1842724" cy="647507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Server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9F675DD-227D-41AD-B6A7-129DACD63759}"/>
              </a:ext>
            </a:extLst>
          </p:cNvPr>
          <p:cNvSpPr/>
          <p:nvPr/>
        </p:nvSpPr>
        <p:spPr>
          <a:xfrm>
            <a:off x="7329125" y="2182748"/>
            <a:ext cx="1042044" cy="1198652"/>
          </a:xfrm>
          <a:prstGeom prst="flowChartMagneticDisk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Dynamic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7DF111-B963-46C4-9D12-97253B042D5A}"/>
              </a:ext>
            </a:extLst>
          </p:cNvPr>
          <p:cNvCxnSpPr/>
          <p:nvPr/>
        </p:nvCxnSpPr>
        <p:spPr>
          <a:xfrm flipH="1" flipV="1">
            <a:off x="5621009" y="2342861"/>
            <a:ext cx="2320" cy="356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F41AC0-F108-483D-8B25-BE1591BABBBA}"/>
              </a:ext>
            </a:extLst>
          </p:cNvPr>
          <p:cNvCxnSpPr/>
          <p:nvPr/>
        </p:nvCxnSpPr>
        <p:spPr>
          <a:xfrm flipV="1">
            <a:off x="6609673" y="3021698"/>
            <a:ext cx="717131" cy="81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0ED24F-6C5F-4188-8B75-3026FE93CC49}"/>
              </a:ext>
            </a:extLst>
          </p:cNvPr>
          <p:cNvSpPr/>
          <p:nvPr/>
        </p:nvSpPr>
        <p:spPr>
          <a:xfrm>
            <a:off x="4735615" y="3876915"/>
            <a:ext cx="937608" cy="543071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Edge 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9D4E40-AE4C-448D-B113-3EFF59543DE4}"/>
              </a:ext>
            </a:extLst>
          </p:cNvPr>
          <p:cNvSpPr/>
          <p:nvPr/>
        </p:nvSpPr>
        <p:spPr>
          <a:xfrm>
            <a:off x="5936635" y="3876914"/>
            <a:ext cx="937608" cy="543071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Edge </a:t>
            </a:r>
            <a:r>
              <a:rPr lang="en-US">
                <a:cs typeface="Calibri"/>
              </a:rPr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EF625-9A6D-4A8C-A334-06E95EC7B3BA}"/>
              </a:ext>
            </a:extLst>
          </p:cNvPr>
          <p:cNvSpPr/>
          <p:nvPr/>
        </p:nvSpPr>
        <p:spPr>
          <a:xfrm>
            <a:off x="7201477" y="3876914"/>
            <a:ext cx="937608" cy="543071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Edge Server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3B47CF-D8F3-452F-ADBF-18ED22A6DD66}"/>
              </a:ext>
            </a:extLst>
          </p:cNvPr>
          <p:cNvCxnSpPr/>
          <p:nvPr/>
        </p:nvCxnSpPr>
        <p:spPr>
          <a:xfrm>
            <a:off x="5240911" y="3401748"/>
            <a:ext cx="9284" cy="508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49DC9-C555-4188-A375-CF771C42DF84}"/>
              </a:ext>
            </a:extLst>
          </p:cNvPr>
          <p:cNvCxnSpPr>
            <a:cxnSpLocks/>
          </p:cNvCxnSpPr>
          <p:nvPr/>
        </p:nvCxnSpPr>
        <p:spPr>
          <a:xfrm>
            <a:off x="6343296" y="3401747"/>
            <a:ext cx="9284" cy="508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CE53B8-3DFA-418B-AFBA-81A89CDBE065}"/>
              </a:ext>
            </a:extLst>
          </p:cNvPr>
          <p:cNvCxnSpPr>
            <a:cxnSpLocks/>
          </p:cNvCxnSpPr>
          <p:nvPr/>
        </p:nvCxnSpPr>
        <p:spPr>
          <a:xfrm>
            <a:off x="6592783" y="3239290"/>
            <a:ext cx="1111668" cy="6475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995AAC6-4898-4BA5-9D3E-4C9D77CA0D1F}"/>
              </a:ext>
            </a:extLst>
          </p:cNvPr>
          <p:cNvCxnSpPr/>
          <p:nvPr/>
        </p:nvCxnSpPr>
        <p:spPr>
          <a:xfrm flipH="1">
            <a:off x="5183679" y="4396925"/>
            <a:ext cx="147371" cy="5604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8A9437F-0E93-4482-81BE-83545385AEE3}"/>
              </a:ext>
            </a:extLst>
          </p:cNvPr>
          <p:cNvCxnSpPr>
            <a:cxnSpLocks/>
          </p:cNvCxnSpPr>
          <p:nvPr/>
        </p:nvCxnSpPr>
        <p:spPr>
          <a:xfrm flipH="1">
            <a:off x="6274460" y="4420133"/>
            <a:ext cx="147371" cy="5604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5E0F6EF-D291-4DF0-8E8C-F12861A5DF5B}"/>
              </a:ext>
            </a:extLst>
          </p:cNvPr>
          <p:cNvCxnSpPr>
            <a:cxnSpLocks/>
          </p:cNvCxnSpPr>
          <p:nvPr/>
        </p:nvCxnSpPr>
        <p:spPr>
          <a:xfrm flipH="1">
            <a:off x="7336231" y="4408528"/>
            <a:ext cx="205391" cy="4386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54CD76D-EF75-4494-BC3A-73D7D0E4B2BD}"/>
              </a:ext>
            </a:extLst>
          </p:cNvPr>
          <p:cNvCxnSpPr>
            <a:cxnSpLocks/>
          </p:cNvCxnSpPr>
          <p:nvPr/>
        </p:nvCxnSpPr>
        <p:spPr>
          <a:xfrm>
            <a:off x="8058002" y="4414329"/>
            <a:ext cx="308437" cy="5308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7CDB2DD-4B6E-4999-A7FD-62EC5FDEF351}"/>
              </a:ext>
            </a:extLst>
          </p:cNvPr>
          <p:cNvSpPr/>
          <p:nvPr/>
        </p:nvSpPr>
        <p:spPr>
          <a:xfrm>
            <a:off x="4622800" y="3596216"/>
            <a:ext cx="3655484" cy="111019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FBA04-8D86-4EEA-A6F6-2F75CFF1548B}"/>
              </a:ext>
            </a:extLst>
          </p:cNvPr>
          <p:cNvSpPr/>
          <p:nvPr/>
        </p:nvSpPr>
        <p:spPr>
          <a:xfrm>
            <a:off x="4735106" y="1072146"/>
            <a:ext cx="1842724" cy="1270714"/>
          </a:xfrm>
          <a:prstGeom prst="rect">
            <a:avLst/>
          </a:prstGeom>
          <a:solidFill>
            <a:srgbClr val="4F298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Static HTML Page,</a:t>
            </a:r>
          </a:p>
          <a:p>
            <a:pPr algn="ctr"/>
            <a:r>
              <a:rPr lang="en-US">
                <a:cs typeface="Calibri"/>
              </a:rPr>
              <a:t>Images and Videos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59ACD-EDE6-487E-A2CD-F78BEA4D9BE1}"/>
              </a:ext>
            </a:extLst>
          </p:cNvPr>
          <p:cNvSpPr txBox="1"/>
          <p:nvPr/>
        </p:nvSpPr>
        <p:spPr>
          <a:xfrm>
            <a:off x="8243358" y="3877734"/>
            <a:ext cx="7747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Content Caches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E531-7CB7-41E0-ADF0-576749476083}"/>
              </a:ext>
            </a:extLst>
          </p:cNvPr>
          <p:cNvSpPr/>
          <p:nvPr/>
        </p:nvSpPr>
        <p:spPr>
          <a:xfrm>
            <a:off x="4580466" y="1013884"/>
            <a:ext cx="4438650" cy="449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400521" cy="4595313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Calibri"/>
              </a:rPr>
              <a:t>Akamai, Amazon, Limelight, Fastly, Level 3 and so on provide service to content providers all over the world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Have servers all around the world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Located inside service provider networks and the internet exchange points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Major Content Providers like Google, Facebook, Netflix have built their own CDN infrastructures</a:t>
            </a: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Google – Google Global Cache</a:t>
            </a:r>
          </a:p>
          <a:p>
            <a:pPr lvl="1">
              <a:buFont typeface="Courier New"/>
              <a:buChar char="o"/>
            </a:pPr>
            <a:r>
              <a:rPr lang="en-US" dirty="0">
                <a:cs typeface="Calibri"/>
              </a:rPr>
              <a:t>Netflix – Open Connect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Facebook – Facebook Content Distribution Network (FBCDN)</a:t>
            </a:r>
            <a:endParaRPr lang="en-US" dirty="0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CDN Providers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F547-FEAB-4FE4-B24B-ACD1695E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4008438" cy="459531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If the content is not in the cache or cache entry has expired, edge server makes request to origin server.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When the edge server receives the response from the origin server, it stores the content in cache.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cs typeface="Calibri"/>
              </a:rPr>
              <a:t>How CDN works?</a:t>
            </a:r>
            <a:endParaRPr lang="en-US"/>
          </a:p>
        </p:txBody>
      </p:sp>
      <p:pic>
        <p:nvPicPr>
          <p:cNvPr id="3" name="Graphic 19" descr="Internet outline">
            <a:extLst>
              <a:ext uri="{FF2B5EF4-FFF2-40B4-BE49-F238E27FC236}">
                <a16:creationId xmlns:a16="http://schemas.microsoft.com/office/drawing/2014/main" id="{DBF67360-9E3A-43C9-9E94-F9420F1C7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304" y="1958324"/>
            <a:ext cx="775152" cy="763548"/>
          </a:xfrm>
          <a:prstGeom prst="rect">
            <a:avLst/>
          </a:prstGeom>
        </p:spPr>
      </p:pic>
      <p:pic>
        <p:nvPicPr>
          <p:cNvPr id="9" name="Graphic 19" descr="Internet outline">
            <a:extLst>
              <a:ext uri="{FF2B5EF4-FFF2-40B4-BE49-F238E27FC236}">
                <a16:creationId xmlns:a16="http://schemas.microsoft.com/office/drawing/2014/main" id="{92A97919-EE3B-47E8-A595-7BC3C3C9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54" y="3958575"/>
            <a:ext cx="775152" cy="763548"/>
          </a:xfrm>
          <a:prstGeom prst="rect">
            <a:avLst/>
          </a:prstGeom>
        </p:spPr>
      </p:pic>
      <p:pic>
        <p:nvPicPr>
          <p:cNvPr id="7" name="Graphic 9" descr="Server with solid fill">
            <a:extLst>
              <a:ext uri="{FF2B5EF4-FFF2-40B4-BE49-F238E27FC236}">
                <a16:creationId xmlns:a16="http://schemas.microsoft.com/office/drawing/2014/main" id="{83EFFE2C-EC2E-4780-AB1D-2BA8490C1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6717" y="2056342"/>
            <a:ext cx="565151" cy="565151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D71A8784-6C03-463A-9274-5E849E245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3591" y="2056341"/>
            <a:ext cx="565151" cy="565151"/>
          </a:xfrm>
          <a:prstGeom prst="rect">
            <a:avLst/>
          </a:prstGeom>
        </p:spPr>
      </p:pic>
      <p:pic>
        <p:nvPicPr>
          <p:cNvPr id="11" name="Graphic 9" descr="Server with solid fill">
            <a:extLst>
              <a:ext uri="{FF2B5EF4-FFF2-40B4-BE49-F238E27FC236}">
                <a16:creationId xmlns:a16="http://schemas.microsoft.com/office/drawing/2014/main" id="{FB066547-17DF-487F-800D-004A7AA55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6133" y="4056591"/>
            <a:ext cx="565151" cy="565151"/>
          </a:xfrm>
          <a:prstGeom prst="rect">
            <a:avLst/>
          </a:prstGeom>
        </p:spPr>
      </p:pic>
      <p:pic>
        <p:nvPicPr>
          <p:cNvPr id="12" name="Graphic 9" descr="Server with solid fill">
            <a:extLst>
              <a:ext uri="{FF2B5EF4-FFF2-40B4-BE49-F238E27FC236}">
                <a16:creationId xmlns:a16="http://schemas.microsoft.com/office/drawing/2014/main" id="{2B9BF7AF-629C-4D2B-A79E-B961BCE6F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3591" y="4056591"/>
            <a:ext cx="565151" cy="565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5A74B5-594D-4BD1-8F0C-6AADFE06E0DA}"/>
              </a:ext>
            </a:extLst>
          </p:cNvPr>
          <p:cNvSpPr txBox="1"/>
          <p:nvPr/>
        </p:nvSpPr>
        <p:spPr>
          <a:xfrm>
            <a:off x="4523317" y="1295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First request</a:t>
            </a:r>
            <a:endParaRPr lang="en-US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0B563-C7ED-48C3-B221-7581763A0A89}"/>
              </a:ext>
            </a:extLst>
          </p:cNvPr>
          <p:cNvSpPr txBox="1"/>
          <p:nvPr/>
        </p:nvSpPr>
        <p:spPr>
          <a:xfrm>
            <a:off x="4523316" y="3375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Second request</a:t>
            </a:r>
            <a:endParaRPr lang="en-US" b="1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0A157-AEA2-42F9-892F-2D82005285A5}"/>
              </a:ext>
            </a:extLst>
          </p:cNvPr>
          <p:cNvSpPr txBox="1"/>
          <p:nvPr/>
        </p:nvSpPr>
        <p:spPr>
          <a:xfrm>
            <a:off x="5311775" y="1993899"/>
            <a:ext cx="10181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GET /foo.png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DE004-7C49-47AB-BBCE-A62C0C9DD840}"/>
              </a:ext>
            </a:extLst>
          </p:cNvPr>
          <p:cNvSpPr txBox="1"/>
          <p:nvPr/>
        </p:nvSpPr>
        <p:spPr>
          <a:xfrm>
            <a:off x="6878108" y="1993898"/>
            <a:ext cx="10181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GET /foo.png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05A0A-3D3D-4929-B6D5-89F0E4112DB5}"/>
              </a:ext>
            </a:extLst>
          </p:cNvPr>
          <p:cNvCxnSpPr/>
          <p:nvPr/>
        </p:nvCxnSpPr>
        <p:spPr>
          <a:xfrm flipV="1">
            <a:off x="5374217" y="2251076"/>
            <a:ext cx="940858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220D11-2824-4FFB-ADE7-B91E0A5FFD8F}"/>
              </a:ext>
            </a:extLst>
          </p:cNvPr>
          <p:cNvCxnSpPr>
            <a:cxnSpLocks/>
          </p:cNvCxnSpPr>
          <p:nvPr/>
        </p:nvCxnSpPr>
        <p:spPr>
          <a:xfrm flipV="1">
            <a:off x="6988174" y="2251076"/>
            <a:ext cx="940858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29B7C1-ABA6-4303-A0F2-5561A17B4837}"/>
              </a:ext>
            </a:extLst>
          </p:cNvPr>
          <p:cNvCxnSpPr>
            <a:cxnSpLocks/>
          </p:cNvCxnSpPr>
          <p:nvPr/>
        </p:nvCxnSpPr>
        <p:spPr>
          <a:xfrm flipV="1">
            <a:off x="5427133" y="4219576"/>
            <a:ext cx="940858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9406CC-B3E5-480D-BD8D-B87E75F4CE31}"/>
              </a:ext>
            </a:extLst>
          </p:cNvPr>
          <p:cNvSpPr txBox="1"/>
          <p:nvPr/>
        </p:nvSpPr>
        <p:spPr>
          <a:xfrm>
            <a:off x="5375275" y="3920065"/>
            <a:ext cx="10181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GET /foo.png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48C9BE-6508-47B1-BBDB-AA41E15E7FF6}"/>
              </a:ext>
            </a:extLst>
          </p:cNvPr>
          <p:cNvCxnSpPr>
            <a:cxnSpLocks/>
          </p:cNvCxnSpPr>
          <p:nvPr/>
        </p:nvCxnSpPr>
        <p:spPr>
          <a:xfrm flipH="1" flipV="1">
            <a:off x="6987114" y="2367492"/>
            <a:ext cx="900642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877987-E24A-4DB4-B484-74F36FA06447}"/>
              </a:ext>
            </a:extLst>
          </p:cNvPr>
          <p:cNvSpPr txBox="1"/>
          <p:nvPr/>
        </p:nvSpPr>
        <p:spPr>
          <a:xfrm>
            <a:off x="7132108" y="2369605"/>
            <a:ext cx="7006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foo.png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90513-0A9E-4E0B-9A0A-38E0083A6F95}"/>
              </a:ext>
            </a:extLst>
          </p:cNvPr>
          <p:cNvCxnSpPr>
            <a:cxnSpLocks/>
          </p:cNvCxnSpPr>
          <p:nvPr/>
        </p:nvCxnSpPr>
        <p:spPr>
          <a:xfrm flipH="1" flipV="1">
            <a:off x="5373156" y="2383366"/>
            <a:ext cx="900642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77E229-282B-4551-A086-8D24267E53B1}"/>
              </a:ext>
            </a:extLst>
          </p:cNvPr>
          <p:cNvSpPr txBox="1"/>
          <p:nvPr/>
        </p:nvSpPr>
        <p:spPr>
          <a:xfrm>
            <a:off x="5518150" y="2385479"/>
            <a:ext cx="7006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foo.png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9FDC13-7AC4-40A5-9809-E17366342D24}"/>
              </a:ext>
            </a:extLst>
          </p:cNvPr>
          <p:cNvCxnSpPr>
            <a:cxnSpLocks/>
          </p:cNvCxnSpPr>
          <p:nvPr/>
        </p:nvCxnSpPr>
        <p:spPr>
          <a:xfrm flipH="1" flipV="1">
            <a:off x="5420781" y="4346574"/>
            <a:ext cx="900642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C3ABC2-FE03-405A-980D-D68E6E61CE8C}"/>
              </a:ext>
            </a:extLst>
          </p:cNvPr>
          <p:cNvSpPr txBox="1"/>
          <p:nvPr/>
        </p:nvSpPr>
        <p:spPr>
          <a:xfrm>
            <a:off x="5565775" y="4348687"/>
            <a:ext cx="7006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foo.png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6A910-6267-4163-AEB8-5C431ADBD0E6}"/>
              </a:ext>
            </a:extLst>
          </p:cNvPr>
          <p:cNvSpPr txBox="1"/>
          <p:nvPr/>
        </p:nvSpPr>
        <p:spPr>
          <a:xfrm>
            <a:off x="4793191" y="2644771"/>
            <a:ext cx="547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User</a:t>
            </a:r>
            <a:endParaRPr lang="en-US" sz="14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C7E4B-2225-4847-B109-CB32D9E3DF58}"/>
              </a:ext>
            </a:extLst>
          </p:cNvPr>
          <p:cNvSpPr txBox="1"/>
          <p:nvPr/>
        </p:nvSpPr>
        <p:spPr>
          <a:xfrm>
            <a:off x="4793190" y="4618562"/>
            <a:ext cx="5471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User</a:t>
            </a:r>
            <a:endParaRPr lang="en-US" sz="14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501EA-7F66-471F-9A69-E111581421BD}"/>
              </a:ext>
            </a:extLst>
          </p:cNvPr>
          <p:cNvSpPr txBox="1"/>
          <p:nvPr/>
        </p:nvSpPr>
        <p:spPr>
          <a:xfrm>
            <a:off x="6068482" y="2644770"/>
            <a:ext cx="10551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Edge Server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A98CB-532B-4BD8-A0BF-3D7B92B0B870}"/>
              </a:ext>
            </a:extLst>
          </p:cNvPr>
          <p:cNvSpPr txBox="1"/>
          <p:nvPr/>
        </p:nvSpPr>
        <p:spPr>
          <a:xfrm>
            <a:off x="6063190" y="4623853"/>
            <a:ext cx="1071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Edge Server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C4693-EBA9-4370-90E7-49A1EEE8111D}"/>
              </a:ext>
            </a:extLst>
          </p:cNvPr>
          <p:cNvSpPr txBox="1"/>
          <p:nvPr/>
        </p:nvSpPr>
        <p:spPr>
          <a:xfrm>
            <a:off x="7745940" y="2655353"/>
            <a:ext cx="11715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Origin Serve</a:t>
            </a:r>
            <a:r>
              <a:rPr lang="en-US" sz="1400" dirty="0"/>
              <a:t>r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F194A3-7C25-4363-99DE-972EFD2A9310}"/>
              </a:ext>
            </a:extLst>
          </p:cNvPr>
          <p:cNvSpPr txBox="1"/>
          <p:nvPr/>
        </p:nvSpPr>
        <p:spPr>
          <a:xfrm>
            <a:off x="7745940" y="4623852"/>
            <a:ext cx="11715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Origin Serve</a:t>
            </a:r>
            <a:r>
              <a:rPr lang="en-US" sz="1400" dirty="0"/>
              <a:t>r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E1655-D275-4D22-B429-E07BB79F4D64}"/>
              </a:ext>
            </a:extLst>
          </p:cNvPr>
          <p:cNvSpPr txBox="1"/>
          <p:nvPr/>
        </p:nvSpPr>
        <p:spPr>
          <a:xfrm>
            <a:off x="4572016" y="5563787"/>
            <a:ext cx="320736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4: How CDN works?</a:t>
            </a:r>
            <a:endParaRPr lang="en-US" dirty="0"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C56DD-6FB5-4ABE-B2E8-D2632D899564}"/>
              </a:ext>
            </a:extLst>
          </p:cNvPr>
          <p:cNvSpPr/>
          <p:nvPr/>
        </p:nvSpPr>
        <p:spPr>
          <a:xfrm>
            <a:off x="4580466" y="1013884"/>
            <a:ext cx="4438650" cy="449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05C2EF-4E15-4F17-9087-B69E9C6FC64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0648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ea typeface="+mj-lt"/>
                <a:cs typeface="+mj-lt"/>
              </a:rPr>
              <a:t>Mapping clients to servers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597B88-A24F-457E-9478-D0973DD2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0850"/>
            <a:ext cx="8178271" cy="4595313"/>
          </a:xfrm>
        </p:spPr>
        <p:txBody>
          <a:bodyPr lIns="91440" tIns="45720" rIns="91440" bIns="45720" anchor="t"/>
          <a:lstStyle/>
          <a:p>
            <a:r>
              <a:rPr lang="en-US">
                <a:cs typeface="Calibri"/>
              </a:rPr>
              <a:t>CDNs redirect end users to the optimal edge server</a:t>
            </a:r>
          </a:p>
          <a:p>
            <a:pPr lvl="1">
              <a:buFont typeface="Courier New,monospace"/>
              <a:buChar char="o"/>
            </a:pPr>
            <a:r>
              <a:rPr lang="en-US" sz="2400">
                <a:ea typeface="+mn-lt"/>
                <a:cs typeface="+mn-lt"/>
              </a:rPr>
              <a:t>Best server can change over time</a:t>
            </a:r>
          </a:p>
          <a:p>
            <a:pPr lvl="1">
              <a:buFont typeface="Courier New,monospace"/>
              <a:buChar char="o"/>
            </a:pPr>
            <a:r>
              <a:rPr lang="en-US" sz="2400">
                <a:ea typeface="+mn-lt"/>
                <a:cs typeface="+mn-lt"/>
              </a:rPr>
              <a:t>Based on attributes like client location, network conditions, load of server, and so on</a:t>
            </a:r>
          </a:p>
          <a:p>
            <a:r>
              <a:rPr lang="en-US">
                <a:cs typeface="Calibri"/>
              </a:rPr>
              <a:t>CDNs Require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Server Selection Mechanism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Calibri"/>
              </a:rPr>
              <a:t>Server Redirection Mechanism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DNS Based</a:t>
            </a:r>
          </a:p>
          <a:p>
            <a:pPr lvl="2">
              <a:buFont typeface="Courier New"/>
              <a:buChar char="o"/>
            </a:pPr>
            <a:r>
              <a:rPr lang="en-US">
                <a:cs typeface="Calibri"/>
              </a:rPr>
              <a:t>Anycast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</Words>
  <Application>Microsoft Office PowerPoint</Application>
  <PresentationFormat>On-screen Show (4:3)</PresentationFormat>
  <Paragraphs>11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WDStone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3520</cp:revision>
  <dcterms:created xsi:type="dcterms:W3CDTF">2016-01-21T19:56:54Z</dcterms:created>
  <dcterms:modified xsi:type="dcterms:W3CDTF">2021-10-04T20:46:36Z</dcterms:modified>
</cp:coreProperties>
</file>