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61" r:id="rId5"/>
    <p:sldId id="262" r:id="rId6"/>
    <p:sldId id="269" r:id="rId7"/>
    <p:sldId id="270" r:id="rId8"/>
    <p:sldId id="264" r:id="rId9"/>
    <p:sldId id="271" r:id="rId10"/>
    <p:sldId id="272" r:id="rId11"/>
    <p:sldId id="265" r:id="rId12"/>
    <p:sldId id="273" r:id="rId13"/>
    <p:sldId id="274" r:id="rId14"/>
    <p:sldId id="275" r:id="rId15"/>
    <p:sldId id="276" r:id="rId16"/>
    <p:sldId id="277" r:id="rId17"/>
    <p:sldId id="278" r:id="rId18"/>
    <p:sldId id="279" r:id="rId19"/>
    <p:sldId id="280" r:id="rId20"/>
    <p:sldId id="281" r:id="rId21"/>
    <p:sldId id="266" r:id="rId22"/>
    <p:sldId id="282" r:id="rId23"/>
    <p:sldId id="267" r:id="rId24"/>
    <p:sldId id="283" r:id="rId25"/>
    <p:sldId id="284" r:id="rId26"/>
    <p:sldId id="285" r:id="rId27"/>
    <p:sldId id="268" r:id="rId28"/>
    <p:sldId id="286" r:id="rId29"/>
    <p:sldId id="288" r:id="rId30"/>
    <p:sldId id="289" r:id="rId31"/>
    <p:sldId id="290" r:id="rId32"/>
    <p:sldId id="291" r:id="rId33"/>
    <p:sldId id="292" r:id="rId34"/>
    <p:sldId id="293" r:id="rId35"/>
    <p:sldId id="294" r:id="rId36"/>
    <p:sldId id="295" r:id="rId37"/>
    <p:sldId id="296" r:id="rId38"/>
    <p:sldId id="297" r:id="rId39"/>
    <p:sldId id="29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F9552A-A8E1-40F0-91D0-C93CD54FDB65}" v="2824" dt="2021-10-12T22:49:16.520"/>
    <p1510:client id="{3A85140B-C26F-0CA4-FDD8-380A63E79EB9}" v="139" dt="2021-10-13T14:02:26.284"/>
    <p1510:client id="{4BB85C56-BA73-6176-7E50-8869E3D7D3DC}" v="33" dt="2021-10-13T05:33:19.324"/>
    <p1510:client id="{9CA8DFDB-FD50-0D3D-8F45-67C454E596ED}" v="438" dt="2021-10-13T04:55:49.908"/>
    <p1510:client id="{ED619966-8C2A-1711-79C1-9BB78E4C7937}" v="368" dt="2021-10-13T14:57:55.1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356438-AC49-4E0F-B0EE-064BC9364B8E}"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8325058A-3D6C-4115-872A-B2028F9322BE}">
      <dgm:prSet/>
      <dgm:spPr/>
      <dgm:t>
        <a:bodyPr/>
        <a:lstStyle/>
        <a:p>
          <a:r>
            <a:rPr lang="en-US" dirty="0"/>
            <a:t>Recap of CDN Basics</a:t>
          </a:r>
        </a:p>
      </dgm:t>
    </dgm:pt>
    <dgm:pt modelId="{72103787-1CC5-4180-91D9-9F77957E41FD}" type="parTrans" cxnId="{E25D061F-7D3A-48C1-8089-2A9ED3D14647}">
      <dgm:prSet/>
      <dgm:spPr/>
      <dgm:t>
        <a:bodyPr/>
        <a:lstStyle/>
        <a:p>
          <a:endParaRPr lang="en-US"/>
        </a:p>
      </dgm:t>
    </dgm:pt>
    <dgm:pt modelId="{AEC93B55-A17F-4FE6-9D42-DB99B20B2596}" type="sibTrans" cxnId="{E25D061F-7D3A-48C1-8089-2A9ED3D14647}">
      <dgm:prSet/>
      <dgm:spPr/>
      <dgm:t>
        <a:bodyPr/>
        <a:lstStyle/>
        <a:p>
          <a:endParaRPr lang="en-US"/>
        </a:p>
      </dgm:t>
    </dgm:pt>
    <dgm:pt modelId="{859D67B6-8565-4383-B5FD-F3B739E11B6E}">
      <dgm:prSet/>
      <dgm:spPr/>
      <dgm:t>
        <a:bodyPr/>
        <a:lstStyle/>
        <a:p>
          <a:pPr rtl="0"/>
          <a:r>
            <a:rPr lang="en-US" dirty="0"/>
            <a:t>Recap </a:t>
          </a:r>
          <a:r>
            <a:rPr lang="en-US" dirty="0">
              <a:latin typeface="Sitka Heading"/>
            </a:rPr>
            <a:t>of NDN</a:t>
          </a:r>
          <a:r>
            <a:rPr lang="en-US" dirty="0"/>
            <a:t> Basics</a:t>
          </a:r>
        </a:p>
      </dgm:t>
    </dgm:pt>
    <dgm:pt modelId="{C789ECB1-E6FC-436B-8DB4-9929FD7DEE43}" type="parTrans" cxnId="{8ADB3CCC-EBCF-416E-9472-33BEE6B35DD0}">
      <dgm:prSet/>
      <dgm:spPr/>
      <dgm:t>
        <a:bodyPr/>
        <a:lstStyle/>
        <a:p>
          <a:endParaRPr lang="en-US"/>
        </a:p>
      </dgm:t>
    </dgm:pt>
    <dgm:pt modelId="{A9792FD5-2441-4092-87BC-70A33EBAC113}" type="sibTrans" cxnId="{8ADB3CCC-EBCF-416E-9472-33BEE6B35DD0}">
      <dgm:prSet/>
      <dgm:spPr/>
      <dgm:t>
        <a:bodyPr/>
        <a:lstStyle/>
        <a:p>
          <a:endParaRPr lang="en-US"/>
        </a:p>
      </dgm:t>
    </dgm:pt>
    <dgm:pt modelId="{FCC5E654-BB45-42EA-AF7A-D3A64F091292}">
      <dgm:prSet/>
      <dgm:spPr/>
      <dgm:t>
        <a:bodyPr/>
        <a:lstStyle/>
        <a:p>
          <a:r>
            <a:rPr lang="en-US" dirty="0"/>
            <a:t>Comparison on CDN and NDN</a:t>
          </a:r>
        </a:p>
      </dgm:t>
    </dgm:pt>
    <dgm:pt modelId="{23F80204-B12D-448B-98AC-53223275EDB5}" type="parTrans" cxnId="{7FB89DDF-54B9-4E07-B3F7-BFB7465B200F}">
      <dgm:prSet/>
      <dgm:spPr/>
      <dgm:t>
        <a:bodyPr/>
        <a:lstStyle/>
        <a:p>
          <a:endParaRPr lang="en-US"/>
        </a:p>
      </dgm:t>
    </dgm:pt>
    <dgm:pt modelId="{F66C9F86-D876-487F-B8C7-3A2654F369C5}" type="sibTrans" cxnId="{7FB89DDF-54B9-4E07-B3F7-BFB7465B200F}">
      <dgm:prSet/>
      <dgm:spPr/>
      <dgm:t>
        <a:bodyPr/>
        <a:lstStyle/>
        <a:p>
          <a:endParaRPr lang="en-US"/>
        </a:p>
      </dgm:t>
    </dgm:pt>
    <dgm:pt modelId="{7F6D6AA2-4411-4190-9DBC-93D2DF7A3C13}">
      <dgm:prSet/>
      <dgm:spPr/>
      <dgm:t>
        <a:bodyPr/>
        <a:lstStyle/>
        <a:p>
          <a:r>
            <a:rPr lang="en-US" dirty="0"/>
            <a:t>NDN for CDN</a:t>
          </a:r>
        </a:p>
      </dgm:t>
    </dgm:pt>
    <dgm:pt modelId="{C3DE60F3-7EFD-4199-8348-BFDB9A29C237}" type="parTrans" cxnId="{BFB30EAF-F92A-45A4-8F3B-954A00A2E23A}">
      <dgm:prSet/>
      <dgm:spPr/>
      <dgm:t>
        <a:bodyPr/>
        <a:lstStyle/>
        <a:p>
          <a:endParaRPr lang="en-US"/>
        </a:p>
      </dgm:t>
    </dgm:pt>
    <dgm:pt modelId="{AF3E7C9C-88D0-4FA1-A67D-7F3483E92576}" type="sibTrans" cxnId="{BFB30EAF-F92A-45A4-8F3B-954A00A2E23A}">
      <dgm:prSet/>
      <dgm:spPr/>
      <dgm:t>
        <a:bodyPr/>
        <a:lstStyle/>
        <a:p>
          <a:endParaRPr lang="en-US"/>
        </a:p>
      </dgm:t>
    </dgm:pt>
    <dgm:pt modelId="{40CF6267-9C49-4CC8-AE11-B90F6CA1C6B6}">
      <dgm:prSet/>
      <dgm:spPr/>
      <dgm:t>
        <a:bodyPr/>
        <a:lstStyle/>
        <a:p>
          <a:r>
            <a:rPr lang="en-US" dirty="0"/>
            <a:t>Background and related work</a:t>
          </a:r>
        </a:p>
      </dgm:t>
    </dgm:pt>
    <dgm:pt modelId="{0A1DE1BF-E7CF-437D-83F1-DFEAAC00FEC6}" type="parTrans" cxnId="{FF7B3DE3-225D-4B0E-B051-603E24EF100E}">
      <dgm:prSet/>
      <dgm:spPr/>
      <dgm:t>
        <a:bodyPr/>
        <a:lstStyle/>
        <a:p>
          <a:endParaRPr lang="en-US"/>
        </a:p>
      </dgm:t>
    </dgm:pt>
    <dgm:pt modelId="{7A746F31-49BD-4E45-A51D-5DF54CDB0C7E}" type="sibTrans" cxnId="{FF7B3DE3-225D-4B0E-B051-603E24EF100E}">
      <dgm:prSet/>
      <dgm:spPr/>
      <dgm:t>
        <a:bodyPr/>
        <a:lstStyle/>
        <a:p>
          <a:endParaRPr lang="en-US"/>
        </a:p>
      </dgm:t>
    </dgm:pt>
    <dgm:pt modelId="{912712FC-3D3E-4344-8CB2-2167BFBE3911}">
      <dgm:prSet/>
      <dgm:spPr/>
      <dgm:t>
        <a:bodyPr/>
        <a:lstStyle/>
        <a:p>
          <a:r>
            <a:rPr lang="en-US" dirty="0"/>
            <a:t>Experiments</a:t>
          </a:r>
        </a:p>
      </dgm:t>
    </dgm:pt>
    <dgm:pt modelId="{8B3621C5-FC50-4C97-AF6C-8BF77ECE8246}" type="parTrans" cxnId="{C2705669-3799-4151-BFF4-11FF6BC00D98}">
      <dgm:prSet/>
      <dgm:spPr/>
      <dgm:t>
        <a:bodyPr/>
        <a:lstStyle/>
        <a:p>
          <a:endParaRPr lang="en-US"/>
        </a:p>
      </dgm:t>
    </dgm:pt>
    <dgm:pt modelId="{6238F653-B35D-4C3D-BA32-FF1871C3343E}" type="sibTrans" cxnId="{C2705669-3799-4151-BFF4-11FF6BC00D98}">
      <dgm:prSet/>
      <dgm:spPr/>
      <dgm:t>
        <a:bodyPr/>
        <a:lstStyle/>
        <a:p>
          <a:endParaRPr lang="en-US"/>
        </a:p>
      </dgm:t>
    </dgm:pt>
    <dgm:pt modelId="{34821CF1-932A-4947-B321-2F0EE564D744}">
      <dgm:prSet/>
      <dgm:spPr/>
      <dgm:t>
        <a:bodyPr/>
        <a:lstStyle/>
        <a:p>
          <a:r>
            <a:rPr lang="en-US" dirty="0"/>
            <a:t>Evaluation</a:t>
          </a:r>
        </a:p>
      </dgm:t>
    </dgm:pt>
    <dgm:pt modelId="{2B00E437-D300-4A84-B2C4-57E302720A10}" type="parTrans" cxnId="{123FB94D-3558-49ED-A38B-B61F56A3555B}">
      <dgm:prSet/>
      <dgm:spPr/>
      <dgm:t>
        <a:bodyPr/>
        <a:lstStyle/>
        <a:p>
          <a:endParaRPr lang="en-US"/>
        </a:p>
      </dgm:t>
    </dgm:pt>
    <dgm:pt modelId="{AAE76B01-92B7-4DE3-8DB6-45B9226D376A}" type="sibTrans" cxnId="{123FB94D-3558-49ED-A38B-B61F56A3555B}">
      <dgm:prSet/>
      <dgm:spPr/>
      <dgm:t>
        <a:bodyPr/>
        <a:lstStyle/>
        <a:p>
          <a:endParaRPr lang="en-US"/>
        </a:p>
      </dgm:t>
    </dgm:pt>
    <dgm:pt modelId="{762346D1-5B65-4F90-9579-3928C1459158}" type="pres">
      <dgm:prSet presAssocID="{AA356438-AC49-4E0F-B0EE-064BC9364B8E}" presName="vert0" presStyleCnt="0">
        <dgm:presLayoutVars>
          <dgm:dir/>
          <dgm:animOne val="branch"/>
          <dgm:animLvl val="lvl"/>
        </dgm:presLayoutVars>
      </dgm:prSet>
      <dgm:spPr/>
    </dgm:pt>
    <dgm:pt modelId="{F2F05340-0801-4E81-B41D-7623B8A82990}" type="pres">
      <dgm:prSet presAssocID="{8325058A-3D6C-4115-872A-B2028F9322BE}" presName="thickLine" presStyleLbl="alignNode1" presStyleIdx="0" presStyleCnt="7"/>
      <dgm:spPr/>
    </dgm:pt>
    <dgm:pt modelId="{A93A855F-ABFB-4F87-A601-0646FD7758A9}" type="pres">
      <dgm:prSet presAssocID="{8325058A-3D6C-4115-872A-B2028F9322BE}" presName="horz1" presStyleCnt="0"/>
      <dgm:spPr/>
    </dgm:pt>
    <dgm:pt modelId="{71D3B2D4-6577-45A1-B9CA-A135C99872F0}" type="pres">
      <dgm:prSet presAssocID="{8325058A-3D6C-4115-872A-B2028F9322BE}" presName="tx1" presStyleLbl="revTx" presStyleIdx="0" presStyleCnt="7"/>
      <dgm:spPr/>
    </dgm:pt>
    <dgm:pt modelId="{274587FA-485D-428F-9DB6-18AB7299C109}" type="pres">
      <dgm:prSet presAssocID="{8325058A-3D6C-4115-872A-B2028F9322BE}" presName="vert1" presStyleCnt="0"/>
      <dgm:spPr/>
    </dgm:pt>
    <dgm:pt modelId="{9B24A69B-E280-4004-ACD2-D3DAF73D0EDE}" type="pres">
      <dgm:prSet presAssocID="{859D67B6-8565-4383-B5FD-F3B739E11B6E}" presName="thickLine" presStyleLbl="alignNode1" presStyleIdx="1" presStyleCnt="7"/>
      <dgm:spPr/>
    </dgm:pt>
    <dgm:pt modelId="{822A9F00-645E-46BF-8349-D87969D91867}" type="pres">
      <dgm:prSet presAssocID="{859D67B6-8565-4383-B5FD-F3B739E11B6E}" presName="horz1" presStyleCnt="0"/>
      <dgm:spPr/>
    </dgm:pt>
    <dgm:pt modelId="{71932F43-3995-460F-AB9F-C71DBDDCA464}" type="pres">
      <dgm:prSet presAssocID="{859D67B6-8565-4383-B5FD-F3B739E11B6E}" presName="tx1" presStyleLbl="revTx" presStyleIdx="1" presStyleCnt="7"/>
      <dgm:spPr/>
    </dgm:pt>
    <dgm:pt modelId="{94F84A56-F719-4580-9B82-6CE97AA3D90B}" type="pres">
      <dgm:prSet presAssocID="{859D67B6-8565-4383-B5FD-F3B739E11B6E}" presName="vert1" presStyleCnt="0"/>
      <dgm:spPr/>
    </dgm:pt>
    <dgm:pt modelId="{AC4251E4-8928-419F-ABBD-743B31058242}" type="pres">
      <dgm:prSet presAssocID="{FCC5E654-BB45-42EA-AF7A-D3A64F091292}" presName="thickLine" presStyleLbl="alignNode1" presStyleIdx="2" presStyleCnt="7"/>
      <dgm:spPr/>
    </dgm:pt>
    <dgm:pt modelId="{07967B8F-CF18-4D2F-AD7F-F75A78591685}" type="pres">
      <dgm:prSet presAssocID="{FCC5E654-BB45-42EA-AF7A-D3A64F091292}" presName="horz1" presStyleCnt="0"/>
      <dgm:spPr/>
    </dgm:pt>
    <dgm:pt modelId="{48996E49-038E-47A1-B5BB-3967E4651E81}" type="pres">
      <dgm:prSet presAssocID="{FCC5E654-BB45-42EA-AF7A-D3A64F091292}" presName="tx1" presStyleLbl="revTx" presStyleIdx="2" presStyleCnt="7"/>
      <dgm:spPr/>
    </dgm:pt>
    <dgm:pt modelId="{25DC9212-F353-48A2-992C-CEA4D3D178B0}" type="pres">
      <dgm:prSet presAssocID="{FCC5E654-BB45-42EA-AF7A-D3A64F091292}" presName="vert1" presStyleCnt="0"/>
      <dgm:spPr/>
    </dgm:pt>
    <dgm:pt modelId="{04BBF611-D204-4A73-9467-A8B9958F9C60}" type="pres">
      <dgm:prSet presAssocID="{7F6D6AA2-4411-4190-9DBC-93D2DF7A3C13}" presName="thickLine" presStyleLbl="alignNode1" presStyleIdx="3" presStyleCnt="7"/>
      <dgm:spPr/>
    </dgm:pt>
    <dgm:pt modelId="{F5030C8E-D059-485D-B0B2-C86362650D97}" type="pres">
      <dgm:prSet presAssocID="{7F6D6AA2-4411-4190-9DBC-93D2DF7A3C13}" presName="horz1" presStyleCnt="0"/>
      <dgm:spPr/>
    </dgm:pt>
    <dgm:pt modelId="{DA4B4FBE-7D2F-43F6-BAF8-2B23AF58287D}" type="pres">
      <dgm:prSet presAssocID="{7F6D6AA2-4411-4190-9DBC-93D2DF7A3C13}" presName="tx1" presStyleLbl="revTx" presStyleIdx="3" presStyleCnt="7"/>
      <dgm:spPr/>
    </dgm:pt>
    <dgm:pt modelId="{5C5D5411-F74F-404E-9123-2AABB9F07283}" type="pres">
      <dgm:prSet presAssocID="{7F6D6AA2-4411-4190-9DBC-93D2DF7A3C13}" presName="vert1" presStyleCnt="0"/>
      <dgm:spPr/>
    </dgm:pt>
    <dgm:pt modelId="{376F6252-64D4-4F54-8156-9C49EFA8A8AD}" type="pres">
      <dgm:prSet presAssocID="{40CF6267-9C49-4CC8-AE11-B90F6CA1C6B6}" presName="thickLine" presStyleLbl="alignNode1" presStyleIdx="4" presStyleCnt="7"/>
      <dgm:spPr/>
    </dgm:pt>
    <dgm:pt modelId="{68FA960F-1696-4549-93A2-8B773A27BDC4}" type="pres">
      <dgm:prSet presAssocID="{40CF6267-9C49-4CC8-AE11-B90F6CA1C6B6}" presName="horz1" presStyleCnt="0"/>
      <dgm:spPr/>
    </dgm:pt>
    <dgm:pt modelId="{D0256D86-52B7-4C06-95D8-2A8007D7B736}" type="pres">
      <dgm:prSet presAssocID="{40CF6267-9C49-4CC8-AE11-B90F6CA1C6B6}" presName="tx1" presStyleLbl="revTx" presStyleIdx="4" presStyleCnt="7"/>
      <dgm:spPr/>
    </dgm:pt>
    <dgm:pt modelId="{A57DEB20-60EF-4EA7-B4B2-EB341E56DCAA}" type="pres">
      <dgm:prSet presAssocID="{40CF6267-9C49-4CC8-AE11-B90F6CA1C6B6}" presName="vert1" presStyleCnt="0"/>
      <dgm:spPr/>
    </dgm:pt>
    <dgm:pt modelId="{2A23C4A9-5A49-428A-A940-1BBD4E602D5E}" type="pres">
      <dgm:prSet presAssocID="{912712FC-3D3E-4344-8CB2-2167BFBE3911}" presName="thickLine" presStyleLbl="alignNode1" presStyleIdx="5" presStyleCnt="7"/>
      <dgm:spPr/>
    </dgm:pt>
    <dgm:pt modelId="{561222E6-35A3-40AA-941D-743D0F48F983}" type="pres">
      <dgm:prSet presAssocID="{912712FC-3D3E-4344-8CB2-2167BFBE3911}" presName="horz1" presStyleCnt="0"/>
      <dgm:spPr/>
    </dgm:pt>
    <dgm:pt modelId="{3A9C6E8E-6453-4D19-8A0B-19A8ACA687B8}" type="pres">
      <dgm:prSet presAssocID="{912712FC-3D3E-4344-8CB2-2167BFBE3911}" presName="tx1" presStyleLbl="revTx" presStyleIdx="5" presStyleCnt="7"/>
      <dgm:spPr/>
    </dgm:pt>
    <dgm:pt modelId="{E8797C2F-B61B-4A51-8CDB-C7163298D86A}" type="pres">
      <dgm:prSet presAssocID="{912712FC-3D3E-4344-8CB2-2167BFBE3911}" presName="vert1" presStyleCnt="0"/>
      <dgm:spPr/>
    </dgm:pt>
    <dgm:pt modelId="{35B49B28-4639-4C84-BF05-D33D6B7631B2}" type="pres">
      <dgm:prSet presAssocID="{34821CF1-932A-4947-B321-2F0EE564D744}" presName="thickLine" presStyleLbl="alignNode1" presStyleIdx="6" presStyleCnt="7"/>
      <dgm:spPr/>
    </dgm:pt>
    <dgm:pt modelId="{AE0F2F45-7F00-4CF1-9416-CA938FF85C05}" type="pres">
      <dgm:prSet presAssocID="{34821CF1-932A-4947-B321-2F0EE564D744}" presName="horz1" presStyleCnt="0"/>
      <dgm:spPr/>
    </dgm:pt>
    <dgm:pt modelId="{DCB99A01-A2D5-4379-B849-5C1402981C43}" type="pres">
      <dgm:prSet presAssocID="{34821CF1-932A-4947-B321-2F0EE564D744}" presName="tx1" presStyleLbl="revTx" presStyleIdx="6" presStyleCnt="7"/>
      <dgm:spPr/>
    </dgm:pt>
    <dgm:pt modelId="{2BB57140-4610-4908-A801-6063273FC188}" type="pres">
      <dgm:prSet presAssocID="{34821CF1-932A-4947-B321-2F0EE564D744}" presName="vert1" presStyleCnt="0"/>
      <dgm:spPr/>
    </dgm:pt>
  </dgm:ptLst>
  <dgm:cxnLst>
    <dgm:cxn modelId="{94520E00-BB06-4FAF-A6C1-9E34F5616ED0}" type="presOf" srcId="{912712FC-3D3E-4344-8CB2-2167BFBE3911}" destId="{3A9C6E8E-6453-4D19-8A0B-19A8ACA687B8}" srcOrd="0" destOrd="0" presId="urn:microsoft.com/office/officeart/2008/layout/LinedList"/>
    <dgm:cxn modelId="{E25D061F-7D3A-48C1-8089-2A9ED3D14647}" srcId="{AA356438-AC49-4E0F-B0EE-064BC9364B8E}" destId="{8325058A-3D6C-4115-872A-B2028F9322BE}" srcOrd="0" destOrd="0" parTransId="{72103787-1CC5-4180-91D9-9F77957E41FD}" sibTransId="{AEC93B55-A17F-4FE6-9D42-DB99B20B2596}"/>
    <dgm:cxn modelId="{9ACD1525-ABB7-46BE-93EC-03D09750F6D2}" type="presOf" srcId="{AA356438-AC49-4E0F-B0EE-064BC9364B8E}" destId="{762346D1-5B65-4F90-9579-3928C1459158}" srcOrd="0" destOrd="0" presId="urn:microsoft.com/office/officeart/2008/layout/LinedList"/>
    <dgm:cxn modelId="{9C9BB05D-3850-43BF-8668-2E913CE22BA2}" type="presOf" srcId="{40CF6267-9C49-4CC8-AE11-B90F6CA1C6B6}" destId="{D0256D86-52B7-4C06-95D8-2A8007D7B736}" srcOrd="0" destOrd="0" presId="urn:microsoft.com/office/officeart/2008/layout/LinedList"/>
    <dgm:cxn modelId="{69B35246-0028-4A2E-B3CB-FD0018E53FDB}" type="presOf" srcId="{34821CF1-932A-4947-B321-2F0EE564D744}" destId="{DCB99A01-A2D5-4379-B849-5C1402981C43}" srcOrd="0" destOrd="0" presId="urn:microsoft.com/office/officeart/2008/layout/LinedList"/>
    <dgm:cxn modelId="{C2705669-3799-4151-BFF4-11FF6BC00D98}" srcId="{AA356438-AC49-4E0F-B0EE-064BC9364B8E}" destId="{912712FC-3D3E-4344-8CB2-2167BFBE3911}" srcOrd="5" destOrd="0" parTransId="{8B3621C5-FC50-4C97-AF6C-8BF77ECE8246}" sibTransId="{6238F653-B35D-4C3D-BA32-FF1871C3343E}"/>
    <dgm:cxn modelId="{123FB94D-3558-49ED-A38B-B61F56A3555B}" srcId="{AA356438-AC49-4E0F-B0EE-064BC9364B8E}" destId="{34821CF1-932A-4947-B321-2F0EE564D744}" srcOrd="6" destOrd="0" parTransId="{2B00E437-D300-4A84-B2C4-57E302720A10}" sibTransId="{AAE76B01-92B7-4DE3-8DB6-45B9226D376A}"/>
    <dgm:cxn modelId="{84979D80-92D9-46B2-B141-756BADAF3A8E}" type="presOf" srcId="{859D67B6-8565-4383-B5FD-F3B739E11B6E}" destId="{71932F43-3995-460F-AB9F-C71DBDDCA464}" srcOrd="0" destOrd="0" presId="urn:microsoft.com/office/officeart/2008/layout/LinedList"/>
    <dgm:cxn modelId="{C37BD984-3821-4DAB-8FAC-3A7CEF802AD6}" type="presOf" srcId="{7F6D6AA2-4411-4190-9DBC-93D2DF7A3C13}" destId="{DA4B4FBE-7D2F-43F6-BAF8-2B23AF58287D}" srcOrd="0" destOrd="0" presId="urn:microsoft.com/office/officeart/2008/layout/LinedList"/>
    <dgm:cxn modelId="{BFB30EAF-F92A-45A4-8F3B-954A00A2E23A}" srcId="{AA356438-AC49-4E0F-B0EE-064BC9364B8E}" destId="{7F6D6AA2-4411-4190-9DBC-93D2DF7A3C13}" srcOrd="3" destOrd="0" parTransId="{C3DE60F3-7EFD-4199-8348-BFDB9A29C237}" sibTransId="{AF3E7C9C-88D0-4FA1-A67D-7F3483E92576}"/>
    <dgm:cxn modelId="{F68223C3-15AF-4DDD-89F4-FC13161A292E}" type="presOf" srcId="{FCC5E654-BB45-42EA-AF7A-D3A64F091292}" destId="{48996E49-038E-47A1-B5BB-3967E4651E81}" srcOrd="0" destOrd="0" presId="urn:microsoft.com/office/officeart/2008/layout/LinedList"/>
    <dgm:cxn modelId="{8ADB3CCC-EBCF-416E-9472-33BEE6B35DD0}" srcId="{AA356438-AC49-4E0F-B0EE-064BC9364B8E}" destId="{859D67B6-8565-4383-B5FD-F3B739E11B6E}" srcOrd="1" destOrd="0" parTransId="{C789ECB1-E6FC-436B-8DB4-9929FD7DEE43}" sibTransId="{A9792FD5-2441-4092-87BC-70A33EBAC113}"/>
    <dgm:cxn modelId="{209F14D4-1EF5-4979-9BF8-A8A52643D12E}" type="presOf" srcId="{8325058A-3D6C-4115-872A-B2028F9322BE}" destId="{71D3B2D4-6577-45A1-B9CA-A135C99872F0}" srcOrd="0" destOrd="0" presId="urn:microsoft.com/office/officeart/2008/layout/LinedList"/>
    <dgm:cxn modelId="{7FB89DDF-54B9-4E07-B3F7-BFB7465B200F}" srcId="{AA356438-AC49-4E0F-B0EE-064BC9364B8E}" destId="{FCC5E654-BB45-42EA-AF7A-D3A64F091292}" srcOrd="2" destOrd="0" parTransId="{23F80204-B12D-448B-98AC-53223275EDB5}" sibTransId="{F66C9F86-D876-487F-B8C7-3A2654F369C5}"/>
    <dgm:cxn modelId="{FF7B3DE3-225D-4B0E-B051-603E24EF100E}" srcId="{AA356438-AC49-4E0F-B0EE-064BC9364B8E}" destId="{40CF6267-9C49-4CC8-AE11-B90F6CA1C6B6}" srcOrd="4" destOrd="0" parTransId="{0A1DE1BF-E7CF-437D-83F1-DFEAAC00FEC6}" sibTransId="{7A746F31-49BD-4E45-A51D-5DF54CDB0C7E}"/>
    <dgm:cxn modelId="{094C9DB1-652A-44CC-80BB-78CCEBB34483}" type="presParOf" srcId="{762346D1-5B65-4F90-9579-3928C1459158}" destId="{F2F05340-0801-4E81-B41D-7623B8A82990}" srcOrd="0" destOrd="0" presId="urn:microsoft.com/office/officeart/2008/layout/LinedList"/>
    <dgm:cxn modelId="{956D367E-95FF-496D-A5E3-0DE2C04261E4}" type="presParOf" srcId="{762346D1-5B65-4F90-9579-3928C1459158}" destId="{A93A855F-ABFB-4F87-A601-0646FD7758A9}" srcOrd="1" destOrd="0" presId="urn:microsoft.com/office/officeart/2008/layout/LinedList"/>
    <dgm:cxn modelId="{8EF3C052-DD38-43D8-ABC9-A9028C2DB501}" type="presParOf" srcId="{A93A855F-ABFB-4F87-A601-0646FD7758A9}" destId="{71D3B2D4-6577-45A1-B9CA-A135C99872F0}" srcOrd="0" destOrd="0" presId="urn:microsoft.com/office/officeart/2008/layout/LinedList"/>
    <dgm:cxn modelId="{43A3127F-89AE-4125-9862-0F3B336097D9}" type="presParOf" srcId="{A93A855F-ABFB-4F87-A601-0646FD7758A9}" destId="{274587FA-485D-428F-9DB6-18AB7299C109}" srcOrd="1" destOrd="0" presId="urn:microsoft.com/office/officeart/2008/layout/LinedList"/>
    <dgm:cxn modelId="{5A3736DC-7444-4701-BB71-A31152780780}" type="presParOf" srcId="{762346D1-5B65-4F90-9579-3928C1459158}" destId="{9B24A69B-E280-4004-ACD2-D3DAF73D0EDE}" srcOrd="2" destOrd="0" presId="urn:microsoft.com/office/officeart/2008/layout/LinedList"/>
    <dgm:cxn modelId="{9C8069F8-87F5-4563-BD4F-0ED492073E17}" type="presParOf" srcId="{762346D1-5B65-4F90-9579-3928C1459158}" destId="{822A9F00-645E-46BF-8349-D87969D91867}" srcOrd="3" destOrd="0" presId="urn:microsoft.com/office/officeart/2008/layout/LinedList"/>
    <dgm:cxn modelId="{C1B8C220-65AE-4EB9-AD64-5289B321C937}" type="presParOf" srcId="{822A9F00-645E-46BF-8349-D87969D91867}" destId="{71932F43-3995-460F-AB9F-C71DBDDCA464}" srcOrd="0" destOrd="0" presId="urn:microsoft.com/office/officeart/2008/layout/LinedList"/>
    <dgm:cxn modelId="{555B762D-029E-4722-A091-32581BB9BEB7}" type="presParOf" srcId="{822A9F00-645E-46BF-8349-D87969D91867}" destId="{94F84A56-F719-4580-9B82-6CE97AA3D90B}" srcOrd="1" destOrd="0" presId="urn:microsoft.com/office/officeart/2008/layout/LinedList"/>
    <dgm:cxn modelId="{71DF4603-5D88-42A3-9AEE-B74F494C13A0}" type="presParOf" srcId="{762346D1-5B65-4F90-9579-3928C1459158}" destId="{AC4251E4-8928-419F-ABBD-743B31058242}" srcOrd="4" destOrd="0" presId="urn:microsoft.com/office/officeart/2008/layout/LinedList"/>
    <dgm:cxn modelId="{FC52766E-67A0-4F8E-8F96-4AF2AF9FEFA3}" type="presParOf" srcId="{762346D1-5B65-4F90-9579-3928C1459158}" destId="{07967B8F-CF18-4D2F-AD7F-F75A78591685}" srcOrd="5" destOrd="0" presId="urn:microsoft.com/office/officeart/2008/layout/LinedList"/>
    <dgm:cxn modelId="{255DDB91-BCC1-4122-BD79-564624F81E5A}" type="presParOf" srcId="{07967B8F-CF18-4D2F-AD7F-F75A78591685}" destId="{48996E49-038E-47A1-B5BB-3967E4651E81}" srcOrd="0" destOrd="0" presId="urn:microsoft.com/office/officeart/2008/layout/LinedList"/>
    <dgm:cxn modelId="{744DC811-39F8-4900-AC7C-9E79770381E6}" type="presParOf" srcId="{07967B8F-CF18-4D2F-AD7F-F75A78591685}" destId="{25DC9212-F353-48A2-992C-CEA4D3D178B0}" srcOrd="1" destOrd="0" presId="urn:microsoft.com/office/officeart/2008/layout/LinedList"/>
    <dgm:cxn modelId="{34E12C81-7113-452C-9239-8A4D422EC3EC}" type="presParOf" srcId="{762346D1-5B65-4F90-9579-3928C1459158}" destId="{04BBF611-D204-4A73-9467-A8B9958F9C60}" srcOrd="6" destOrd="0" presId="urn:microsoft.com/office/officeart/2008/layout/LinedList"/>
    <dgm:cxn modelId="{CC248FC2-C4EF-4463-AB50-47764D5BEB77}" type="presParOf" srcId="{762346D1-5B65-4F90-9579-3928C1459158}" destId="{F5030C8E-D059-485D-B0B2-C86362650D97}" srcOrd="7" destOrd="0" presId="urn:microsoft.com/office/officeart/2008/layout/LinedList"/>
    <dgm:cxn modelId="{8E00F66B-12FC-4320-BAC6-95170657437A}" type="presParOf" srcId="{F5030C8E-D059-485D-B0B2-C86362650D97}" destId="{DA4B4FBE-7D2F-43F6-BAF8-2B23AF58287D}" srcOrd="0" destOrd="0" presId="urn:microsoft.com/office/officeart/2008/layout/LinedList"/>
    <dgm:cxn modelId="{2A322409-BB22-4E21-82B8-B05C8974FE22}" type="presParOf" srcId="{F5030C8E-D059-485D-B0B2-C86362650D97}" destId="{5C5D5411-F74F-404E-9123-2AABB9F07283}" srcOrd="1" destOrd="0" presId="urn:microsoft.com/office/officeart/2008/layout/LinedList"/>
    <dgm:cxn modelId="{CC17DE69-F651-47E7-A8B7-594B1609A476}" type="presParOf" srcId="{762346D1-5B65-4F90-9579-3928C1459158}" destId="{376F6252-64D4-4F54-8156-9C49EFA8A8AD}" srcOrd="8" destOrd="0" presId="urn:microsoft.com/office/officeart/2008/layout/LinedList"/>
    <dgm:cxn modelId="{7D9BFE04-ABE1-4EB1-9F60-0D1C0A61C3B8}" type="presParOf" srcId="{762346D1-5B65-4F90-9579-3928C1459158}" destId="{68FA960F-1696-4549-93A2-8B773A27BDC4}" srcOrd="9" destOrd="0" presId="urn:microsoft.com/office/officeart/2008/layout/LinedList"/>
    <dgm:cxn modelId="{FE8E24F0-B99C-488F-994C-193ABF0CF22D}" type="presParOf" srcId="{68FA960F-1696-4549-93A2-8B773A27BDC4}" destId="{D0256D86-52B7-4C06-95D8-2A8007D7B736}" srcOrd="0" destOrd="0" presId="urn:microsoft.com/office/officeart/2008/layout/LinedList"/>
    <dgm:cxn modelId="{384CB581-2D64-41ED-BA05-BE39131A7A0E}" type="presParOf" srcId="{68FA960F-1696-4549-93A2-8B773A27BDC4}" destId="{A57DEB20-60EF-4EA7-B4B2-EB341E56DCAA}" srcOrd="1" destOrd="0" presId="urn:microsoft.com/office/officeart/2008/layout/LinedList"/>
    <dgm:cxn modelId="{E357412F-8710-48B5-947E-66DC32C556EA}" type="presParOf" srcId="{762346D1-5B65-4F90-9579-3928C1459158}" destId="{2A23C4A9-5A49-428A-A940-1BBD4E602D5E}" srcOrd="10" destOrd="0" presId="urn:microsoft.com/office/officeart/2008/layout/LinedList"/>
    <dgm:cxn modelId="{974F2B25-E3B3-4BDA-8207-0D5809CF8809}" type="presParOf" srcId="{762346D1-5B65-4F90-9579-3928C1459158}" destId="{561222E6-35A3-40AA-941D-743D0F48F983}" srcOrd="11" destOrd="0" presId="urn:microsoft.com/office/officeart/2008/layout/LinedList"/>
    <dgm:cxn modelId="{41F62694-9711-4E89-8162-FEA7D4949CCE}" type="presParOf" srcId="{561222E6-35A3-40AA-941D-743D0F48F983}" destId="{3A9C6E8E-6453-4D19-8A0B-19A8ACA687B8}" srcOrd="0" destOrd="0" presId="urn:microsoft.com/office/officeart/2008/layout/LinedList"/>
    <dgm:cxn modelId="{992C512D-D882-48C5-AD4C-7E7F0B31BE57}" type="presParOf" srcId="{561222E6-35A3-40AA-941D-743D0F48F983}" destId="{E8797C2F-B61B-4A51-8CDB-C7163298D86A}" srcOrd="1" destOrd="0" presId="urn:microsoft.com/office/officeart/2008/layout/LinedList"/>
    <dgm:cxn modelId="{98D1DA27-D513-45FF-ACB7-45E55B2E208E}" type="presParOf" srcId="{762346D1-5B65-4F90-9579-3928C1459158}" destId="{35B49B28-4639-4C84-BF05-D33D6B7631B2}" srcOrd="12" destOrd="0" presId="urn:microsoft.com/office/officeart/2008/layout/LinedList"/>
    <dgm:cxn modelId="{C102C6F4-A69C-4BE2-BF01-40931DF43784}" type="presParOf" srcId="{762346D1-5B65-4F90-9579-3928C1459158}" destId="{AE0F2F45-7F00-4CF1-9416-CA938FF85C05}" srcOrd="13" destOrd="0" presId="urn:microsoft.com/office/officeart/2008/layout/LinedList"/>
    <dgm:cxn modelId="{B20F2D2C-AFC1-4913-B5C9-F7781DB68D7A}" type="presParOf" srcId="{AE0F2F45-7F00-4CF1-9416-CA938FF85C05}" destId="{DCB99A01-A2D5-4379-B849-5C1402981C43}" srcOrd="0" destOrd="0" presId="urn:microsoft.com/office/officeart/2008/layout/LinedList"/>
    <dgm:cxn modelId="{0A959F52-9EDA-4EBF-8FF5-DC184A7DFB8D}" type="presParOf" srcId="{AE0F2F45-7F00-4CF1-9416-CA938FF85C05}" destId="{2BB57140-4610-4908-A801-6063273FC18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05340-0801-4E81-B41D-7623B8A82990}">
      <dsp:nvSpPr>
        <dsp:cNvPr id="0" name=""/>
        <dsp:cNvSpPr/>
      </dsp:nvSpPr>
      <dsp:spPr>
        <a:xfrm>
          <a:off x="0" y="703"/>
          <a:ext cx="6373813"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D3B2D4-6577-45A1-B9CA-A135C99872F0}">
      <dsp:nvSpPr>
        <dsp:cNvPr id="0" name=""/>
        <dsp:cNvSpPr/>
      </dsp:nvSpPr>
      <dsp:spPr>
        <a:xfrm>
          <a:off x="0" y="703"/>
          <a:ext cx="6373813" cy="822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Recap of CDN Basics</a:t>
          </a:r>
        </a:p>
      </dsp:txBody>
      <dsp:txXfrm>
        <a:off x="0" y="703"/>
        <a:ext cx="6373813" cy="822577"/>
      </dsp:txXfrm>
    </dsp:sp>
    <dsp:sp modelId="{9B24A69B-E280-4004-ACD2-D3DAF73D0EDE}">
      <dsp:nvSpPr>
        <dsp:cNvPr id="0" name=""/>
        <dsp:cNvSpPr/>
      </dsp:nvSpPr>
      <dsp:spPr>
        <a:xfrm>
          <a:off x="0" y="823280"/>
          <a:ext cx="6373813"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932F43-3995-460F-AB9F-C71DBDDCA464}">
      <dsp:nvSpPr>
        <dsp:cNvPr id="0" name=""/>
        <dsp:cNvSpPr/>
      </dsp:nvSpPr>
      <dsp:spPr>
        <a:xfrm>
          <a:off x="0" y="823280"/>
          <a:ext cx="6373813" cy="822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rtl="0">
            <a:lnSpc>
              <a:spcPct val="90000"/>
            </a:lnSpc>
            <a:spcBef>
              <a:spcPct val="0"/>
            </a:spcBef>
            <a:spcAft>
              <a:spcPct val="35000"/>
            </a:spcAft>
            <a:buNone/>
          </a:pPr>
          <a:r>
            <a:rPr lang="en-US" sz="3600" kern="1200" dirty="0"/>
            <a:t>Recap </a:t>
          </a:r>
          <a:r>
            <a:rPr lang="en-US" sz="3600" kern="1200" dirty="0">
              <a:latin typeface="Sitka Heading"/>
            </a:rPr>
            <a:t>of NDN</a:t>
          </a:r>
          <a:r>
            <a:rPr lang="en-US" sz="3600" kern="1200" dirty="0"/>
            <a:t> Basics</a:t>
          </a:r>
        </a:p>
      </dsp:txBody>
      <dsp:txXfrm>
        <a:off x="0" y="823280"/>
        <a:ext cx="6373813" cy="822577"/>
      </dsp:txXfrm>
    </dsp:sp>
    <dsp:sp modelId="{AC4251E4-8928-419F-ABBD-743B31058242}">
      <dsp:nvSpPr>
        <dsp:cNvPr id="0" name=""/>
        <dsp:cNvSpPr/>
      </dsp:nvSpPr>
      <dsp:spPr>
        <a:xfrm>
          <a:off x="0" y="1645858"/>
          <a:ext cx="6373813"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996E49-038E-47A1-B5BB-3967E4651E81}">
      <dsp:nvSpPr>
        <dsp:cNvPr id="0" name=""/>
        <dsp:cNvSpPr/>
      </dsp:nvSpPr>
      <dsp:spPr>
        <a:xfrm>
          <a:off x="0" y="1645858"/>
          <a:ext cx="6373813" cy="822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Comparison on CDN and NDN</a:t>
          </a:r>
        </a:p>
      </dsp:txBody>
      <dsp:txXfrm>
        <a:off x="0" y="1645858"/>
        <a:ext cx="6373813" cy="822577"/>
      </dsp:txXfrm>
    </dsp:sp>
    <dsp:sp modelId="{04BBF611-D204-4A73-9467-A8B9958F9C60}">
      <dsp:nvSpPr>
        <dsp:cNvPr id="0" name=""/>
        <dsp:cNvSpPr/>
      </dsp:nvSpPr>
      <dsp:spPr>
        <a:xfrm>
          <a:off x="0" y="2468436"/>
          <a:ext cx="6373813"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4B4FBE-7D2F-43F6-BAF8-2B23AF58287D}">
      <dsp:nvSpPr>
        <dsp:cNvPr id="0" name=""/>
        <dsp:cNvSpPr/>
      </dsp:nvSpPr>
      <dsp:spPr>
        <a:xfrm>
          <a:off x="0" y="2468436"/>
          <a:ext cx="6373813" cy="822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NDN for CDN</a:t>
          </a:r>
        </a:p>
      </dsp:txBody>
      <dsp:txXfrm>
        <a:off x="0" y="2468436"/>
        <a:ext cx="6373813" cy="822577"/>
      </dsp:txXfrm>
    </dsp:sp>
    <dsp:sp modelId="{376F6252-64D4-4F54-8156-9C49EFA8A8AD}">
      <dsp:nvSpPr>
        <dsp:cNvPr id="0" name=""/>
        <dsp:cNvSpPr/>
      </dsp:nvSpPr>
      <dsp:spPr>
        <a:xfrm>
          <a:off x="0" y="3291013"/>
          <a:ext cx="6373813"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256D86-52B7-4C06-95D8-2A8007D7B736}">
      <dsp:nvSpPr>
        <dsp:cNvPr id="0" name=""/>
        <dsp:cNvSpPr/>
      </dsp:nvSpPr>
      <dsp:spPr>
        <a:xfrm>
          <a:off x="0" y="3291013"/>
          <a:ext cx="6373813" cy="822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Background and related work</a:t>
          </a:r>
        </a:p>
      </dsp:txBody>
      <dsp:txXfrm>
        <a:off x="0" y="3291013"/>
        <a:ext cx="6373813" cy="822577"/>
      </dsp:txXfrm>
    </dsp:sp>
    <dsp:sp modelId="{2A23C4A9-5A49-428A-A940-1BBD4E602D5E}">
      <dsp:nvSpPr>
        <dsp:cNvPr id="0" name=""/>
        <dsp:cNvSpPr/>
      </dsp:nvSpPr>
      <dsp:spPr>
        <a:xfrm>
          <a:off x="0" y="4113591"/>
          <a:ext cx="6373813"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9C6E8E-6453-4D19-8A0B-19A8ACA687B8}">
      <dsp:nvSpPr>
        <dsp:cNvPr id="0" name=""/>
        <dsp:cNvSpPr/>
      </dsp:nvSpPr>
      <dsp:spPr>
        <a:xfrm>
          <a:off x="0" y="4113591"/>
          <a:ext cx="6373813" cy="822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Experiments</a:t>
          </a:r>
        </a:p>
      </dsp:txBody>
      <dsp:txXfrm>
        <a:off x="0" y="4113591"/>
        <a:ext cx="6373813" cy="822577"/>
      </dsp:txXfrm>
    </dsp:sp>
    <dsp:sp modelId="{35B49B28-4639-4C84-BF05-D33D6B7631B2}">
      <dsp:nvSpPr>
        <dsp:cNvPr id="0" name=""/>
        <dsp:cNvSpPr/>
      </dsp:nvSpPr>
      <dsp:spPr>
        <a:xfrm>
          <a:off x="0" y="4936169"/>
          <a:ext cx="6373813"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B99A01-A2D5-4379-B849-5C1402981C43}">
      <dsp:nvSpPr>
        <dsp:cNvPr id="0" name=""/>
        <dsp:cNvSpPr/>
      </dsp:nvSpPr>
      <dsp:spPr>
        <a:xfrm>
          <a:off x="0" y="4936169"/>
          <a:ext cx="6373813" cy="822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Evaluation</a:t>
          </a:r>
        </a:p>
      </dsp:txBody>
      <dsp:txXfrm>
        <a:off x="0" y="4936169"/>
        <a:ext cx="6373813" cy="82257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October 13, 2021</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869997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October 13,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5107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October 13,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45848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October 13,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130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October 13,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4486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October 13,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29309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October 13,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9457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October 13,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950518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October 13,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63611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October 13,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94817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October 13,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58459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Wednesday, October 13, 2021</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444007189"/>
      </p:ext>
    </p:extLst>
  </p:cSld>
  <p:clrMap bg1="dk1" tx1="lt1" bg2="dk2" tx2="lt2" accent1="accent1" accent2="accent2" accent3="accent3" accent4="accent4" accent5="accent5" accent6="accent6" hlink="hlink" folHlink="folHlink"/>
  <p:sldLayoutIdLst>
    <p:sldLayoutId id="2147483660" r:id="rId1"/>
    <p:sldLayoutId id="2147483661" r:id="rId2"/>
    <p:sldLayoutId id="2147483758" r:id="rId3"/>
    <p:sldLayoutId id="2147483759" r:id="rId4"/>
    <p:sldLayoutId id="2147483760" r:id="rId5"/>
    <p:sldLayoutId id="2147483754" r:id="rId6"/>
    <p:sldLayoutId id="2147483750" r:id="rId7"/>
    <p:sldLayoutId id="2147483751" r:id="rId8"/>
    <p:sldLayoutId id="2147483752" r:id="rId9"/>
    <p:sldLayoutId id="2147483753" r:id="rId10"/>
    <p:sldLayoutId id="214748375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0864" y="1051551"/>
            <a:ext cx="3565524" cy="2384898"/>
          </a:xfrm>
        </p:spPr>
        <p:txBody>
          <a:bodyPr anchor="b">
            <a:normAutofit/>
          </a:bodyPr>
          <a:lstStyle/>
          <a:p>
            <a:r>
              <a:rPr lang="en-US" sz="4800">
                <a:cs typeface="Calibri Light"/>
              </a:rPr>
              <a:t>NDN For CDN</a:t>
            </a:r>
            <a:endParaRPr lang="en-US" sz="4800"/>
          </a:p>
        </p:txBody>
      </p:sp>
      <p:sp>
        <p:nvSpPr>
          <p:cNvPr id="3" name="Subtitle 2"/>
          <p:cNvSpPr>
            <a:spLocks noGrp="1"/>
          </p:cNvSpPr>
          <p:nvPr>
            <p:ph type="subTitle" idx="1"/>
          </p:nvPr>
        </p:nvSpPr>
        <p:spPr>
          <a:xfrm>
            <a:off x="550863" y="3569008"/>
            <a:ext cx="3565525" cy="1731656"/>
          </a:xfrm>
        </p:spPr>
        <p:txBody>
          <a:bodyPr vert="horz" lIns="91440" tIns="45720" rIns="91440" bIns="45720" rtlCol="0">
            <a:normAutofit/>
          </a:bodyPr>
          <a:lstStyle/>
          <a:p>
            <a:r>
              <a:rPr lang="en-US" sz="2000">
                <a:solidFill>
                  <a:schemeClr val="tx1">
                    <a:alpha val="60000"/>
                  </a:schemeClr>
                </a:solidFill>
              </a:rPr>
              <a:t>Sankalpa Timilsina</a:t>
            </a:r>
          </a:p>
        </p:txBody>
      </p:sp>
      <p:grpSp>
        <p:nvGrpSpPr>
          <p:cNvPr id="30" name="Group 29">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31" name="Freeform: Shape 30">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a:extLst>
              <a:ext uri="{FF2B5EF4-FFF2-40B4-BE49-F238E27FC236}">
                <a16:creationId xmlns:a16="http://schemas.microsoft.com/office/drawing/2014/main" id="{3F0CF1E8-95E4-47D4-B960-4A48B9244317}"/>
              </a:ext>
            </a:extLst>
          </p:cNvPr>
          <p:cNvPicPr>
            <a:picLocks noChangeAspect="1"/>
          </p:cNvPicPr>
          <p:nvPr/>
        </p:nvPicPr>
        <p:blipFill rotWithShape="1">
          <a:blip r:embed="rId2"/>
          <a:srcRect l="18542"/>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34" name="Rectangle 33">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EC3D5-F3EF-4DF2-9B7B-0290C60965A4}"/>
              </a:ext>
            </a:extLst>
          </p:cNvPr>
          <p:cNvSpPr>
            <a:spLocks noGrp="1"/>
          </p:cNvSpPr>
          <p:nvPr>
            <p:ph type="title"/>
          </p:nvPr>
        </p:nvSpPr>
        <p:spPr/>
        <p:txBody>
          <a:bodyPr/>
          <a:lstStyle/>
          <a:p>
            <a:r>
              <a:rPr lang="en-US"/>
              <a:t>Comparison on NDN and CDN</a:t>
            </a:r>
          </a:p>
        </p:txBody>
      </p:sp>
      <p:sp>
        <p:nvSpPr>
          <p:cNvPr id="3" name="Content Placeholder 2">
            <a:extLst>
              <a:ext uri="{FF2B5EF4-FFF2-40B4-BE49-F238E27FC236}">
                <a16:creationId xmlns:a16="http://schemas.microsoft.com/office/drawing/2014/main" id="{907AE0E3-6959-4C36-8AF8-34F73F7A1C41}"/>
              </a:ext>
            </a:extLst>
          </p:cNvPr>
          <p:cNvSpPr>
            <a:spLocks noGrp="1"/>
          </p:cNvSpPr>
          <p:nvPr>
            <p:ph idx="1"/>
          </p:nvPr>
        </p:nvSpPr>
        <p:spPr/>
        <p:txBody>
          <a:bodyPr vert="horz" wrap="square" lIns="0" tIns="0" rIns="0" bIns="0" rtlCol="0" anchor="t">
            <a:normAutofit/>
          </a:bodyPr>
          <a:lstStyle/>
          <a:p>
            <a:pPr marL="342900" indent="-342900"/>
            <a:r>
              <a:rPr lang="en-US">
                <a:solidFill>
                  <a:srgbClr val="FFFFFF">
                    <a:alpha val="60000"/>
                  </a:srgbClr>
                </a:solidFill>
                <a:ea typeface="Source Sans Pro"/>
              </a:rPr>
              <a:t>Robustness</a:t>
            </a:r>
            <a:br>
              <a:rPr lang="en-US" dirty="0">
                <a:solidFill>
                  <a:srgbClr val="FFFFFF">
                    <a:alpha val="60000"/>
                  </a:srgbClr>
                </a:solidFill>
                <a:ea typeface="Source Sans Pro"/>
              </a:rPr>
            </a:br>
            <a:r>
              <a:rPr lang="en-US" b="1" u="sng">
                <a:solidFill>
                  <a:srgbClr val="FFFFFF">
                    <a:alpha val="60000"/>
                  </a:srgbClr>
                </a:solidFill>
                <a:ea typeface="Source Sans Pro"/>
              </a:rPr>
              <a:t>CDN CASE:</a:t>
            </a:r>
            <a:endParaRPr lang="en-US" dirty="0">
              <a:ea typeface="Source Sans Pro"/>
            </a:endParaRPr>
          </a:p>
          <a:p>
            <a:pPr marL="457200" indent="-457200">
              <a:buAutoNum type="arabicPeriod"/>
            </a:pPr>
            <a:r>
              <a:rPr lang="en-US">
                <a:solidFill>
                  <a:srgbClr val="FFFFFF">
                    <a:alpha val="60000"/>
                  </a:srgbClr>
                </a:solidFill>
                <a:ea typeface="Source Sans Pro"/>
              </a:rPr>
              <a:t>The topology and deployment of CDN are static which is connection-based.</a:t>
            </a:r>
          </a:p>
          <a:p>
            <a:pPr marL="457200" indent="-457200">
              <a:buAutoNum type="arabicPeriod"/>
            </a:pPr>
            <a:r>
              <a:rPr lang="en-US">
                <a:solidFill>
                  <a:srgbClr val="FFFFFF">
                    <a:alpha val="60000"/>
                  </a:srgbClr>
                </a:solidFill>
                <a:ea typeface="Source Sans Pro"/>
              </a:rPr>
              <a:t>That's to say, in a fixed area, users are redirected to accessing a  certain edge node server.</a:t>
            </a:r>
          </a:p>
          <a:p>
            <a:pPr marL="457200" indent="-457200">
              <a:buAutoNum type="arabicPeriod"/>
            </a:pPr>
            <a:r>
              <a:rPr lang="en-US">
                <a:solidFill>
                  <a:srgbClr val="FFFFFF">
                    <a:alpha val="60000"/>
                  </a:srgbClr>
                </a:solidFill>
                <a:ea typeface="Source Sans Pro"/>
              </a:rPr>
              <a:t>If the server broke down, the network of the area would collapse.</a:t>
            </a:r>
          </a:p>
          <a:p>
            <a:pPr marL="457200" indent="-457200">
              <a:buAutoNum type="arabicPeriod"/>
            </a:pPr>
            <a:r>
              <a:rPr lang="en-US">
                <a:solidFill>
                  <a:srgbClr val="FFFFFF">
                    <a:alpha val="60000"/>
                  </a:srgbClr>
                </a:solidFill>
                <a:ea typeface="Source Sans Pro"/>
              </a:rPr>
              <a:t>Additionally, as possessing  numerous edge nodes, the CDNs still face network congestion threat in massive access.</a:t>
            </a:r>
            <a:endParaRPr lang="en-US" dirty="0">
              <a:solidFill>
                <a:srgbClr val="FFFFFF">
                  <a:alpha val="60000"/>
                </a:srgbClr>
              </a:solidFill>
              <a:ea typeface="Source Sans Pro"/>
            </a:endParaRPr>
          </a:p>
        </p:txBody>
      </p:sp>
    </p:spTree>
    <p:extLst>
      <p:ext uri="{BB962C8B-B14F-4D97-AF65-F5344CB8AC3E}">
        <p14:creationId xmlns:p14="http://schemas.microsoft.com/office/powerpoint/2010/main" val="1022114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a:t>Comparison on NDN ad CDN</a:t>
            </a:r>
          </a:p>
        </p:txBody>
      </p:sp>
      <p:sp>
        <p:nvSpPr>
          <p:cNvPr id="3" name="Content Placeholder"/>
          <p:cNvSpPr>
            <a:spLocks noGrp="1"/>
          </p:cNvSpPr>
          <p:nvPr>
            <p:ph idx="1"/>
          </p:nvPr>
        </p:nvSpPr>
        <p:spPr/>
        <p:txBody>
          <a:bodyPr vert="horz" wrap="square" lIns="0" tIns="0" rIns="0" bIns="0" rtlCol="0" anchor="t">
            <a:normAutofit/>
          </a:bodyPr>
          <a:lstStyle/>
          <a:p>
            <a:pPr marL="0" indent="0">
              <a:buNone/>
            </a:pPr>
            <a:r>
              <a:rPr lang="en-US" b="1" u="sng" dirty="0">
                <a:solidFill>
                  <a:srgbClr val="FFFFFF">
                    <a:alpha val="60000"/>
                  </a:srgbClr>
                </a:solidFill>
                <a:ea typeface="Source Sans Pro"/>
              </a:rPr>
              <a:t>NDN CASE:</a:t>
            </a:r>
            <a:r>
              <a:rPr lang="en-US" b="1" dirty="0">
                <a:solidFill>
                  <a:srgbClr val="FFFFFF">
                    <a:alpha val="60000"/>
                  </a:srgbClr>
                </a:solidFill>
                <a:ea typeface="Source Sans Pro"/>
              </a:rPr>
              <a:t> (Robustness)</a:t>
            </a:r>
            <a:endParaRPr lang="en-US" dirty="0"/>
          </a:p>
          <a:p>
            <a:pPr marL="0" indent="0">
              <a:buNone/>
            </a:pPr>
            <a:r>
              <a:rPr lang="en-US" dirty="0">
                <a:solidFill>
                  <a:srgbClr val="FFFFFF">
                    <a:alpha val="60000"/>
                  </a:srgbClr>
                </a:solidFill>
                <a:ea typeface="Source Sans Pro"/>
              </a:rPr>
              <a:t>1. By contrast in NDNs, each node is equal serving as a source server, a router, a client, even a cache.</a:t>
            </a:r>
          </a:p>
          <a:p>
            <a:pPr marL="0" indent="0">
              <a:buNone/>
            </a:pPr>
            <a:r>
              <a:rPr lang="en-US" dirty="0">
                <a:solidFill>
                  <a:srgbClr val="FFFFFF">
                    <a:alpha val="60000"/>
                  </a:srgbClr>
                </a:solidFill>
                <a:ea typeface="Source Sans Pro"/>
              </a:rPr>
              <a:t>2. Anyone breaking down doesn't affect the whole network at all.</a:t>
            </a:r>
          </a:p>
          <a:p>
            <a:pPr marL="0" indent="0">
              <a:buNone/>
            </a:pPr>
            <a:r>
              <a:rPr lang="en-US" dirty="0">
                <a:solidFill>
                  <a:srgbClr val="FFFFFF">
                    <a:alpha val="60000"/>
                  </a:srgbClr>
                </a:solidFill>
                <a:ea typeface="Source Sans Pro"/>
              </a:rPr>
              <a:t>3. Furthermore, NDN nodes are able to choose the best way to fetch content to avoid the network congestion efficiency.</a:t>
            </a:r>
          </a:p>
          <a:p>
            <a:pPr marL="0" indent="0">
              <a:buNone/>
            </a:pPr>
            <a:endParaRPr lang="en-US" b="1" u="sng" dirty="0">
              <a:solidFill>
                <a:srgbClr val="FFFFFF">
                  <a:alpha val="60000"/>
                </a:srgbClr>
              </a:solidFill>
              <a:ea typeface="Source Sans Pro"/>
            </a:endParaRPr>
          </a:p>
        </p:txBody>
      </p:sp>
    </p:spTree>
    <p:extLst>
      <p:ext uri="{BB962C8B-B14F-4D97-AF65-F5344CB8AC3E}">
        <p14:creationId xmlns:p14="http://schemas.microsoft.com/office/powerpoint/2010/main" val="679805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1C2B-B122-487B-94E8-86CD038DF81B}"/>
              </a:ext>
            </a:extLst>
          </p:cNvPr>
          <p:cNvSpPr>
            <a:spLocks noGrp="1"/>
          </p:cNvSpPr>
          <p:nvPr>
            <p:ph type="title"/>
          </p:nvPr>
        </p:nvSpPr>
        <p:spPr/>
        <p:txBody>
          <a:bodyPr/>
          <a:lstStyle/>
          <a:p>
            <a:r>
              <a:rPr lang="en-US"/>
              <a:t>Comparison on NDN and CDN</a:t>
            </a:r>
          </a:p>
        </p:txBody>
      </p:sp>
      <p:sp>
        <p:nvSpPr>
          <p:cNvPr id="3" name="Content Placeholder 2">
            <a:extLst>
              <a:ext uri="{FF2B5EF4-FFF2-40B4-BE49-F238E27FC236}">
                <a16:creationId xmlns:a16="http://schemas.microsoft.com/office/drawing/2014/main" id="{4628EF20-3F9F-4E4D-8252-CE1C23A239E4}"/>
              </a:ext>
            </a:extLst>
          </p:cNvPr>
          <p:cNvSpPr>
            <a:spLocks noGrp="1"/>
          </p:cNvSpPr>
          <p:nvPr>
            <p:ph idx="1"/>
          </p:nvPr>
        </p:nvSpPr>
        <p:spPr/>
        <p:txBody>
          <a:bodyPr vert="horz" wrap="square" lIns="0" tIns="0" rIns="0" bIns="0" rtlCol="0" anchor="t">
            <a:normAutofit/>
          </a:bodyPr>
          <a:lstStyle/>
          <a:p>
            <a:r>
              <a:rPr lang="en-US">
                <a:solidFill>
                  <a:srgbClr val="FFFFFF">
                    <a:alpha val="60000"/>
                  </a:srgbClr>
                </a:solidFill>
                <a:ea typeface="Source Sans Pro"/>
              </a:rPr>
              <a:t>Security</a:t>
            </a:r>
          </a:p>
          <a:p>
            <a:pPr marL="0" indent="0">
              <a:buNone/>
            </a:pPr>
            <a:r>
              <a:rPr lang="en-US" u="sng">
                <a:solidFill>
                  <a:srgbClr val="FFFFFF">
                    <a:alpha val="60000"/>
                  </a:srgbClr>
                </a:solidFill>
                <a:ea typeface="Source Sans Pro"/>
              </a:rPr>
              <a:t>CDN CASE:</a:t>
            </a:r>
          </a:p>
          <a:p>
            <a:pPr marL="0" indent="0">
              <a:buNone/>
            </a:pPr>
            <a:r>
              <a:rPr lang="en-US">
                <a:solidFill>
                  <a:srgbClr val="FFFFFF">
                    <a:alpha val="60000"/>
                  </a:srgbClr>
                </a:solidFill>
                <a:ea typeface="Source Sans Pro"/>
              </a:rPr>
              <a:t>1. DNS control scheduling and private data centers guarantee CDNs from being attacked, which is accompanied with huge cost.</a:t>
            </a:r>
          </a:p>
          <a:p>
            <a:pPr marL="0" indent="0">
              <a:buNone/>
            </a:pPr>
            <a:r>
              <a:rPr lang="en-US">
                <a:solidFill>
                  <a:srgbClr val="FFFFFF">
                    <a:alpha val="60000"/>
                  </a:srgbClr>
                </a:solidFill>
                <a:ea typeface="Source Sans Pro"/>
              </a:rPr>
              <a:t>2. But, trust in content is easily misplaced by untrustworthy loation and connection information.</a:t>
            </a:r>
          </a:p>
          <a:p>
            <a:pPr marL="0" indent="0">
              <a:buNone/>
            </a:pPr>
            <a:r>
              <a:rPr lang="en-US">
                <a:solidFill>
                  <a:srgbClr val="FFFFFF">
                    <a:alpha val="60000"/>
                  </a:srgbClr>
                </a:solidFill>
                <a:ea typeface="Source Sans Pro"/>
              </a:rPr>
              <a:t>3. Moreover, the CDNs still face DoS attacks.</a:t>
            </a:r>
            <a:endParaRPr lang="en-US" dirty="0">
              <a:solidFill>
                <a:srgbClr val="FFFFFF">
                  <a:alpha val="60000"/>
                </a:srgbClr>
              </a:solidFill>
              <a:ea typeface="Source Sans Pro"/>
            </a:endParaRPr>
          </a:p>
        </p:txBody>
      </p:sp>
    </p:spTree>
    <p:extLst>
      <p:ext uri="{BB962C8B-B14F-4D97-AF65-F5344CB8AC3E}">
        <p14:creationId xmlns:p14="http://schemas.microsoft.com/office/powerpoint/2010/main" val="3792763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FECEC-DFFE-4D04-A93F-5DB314BD422F}"/>
              </a:ext>
            </a:extLst>
          </p:cNvPr>
          <p:cNvSpPr>
            <a:spLocks noGrp="1"/>
          </p:cNvSpPr>
          <p:nvPr>
            <p:ph type="title"/>
          </p:nvPr>
        </p:nvSpPr>
        <p:spPr/>
        <p:txBody>
          <a:bodyPr/>
          <a:lstStyle/>
          <a:p>
            <a:r>
              <a:rPr lang="en-US"/>
              <a:t>Comparison on NDN and CDN</a:t>
            </a:r>
          </a:p>
        </p:txBody>
      </p:sp>
      <p:sp>
        <p:nvSpPr>
          <p:cNvPr id="3" name="Content Placeholder 2">
            <a:extLst>
              <a:ext uri="{FF2B5EF4-FFF2-40B4-BE49-F238E27FC236}">
                <a16:creationId xmlns:a16="http://schemas.microsoft.com/office/drawing/2014/main" id="{52A58BE9-0DFF-4BB2-A2B2-B379A60727C1}"/>
              </a:ext>
            </a:extLst>
          </p:cNvPr>
          <p:cNvSpPr>
            <a:spLocks noGrp="1"/>
          </p:cNvSpPr>
          <p:nvPr>
            <p:ph idx="1"/>
          </p:nvPr>
        </p:nvSpPr>
        <p:spPr/>
        <p:txBody>
          <a:bodyPr vert="horz" wrap="square" lIns="0" tIns="0" rIns="0" bIns="0" rtlCol="0" anchor="t">
            <a:normAutofit/>
          </a:bodyPr>
          <a:lstStyle/>
          <a:p>
            <a:r>
              <a:rPr lang="en-US" b="1" u="sng">
                <a:solidFill>
                  <a:srgbClr val="FFFFFF">
                    <a:alpha val="60000"/>
                  </a:srgbClr>
                </a:solidFill>
                <a:ea typeface="Source Sans Pro"/>
              </a:rPr>
              <a:t>NDN Case:</a:t>
            </a:r>
            <a:r>
              <a:rPr lang="en-US">
                <a:solidFill>
                  <a:srgbClr val="FFFFFF">
                    <a:alpha val="60000"/>
                  </a:srgbClr>
                </a:solidFill>
                <a:ea typeface="Source Sans Pro"/>
              </a:rPr>
              <a:t> (Security)</a:t>
            </a:r>
          </a:p>
          <a:p>
            <a:pPr marL="0" indent="0">
              <a:buNone/>
            </a:pPr>
            <a:r>
              <a:rPr lang="en-US">
                <a:solidFill>
                  <a:srgbClr val="FFFFFF">
                    <a:alpha val="60000"/>
                  </a:srgbClr>
                </a:solidFill>
                <a:ea typeface="Source Sans Pro"/>
              </a:rPr>
              <a:t>1. In NDNs, packets are signature signed and encoded. And its design principles remarkably improve the security of transmitting and routing, such as:</a:t>
            </a:r>
            <a:endParaRPr lang="en-US" dirty="0">
              <a:solidFill>
                <a:srgbClr val="FFFFFF">
                  <a:alpha val="60000"/>
                </a:srgbClr>
              </a:solidFill>
              <a:ea typeface="Source Sans Pro"/>
            </a:endParaRPr>
          </a:p>
          <a:p>
            <a:pPr marL="342900" indent="-342900"/>
            <a:r>
              <a:rPr lang="en-US">
                <a:ea typeface="Source Sans Pro"/>
              </a:rPr>
              <a:t>All the packets including route messages have to be signed, preventing forging and tempering</a:t>
            </a:r>
          </a:p>
          <a:p>
            <a:pPr marL="342900" indent="-342900"/>
            <a:r>
              <a:rPr lang="en-US">
                <a:ea typeface="Source Sans Pro"/>
              </a:rPr>
              <a:t>Multipath routing reduces the prefix hijacked, therefore, routers can check the abnormalities caused by prefix and attempt to retrieve data from other paths</a:t>
            </a:r>
          </a:p>
          <a:p>
            <a:pPr marL="0" indent="0">
              <a:buNone/>
            </a:pPr>
            <a:r>
              <a:rPr lang="en-US">
                <a:ea typeface="Source Sans Pro"/>
              </a:rPr>
              <a:t>2. This separation of data security and network transmission reduces the difficulty of management</a:t>
            </a:r>
            <a:br>
              <a:rPr lang="en-US" dirty="0">
                <a:solidFill>
                  <a:srgbClr val="FFFFFF">
                    <a:alpha val="60000"/>
                  </a:srgbClr>
                </a:solidFill>
                <a:ea typeface="Source Sans Pro"/>
              </a:rPr>
            </a:br>
            <a:endParaRPr lang="en-US">
              <a:solidFill>
                <a:srgbClr val="FFFFFF">
                  <a:alpha val="60000"/>
                </a:srgbClr>
              </a:solidFill>
              <a:ea typeface="Source Sans Pro"/>
            </a:endParaRPr>
          </a:p>
        </p:txBody>
      </p:sp>
    </p:spTree>
    <p:extLst>
      <p:ext uri="{BB962C8B-B14F-4D97-AF65-F5344CB8AC3E}">
        <p14:creationId xmlns:p14="http://schemas.microsoft.com/office/powerpoint/2010/main" val="3886439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5CAD-224C-4DBD-B29E-EA128D4F54B0}"/>
              </a:ext>
            </a:extLst>
          </p:cNvPr>
          <p:cNvSpPr>
            <a:spLocks noGrp="1"/>
          </p:cNvSpPr>
          <p:nvPr>
            <p:ph type="title"/>
          </p:nvPr>
        </p:nvSpPr>
        <p:spPr/>
        <p:txBody>
          <a:bodyPr/>
          <a:lstStyle/>
          <a:p>
            <a:r>
              <a:rPr lang="en-US"/>
              <a:t>Comparison on NDN and CDN</a:t>
            </a:r>
          </a:p>
        </p:txBody>
      </p:sp>
      <p:sp>
        <p:nvSpPr>
          <p:cNvPr id="3" name="Content Placeholder 2">
            <a:extLst>
              <a:ext uri="{FF2B5EF4-FFF2-40B4-BE49-F238E27FC236}">
                <a16:creationId xmlns:a16="http://schemas.microsoft.com/office/drawing/2014/main" id="{5A643A22-4AED-477F-B1F9-C982C6B7DDA6}"/>
              </a:ext>
            </a:extLst>
          </p:cNvPr>
          <p:cNvSpPr>
            <a:spLocks noGrp="1"/>
          </p:cNvSpPr>
          <p:nvPr>
            <p:ph idx="1"/>
          </p:nvPr>
        </p:nvSpPr>
        <p:spPr/>
        <p:txBody>
          <a:bodyPr vert="horz" wrap="square" lIns="0" tIns="0" rIns="0" bIns="0" rtlCol="0" anchor="t">
            <a:normAutofit/>
          </a:bodyPr>
          <a:lstStyle/>
          <a:p>
            <a:r>
              <a:rPr lang="en-US">
                <a:solidFill>
                  <a:srgbClr val="FFFFFF">
                    <a:alpha val="60000"/>
                  </a:srgbClr>
                </a:solidFill>
                <a:ea typeface="Source Sans Pro"/>
              </a:rPr>
              <a:t>Cost</a:t>
            </a:r>
          </a:p>
          <a:p>
            <a:pPr marL="0" indent="0">
              <a:buNone/>
            </a:pPr>
            <a:r>
              <a:rPr lang="en-US" u="sng">
                <a:solidFill>
                  <a:srgbClr val="FFFFFF">
                    <a:alpha val="60000"/>
                  </a:srgbClr>
                </a:solidFill>
                <a:ea typeface="Source Sans Pro"/>
              </a:rPr>
              <a:t>CDN Case:</a:t>
            </a:r>
          </a:p>
          <a:p>
            <a:pPr marL="0" indent="0">
              <a:buNone/>
            </a:pPr>
            <a:r>
              <a:rPr lang="en-US" dirty="0">
                <a:solidFill>
                  <a:srgbClr val="FFFFFF">
                    <a:alpha val="60000"/>
                  </a:srgbClr>
                </a:solidFill>
                <a:ea typeface="Source Sans Pro"/>
              </a:rPr>
              <a:t>1. Most of CDN nodes are different, in the aspects of source site, proxy cache server, load balancing, DNS, </a:t>
            </a:r>
            <a:r>
              <a:rPr lang="en-US">
                <a:solidFill>
                  <a:srgbClr val="FFFFFF">
                    <a:alpha val="60000"/>
                  </a:srgbClr>
                </a:solidFill>
                <a:ea typeface="Source Sans Pro"/>
              </a:rPr>
              <a:t>which complicates configuration as well as implementation of network services.</a:t>
            </a:r>
          </a:p>
          <a:p>
            <a:pPr marL="0" indent="0">
              <a:buNone/>
            </a:pPr>
            <a:r>
              <a:rPr lang="en-US" dirty="0">
                <a:solidFill>
                  <a:srgbClr val="FFFFFF">
                    <a:alpha val="60000"/>
                  </a:srgbClr>
                </a:solidFill>
                <a:ea typeface="Source Sans Pro"/>
              </a:rPr>
              <a:t>2. </a:t>
            </a:r>
            <a:r>
              <a:rPr lang="en-US">
                <a:ea typeface="+mn-lt"/>
                <a:cs typeface="+mn-lt"/>
              </a:rPr>
              <a:t>Thus each node server should be configured independently.</a:t>
            </a:r>
            <a:endParaRPr lang="en-US" dirty="0">
              <a:solidFill>
                <a:srgbClr val="FFFFFF">
                  <a:alpha val="60000"/>
                </a:srgbClr>
              </a:solidFill>
              <a:ea typeface="Source Sans Pro"/>
            </a:endParaRPr>
          </a:p>
        </p:txBody>
      </p:sp>
    </p:spTree>
    <p:extLst>
      <p:ext uri="{BB962C8B-B14F-4D97-AF65-F5344CB8AC3E}">
        <p14:creationId xmlns:p14="http://schemas.microsoft.com/office/powerpoint/2010/main" val="695703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E4DB1-7009-47E5-961B-C957E85C1B99}"/>
              </a:ext>
            </a:extLst>
          </p:cNvPr>
          <p:cNvSpPr>
            <a:spLocks noGrp="1"/>
          </p:cNvSpPr>
          <p:nvPr>
            <p:ph type="title"/>
          </p:nvPr>
        </p:nvSpPr>
        <p:spPr/>
        <p:txBody>
          <a:bodyPr/>
          <a:lstStyle/>
          <a:p>
            <a:r>
              <a:rPr lang="en-US"/>
              <a:t>Comparison on NDN and CDN</a:t>
            </a:r>
          </a:p>
        </p:txBody>
      </p:sp>
      <p:sp>
        <p:nvSpPr>
          <p:cNvPr id="3" name="Content Placeholder 2">
            <a:extLst>
              <a:ext uri="{FF2B5EF4-FFF2-40B4-BE49-F238E27FC236}">
                <a16:creationId xmlns:a16="http://schemas.microsoft.com/office/drawing/2014/main" id="{35CC40DC-2E36-43F7-99FD-6BA3740AF6C0}"/>
              </a:ext>
            </a:extLst>
          </p:cNvPr>
          <p:cNvSpPr>
            <a:spLocks noGrp="1"/>
          </p:cNvSpPr>
          <p:nvPr>
            <p:ph idx="1"/>
          </p:nvPr>
        </p:nvSpPr>
        <p:spPr/>
        <p:txBody>
          <a:bodyPr vert="horz" wrap="square" lIns="0" tIns="0" rIns="0" bIns="0" rtlCol="0" anchor="t">
            <a:normAutofit/>
          </a:bodyPr>
          <a:lstStyle/>
          <a:p>
            <a:pPr marL="0" indent="0">
              <a:buNone/>
            </a:pPr>
            <a:r>
              <a:rPr lang="en-US" u="sng">
                <a:solidFill>
                  <a:srgbClr val="FFFFFF">
                    <a:alpha val="60000"/>
                  </a:srgbClr>
                </a:solidFill>
                <a:ea typeface="Source Sans Pro"/>
              </a:rPr>
              <a:t>NDN CASE:</a:t>
            </a:r>
            <a:r>
              <a:rPr lang="en-US">
                <a:solidFill>
                  <a:srgbClr val="FFFFFF">
                    <a:alpha val="60000"/>
                  </a:srgbClr>
                </a:solidFill>
                <a:ea typeface="Source Sans Pro"/>
              </a:rPr>
              <a:t> (Cost)</a:t>
            </a:r>
          </a:p>
          <a:p>
            <a:pPr marL="0" indent="0">
              <a:buNone/>
            </a:pPr>
            <a:r>
              <a:rPr lang="en-US">
                <a:solidFill>
                  <a:srgbClr val="FFFFFF">
                    <a:alpha val="60000"/>
                  </a:srgbClr>
                </a:solidFill>
                <a:ea typeface="Source Sans Pro"/>
              </a:rPr>
              <a:t>1. All over the nodes of NDN, including client, are equal, that is, each node can have multiple roles at the same time</a:t>
            </a:r>
          </a:p>
          <a:p>
            <a:pPr marL="0" indent="0">
              <a:buNone/>
            </a:pPr>
            <a:r>
              <a:rPr lang="en-US">
                <a:solidFill>
                  <a:srgbClr val="FFFFFF">
                    <a:alpha val="60000"/>
                  </a:srgbClr>
                </a:solidFill>
                <a:ea typeface="Source Sans Pro"/>
              </a:rPr>
              <a:t>2. Thus configuring only one node server and a system is formed through migrating.</a:t>
            </a:r>
          </a:p>
          <a:p>
            <a:pPr marL="0" indent="0">
              <a:buNone/>
            </a:pPr>
            <a:r>
              <a:rPr lang="en-US">
                <a:solidFill>
                  <a:srgbClr val="FFFFFF">
                    <a:alpha val="60000"/>
                  </a:srgbClr>
                </a:solidFill>
                <a:ea typeface="Source Sans Pro"/>
              </a:rPr>
              <a:t>3. The only difference among NDN nodes lies in the hardware, eg, the size of CS is larger than others.</a:t>
            </a:r>
          </a:p>
          <a:p>
            <a:pPr marL="0" indent="0">
              <a:buNone/>
            </a:pPr>
            <a:r>
              <a:rPr lang="en-US">
                <a:solidFill>
                  <a:srgbClr val="FFFFFF">
                    <a:alpha val="60000"/>
                  </a:srgbClr>
                </a:solidFill>
                <a:ea typeface="Source Sans Pro"/>
              </a:rPr>
              <a:t>In conclusion:</a:t>
            </a:r>
            <a:endParaRPr lang="en-US" dirty="0">
              <a:solidFill>
                <a:srgbClr val="FFFFFF">
                  <a:alpha val="60000"/>
                </a:srgbClr>
              </a:solidFill>
              <a:ea typeface="Source Sans Pro"/>
            </a:endParaRPr>
          </a:p>
          <a:p>
            <a:pPr marL="0" indent="0">
              <a:buNone/>
            </a:pPr>
            <a:r>
              <a:rPr lang="en-US">
                <a:solidFill>
                  <a:srgbClr val="FFFFFF">
                    <a:alpha val="60000"/>
                  </a:srgbClr>
                </a:solidFill>
                <a:ea typeface="Source Sans Pro"/>
              </a:rPr>
              <a:t>The deployment cost of CDN is much higher than that of NDN</a:t>
            </a:r>
            <a:endParaRPr lang="en-US" dirty="0">
              <a:solidFill>
                <a:srgbClr val="FFFFFF">
                  <a:alpha val="60000"/>
                </a:srgbClr>
              </a:solidFill>
              <a:ea typeface="Source Sans Pro"/>
            </a:endParaRPr>
          </a:p>
        </p:txBody>
      </p:sp>
    </p:spTree>
    <p:extLst>
      <p:ext uri="{BB962C8B-B14F-4D97-AF65-F5344CB8AC3E}">
        <p14:creationId xmlns:p14="http://schemas.microsoft.com/office/powerpoint/2010/main" val="3200770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6" name="Freeform: Shape 1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1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1" name="Rectangle 2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836DDE-94B2-4E72-968B-DFF42A3117B8}"/>
              </a:ext>
            </a:extLst>
          </p:cNvPr>
          <p:cNvSpPr>
            <a:spLocks noGrp="1"/>
          </p:cNvSpPr>
          <p:nvPr>
            <p:ph type="title"/>
          </p:nvPr>
        </p:nvSpPr>
        <p:spPr>
          <a:xfrm>
            <a:off x="550864" y="549275"/>
            <a:ext cx="6373812" cy="984885"/>
          </a:xfrm>
        </p:spPr>
        <p:txBody>
          <a:bodyPr vert="horz" wrap="square" lIns="0" tIns="0" rIns="0" bIns="0" rtlCol="0" anchor="ctr" anchorCtr="0">
            <a:normAutofit/>
          </a:bodyPr>
          <a:lstStyle/>
          <a:p>
            <a:pPr>
              <a:lnSpc>
                <a:spcPct val="90000"/>
              </a:lnSpc>
            </a:pPr>
            <a:r>
              <a:rPr lang="en-US" sz="3700"/>
              <a:t>Comparison on NDN and CDN</a:t>
            </a:r>
          </a:p>
        </p:txBody>
      </p:sp>
      <p:sp>
        <p:nvSpPr>
          <p:cNvPr id="23" name="Rectangle 22">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shoji, screenshot&#10;&#10;Description automatically generated">
            <a:extLst>
              <a:ext uri="{FF2B5EF4-FFF2-40B4-BE49-F238E27FC236}">
                <a16:creationId xmlns:a16="http://schemas.microsoft.com/office/drawing/2014/main" id="{E0E32C2F-A89D-4925-8296-4913F082939D}"/>
              </a:ext>
            </a:extLst>
          </p:cNvPr>
          <p:cNvPicPr>
            <a:picLocks noGrp="1" noChangeAspect="1"/>
          </p:cNvPicPr>
          <p:nvPr>
            <p:ph idx="1"/>
          </p:nvPr>
        </p:nvPicPr>
        <p:blipFill>
          <a:blip r:embed="rId2"/>
          <a:stretch>
            <a:fillRect/>
          </a:stretch>
        </p:blipFill>
        <p:spPr>
          <a:xfrm>
            <a:off x="0" y="2717800"/>
            <a:ext cx="12192000" cy="2956559"/>
          </a:xfrm>
          <a:custGeom>
            <a:avLst/>
            <a:gdLst/>
            <a:ahLst/>
            <a:cxnLst/>
            <a:rect l="l" t="t" r="r" b="b"/>
            <a:pathLst>
              <a:path w="12192000" h="4225290">
                <a:moveTo>
                  <a:pt x="0" y="0"/>
                </a:moveTo>
                <a:lnTo>
                  <a:pt x="12192000" y="0"/>
                </a:lnTo>
                <a:lnTo>
                  <a:pt x="12192000" y="4225290"/>
                </a:lnTo>
                <a:lnTo>
                  <a:pt x="0" y="4225290"/>
                </a:lnTo>
                <a:close/>
              </a:path>
            </a:pathLst>
          </a:custGeom>
        </p:spPr>
      </p:pic>
      <p:sp>
        <p:nvSpPr>
          <p:cNvPr id="25" name="Rectangle 24">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4660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EFEE9-4782-447E-BDAB-76ADD7D4D7E5}"/>
              </a:ext>
            </a:extLst>
          </p:cNvPr>
          <p:cNvSpPr>
            <a:spLocks noGrp="1"/>
          </p:cNvSpPr>
          <p:nvPr>
            <p:ph type="title"/>
          </p:nvPr>
        </p:nvSpPr>
        <p:spPr/>
        <p:txBody>
          <a:bodyPr/>
          <a:lstStyle/>
          <a:p>
            <a:r>
              <a:rPr lang="en-US"/>
              <a:t>NDN For CDN</a:t>
            </a:r>
          </a:p>
        </p:txBody>
      </p:sp>
      <p:sp>
        <p:nvSpPr>
          <p:cNvPr id="3" name="Content Placeholder 2">
            <a:extLst>
              <a:ext uri="{FF2B5EF4-FFF2-40B4-BE49-F238E27FC236}">
                <a16:creationId xmlns:a16="http://schemas.microsoft.com/office/drawing/2014/main" id="{11A7ACE3-324C-4BA5-BCA0-8DC7266BD614}"/>
              </a:ext>
            </a:extLst>
          </p:cNvPr>
          <p:cNvSpPr>
            <a:spLocks noGrp="1"/>
          </p:cNvSpPr>
          <p:nvPr>
            <p:ph idx="1"/>
          </p:nvPr>
        </p:nvSpPr>
        <p:spPr/>
        <p:txBody>
          <a:bodyPr vert="horz" wrap="square" lIns="0" tIns="0" rIns="0" bIns="0" rtlCol="0" anchor="t">
            <a:normAutofit/>
          </a:bodyPr>
          <a:lstStyle/>
          <a:p>
            <a:r>
              <a:rPr lang="en-US">
                <a:ea typeface="+mn-lt"/>
                <a:cs typeface="+mn-lt"/>
              </a:rPr>
              <a:t>NDN supports content distribution without requiring an overlay service to bridge the gap between network services and application needs</a:t>
            </a:r>
            <a:endParaRPr lang="en-US">
              <a:solidFill>
                <a:srgbClr val="FFFFFF">
                  <a:alpha val="60000"/>
                </a:srgbClr>
              </a:solidFill>
              <a:ea typeface="+mn-lt"/>
              <a:cs typeface="+mn-lt"/>
            </a:endParaRPr>
          </a:p>
          <a:p>
            <a:r>
              <a:rPr lang="en-US">
                <a:ea typeface="+mn-lt"/>
                <a:cs typeface="+mn-lt"/>
              </a:rPr>
              <a:t>Therefore, it can realize content distribution at large scale with an arguably simpler system design</a:t>
            </a:r>
          </a:p>
          <a:p>
            <a:r>
              <a:rPr lang="en-US">
                <a:ea typeface="+mn-lt"/>
                <a:cs typeface="+mn-lt"/>
              </a:rPr>
              <a:t>Radical changes in Internet usage have created a big gap between what the network provides (i.e., transport service) and what applications want (i.e., contents)</a:t>
            </a:r>
          </a:p>
          <a:p>
            <a:r>
              <a:rPr lang="en-US">
                <a:ea typeface="+mn-lt"/>
                <a:cs typeface="+mn-lt"/>
              </a:rPr>
              <a:t>The current Internet is an enormous transport network moving bits from one endpoint to another and requires applications to provide the addresses of the endpoints</a:t>
            </a:r>
            <a:endParaRPr lang="en-US" dirty="0">
              <a:solidFill>
                <a:srgbClr val="FFFFFF">
                  <a:alpha val="60000"/>
                </a:srgbClr>
              </a:solidFill>
              <a:ea typeface="Source Sans Pro"/>
            </a:endParaRPr>
          </a:p>
        </p:txBody>
      </p:sp>
    </p:spTree>
    <p:extLst>
      <p:ext uri="{BB962C8B-B14F-4D97-AF65-F5344CB8AC3E}">
        <p14:creationId xmlns:p14="http://schemas.microsoft.com/office/powerpoint/2010/main" val="3046711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71F86-97A0-47B0-A8A0-3B92BD332773}"/>
              </a:ext>
            </a:extLst>
          </p:cNvPr>
          <p:cNvSpPr>
            <a:spLocks noGrp="1"/>
          </p:cNvSpPr>
          <p:nvPr>
            <p:ph type="title"/>
          </p:nvPr>
        </p:nvSpPr>
        <p:spPr/>
        <p:txBody>
          <a:bodyPr/>
          <a:lstStyle/>
          <a:p>
            <a:r>
              <a:rPr lang="en-US"/>
              <a:t>NDN For CDN: How CDN was realized?</a:t>
            </a:r>
          </a:p>
        </p:txBody>
      </p:sp>
      <p:sp>
        <p:nvSpPr>
          <p:cNvPr id="3" name="Content Placeholder 2">
            <a:extLst>
              <a:ext uri="{FF2B5EF4-FFF2-40B4-BE49-F238E27FC236}">
                <a16:creationId xmlns:a16="http://schemas.microsoft.com/office/drawing/2014/main" id="{5AFF515C-0C26-4E3F-890C-49F7AAF94624}"/>
              </a:ext>
            </a:extLst>
          </p:cNvPr>
          <p:cNvSpPr>
            <a:spLocks noGrp="1"/>
          </p:cNvSpPr>
          <p:nvPr>
            <p:ph idx="1"/>
          </p:nvPr>
        </p:nvSpPr>
        <p:spPr/>
        <p:txBody>
          <a:bodyPr vert="horz" wrap="square" lIns="0" tIns="0" rIns="0" bIns="0" rtlCol="0" anchor="t">
            <a:normAutofit/>
          </a:bodyPr>
          <a:lstStyle/>
          <a:p>
            <a:r>
              <a:rPr lang="en-US">
                <a:ea typeface="+mn-lt"/>
                <a:cs typeface="+mn-lt"/>
              </a:rPr>
              <a:t>Such a network has no sense of what content has been requested</a:t>
            </a:r>
            <a:endParaRPr lang="en-US">
              <a:solidFill>
                <a:srgbClr val="FFFFFF">
                  <a:alpha val="60000"/>
                </a:srgbClr>
              </a:solidFill>
              <a:ea typeface="+mn-lt"/>
              <a:cs typeface="+mn-lt"/>
            </a:endParaRPr>
          </a:p>
          <a:p>
            <a:r>
              <a:rPr lang="en-US">
                <a:ea typeface="+mn-lt"/>
                <a:cs typeface="+mn-lt"/>
              </a:rPr>
              <a:t>Thus, a machine might relay the traffic for the same files over and over without knowing how much burden it could remove from the network by simply caching the files</a:t>
            </a:r>
          </a:p>
          <a:p>
            <a:r>
              <a:rPr lang="en-US">
                <a:ea typeface="+mn-lt"/>
                <a:cs typeface="+mn-lt"/>
              </a:rPr>
              <a:t>A content network understands what content has been solicited and tries to retrieve it from anywhere in the network, whether a cache or the origin (a.k.a. content producer). </a:t>
            </a:r>
            <a:endParaRPr lang="en-US" dirty="0">
              <a:ea typeface="+mn-lt"/>
              <a:cs typeface="+mn-lt"/>
            </a:endParaRPr>
          </a:p>
          <a:p>
            <a:r>
              <a:rPr lang="en-US">
                <a:ea typeface="+mn-lt"/>
                <a:cs typeface="+mn-lt"/>
              </a:rPr>
              <a:t>To realize content networks within TCP/IP architecture with minimal changes to the current Internet, content delivery networks (CDNs) — massive distributed caching overlay networks — have been deployed.</a:t>
            </a:r>
            <a:endParaRPr lang="en-US" dirty="0">
              <a:solidFill>
                <a:srgbClr val="FFFFFF">
                  <a:alpha val="60000"/>
                </a:srgbClr>
              </a:solidFill>
              <a:ea typeface="Source Sans Pro"/>
            </a:endParaRPr>
          </a:p>
        </p:txBody>
      </p:sp>
    </p:spTree>
    <p:extLst>
      <p:ext uri="{BB962C8B-B14F-4D97-AF65-F5344CB8AC3E}">
        <p14:creationId xmlns:p14="http://schemas.microsoft.com/office/powerpoint/2010/main" val="2361420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994B9-A892-4146-B833-9ED34E2E9F91}"/>
              </a:ext>
            </a:extLst>
          </p:cNvPr>
          <p:cNvSpPr>
            <a:spLocks noGrp="1"/>
          </p:cNvSpPr>
          <p:nvPr>
            <p:ph type="title"/>
          </p:nvPr>
        </p:nvSpPr>
        <p:spPr/>
        <p:txBody>
          <a:bodyPr/>
          <a:lstStyle/>
          <a:p>
            <a:r>
              <a:rPr lang="en-US"/>
              <a:t>NDN for CDN: Problems with CDN</a:t>
            </a:r>
          </a:p>
        </p:txBody>
      </p:sp>
      <p:sp>
        <p:nvSpPr>
          <p:cNvPr id="3" name="Content Placeholder 2">
            <a:extLst>
              <a:ext uri="{FF2B5EF4-FFF2-40B4-BE49-F238E27FC236}">
                <a16:creationId xmlns:a16="http://schemas.microsoft.com/office/drawing/2014/main" id="{46AF7D77-3DF5-4ABD-93C7-6C20E35B6C30}"/>
              </a:ext>
            </a:extLst>
          </p:cNvPr>
          <p:cNvSpPr>
            <a:spLocks noGrp="1"/>
          </p:cNvSpPr>
          <p:nvPr>
            <p:ph idx="1"/>
          </p:nvPr>
        </p:nvSpPr>
        <p:spPr/>
        <p:txBody>
          <a:bodyPr vert="horz" wrap="square" lIns="0" tIns="0" rIns="0" bIns="0" rtlCol="0" anchor="t">
            <a:normAutofit/>
          </a:bodyPr>
          <a:lstStyle/>
          <a:p>
            <a:r>
              <a:rPr lang="en-US">
                <a:solidFill>
                  <a:srgbClr val="FFFFFF">
                    <a:alpha val="60000"/>
                  </a:srgbClr>
                </a:solidFill>
                <a:ea typeface="Source Sans Pro"/>
              </a:rPr>
              <a:t>As the scale increases, </a:t>
            </a:r>
            <a:r>
              <a:rPr lang="en-US">
                <a:ea typeface="+mn-lt"/>
                <a:cs typeface="+mn-lt"/>
              </a:rPr>
              <a:t>CDNs are also confronting challenges such as :</a:t>
            </a:r>
          </a:p>
          <a:p>
            <a:pPr marL="0" indent="0">
              <a:buNone/>
            </a:pPr>
            <a:endParaRPr lang="en-US" dirty="0">
              <a:solidFill>
                <a:srgbClr val="FFFFFF">
                  <a:alpha val="60000"/>
                </a:srgbClr>
              </a:solidFill>
              <a:ea typeface="+mn-lt"/>
              <a:cs typeface="+mn-lt"/>
            </a:endParaRPr>
          </a:p>
          <a:p>
            <a:pPr marL="457200" indent="-457200">
              <a:buAutoNum type="arabicPeriod"/>
            </a:pPr>
            <a:r>
              <a:rPr lang="en-US">
                <a:ea typeface="+mn-lt"/>
                <a:cs typeface="+mn-lt"/>
              </a:rPr>
              <a:t>system complexity, </a:t>
            </a:r>
            <a:endParaRPr lang="en-US">
              <a:solidFill>
                <a:srgbClr val="FFFFFF">
                  <a:alpha val="60000"/>
                </a:srgbClr>
              </a:solidFill>
              <a:ea typeface="+mn-lt"/>
              <a:cs typeface="+mn-lt"/>
            </a:endParaRPr>
          </a:p>
          <a:p>
            <a:pPr marL="457200" indent="-457200">
              <a:buAutoNum type="arabicPeriod"/>
            </a:pPr>
            <a:r>
              <a:rPr lang="en-US">
                <a:solidFill>
                  <a:srgbClr val="FFFFFF">
                    <a:alpha val="60000"/>
                  </a:srgbClr>
                </a:solidFill>
                <a:ea typeface="+mn-lt"/>
                <a:cs typeface="+mn-lt"/>
              </a:rPr>
              <a:t>Cost, </a:t>
            </a:r>
          </a:p>
          <a:p>
            <a:pPr marL="457200" indent="-457200">
              <a:buAutoNum type="arabicPeriod"/>
            </a:pPr>
            <a:r>
              <a:rPr lang="en-US">
                <a:ea typeface="+mn-lt"/>
                <a:cs typeface="+mn-lt"/>
              </a:rPr>
              <a:t>and content security.</a:t>
            </a:r>
            <a:endParaRPr lang="en-US">
              <a:solidFill>
                <a:srgbClr val="FFFFFF">
                  <a:alpha val="60000"/>
                </a:srgbClr>
              </a:solidFill>
              <a:ea typeface="Source Sans Pro"/>
            </a:endParaRPr>
          </a:p>
        </p:txBody>
      </p:sp>
    </p:spTree>
    <p:extLst>
      <p:ext uri="{BB962C8B-B14F-4D97-AF65-F5344CB8AC3E}">
        <p14:creationId xmlns:p14="http://schemas.microsoft.com/office/powerpoint/2010/main" val="1920134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215DEA-DA86-45A1-B5B1-4148762BC80E}"/>
              </a:ext>
            </a:extLst>
          </p:cNvPr>
          <p:cNvSpPr>
            <a:spLocks noGrp="1"/>
          </p:cNvSpPr>
          <p:nvPr>
            <p:ph type="title"/>
          </p:nvPr>
        </p:nvSpPr>
        <p:spPr>
          <a:xfrm>
            <a:off x="550863" y="1520825"/>
            <a:ext cx="4535487" cy="3779838"/>
          </a:xfrm>
        </p:spPr>
        <p:txBody>
          <a:bodyPr anchor="ctr">
            <a:normAutofit/>
          </a:bodyPr>
          <a:lstStyle/>
          <a:p>
            <a:r>
              <a:rPr lang="en-US" sz="6400"/>
              <a:t>Overview</a:t>
            </a:r>
          </a:p>
        </p:txBody>
      </p:sp>
      <p:graphicFrame>
        <p:nvGraphicFramePr>
          <p:cNvPr id="5" name="Content Placeholder 2">
            <a:extLst>
              <a:ext uri="{FF2B5EF4-FFF2-40B4-BE49-F238E27FC236}">
                <a16:creationId xmlns:a16="http://schemas.microsoft.com/office/drawing/2014/main" id="{CC6C631F-0A62-47A7-86F0-BA5CB1A00086}"/>
              </a:ext>
            </a:extLst>
          </p:cNvPr>
          <p:cNvGraphicFramePr>
            <a:graphicFrameLocks noGrp="1"/>
          </p:cNvGraphicFramePr>
          <p:nvPr>
            <p:ph idx="1"/>
            <p:extLst>
              <p:ext uri="{D42A27DB-BD31-4B8C-83A1-F6EECF244321}">
                <p14:modId xmlns:p14="http://schemas.microsoft.com/office/powerpoint/2010/main" val="131757703"/>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2260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DD709-D520-4359-AB27-605F7F25C561}"/>
              </a:ext>
            </a:extLst>
          </p:cNvPr>
          <p:cNvSpPr>
            <a:spLocks noGrp="1"/>
          </p:cNvSpPr>
          <p:nvPr>
            <p:ph type="title"/>
          </p:nvPr>
        </p:nvSpPr>
        <p:spPr/>
        <p:txBody>
          <a:bodyPr/>
          <a:lstStyle/>
          <a:p>
            <a:r>
              <a:rPr lang="en-US"/>
              <a:t>NDN For CDN: NDN as a solution</a:t>
            </a:r>
          </a:p>
        </p:txBody>
      </p:sp>
      <p:sp>
        <p:nvSpPr>
          <p:cNvPr id="3" name="Content Placeholder 2">
            <a:extLst>
              <a:ext uri="{FF2B5EF4-FFF2-40B4-BE49-F238E27FC236}">
                <a16:creationId xmlns:a16="http://schemas.microsoft.com/office/drawing/2014/main" id="{D3FFAE0C-9D56-4CD5-B205-2788A614E8CC}"/>
              </a:ext>
            </a:extLst>
          </p:cNvPr>
          <p:cNvSpPr>
            <a:spLocks noGrp="1"/>
          </p:cNvSpPr>
          <p:nvPr>
            <p:ph idx="1"/>
          </p:nvPr>
        </p:nvSpPr>
        <p:spPr/>
        <p:txBody>
          <a:bodyPr vert="horz" wrap="square" lIns="0" tIns="0" rIns="0" bIns="0" rtlCol="0" anchor="t">
            <a:normAutofit/>
          </a:bodyPr>
          <a:lstStyle/>
          <a:p>
            <a:r>
              <a:rPr lang="en-US">
                <a:ea typeface="+mn-lt"/>
                <a:cs typeface="+mn-lt"/>
              </a:rPr>
              <a:t>NDN offers a network architecture that directly supports content distribution without requiring a CDN overlay to bridge the gap between network services and application needs</a:t>
            </a:r>
            <a:endParaRPr lang="en-US">
              <a:solidFill>
                <a:srgbClr val="FFFFFF">
                  <a:alpha val="60000"/>
                </a:srgbClr>
              </a:solidFill>
              <a:ea typeface="+mn-lt"/>
              <a:cs typeface="+mn-lt"/>
            </a:endParaRPr>
          </a:p>
          <a:p>
            <a:r>
              <a:rPr lang="en-US">
                <a:solidFill>
                  <a:srgbClr val="FFFFFF">
                    <a:alpha val="60000"/>
                  </a:srgbClr>
                </a:solidFill>
                <a:ea typeface="Source Sans Pro"/>
              </a:rPr>
              <a:t>As we looked in the comparison section, this will also benefit us in terms of data security, robustness, scalability and cost.</a:t>
            </a:r>
          </a:p>
          <a:p>
            <a:r>
              <a:rPr lang="en-US">
                <a:solidFill>
                  <a:srgbClr val="FFFFFF">
                    <a:alpha val="60000"/>
                  </a:srgbClr>
                </a:solidFill>
                <a:ea typeface="Source Sans Pro"/>
              </a:rPr>
              <a:t>In other words, NDN might be able to provide large-scale content distribution with less system complexity and resource footprint.</a:t>
            </a:r>
            <a:endParaRPr lang="en-US" dirty="0">
              <a:solidFill>
                <a:srgbClr val="FFFFFF">
                  <a:alpha val="60000"/>
                </a:srgbClr>
              </a:solidFill>
              <a:ea typeface="Source Sans Pro"/>
            </a:endParaRPr>
          </a:p>
        </p:txBody>
      </p:sp>
    </p:spTree>
    <p:extLst>
      <p:ext uri="{BB962C8B-B14F-4D97-AF65-F5344CB8AC3E}">
        <p14:creationId xmlns:p14="http://schemas.microsoft.com/office/powerpoint/2010/main" val="516082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a:t>Background</a:t>
            </a:r>
          </a:p>
        </p:txBody>
      </p:sp>
      <p:sp>
        <p:nvSpPr>
          <p:cNvPr id="3" name="Content Placeholder"/>
          <p:cNvSpPr>
            <a:spLocks noGrp="1"/>
          </p:cNvSpPr>
          <p:nvPr>
            <p:ph idx="1"/>
          </p:nvPr>
        </p:nvSpPr>
        <p:spPr/>
        <p:txBody>
          <a:bodyPr vert="horz" wrap="square" lIns="0" tIns="0" rIns="0" bIns="0" rtlCol="0" anchor="t">
            <a:normAutofit/>
          </a:bodyPr>
          <a:lstStyle/>
          <a:p>
            <a:r>
              <a:rPr lang="en-US">
                <a:solidFill>
                  <a:srgbClr val="FFFFFF">
                    <a:alpha val="60000"/>
                  </a:srgbClr>
                </a:solidFill>
                <a:ea typeface="Source Sans Pro"/>
              </a:rPr>
              <a:t>NDN Stateful forwarding plane</a:t>
            </a:r>
          </a:p>
          <a:p>
            <a:pPr marL="457200" indent="-457200">
              <a:buAutoNum type="arabicPeriod"/>
            </a:pPr>
            <a:r>
              <a:rPr lang="en-US">
                <a:ea typeface="+mn-lt"/>
                <a:cs typeface="+mn-lt"/>
              </a:rPr>
              <a:t>The NDN forwarding plane comes with an in-band measurement, so each node can monitor the content retrieval performance and tune its forwarding decisions while retrieving the content</a:t>
            </a:r>
          </a:p>
          <a:p>
            <a:pPr marL="457200" indent="-457200">
              <a:buAutoNum type="arabicPeriod"/>
            </a:pPr>
            <a:r>
              <a:rPr lang="en-US">
                <a:solidFill>
                  <a:srgbClr val="FFFFFF">
                    <a:alpha val="60000"/>
                  </a:srgbClr>
                </a:solidFill>
                <a:ea typeface="Source Sans Pro"/>
              </a:rPr>
              <a:t>Forwarding decision carried out by the forwarding strategy</a:t>
            </a:r>
          </a:p>
          <a:p>
            <a:pPr marL="457200" indent="-457200">
              <a:buAutoNum type="arabicPeriod"/>
            </a:pPr>
            <a:r>
              <a:rPr lang="en-US">
                <a:ea typeface="+mn-lt"/>
                <a:cs typeface="+mn-lt"/>
              </a:rPr>
              <a:t>Forwarding plane can detect routing loops natively and choose a different interface (i.e., next-hop) if a loop happens</a:t>
            </a:r>
            <a:endParaRPr lang="en-US" dirty="0">
              <a:solidFill>
                <a:srgbClr val="FFFFFF">
                  <a:alpha val="60000"/>
                </a:srgbClr>
              </a:solidFill>
              <a:ea typeface="Source Sans Pro"/>
            </a:endParaRPr>
          </a:p>
          <a:p>
            <a:pPr marL="457200" indent="-457200">
              <a:buAutoNum type="arabicPeriod"/>
            </a:pPr>
            <a:r>
              <a:rPr lang="en-US">
                <a:ea typeface="+mn-lt"/>
                <a:cs typeface="+mn-lt"/>
              </a:rPr>
              <a:t>As a result, an NDN node can retrieve a few chunks of a content from different interfaces simultaneously without causing a permanent loop in the network</a:t>
            </a:r>
            <a:endParaRPr lang="en-US" dirty="0">
              <a:solidFill>
                <a:srgbClr val="FFFFFF">
                  <a:alpha val="60000"/>
                </a:srgbClr>
              </a:solidFill>
              <a:ea typeface="Source Sans Pro"/>
            </a:endParaRPr>
          </a:p>
          <a:p>
            <a:pPr marL="457200" indent="-457200">
              <a:buAutoNum type="arabicPeriod"/>
            </a:pPr>
            <a:endParaRPr lang="en-US" dirty="0">
              <a:solidFill>
                <a:srgbClr val="FFFFFF">
                  <a:alpha val="60000"/>
                </a:srgbClr>
              </a:solidFill>
              <a:ea typeface="Source Sans Pro"/>
            </a:endParaRPr>
          </a:p>
        </p:txBody>
      </p:sp>
    </p:spTree>
    <p:extLst>
      <p:ext uri="{BB962C8B-B14F-4D97-AF65-F5344CB8AC3E}">
        <p14:creationId xmlns:p14="http://schemas.microsoft.com/office/powerpoint/2010/main" val="2540465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a:t>Background</a:t>
            </a:r>
          </a:p>
        </p:txBody>
      </p:sp>
      <p:sp>
        <p:nvSpPr>
          <p:cNvPr id="3" name="Content Placeholder"/>
          <p:cNvSpPr>
            <a:spLocks noGrp="1"/>
          </p:cNvSpPr>
          <p:nvPr>
            <p:ph idx="1"/>
          </p:nvPr>
        </p:nvSpPr>
        <p:spPr/>
        <p:txBody>
          <a:bodyPr vert="horz" wrap="square" lIns="0" tIns="0" rIns="0" bIns="0" rtlCol="0" anchor="t">
            <a:normAutofit/>
          </a:bodyPr>
          <a:lstStyle/>
          <a:p>
            <a:pPr marL="0" indent="0">
              <a:buNone/>
            </a:pPr>
            <a:r>
              <a:rPr lang="en-US">
                <a:solidFill>
                  <a:srgbClr val="FFFFFF">
                    <a:alpha val="60000"/>
                  </a:srgbClr>
                </a:solidFill>
                <a:ea typeface="Source Sans Pro"/>
              </a:rPr>
              <a:t>5. I</a:t>
            </a:r>
            <a:r>
              <a:rPr lang="en-US" dirty="0">
                <a:ea typeface="+mn-lt"/>
                <a:cs typeface="+mn-lt"/>
              </a:rPr>
              <a:t>t evaluates the performance that each interface offers by combining several metrics such as round-trip time and/or the number of timeouts</a:t>
            </a:r>
          </a:p>
          <a:p>
            <a:pPr marL="0" indent="0">
              <a:buNone/>
            </a:pPr>
            <a:r>
              <a:rPr lang="en-US">
                <a:solidFill>
                  <a:srgbClr val="FFFFFF">
                    <a:alpha val="60000"/>
                  </a:srgbClr>
                </a:solidFill>
                <a:ea typeface="Source Sans Pro"/>
              </a:rPr>
              <a:t>6. </a:t>
            </a:r>
            <a:r>
              <a:rPr lang="en-US">
                <a:ea typeface="+mn-lt"/>
                <a:cs typeface="+mn-lt"/>
              </a:rPr>
              <a:t>This process can repeat several times during content retrieval to refine the ranking and adapt to network changes</a:t>
            </a:r>
            <a:endParaRPr lang="en-US" dirty="0">
              <a:solidFill>
                <a:srgbClr val="FFFFFF">
                  <a:alpha val="60000"/>
                </a:srgbClr>
              </a:solidFill>
              <a:ea typeface="Source Sans Pro"/>
            </a:endParaRPr>
          </a:p>
          <a:p>
            <a:pPr marL="0" indent="0">
              <a:buNone/>
            </a:pPr>
            <a:r>
              <a:rPr lang="en-US">
                <a:solidFill>
                  <a:srgbClr val="FFFFFF">
                    <a:alpha val="60000"/>
                  </a:srgbClr>
                </a:solidFill>
                <a:ea typeface="Source Sans Pro"/>
              </a:rPr>
              <a:t>7. </a:t>
            </a:r>
            <a:r>
              <a:rPr lang="en-US">
                <a:ea typeface="+mn-lt"/>
                <a:cs typeface="+mn-lt"/>
              </a:rPr>
              <a:t>The node then might remember the interface ranking to properly forward future requests for the same content</a:t>
            </a:r>
            <a:endParaRPr lang="en-US" dirty="0">
              <a:solidFill>
                <a:srgbClr val="FFFFFF">
                  <a:alpha val="60000"/>
                </a:srgbClr>
              </a:solidFill>
              <a:ea typeface="Source Sans Pro"/>
            </a:endParaRPr>
          </a:p>
          <a:p>
            <a:pPr marL="457200" indent="-457200">
              <a:buAutoNum type="arabicPeriod"/>
            </a:pPr>
            <a:endParaRPr lang="en-US" dirty="0">
              <a:solidFill>
                <a:srgbClr val="FFFFFF">
                  <a:alpha val="60000"/>
                </a:srgbClr>
              </a:solidFill>
              <a:ea typeface="Source Sans Pro"/>
            </a:endParaRPr>
          </a:p>
          <a:p>
            <a:pPr marL="457200" indent="-457200">
              <a:buAutoNum type="arabicPeriod"/>
            </a:pPr>
            <a:endParaRPr lang="en-US" dirty="0">
              <a:solidFill>
                <a:srgbClr val="FFFFFF">
                  <a:alpha val="60000"/>
                </a:srgbClr>
              </a:solidFill>
              <a:ea typeface="Source Sans Pro"/>
            </a:endParaRPr>
          </a:p>
        </p:txBody>
      </p:sp>
    </p:spTree>
    <p:extLst>
      <p:ext uri="{BB962C8B-B14F-4D97-AF65-F5344CB8AC3E}">
        <p14:creationId xmlns:p14="http://schemas.microsoft.com/office/powerpoint/2010/main" val="13960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a:t>Experiments</a:t>
            </a:r>
          </a:p>
        </p:txBody>
      </p:sp>
      <p:sp>
        <p:nvSpPr>
          <p:cNvPr id="3" name="Content Placeholder"/>
          <p:cNvSpPr>
            <a:spLocks noGrp="1"/>
          </p:cNvSpPr>
          <p:nvPr>
            <p:ph idx="1"/>
          </p:nvPr>
        </p:nvSpPr>
        <p:spPr/>
        <p:txBody>
          <a:bodyPr vert="horz" wrap="square" lIns="0" tIns="0" rIns="0" bIns="0" rtlCol="0" anchor="t">
            <a:normAutofit/>
          </a:bodyPr>
          <a:lstStyle/>
          <a:p>
            <a:pPr marL="0" indent="0">
              <a:buNone/>
            </a:pPr>
            <a:r>
              <a:rPr lang="en-US" b="1">
                <a:solidFill>
                  <a:srgbClr val="FFFFFF">
                    <a:alpha val="60000"/>
                  </a:srgbClr>
                </a:solidFill>
                <a:ea typeface="Source Sans Pro"/>
              </a:rPr>
              <a:t>Experiment 1</a:t>
            </a:r>
            <a:r>
              <a:rPr lang="en-US">
                <a:solidFill>
                  <a:srgbClr val="FFFFFF">
                    <a:alpha val="60000"/>
                  </a:srgbClr>
                </a:solidFill>
                <a:ea typeface="Source Sans Pro"/>
              </a:rPr>
              <a:t>:</a:t>
            </a:r>
            <a:r>
              <a:rPr lang="en-US" dirty="0">
                <a:solidFill>
                  <a:srgbClr val="FFFFFF">
                    <a:alpha val="60000"/>
                  </a:srgbClr>
                </a:solidFill>
                <a:ea typeface="Source Sans Pro"/>
              </a:rPr>
              <a:t> </a:t>
            </a:r>
            <a:r>
              <a:rPr lang="en-US" u="sng">
                <a:solidFill>
                  <a:srgbClr val="FFFFFF">
                    <a:alpha val="60000"/>
                  </a:srgbClr>
                </a:solidFill>
                <a:ea typeface="Source Sans Pro"/>
              </a:rPr>
              <a:t>Named Data Networking for Content Delivery Workflows[1]</a:t>
            </a:r>
          </a:p>
          <a:p>
            <a:pPr marL="342900" indent="-342900"/>
            <a:r>
              <a:rPr lang="en-US">
                <a:ea typeface="+mn-lt"/>
                <a:cs typeface="+mn-lt"/>
              </a:rPr>
              <a:t>Content distribution over HTTP is looked using Apache Traffic Server (ATS), an open-source, high performance caching software that can act both as reverse and forward proxy</a:t>
            </a:r>
          </a:p>
          <a:p>
            <a:pPr marL="342900" indent="-342900"/>
            <a:r>
              <a:rPr lang="en-US">
                <a:ea typeface="+mn-lt"/>
                <a:cs typeface="+mn-lt"/>
              </a:rPr>
              <a:t>For looking at content distribution over NDN,  the standard NDN software such as ndntools (producer/consumer tools) and NDN forwarding daemon (NFD) are used</a:t>
            </a:r>
          </a:p>
          <a:p>
            <a:pPr marL="342900" indent="-342900"/>
            <a:r>
              <a:rPr lang="en-US">
                <a:solidFill>
                  <a:srgbClr val="FFFFFF">
                    <a:alpha val="60000"/>
                  </a:srgbClr>
                </a:solidFill>
                <a:ea typeface="Source Sans Pro"/>
              </a:rPr>
              <a:t>VMs on GCPs are used to create nodes for the topology</a:t>
            </a:r>
            <a:endParaRPr lang="en-US" dirty="0">
              <a:solidFill>
                <a:srgbClr val="FFFFFF">
                  <a:alpha val="60000"/>
                </a:srgbClr>
              </a:solidFill>
              <a:ea typeface="Source Sans Pro"/>
            </a:endParaRPr>
          </a:p>
        </p:txBody>
      </p:sp>
    </p:spTree>
    <p:extLst>
      <p:ext uri="{BB962C8B-B14F-4D97-AF65-F5344CB8AC3E}">
        <p14:creationId xmlns:p14="http://schemas.microsoft.com/office/powerpoint/2010/main" val="1784235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4" y="549275"/>
            <a:ext cx="3565524" cy="764142"/>
          </a:xfrm>
        </p:spPr>
        <p:txBody>
          <a:bodyPr wrap="square" anchor="b">
            <a:normAutofit/>
          </a:bodyPr>
          <a:lstStyle/>
          <a:p>
            <a:r>
              <a:rPr lang="en-US"/>
              <a:t>Methodology</a:t>
            </a:r>
          </a:p>
        </p:txBody>
      </p:sp>
      <p:grpSp>
        <p:nvGrpSpPr>
          <p:cNvPr id="11" name="Group 10">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2"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Oval 15">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p:cNvSpPr>
            <a:spLocks noGrp="1"/>
          </p:cNvSpPr>
          <p:nvPr>
            <p:ph idx="1"/>
          </p:nvPr>
        </p:nvSpPr>
        <p:spPr>
          <a:xfrm>
            <a:off x="550863" y="1429078"/>
            <a:ext cx="5220153" cy="4663747"/>
          </a:xfrm>
        </p:spPr>
        <p:txBody>
          <a:bodyPr vert="horz" lIns="0" tIns="0" rIns="0" bIns="0" rtlCol="0" anchor="t">
            <a:normAutofit/>
          </a:bodyPr>
          <a:lstStyle/>
          <a:p>
            <a:pPr>
              <a:buNone/>
            </a:pPr>
            <a:r>
              <a:rPr lang="en-US" sz="1600" b="1">
                <a:ea typeface="+mn-lt"/>
                <a:cs typeface="+mn-lt"/>
              </a:rPr>
              <a:t>Experiment 1</a:t>
            </a:r>
            <a:r>
              <a:rPr lang="en-US" sz="1600">
                <a:ea typeface="+mn-lt"/>
                <a:cs typeface="+mn-lt"/>
              </a:rPr>
              <a:t>: </a:t>
            </a:r>
            <a:r>
              <a:rPr lang="en-US" sz="1600" u="sng">
                <a:ea typeface="+mn-lt"/>
                <a:cs typeface="+mn-lt"/>
              </a:rPr>
              <a:t>Named Data Networking for Content Delivery Workflows[1]</a:t>
            </a:r>
            <a:endParaRPr lang="en-US" sz="1600">
              <a:ea typeface="+mn-lt"/>
              <a:cs typeface="+mn-lt"/>
            </a:endParaRPr>
          </a:p>
          <a:p>
            <a:pPr marL="285750" indent="-285750"/>
            <a:r>
              <a:rPr lang="en-US" sz="1600">
                <a:ea typeface="+mn-lt"/>
                <a:cs typeface="+mn-lt"/>
              </a:rPr>
              <a:t>The client represents a device that requests content from the CDN</a:t>
            </a:r>
            <a:endParaRPr lang="en-US" sz="1600" u="sng" dirty="0">
              <a:solidFill>
                <a:srgbClr val="FFFFFF">
                  <a:alpha val="60000"/>
                </a:srgbClr>
              </a:solidFill>
              <a:ea typeface="Source Sans Pro"/>
            </a:endParaRPr>
          </a:p>
          <a:p>
            <a:pPr marL="285750" indent="-285750"/>
            <a:r>
              <a:rPr lang="en-US" sz="1600">
                <a:ea typeface="+mn-lt"/>
                <a:cs typeface="+mn-lt"/>
              </a:rPr>
              <a:t>The client side cache can be deployed near the users to reduce latency and traffic volume</a:t>
            </a:r>
            <a:endParaRPr lang="en-US" sz="1600" dirty="0">
              <a:solidFill>
                <a:srgbClr val="FFFFFF">
                  <a:alpha val="60000"/>
                </a:srgbClr>
              </a:solidFill>
              <a:ea typeface="Source Sans Pro"/>
            </a:endParaRPr>
          </a:p>
          <a:p>
            <a:pPr marL="285750" indent="-285750"/>
            <a:r>
              <a:rPr lang="en-US" sz="1600">
                <a:ea typeface="+mn-lt"/>
                <a:cs typeface="+mn-lt"/>
              </a:rPr>
              <a:t>Any request that can not be served from the client side</a:t>
            </a:r>
            <a:r>
              <a:rPr lang="en-US" sz="1600" dirty="0">
                <a:ea typeface="+mn-lt"/>
                <a:cs typeface="+mn-lt"/>
              </a:rPr>
              <a:t> </a:t>
            </a:r>
            <a:r>
              <a:rPr lang="en-US" sz="1600">
                <a:ea typeface="+mn-lt"/>
                <a:cs typeface="+mn-lt"/>
              </a:rPr>
              <a:t>cache comes to intermediate caches</a:t>
            </a:r>
            <a:endParaRPr lang="en-US" sz="1600" dirty="0">
              <a:solidFill>
                <a:srgbClr val="FFFFFF">
                  <a:alpha val="60000"/>
                </a:srgbClr>
              </a:solidFill>
              <a:ea typeface="Source Sans Pro"/>
            </a:endParaRPr>
          </a:p>
          <a:p>
            <a:pPr marL="285750" indent="-285750"/>
            <a:r>
              <a:rPr lang="en-US" sz="1600">
                <a:ea typeface="+mn-lt"/>
                <a:cs typeface="+mn-lt"/>
              </a:rPr>
              <a:t>These caches typically work as a reverse proxy, download the data from the origin, and caches it for future usage</a:t>
            </a:r>
            <a:endParaRPr lang="en-US" sz="1600" dirty="0">
              <a:solidFill>
                <a:srgbClr val="FFFFFF">
                  <a:alpha val="60000"/>
                </a:srgbClr>
              </a:solidFill>
              <a:ea typeface="Source Sans Pro"/>
            </a:endParaRPr>
          </a:p>
          <a:p>
            <a:pPr marL="0" indent="0">
              <a:buNone/>
            </a:pPr>
            <a:endParaRPr lang="en-US" sz="1600" u="sng">
              <a:solidFill>
                <a:srgbClr val="FFFFFF">
                  <a:alpha val="60000"/>
                </a:srgbClr>
              </a:solidFill>
              <a:ea typeface="Source Sans Pro"/>
            </a:endParaRPr>
          </a:p>
        </p:txBody>
      </p:sp>
      <p:pic>
        <p:nvPicPr>
          <p:cNvPr id="4" name="Picture 4" descr="Diagram&#10;&#10;Description automatically generated">
            <a:extLst>
              <a:ext uri="{FF2B5EF4-FFF2-40B4-BE49-F238E27FC236}">
                <a16:creationId xmlns:a16="http://schemas.microsoft.com/office/drawing/2014/main" id="{E683FE63-E428-4817-855A-518DD092FFFB}"/>
              </a:ext>
            </a:extLst>
          </p:cNvPr>
          <p:cNvPicPr>
            <a:picLocks noChangeAspect="1"/>
          </p:cNvPicPr>
          <p:nvPr/>
        </p:nvPicPr>
        <p:blipFill>
          <a:blip r:embed="rId2"/>
          <a:stretch>
            <a:fillRect/>
          </a:stretch>
        </p:blipFill>
        <p:spPr>
          <a:xfrm>
            <a:off x="6176500" y="1013694"/>
            <a:ext cx="5653323" cy="4583870"/>
          </a:xfrm>
          <a:custGeom>
            <a:avLst/>
            <a:gdLst/>
            <a:ahLst/>
            <a:cxnLst/>
            <a:rect l="l" t="t" r="r" b="b"/>
            <a:pathLst>
              <a:path w="7090237" h="5759451">
                <a:moveTo>
                  <a:pt x="0" y="0"/>
                </a:moveTo>
                <a:lnTo>
                  <a:pt x="7090237" y="0"/>
                </a:lnTo>
                <a:lnTo>
                  <a:pt x="7090237" y="5759451"/>
                </a:lnTo>
                <a:lnTo>
                  <a:pt x="0" y="5759451"/>
                </a:lnTo>
                <a:close/>
              </a:path>
            </a:pathLst>
          </a:custGeom>
        </p:spPr>
      </p:pic>
    </p:spTree>
    <p:extLst>
      <p:ext uri="{BB962C8B-B14F-4D97-AF65-F5344CB8AC3E}">
        <p14:creationId xmlns:p14="http://schemas.microsoft.com/office/powerpoint/2010/main" val="2689818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4" y="549275"/>
            <a:ext cx="3565524" cy="1620484"/>
          </a:xfrm>
        </p:spPr>
        <p:txBody>
          <a:bodyPr wrap="square" anchor="b">
            <a:normAutofit/>
          </a:bodyPr>
          <a:lstStyle/>
          <a:p>
            <a:r>
              <a:rPr lang="en-US"/>
              <a:t>Methodology contd...</a:t>
            </a:r>
          </a:p>
        </p:txBody>
      </p:sp>
      <p:grpSp>
        <p:nvGrpSpPr>
          <p:cNvPr id="11" name="Group 10">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2"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Oval 15">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p:cNvSpPr>
            <a:spLocks noGrp="1"/>
          </p:cNvSpPr>
          <p:nvPr>
            <p:ph idx="1"/>
          </p:nvPr>
        </p:nvSpPr>
        <p:spPr>
          <a:xfrm>
            <a:off x="550863" y="2416049"/>
            <a:ext cx="6105524" cy="3676776"/>
          </a:xfrm>
        </p:spPr>
        <p:txBody>
          <a:bodyPr vert="horz" lIns="0" tIns="0" rIns="0" bIns="0" rtlCol="0" anchor="t">
            <a:normAutofit/>
          </a:bodyPr>
          <a:lstStyle/>
          <a:p>
            <a:pPr>
              <a:buNone/>
            </a:pPr>
            <a:r>
              <a:rPr lang="en-US" sz="1600" b="1">
                <a:ea typeface="+mn-lt"/>
                <a:cs typeface="+mn-lt"/>
              </a:rPr>
              <a:t>Experiment 1</a:t>
            </a:r>
            <a:r>
              <a:rPr lang="en-US" sz="1600">
                <a:ea typeface="+mn-lt"/>
                <a:cs typeface="+mn-lt"/>
              </a:rPr>
              <a:t>: </a:t>
            </a:r>
            <a:r>
              <a:rPr lang="en-US" sz="1600" u="sng">
                <a:ea typeface="+mn-lt"/>
                <a:cs typeface="+mn-lt"/>
              </a:rPr>
              <a:t>Named Data Networking for Content Delivery Workflows[1]</a:t>
            </a:r>
            <a:endParaRPr lang="en-US" sz="1600">
              <a:ea typeface="+mn-lt"/>
              <a:cs typeface="+mn-lt"/>
            </a:endParaRPr>
          </a:p>
          <a:p>
            <a:pPr marL="285750" indent="-285750"/>
            <a:r>
              <a:rPr lang="en-US" sz="1600">
                <a:ea typeface="+mn-lt"/>
                <a:cs typeface="+mn-lt"/>
              </a:rPr>
              <a:t>ATS is configured on the client-side cache to act as a forward proxy - it simply forwards the requests of the clients to the server-side caches and caches the return data</a:t>
            </a:r>
            <a:endParaRPr lang="en-US" sz="1600" dirty="0">
              <a:solidFill>
                <a:srgbClr val="FFFFFF">
                  <a:alpha val="60000"/>
                </a:srgbClr>
              </a:solidFill>
              <a:ea typeface="Source Sans Pro"/>
            </a:endParaRPr>
          </a:p>
          <a:p>
            <a:pPr marL="285750" indent="-285750"/>
            <a:r>
              <a:rPr lang="en-US" sz="1600">
                <a:ea typeface="+mn-lt"/>
                <a:cs typeface="+mn-lt"/>
              </a:rPr>
              <a:t>The intermediate caches are configured as reverse proxies to the origin server</a:t>
            </a:r>
            <a:endParaRPr lang="en-US" sz="1600" dirty="0">
              <a:solidFill>
                <a:srgbClr val="FFFFFF">
                  <a:alpha val="60000"/>
                </a:srgbClr>
              </a:solidFill>
              <a:ea typeface="Source Sans Pro"/>
            </a:endParaRPr>
          </a:p>
          <a:p>
            <a:pPr marL="285750" indent="-285750"/>
            <a:r>
              <a:rPr lang="en-US" sz="1600">
                <a:ea typeface="+mn-lt"/>
                <a:cs typeface="+mn-lt"/>
              </a:rPr>
              <a:t>They receive the requests from the client-side cache, check if data is available in their local caches, and bring the data from the origin server before returning the data to the requesting entity</a:t>
            </a:r>
            <a:endParaRPr lang="en-US" sz="1600" dirty="0">
              <a:solidFill>
                <a:srgbClr val="FFFFFF">
                  <a:alpha val="60000"/>
                </a:srgbClr>
              </a:solidFill>
              <a:ea typeface="Source Sans Pro"/>
            </a:endParaRPr>
          </a:p>
          <a:p>
            <a:pPr marL="0" indent="0">
              <a:buNone/>
            </a:pPr>
            <a:endParaRPr lang="en-US" sz="1600" u="sng">
              <a:solidFill>
                <a:srgbClr val="FFFFFF">
                  <a:alpha val="60000"/>
                </a:srgbClr>
              </a:solidFill>
              <a:ea typeface="Source Sans Pro"/>
            </a:endParaRPr>
          </a:p>
        </p:txBody>
      </p:sp>
      <p:pic>
        <p:nvPicPr>
          <p:cNvPr id="4" name="Picture 4" descr="Diagram&#10;&#10;Description automatically generated">
            <a:extLst>
              <a:ext uri="{FF2B5EF4-FFF2-40B4-BE49-F238E27FC236}">
                <a16:creationId xmlns:a16="http://schemas.microsoft.com/office/drawing/2014/main" id="{E683FE63-E428-4817-855A-518DD092FFFB}"/>
              </a:ext>
            </a:extLst>
          </p:cNvPr>
          <p:cNvPicPr>
            <a:picLocks noChangeAspect="1"/>
          </p:cNvPicPr>
          <p:nvPr/>
        </p:nvPicPr>
        <p:blipFill>
          <a:blip r:embed="rId2"/>
          <a:stretch>
            <a:fillRect/>
          </a:stretch>
        </p:blipFill>
        <p:spPr>
          <a:xfrm>
            <a:off x="6858671" y="1637808"/>
            <a:ext cx="4956638" cy="4119413"/>
          </a:xfrm>
          <a:custGeom>
            <a:avLst/>
            <a:gdLst/>
            <a:ahLst/>
            <a:cxnLst/>
            <a:rect l="l" t="t" r="r" b="b"/>
            <a:pathLst>
              <a:path w="7090237" h="5759451">
                <a:moveTo>
                  <a:pt x="0" y="0"/>
                </a:moveTo>
                <a:lnTo>
                  <a:pt x="7090237" y="0"/>
                </a:lnTo>
                <a:lnTo>
                  <a:pt x="7090237" y="5759451"/>
                </a:lnTo>
                <a:lnTo>
                  <a:pt x="0" y="5759451"/>
                </a:lnTo>
                <a:close/>
              </a:path>
            </a:pathLst>
          </a:custGeom>
        </p:spPr>
      </p:pic>
    </p:spTree>
    <p:extLst>
      <p:ext uri="{BB962C8B-B14F-4D97-AF65-F5344CB8AC3E}">
        <p14:creationId xmlns:p14="http://schemas.microsoft.com/office/powerpoint/2010/main" val="2519779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BE65E-E04B-42D2-AE92-B7818ED9D6F4}"/>
              </a:ext>
            </a:extLst>
          </p:cNvPr>
          <p:cNvSpPr>
            <a:spLocks noGrp="1"/>
          </p:cNvSpPr>
          <p:nvPr>
            <p:ph type="title"/>
          </p:nvPr>
        </p:nvSpPr>
        <p:spPr/>
        <p:txBody>
          <a:bodyPr/>
          <a:lstStyle/>
          <a:p>
            <a:r>
              <a:rPr lang="en-US"/>
              <a:t>Methodology contd..</a:t>
            </a:r>
          </a:p>
        </p:txBody>
      </p:sp>
      <p:sp>
        <p:nvSpPr>
          <p:cNvPr id="3" name="Content Placeholder 2">
            <a:extLst>
              <a:ext uri="{FF2B5EF4-FFF2-40B4-BE49-F238E27FC236}">
                <a16:creationId xmlns:a16="http://schemas.microsoft.com/office/drawing/2014/main" id="{9D52C630-E188-432F-B8E3-0E4EE25892D4}"/>
              </a:ext>
            </a:extLst>
          </p:cNvPr>
          <p:cNvSpPr>
            <a:spLocks noGrp="1"/>
          </p:cNvSpPr>
          <p:nvPr>
            <p:ph idx="1"/>
          </p:nvPr>
        </p:nvSpPr>
        <p:spPr/>
        <p:txBody>
          <a:bodyPr vert="horz" wrap="square" lIns="0" tIns="0" rIns="0" bIns="0" rtlCol="0" anchor="t">
            <a:normAutofit/>
          </a:bodyPr>
          <a:lstStyle/>
          <a:p>
            <a:r>
              <a:rPr lang="en-US">
                <a:ea typeface="+mn-lt"/>
                <a:cs typeface="+mn-lt"/>
              </a:rPr>
              <a:t>For the HTTP experiments, Apache Web Server  was used on the origin server as the content producer</a:t>
            </a:r>
          </a:p>
          <a:p>
            <a:r>
              <a:rPr lang="en-US">
                <a:ea typeface="+mn-lt"/>
                <a:cs typeface="+mn-lt"/>
              </a:rPr>
              <a:t>On the intermediate caching nodes,  HTTP caching was utilized with sizes set to 2-4GB. </a:t>
            </a:r>
          </a:p>
          <a:p>
            <a:r>
              <a:rPr lang="en-US">
                <a:ea typeface="+mn-lt"/>
                <a:cs typeface="+mn-lt"/>
              </a:rPr>
              <a:t>For the NDN experiments,  data was published from the origin server using ndnputchunks, a standard ndn tool. The intermediate caches were either disabled or set to a large number (2- 4GB) depending on the experiment.</a:t>
            </a:r>
            <a:endParaRPr lang="en-US" dirty="0">
              <a:solidFill>
                <a:srgbClr val="FFFFFF">
                  <a:alpha val="60000"/>
                </a:srgbClr>
              </a:solidFill>
              <a:ea typeface="Source Sans Pro"/>
            </a:endParaRPr>
          </a:p>
        </p:txBody>
      </p:sp>
    </p:spTree>
    <p:extLst>
      <p:ext uri="{BB962C8B-B14F-4D97-AF65-F5344CB8AC3E}">
        <p14:creationId xmlns:p14="http://schemas.microsoft.com/office/powerpoint/2010/main" val="3766157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2" y="580363"/>
            <a:ext cx="5437188" cy="1333055"/>
          </a:xfrm>
        </p:spPr>
        <p:txBody>
          <a:bodyPr wrap="square" anchor="t">
            <a:normAutofit/>
          </a:bodyPr>
          <a:lstStyle/>
          <a:p>
            <a:r>
              <a:rPr lang="en-US"/>
              <a:t>Evaluation</a:t>
            </a:r>
          </a:p>
        </p:txBody>
      </p:sp>
      <p:grpSp>
        <p:nvGrpSpPr>
          <p:cNvPr id="11" name="Group 10">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12"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4" descr="Chart, line chart&#10;&#10;Description automatically generated">
            <a:extLst>
              <a:ext uri="{FF2B5EF4-FFF2-40B4-BE49-F238E27FC236}">
                <a16:creationId xmlns:a16="http://schemas.microsoft.com/office/drawing/2014/main" id="{E514269C-5FBA-49AC-A01F-0369279082D8}"/>
              </a:ext>
            </a:extLst>
          </p:cNvPr>
          <p:cNvPicPr>
            <a:picLocks noChangeAspect="1"/>
          </p:cNvPicPr>
          <p:nvPr/>
        </p:nvPicPr>
        <p:blipFill>
          <a:blip r:embed="rId2"/>
          <a:stretch>
            <a:fillRect/>
          </a:stretch>
        </p:blipFill>
        <p:spPr>
          <a:xfrm>
            <a:off x="633669" y="1913617"/>
            <a:ext cx="5579097" cy="3779838"/>
          </a:xfrm>
          <a:custGeom>
            <a:avLst/>
            <a:gdLst/>
            <a:ahLst/>
            <a:cxnLst/>
            <a:rect l="l" t="t" r="r" b="b"/>
            <a:pathLst>
              <a:path w="5773738" h="3779838">
                <a:moveTo>
                  <a:pt x="0" y="0"/>
                </a:moveTo>
                <a:lnTo>
                  <a:pt x="5773738" y="0"/>
                </a:lnTo>
                <a:lnTo>
                  <a:pt x="5773738" y="3779838"/>
                </a:lnTo>
                <a:lnTo>
                  <a:pt x="0" y="3779838"/>
                </a:lnTo>
                <a:close/>
              </a:path>
            </a:pathLst>
          </a:custGeom>
        </p:spPr>
      </p:pic>
      <p:sp>
        <p:nvSpPr>
          <p:cNvPr id="3" name="Content Placeholder"/>
          <p:cNvSpPr>
            <a:spLocks noGrp="1"/>
          </p:cNvSpPr>
          <p:nvPr>
            <p:ph idx="1"/>
          </p:nvPr>
        </p:nvSpPr>
        <p:spPr>
          <a:xfrm>
            <a:off x="7140575" y="1520825"/>
            <a:ext cx="4500562" cy="4572000"/>
          </a:xfrm>
        </p:spPr>
        <p:txBody>
          <a:bodyPr vert="horz" lIns="0" tIns="0" rIns="0" bIns="0" rtlCol="0" anchor="t">
            <a:normAutofit/>
          </a:bodyPr>
          <a:lstStyle/>
          <a:p>
            <a:r>
              <a:rPr lang="en-US" b="1" u="sng">
                <a:ea typeface="Source Sans Pro"/>
              </a:rPr>
              <a:t>A. Goodput</a:t>
            </a:r>
            <a:endParaRPr lang="en-US" b="1" u="sng">
              <a:solidFill>
                <a:srgbClr val="FFFFFF">
                  <a:alpha val="60000"/>
                </a:srgbClr>
              </a:solidFill>
              <a:ea typeface="Source Sans Pro"/>
            </a:endParaRPr>
          </a:p>
          <a:p>
            <a:r>
              <a:rPr lang="en-US">
                <a:ea typeface="+mn-lt"/>
                <a:cs typeface="+mn-lt"/>
              </a:rPr>
              <a:t>HTTP/ TCP is faster without any loss. </a:t>
            </a:r>
            <a:endParaRPr lang="en-US" dirty="0">
              <a:ea typeface="+mn-lt"/>
              <a:cs typeface="+mn-lt"/>
            </a:endParaRPr>
          </a:p>
          <a:p>
            <a:r>
              <a:rPr lang="en-US">
                <a:ea typeface="+mn-lt"/>
                <a:cs typeface="+mn-lt"/>
              </a:rPr>
              <a:t>In the presence of loss NDN performs better. The loss in this experiment was set to 0.08% on the access link and 0.01% on the other two links for a total of 0.1% loss</a:t>
            </a:r>
            <a:endParaRPr lang="en-US">
              <a:solidFill>
                <a:srgbClr val="FFFFFF">
                  <a:alpha val="60000"/>
                </a:srgbClr>
              </a:solidFill>
              <a:ea typeface="Source Sans Pro"/>
            </a:endParaRPr>
          </a:p>
          <a:p>
            <a:endParaRPr lang="en-US">
              <a:solidFill>
                <a:srgbClr val="FFFFFF">
                  <a:alpha val="60000"/>
                </a:srgbClr>
              </a:solidFill>
              <a:ea typeface="Source Sans Pro"/>
            </a:endParaRPr>
          </a:p>
        </p:txBody>
      </p:sp>
    </p:spTree>
    <p:extLst>
      <p:ext uri="{BB962C8B-B14F-4D97-AF65-F5344CB8AC3E}">
        <p14:creationId xmlns:p14="http://schemas.microsoft.com/office/powerpoint/2010/main" val="4096918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F2D4-0539-47A6-A213-EDF8A7767B6D}"/>
              </a:ext>
            </a:extLst>
          </p:cNvPr>
          <p:cNvSpPr>
            <a:spLocks noGrp="1"/>
          </p:cNvSpPr>
          <p:nvPr>
            <p:ph type="title"/>
          </p:nvPr>
        </p:nvSpPr>
        <p:spPr/>
        <p:txBody>
          <a:bodyPr/>
          <a:lstStyle/>
          <a:p>
            <a:r>
              <a:rPr lang="en-US"/>
              <a:t>Evaluation</a:t>
            </a:r>
          </a:p>
        </p:txBody>
      </p:sp>
      <p:sp>
        <p:nvSpPr>
          <p:cNvPr id="3" name="Content Placeholder 2">
            <a:extLst>
              <a:ext uri="{FF2B5EF4-FFF2-40B4-BE49-F238E27FC236}">
                <a16:creationId xmlns:a16="http://schemas.microsoft.com/office/drawing/2014/main" id="{A864D9D6-BADA-4D4C-9327-3A2FFC003626}"/>
              </a:ext>
            </a:extLst>
          </p:cNvPr>
          <p:cNvSpPr>
            <a:spLocks noGrp="1"/>
          </p:cNvSpPr>
          <p:nvPr>
            <p:ph idx="1"/>
          </p:nvPr>
        </p:nvSpPr>
        <p:spPr/>
        <p:txBody>
          <a:bodyPr vert="horz" wrap="square" lIns="0" tIns="0" rIns="0" bIns="0" rtlCol="0" anchor="t">
            <a:normAutofit/>
          </a:bodyPr>
          <a:lstStyle/>
          <a:p>
            <a:r>
              <a:rPr lang="en-US" b="1" u="sng">
                <a:ea typeface="+mn-lt"/>
                <a:cs typeface="+mn-lt"/>
              </a:rPr>
              <a:t>B. Time To First Byte (TTFB)</a:t>
            </a:r>
            <a:endParaRPr lang="en-US" b="1" u="sng">
              <a:solidFill>
                <a:srgbClr val="FFFFFF">
                  <a:alpha val="60000"/>
                </a:srgbClr>
              </a:solidFill>
              <a:ea typeface="+mn-lt"/>
              <a:cs typeface="+mn-lt"/>
            </a:endParaRPr>
          </a:p>
          <a:p>
            <a:r>
              <a:rPr lang="en-US">
                <a:ea typeface="+mn-lt"/>
                <a:cs typeface="+mn-lt"/>
              </a:rPr>
              <a:t>TTFB is consistently lower for NDN compared to HTTP, with and without caching</a:t>
            </a:r>
          </a:p>
          <a:p>
            <a:r>
              <a:rPr lang="en-US">
                <a:ea typeface="+mn-lt"/>
                <a:cs typeface="+mn-lt"/>
              </a:rPr>
              <a:t>Specifically, HTTP TTFBs are about 100 ms and 230 ms with and without caching, while NDN TTFBs are about 50 ms and 135 ms with and without caching, respectively</a:t>
            </a:r>
          </a:p>
          <a:p>
            <a:r>
              <a:rPr lang="en-US">
                <a:ea typeface="+mn-lt"/>
                <a:cs typeface="+mn-lt"/>
              </a:rPr>
              <a:t>The reason for that is that HTTP runs on top of TCP that performs a handshake to establish a connection before retrieving any data. </a:t>
            </a:r>
          </a:p>
          <a:p>
            <a:r>
              <a:rPr lang="en-US">
                <a:ea typeface="+mn-lt"/>
                <a:cs typeface="+mn-lt"/>
              </a:rPr>
              <a:t>NDN can directly fetch data without requiring a connection, resulting in lower TTFB values</a:t>
            </a:r>
            <a:endParaRPr lang="en-US" dirty="0">
              <a:ea typeface="+mn-lt"/>
              <a:cs typeface="+mn-lt"/>
            </a:endParaRPr>
          </a:p>
        </p:txBody>
      </p:sp>
    </p:spTree>
    <p:extLst>
      <p:ext uri="{BB962C8B-B14F-4D97-AF65-F5344CB8AC3E}">
        <p14:creationId xmlns:p14="http://schemas.microsoft.com/office/powerpoint/2010/main" val="3244784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2" y="580363"/>
            <a:ext cx="5437188" cy="1333055"/>
          </a:xfrm>
        </p:spPr>
        <p:txBody>
          <a:bodyPr wrap="square" anchor="t">
            <a:normAutofit/>
          </a:bodyPr>
          <a:lstStyle/>
          <a:p>
            <a:r>
              <a:rPr lang="en-US"/>
              <a:t>Evaluation</a:t>
            </a:r>
          </a:p>
        </p:txBody>
      </p:sp>
      <p:grpSp>
        <p:nvGrpSpPr>
          <p:cNvPr id="28" name="Group 27">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29"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Picture 5" descr="Chart, line chart&#10;&#10;Description automatically generated">
            <a:extLst>
              <a:ext uri="{FF2B5EF4-FFF2-40B4-BE49-F238E27FC236}">
                <a16:creationId xmlns:a16="http://schemas.microsoft.com/office/drawing/2014/main" id="{9892AA5C-8D1E-41D9-8958-E3B70911FC4B}"/>
              </a:ext>
            </a:extLst>
          </p:cNvPr>
          <p:cNvPicPr>
            <a:picLocks noChangeAspect="1"/>
          </p:cNvPicPr>
          <p:nvPr/>
        </p:nvPicPr>
        <p:blipFill>
          <a:blip r:embed="rId2"/>
          <a:stretch>
            <a:fillRect/>
          </a:stretch>
        </p:blipFill>
        <p:spPr>
          <a:xfrm>
            <a:off x="740273" y="1717674"/>
            <a:ext cx="5249775" cy="3779838"/>
          </a:xfrm>
          <a:custGeom>
            <a:avLst/>
            <a:gdLst/>
            <a:ahLst/>
            <a:cxnLst/>
            <a:rect l="l" t="t" r="r" b="b"/>
            <a:pathLst>
              <a:path w="5773738" h="3779838">
                <a:moveTo>
                  <a:pt x="0" y="0"/>
                </a:moveTo>
                <a:lnTo>
                  <a:pt x="5773738" y="0"/>
                </a:lnTo>
                <a:lnTo>
                  <a:pt x="5773738" y="3779838"/>
                </a:lnTo>
                <a:lnTo>
                  <a:pt x="0" y="3779838"/>
                </a:lnTo>
                <a:close/>
              </a:path>
            </a:pathLst>
          </a:custGeom>
        </p:spPr>
      </p:pic>
      <p:sp>
        <p:nvSpPr>
          <p:cNvPr id="3" name="Content Placeholder"/>
          <p:cNvSpPr>
            <a:spLocks noGrp="1"/>
          </p:cNvSpPr>
          <p:nvPr>
            <p:ph idx="1"/>
          </p:nvPr>
        </p:nvSpPr>
        <p:spPr>
          <a:xfrm>
            <a:off x="7140575" y="1520825"/>
            <a:ext cx="4500562" cy="4572000"/>
          </a:xfrm>
        </p:spPr>
        <p:txBody>
          <a:bodyPr vert="horz" lIns="0" tIns="0" rIns="0" bIns="0" rtlCol="0" anchor="t">
            <a:normAutofit lnSpcReduction="10000"/>
          </a:bodyPr>
          <a:lstStyle/>
          <a:p>
            <a:r>
              <a:rPr lang="en-US" b="1" u="sng">
                <a:ea typeface="Source Sans Pro"/>
              </a:rPr>
              <a:t>C. Cache Utilization</a:t>
            </a:r>
            <a:endParaRPr lang="en-US" b="1" u="sng">
              <a:solidFill>
                <a:srgbClr val="FFFFFF">
                  <a:alpha val="60000"/>
                </a:srgbClr>
              </a:solidFill>
              <a:ea typeface="Source Sans Pro"/>
            </a:endParaRPr>
          </a:p>
          <a:p>
            <a:r>
              <a:rPr lang="en-US">
                <a:ea typeface="+mn-lt"/>
                <a:cs typeface="+mn-lt"/>
              </a:rPr>
              <a:t>Maintaining a lower cache utilization per object across the system allows the CDNs to fit more content in the caches, speeds up delivery of a diverse set of content</a:t>
            </a:r>
          </a:p>
          <a:p>
            <a:r>
              <a:rPr lang="en-US">
                <a:ea typeface="+mn-lt"/>
                <a:cs typeface="+mn-lt"/>
              </a:rPr>
              <a:t>If a piece of content is retrieved through one upstream cache and later the system uses another upstream, the content is now cached at two places. The effective cache utilization by this content is then (2×content size)/total cache size .</a:t>
            </a:r>
            <a:endParaRPr lang="en-US">
              <a:solidFill>
                <a:srgbClr val="FFFFFF">
                  <a:alpha val="60000"/>
                </a:srgbClr>
              </a:solidFill>
              <a:ea typeface="Source Sans Pro"/>
            </a:endParaRPr>
          </a:p>
          <a:p>
            <a:endParaRPr lang="en-US">
              <a:ea typeface="Source Sans Pro"/>
            </a:endParaRPr>
          </a:p>
        </p:txBody>
      </p:sp>
    </p:spTree>
    <p:extLst>
      <p:ext uri="{BB962C8B-B14F-4D97-AF65-F5344CB8AC3E}">
        <p14:creationId xmlns:p14="http://schemas.microsoft.com/office/powerpoint/2010/main" val="1149963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AB984-173D-4BAC-A57A-0C4F12373FF5}"/>
              </a:ext>
            </a:extLst>
          </p:cNvPr>
          <p:cNvSpPr>
            <a:spLocks noGrp="1"/>
          </p:cNvSpPr>
          <p:nvPr>
            <p:ph type="title"/>
          </p:nvPr>
        </p:nvSpPr>
        <p:spPr>
          <a:xfrm>
            <a:off x="3359149" y="1520825"/>
            <a:ext cx="8281987" cy="1333057"/>
          </a:xfrm>
        </p:spPr>
        <p:txBody>
          <a:bodyPr wrap="square" anchor="t">
            <a:normAutofit/>
          </a:bodyPr>
          <a:lstStyle/>
          <a:p>
            <a:r>
              <a:rPr lang="en-US"/>
              <a:t>Research Question</a:t>
            </a:r>
          </a:p>
        </p:txBody>
      </p:sp>
      <p:sp>
        <p:nvSpPr>
          <p:cNvPr id="6" name="Oval 9">
            <a:extLst>
              <a:ext uri="{FF2B5EF4-FFF2-40B4-BE49-F238E27FC236}">
                <a16:creationId xmlns:a16="http://schemas.microsoft.com/office/drawing/2014/main" id="{504E6BD3-B518-46A4-9CC0-30D09555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 name="Group 11">
            <a:extLst>
              <a:ext uri="{FF2B5EF4-FFF2-40B4-BE49-F238E27FC236}">
                <a16:creationId xmlns:a16="http://schemas.microsoft.com/office/drawing/2014/main" id="{A31FBE92-3FC2-48E4-874B-A5273A0425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id="{4F7C333A-2381-4657-ACDA-47654B21FA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74A5CCC1-7BBD-4F00-82CF-C7683D9FF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Freeform: Shape 15">
            <a:extLst>
              <a:ext uri="{FF2B5EF4-FFF2-40B4-BE49-F238E27FC236}">
                <a16:creationId xmlns:a16="http://schemas.microsoft.com/office/drawing/2014/main" id="{A0DAEA90-11E9-4069-BC2C-6F65C6C1C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id="{E0E8189B-747E-48AE-99A9-1BEE68012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1850046A-50FD-4D52-BFBA-E0E08ABF5EBF}"/>
              </a:ext>
            </a:extLst>
          </p:cNvPr>
          <p:cNvSpPr>
            <a:spLocks noGrp="1"/>
          </p:cNvSpPr>
          <p:nvPr>
            <p:ph idx="1"/>
          </p:nvPr>
        </p:nvSpPr>
        <p:spPr>
          <a:xfrm>
            <a:off x="3377566" y="3052367"/>
            <a:ext cx="5418772" cy="3040458"/>
          </a:xfrm>
        </p:spPr>
        <p:txBody>
          <a:bodyPr vert="horz" lIns="0" tIns="0" rIns="0" bIns="0" rtlCol="0" anchor="t">
            <a:normAutofit/>
          </a:bodyPr>
          <a:lstStyle/>
          <a:p>
            <a:r>
              <a:rPr lang="en-US" sz="2800" dirty="0">
                <a:ea typeface="Source Sans Pro"/>
              </a:rPr>
              <a:t>Can the deployment of NDN over CDN be potentially beneficial to content providers and users and/or what could be the possible disadvantages?</a:t>
            </a:r>
          </a:p>
        </p:txBody>
      </p:sp>
      <p:sp>
        <p:nvSpPr>
          <p:cNvPr id="20" name="Oval 19">
            <a:extLst>
              <a:ext uri="{FF2B5EF4-FFF2-40B4-BE49-F238E27FC236}">
                <a16:creationId xmlns:a16="http://schemas.microsoft.com/office/drawing/2014/main" id="{D9DE43D0-73AC-46B4-A39F-E66967A1F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id="{803C343E-7EAC-4512-955A-33B1833F2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2668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2" y="580363"/>
            <a:ext cx="5437188" cy="1333055"/>
          </a:xfrm>
        </p:spPr>
        <p:txBody>
          <a:bodyPr wrap="square" anchor="t">
            <a:normAutofit/>
          </a:bodyPr>
          <a:lstStyle/>
          <a:p>
            <a:r>
              <a:rPr lang="en-US"/>
              <a:t>Evaluation</a:t>
            </a:r>
          </a:p>
        </p:txBody>
      </p:sp>
      <p:grpSp>
        <p:nvGrpSpPr>
          <p:cNvPr id="28" name="Group 27">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29"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Picture 5" descr="Chart, line chart&#10;&#10;Description automatically generated">
            <a:extLst>
              <a:ext uri="{FF2B5EF4-FFF2-40B4-BE49-F238E27FC236}">
                <a16:creationId xmlns:a16="http://schemas.microsoft.com/office/drawing/2014/main" id="{9892AA5C-8D1E-41D9-8958-E3B70911FC4B}"/>
              </a:ext>
            </a:extLst>
          </p:cNvPr>
          <p:cNvPicPr>
            <a:picLocks noChangeAspect="1"/>
          </p:cNvPicPr>
          <p:nvPr/>
        </p:nvPicPr>
        <p:blipFill>
          <a:blip r:embed="rId2"/>
          <a:stretch>
            <a:fillRect/>
          </a:stretch>
        </p:blipFill>
        <p:spPr>
          <a:xfrm>
            <a:off x="740273" y="1717674"/>
            <a:ext cx="5249775" cy="3779838"/>
          </a:xfrm>
          <a:custGeom>
            <a:avLst/>
            <a:gdLst/>
            <a:ahLst/>
            <a:cxnLst/>
            <a:rect l="l" t="t" r="r" b="b"/>
            <a:pathLst>
              <a:path w="5773738" h="3779838">
                <a:moveTo>
                  <a:pt x="0" y="0"/>
                </a:moveTo>
                <a:lnTo>
                  <a:pt x="5773738" y="0"/>
                </a:lnTo>
                <a:lnTo>
                  <a:pt x="5773738" y="3779838"/>
                </a:lnTo>
                <a:lnTo>
                  <a:pt x="0" y="3779838"/>
                </a:lnTo>
                <a:close/>
              </a:path>
            </a:pathLst>
          </a:custGeom>
        </p:spPr>
      </p:pic>
      <p:sp>
        <p:nvSpPr>
          <p:cNvPr id="3" name="Content Placeholder"/>
          <p:cNvSpPr>
            <a:spLocks noGrp="1"/>
          </p:cNvSpPr>
          <p:nvPr>
            <p:ph idx="1"/>
          </p:nvPr>
        </p:nvSpPr>
        <p:spPr>
          <a:xfrm>
            <a:off x="7140575" y="1520825"/>
            <a:ext cx="4500562" cy="4572000"/>
          </a:xfrm>
        </p:spPr>
        <p:txBody>
          <a:bodyPr vert="horz" lIns="0" tIns="0" rIns="0" bIns="0" rtlCol="0" anchor="t">
            <a:normAutofit/>
          </a:bodyPr>
          <a:lstStyle/>
          <a:p>
            <a:r>
              <a:rPr lang="en-US" b="1" u="sng" dirty="0">
                <a:ea typeface="Source Sans Pro"/>
              </a:rPr>
              <a:t>C. Cache Utilization</a:t>
            </a:r>
            <a:endParaRPr lang="en-US" b="1" u="sng" dirty="0">
              <a:solidFill>
                <a:srgbClr val="FFFFFF">
                  <a:alpha val="60000"/>
                </a:srgbClr>
              </a:solidFill>
              <a:ea typeface="Source Sans Pro"/>
            </a:endParaRPr>
          </a:p>
          <a:p>
            <a:r>
              <a:rPr lang="en-US" dirty="0">
                <a:ea typeface="+mn-lt"/>
                <a:cs typeface="+mn-lt"/>
              </a:rPr>
              <a:t>With NDN, the caching granularity is packets. If half of the content is fetched from upstream cache one and the rest from upstream cache two, the utilization remains at (content size/total cache size)</a:t>
            </a:r>
            <a:endParaRPr lang="en-US" dirty="0">
              <a:solidFill>
                <a:srgbClr val="FFFFFF">
                  <a:alpha val="60000"/>
                </a:srgbClr>
              </a:solidFill>
              <a:ea typeface="Source Sans Pro"/>
            </a:endParaRPr>
          </a:p>
          <a:p>
            <a:endParaRPr lang="en-US">
              <a:ea typeface="Source Sans Pro"/>
            </a:endParaRPr>
          </a:p>
        </p:txBody>
      </p:sp>
    </p:spTree>
    <p:extLst>
      <p:ext uri="{BB962C8B-B14F-4D97-AF65-F5344CB8AC3E}">
        <p14:creationId xmlns:p14="http://schemas.microsoft.com/office/powerpoint/2010/main" val="161322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CEB368-FB5F-4363-B3A4-DD60862B79AC}"/>
              </a:ext>
            </a:extLst>
          </p:cNvPr>
          <p:cNvSpPr>
            <a:spLocks noGrp="1"/>
          </p:cNvSpPr>
          <p:nvPr>
            <p:ph type="title"/>
          </p:nvPr>
        </p:nvSpPr>
        <p:spPr>
          <a:xfrm>
            <a:off x="550862" y="580363"/>
            <a:ext cx="5437188" cy="1333055"/>
          </a:xfrm>
        </p:spPr>
        <p:txBody>
          <a:bodyPr wrap="square" anchor="t">
            <a:normAutofit/>
          </a:bodyPr>
          <a:lstStyle/>
          <a:p>
            <a:r>
              <a:rPr lang="en-US"/>
              <a:t>Evaluation</a:t>
            </a:r>
          </a:p>
        </p:txBody>
      </p:sp>
      <p:grpSp>
        <p:nvGrpSpPr>
          <p:cNvPr id="40" name="Group 39">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41" name="Freeform: Shape 40">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7959E3CC-824D-43B9-8054-9DCF89D59992}"/>
              </a:ext>
            </a:extLst>
          </p:cNvPr>
          <p:cNvSpPr>
            <a:spLocks noGrp="1"/>
          </p:cNvSpPr>
          <p:nvPr>
            <p:ph idx="1"/>
          </p:nvPr>
        </p:nvSpPr>
        <p:spPr>
          <a:xfrm>
            <a:off x="6487433" y="1520825"/>
            <a:ext cx="5153704" cy="4586514"/>
          </a:xfrm>
        </p:spPr>
        <p:txBody>
          <a:bodyPr vert="horz" lIns="0" tIns="0" rIns="0" bIns="0" rtlCol="0" anchor="t">
            <a:normAutofit/>
          </a:bodyPr>
          <a:lstStyle/>
          <a:p>
            <a:r>
              <a:rPr lang="en-US" u="sng">
                <a:ea typeface="Source Sans Pro"/>
              </a:rPr>
              <a:t>D. Partial Data Retrieval from Cache</a:t>
            </a:r>
          </a:p>
          <a:p>
            <a:r>
              <a:rPr lang="en-US" dirty="0">
                <a:ea typeface="+mn-lt"/>
                <a:cs typeface="+mn-lt"/>
              </a:rPr>
              <a:t>The x-axis shows the byte ranges requested over HTTP and NDN</a:t>
            </a:r>
            <a:endParaRPr lang="en-US">
              <a:ea typeface="+mn-lt"/>
              <a:cs typeface="+mn-lt"/>
            </a:endParaRPr>
          </a:p>
          <a:p>
            <a:r>
              <a:rPr lang="en-US" dirty="0">
                <a:ea typeface="+mn-lt"/>
                <a:cs typeface="+mn-lt"/>
              </a:rPr>
              <a:t>ATS either needs to fetch the full file or send the request to the origin server before serving a byte range request</a:t>
            </a:r>
          </a:p>
          <a:p>
            <a:r>
              <a:rPr lang="en-US" dirty="0">
                <a:ea typeface="+mn-lt"/>
                <a:cs typeface="+mn-lt"/>
              </a:rPr>
              <a:t>NDN can reuse content chunks that are already present in the cache</a:t>
            </a:r>
          </a:p>
          <a:p>
            <a:endParaRPr lang="en-US">
              <a:ea typeface="Source Sans Pro"/>
            </a:endParaRPr>
          </a:p>
        </p:txBody>
      </p:sp>
      <p:sp>
        <p:nvSpPr>
          <p:cNvPr id="44" name="Freeform: Shape 43">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4" name="Picture 34" descr="Chart, line chart&#10;&#10;Description automatically generated">
            <a:extLst>
              <a:ext uri="{FF2B5EF4-FFF2-40B4-BE49-F238E27FC236}">
                <a16:creationId xmlns:a16="http://schemas.microsoft.com/office/drawing/2014/main" id="{D07E9817-CB43-46E6-9084-B4EF92CB4D17}"/>
              </a:ext>
            </a:extLst>
          </p:cNvPr>
          <p:cNvPicPr>
            <a:picLocks noChangeAspect="1"/>
          </p:cNvPicPr>
          <p:nvPr/>
        </p:nvPicPr>
        <p:blipFill>
          <a:blip r:embed="rId2"/>
          <a:stretch>
            <a:fillRect/>
          </a:stretch>
        </p:blipFill>
        <p:spPr>
          <a:xfrm>
            <a:off x="551543" y="1642679"/>
            <a:ext cx="5544457" cy="3942755"/>
          </a:xfrm>
          <a:prstGeom prst="rect">
            <a:avLst/>
          </a:prstGeom>
        </p:spPr>
      </p:pic>
    </p:spTree>
    <p:extLst>
      <p:ext uri="{BB962C8B-B14F-4D97-AF65-F5344CB8AC3E}">
        <p14:creationId xmlns:p14="http://schemas.microsoft.com/office/powerpoint/2010/main" val="7433018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CEB368-FB5F-4363-B3A4-DD60862B79AC}"/>
              </a:ext>
            </a:extLst>
          </p:cNvPr>
          <p:cNvSpPr>
            <a:spLocks noGrp="1"/>
          </p:cNvSpPr>
          <p:nvPr>
            <p:ph type="title"/>
          </p:nvPr>
        </p:nvSpPr>
        <p:spPr>
          <a:xfrm>
            <a:off x="550862" y="580363"/>
            <a:ext cx="5437188" cy="1333055"/>
          </a:xfrm>
        </p:spPr>
        <p:txBody>
          <a:bodyPr wrap="square" anchor="t">
            <a:normAutofit/>
          </a:bodyPr>
          <a:lstStyle/>
          <a:p>
            <a:r>
              <a:rPr lang="en-US"/>
              <a:t>Evaluation</a:t>
            </a:r>
          </a:p>
        </p:txBody>
      </p:sp>
      <p:grpSp>
        <p:nvGrpSpPr>
          <p:cNvPr id="40" name="Group 39">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41" name="Freeform: Shape 40">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7959E3CC-824D-43B9-8054-9DCF89D59992}"/>
              </a:ext>
            </a:extLst>
          </p:cNvPr>
          <p:cNvSpPr>
            <a:spLocks noGrp="1"/>
          </p:cNvSpPr>
          <p:nvPr>
            <p:ph idx="1"/>
          </p:nvPr>
        </p:nvSpPr>
        <p:spPr>
          <a:xfrm>
            <a:off x="6487433" y="1520825"/>
            <a:ext cx="5153704" cy="4586514"/>
          </a:xfrm>
        </p:spPr>
        <p:txBody>
          <a:bodyPr vert="horz" lIns="0" tIns="0" rIns="0" bIns="0" rtlCol="0" anchor="t">
            <a:normAutofit/>
          </a:bodyPr>
          <a:lstStyle/>
          <a:p>
            <a:r>
              <a:rPr lang="en-US" u="sng" dirty="0">
                <a:ea typeface="Source Sans Pro"/>
              </a:rPr>
              <a:t>D. Partial Data Retrieval from Cache</a:t>
            </a:r>
            <a:endParaRPr lang="en-US" u="sng" dirty="0">
              <a:solidFill>
                <a:srgbClr val="FFFFFF">
                  <a:alpha val="60000"/>
                </a:srgbClr>
              </a:solidFill>
              <a:ea typeface="Source Sans Pro"/>
            </a:endParaRPr>
          </a:p>
          <a:p>
            <a:r>
              <a:rPr lang="en-US" dirty="0">
                <a:ea typeface="+mn-lt"/>
                <a:cs typeface="+mn-lt"/>
              </a:rPr>
              <a:t>With ATS, there are two ways to accomplish this. By default, the requests bypass the ATS caches and are directly forwarded to the origin server.</a:t>
            </a:r>
            <a:endParaRPr lang="en-US" dirty="0">
              <a:solidFill>
                <a:srgbClr val="FFFFFF">
                  <a:alpha val="60000"/>
                </a:srgbClr>
              </a:solidFill>
              <a:ea typeface="+mn-lt"/>
              <a:cs typeface="+mn-lt"/>
            </a:endParaRPr>
          </a:p>
          <a:p>
            <a:r>
              <a:rPr lang="en-US" dirty="0">
                <a:ea typeface="+mn-lt"/>
                <a:cs typeface="+mn-lt"/>
              </a:rPr>
              <a:t>Configuring ATS this way can negate origin shielding</a:t>
            </a:r>
            <a:endParaRPr lang="en-US" dirty="0">
              <a:solidFill>
                <a:srgbClr val="FFFFFF">
                  <a:alpha val="60000"/>
                </a:srgbClr>
              </a:solidFill>
              <a:ea typeface="Source Sans Pro"/>
            </a:endParaRPr>
          </a:p>
          <a:p>
            <a:r>
              <a:rPr lang="en-US" dirty="0">
                <a:ea typeface="+mn-lt"/>
                <a:cs typeface="+mn-lt"/>
              </a:rPr>
              <a:t>The other way is by bringing in the whole file in the cache from the origin server and then serve the byte range requests from there</a:t>
            </a:r>
          </a:p>
          <a:p>
            <a:endParaRPr lang="en-US">
              <a:solidFill>
                <a:srgbClr val="FFFFFF">
                  <a:alpha val="60000"/>
                </a:srgbClr>
              </a:solidFill>
              <a:ea typeface="Source Sans Pro"/>
            </a:endParaRPr>
          </a:p>
        </p:txBody>
      </p:sp>
      <p:sp>
        <p:nvSpPr>
          <p:cNvPr id="44" name="Freeform: Shape 43">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4" name="Picture 34" descr="Chart, line chart&#10;&#10;Description automatically generated">
            <a:extLst>
              <a:ext uri="{FF2B5EF4-FFF2-40B4-BE49-F238E27FC236}">
                <a16:creationId xmlns:a16="http://schemas.microsoft.com/office/drawing/2014/main" id="{D07E9817-CB43-46E6-9084-B4EF92CB4D17}"/>
              </a:ext>
            </a:extLst>
          </p:cNvPr>
          <p:cNvPicPr>
            <a:picLocks noChangeAspect="1"/>
          </p:cNvPicPr>
          <p:nvPr/>
        </p:nvPicPr>
        <p:blipFill>
          <a:blip r:embed="rId2"/>
          <a:stretch>
            <a:fillRect/>
          </a:stretch>
        </p:blipFill>
        <p:spPr>
          <a:xfrm>
            <a:off x="551543" y="1642679"/>
            <a:ext cx="5544457" cy="3942755"/>
          </a:xfrm>
          <a:prstGeom prst="rect">
            <a:avLst/>
          </a:prstGeom>
        </p:spPr>
      </p:pic>
    </p:spTree>
    <p:extLst>
      <p:ext uri="{BB962C8B-B14F-4D97-AF65-F5344CB8AC3E}">
        <p14:creationId xmlns:p14="http://schemas.microsoft.com/office/powerpoint/2010/main" val="41331864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CEB368-FB5F-4363-B3A4-DD60862B79AC}"/>
              </a:ext>
            </a:extLst>
          </p:cNvPr>
          <p:cNvSpPr>
            <a:spLocks noGrp="1"/>
          </p:cNvSpPr>
          <p:nvPr>
            <p:ph type="title"/>
          </p:nvPr>
        </p:nvSpPr>
        <p:spPr>
          <a:xfrm>
            <a:off x="550862" y="580363"/>
            <a:ext cx="5437188" cy="1333055"/>
          </a:xfrm>
        </p:spPr>
        <p:txBody>
          <a:bodyPr wrap="square" anchor="t">
            <a:normAutofit/>
          </a:bodyPr>
          <a:lstStyle/>
          <a:p>
            <a:r>
              <a:rPr lang="en-US"/>
              <a:t>Evaluation</a:t>
            </a:r>
          </a:p>
        </p:txBody>
      </p:sp>
      <p:grpSp>
        <p:nvGrpSpPr>
          <p:cNvPr id="40" name="Group 39">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41" name="Freeform: Shape 40">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7959E3CC-824D-43B9-8054-9DCF89D59992}"/>
              </a:ext>
            </a:extLst>
          </p:cNvPr>
          <p:cNvSpPr>
            <a:spLocks noGrp="1"/>
          </p:cNvSpPr>
          <p:nvPr>
            <p:ph idx="1"/>
          </p:nvPr>
        </p:nvSpPr>
        <p:spPr>
          <a:xfrm>
            <a:off x="6487433" y="1520825"/>
            <a:ext cx="5153704" cy="4586514"/>
          </a:xfrm>
        </p:spPr>
        <p:txBody>
          <a:bodyPr vert="horz" lIns="0" tIns="0" rIns="0" bIns="0" rtlCol="0" anchor="t">
            <a:normAutofit/>
          </a:bodyPr>
          <a:lstStyle/>
          <a:p>
            <a:r>
              <a:rPr lang="en-US" u="sng" dirty="0">
                <a:ea typeface="Source Sans Pro"/>
              </a:rPr>
              <a:t>D. Partial Data Retrieval from Cache</a:t>
            </a:r>
            <a:endParaRPr lang="en-US" u="sng" dirty="0">
              <a:solidFill>
                <a:srgbClr val="FFFFFF">
                  <a:alpha val="60000"/>
                </a:srgbClr>
              </a:solidFill>
              <a:ea typeface="Source Sans Pro"/>
            </a:endParaRPr>
          </a:p>
          <a:p>
            <a:r>
              <a:rPr lang="en-US" dirty="0">
                <a:ea typeface="+mn-lt"/>
                <a:cs typeface="+mn-lt"/>
              </a:rPr>
              <a:t>This approach is also problematic since requesting a small byte range from a large file will bring in the whole file into ATS’s cache, reducing cache utilization</a:t>
            </a:r>
          </a:p>
          <a:p>
            <a:r>
              <a:rPr lang="en-US" dirty="0">
                <a:ea typeface="+mn-lt"/>
                <a:cs typeface="+mn-lt"/>
              </a:rPr>
              <a:t>NDN creates smaller chunks from a larger content object. For example, a large file (e.g., /data file) would be chunked into n data packets, where the packets will have names like /data file/segment=1, /data file/segment=2,.../data file/segment=3</a:t>
            </a:r>
            <a:endParaRPr lang="en-US" dirty="0">
              <a:solidFill>
                <a:srgbClr val="FFFFFF">
                  <a:alpha val="60000"/>
                </a:srgbClr>
              </a:solidFill>
              <a:ea typeface="+mn-lt"/>
              <a:cs typeface="+mn-lt"/>
            </a:endParaRPr>
          </a:p>
        </p:txBody>
      </p:sp>
      <p:sp>
        <p:nvSpPr>
          <p:cNvPr id="44" name="Freeform: Shape 43">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4" name="Picture 34" descr="Chart, line chart&#10;&#10;Description automatically generated">
            <a:extLst>
              <a:ext uri="{FF2B5EF4-FFF2-40B4-BE49-F238E27FC236}">
                <a16:creationId xmlns:a16="http://schemas.microsoft.com/office/drawing/2014/main" id="{D07E9817-CB43-46E6-9084-B4EF92CB4D17}"/>
              </a:ext>
            </a:extLst>
          </p:cNvPr>
          <p:cNvPicPr>
            <a:picLocks noChangeAspect="1"/>
          </p:cNvPicPr>
          <p:nvPr/>
        </p:nvPicPr>
        <p:blipFill>
          <a:blip r:embed="rId2"/>
          <a:stretch>
            <a:fillRect/>
          </a:stretch>
        </p:blipFill>
        <p:spPr>
          <a:xfrm>
            <a:off x="551543" y="1642679"/>
            <a:ext cx="5544457" cy="3942755"/>
          </a:xfrm>
          <a:prstGeom prst="rect">
            <a:avLst/>
          </a:prstGeom>
        </p:spPr>
      </p:pic>
    </p:spTree>
    <p:extLst>
      <p:ext uri="{BB962C8B-B14F-4D97-AF65-F5344CB8AC3E}">
        <p14:creationId xmlns:p14="http://schemas.microsoft.com/office/powerpoint/2010/main" val="40613921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CEB368-FB5F-4363-B3A4-DD60862B79AC}"/>
              </a:ext>
            </a:extLst>
          </p:cNvPr>
          <p:cNvSpPr>
            <a:spLocks noGrp="1"/>
          </p:cNvSpPr>
          <p:nvPr>
            <p:ph type="title"/>
          </p:nvPr>
        </p:nvSpPr>
        <p:spPr>
          <a:xfrm>
            <a:off x="550862" y="580363"/>
            <a:ext cx="5437188" cy="1333055"/>
          </a:xfrm>
        </p:spPr>
        <p:txBody>
          <a:bodyPr wrap="square" anchor="t">
            <a:normAutofit/>
          </a:bodyPr>
          <a:lstStyle/>
          <a:p>
            <a:r>
              <a:rPr lang="en-US"/>
              <a:t>Evaluation</a:t>
            </a:r>
          </a:p>
        </p:txBody>
      </p:sp>
      <p:grpSp>
        <p:nvGrpSpPr>
          <p:cNvPr id="40" name="Group 39">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41" name="Freeform: Shape 40">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7959E3CC-824D-43B9-8054-9DCF89D59992}"/>
              </a:ext>
            </a:extLst>
          </p:cNvPr>
          <p:cNvSpPr>
            <a:spLocks noGrp="1"/>
          </p:cNvSpPr>
          <p:nvPr>
            <p:ph idx="1"/>
          </p:nvPr>
        </p:nvSpPr>
        <p:spPr>
          <a:xfrm>
            <a:off x="6487433" y="1520825"/>
            <a:ext cx="5153704" cy="4586514"/>
          </a:xfrm>
        </p:spPr>
        <p:txBody>
          <a:bodyPr vert="horz" lIns="0" tIns="0" rIns="0" bIns="0" rtlCol="0" anchor="t">
            <a:normAutofit/>
          </a:bodyPr>
          <a:lstStyle/>
          <a:p>
            <a:r>
              <a:rPr lang="en-US" u="sng" dirty="0">
                <a:ea typeface="Source Sans Pro"/>
              </a:rPr>
              <a:t>D. Partial Data Retrieval from Cache</a:t>
            </a:r>
            <a:endParaRPr lang="en-US" u="sng" dirty="0">
              <a:solidFill>
                <a:srgbClr val="FFFFFF">
                  <a:alpha val="60000"/>
                </a:srgbClr>
              </a:solidFill>
              <a:ea typeface="Source Sans Pro"/>
            </a:endParaRPr>
          </a:p>
          <a:p>
            <a:r>
              <a:rPr lang="en-US">
                <a:ea typeface="+mn-lt"/>
                <a:cs typeface="+mn-lt"/>
              </a:rPr>
              <a:t>These segments are individually cached in the intermediate caches. An application asking for segments 1 to 10 can retrieve them from the cache without bringing the whole file in or going to the origin server</a:t>
            </a:r>
            <a:endParaRPr lang="en-US" dirty="0">
              <a:solidFill>
                <a:srgbClr val="FFFFFF">
                  <a:alpha val="60000"/>
                </a:srgbClr>
              </a:solidFill>
              <a:ea typeface="+mn-lt"/>
              <a:cs typeface="+mn-lt"/>
            </a:endParaRPr>
          </a:p>
          <a:p>
            <a:r>
              <a:rPr lang="en-US">
                <a:ea typeface="+mn-lt"/>
                <a:cs typeface="+mn-lt"/>
              </a:rPr>
              <a:t>When partial data is cached, NDN can serve the subsequent requests from the cache - request for any content that is not in the cache to the origin server</a:t>
            </a:r>
            <a:endParaRPr lang="en-US" dirty="0">
              <a:ea typeface="+mn-lt"/>
              <a:cs typeface="+mn-lt"/>
            </a:endParaRPr>
          </a:p>
        </p:txBody>
      </p:sp>
      <p:sp>
        <p:nvSpPr>
          <p:cNvPr id="44" name="Freeform: Shape 43">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4" name="Picture 34" descr="Chart, line chart&#10;&#10;Description automatically generated">
            <a:extLst>
              <a:ext uri="{FF2B5EF4-FFF2-40B4-BE49-F238E27FC236}">
                <a16:creationId xmlns:a16="http://schemas.microsoft.com/office/drawing/2014/main" id="{D07E9817-CB43-46E6-9084-B4EF92CB4D17}"/>
              </a:ext>
            </a:extLst>
          </p:cNvPr>
          <p:cNvPicPr>
            <a:picLocks noChangeAspect="1"/>
          </p:cNvPicPr>
          <p:nvPr/>
        </p:nvPicPr>
        <p:blipFill>
          <a:blip r:embed="rId2"/>
          <a:stretch>
            <a:fillRect/>
          </a:stretch>
        </p:blipFill>
        <p:spPr>
          <a:xfrm>
            <a:off x="551543" y="1642679"/>
            <a:ext cx="5544457" cy="3942755"/>
          </a:xfrm>
          <a:prstGeom prst="rect">
            <a:avLst/>
          </a:prstGeom>
        </p:spPr>
      </p:pic>
    </p:spTree>
    <p:extLst>
      <p:ext uri="{BB962C8B-B14F-4D97-AF65-F5344CB8AC3E}">
        <p14:creationId xmlns:p14="http://schemas.microsoft.com/office/powerpoint/2010/main" val="19262791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CEB368-FB5F-4363-B3A4-DD60862B79AC}"/>
              </a:ext>
            </a:extLst>
          </p:cNvPr>
          <p:cNvSpPr>
            <a:spLocks noGrp="1"/>
          </p:cNvSpPr>
          <p:nvPr>
            <p:ph type="title"/>
          </p:nvPr>
        </p:nvSpPr>
        <p:spPr>
          <a:xfrm>
            <a:off x="550862" y="580363"/>
            <a:ext cx="5437188" cy="1333055"/>
          </a:xfrm>
        </p:spPr>
        <p:txBody>
          <a:bodyPr wrap="square" anchor="t">
            <a:normAutofit/>
          </a:bodyPr>
          <a:lstStyle/>
          <a:p>
            <a:r>
              <a:rPr lang="en-US"/>
              <a:t>Evaluation</a:t>
            </a:r>
          </a:p>
        </p:txBody>
      </p:sp>
      <p:grpSp>
        <p:nvGrpSpPr>
          <p:cNvPr id="40" name="Group 39">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41" name="Freeform: Shape 40">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7959E3CC-824D-43B9-8054-9DCF89D59992}"/>
              </a:ext>
            </a:extLst>
          </p:cNvPr>
          <p:cNvSpPr>
            <a:spLocks noGrp="1"/>
          </p:cNvSpPr>
          <p:nvPr>
            <p:ph idx="1"/>
          </p:nvPr>
        </p:nvSpPr>
        <p:spPr>
          <a:xfrm>
            <a:off x="6487433" y="1520825"/>
            <a:ext cx="5153704" cy="4586514"/>
          </a:xfrm>
        </p:spPr>
        <p:txBody>
          <a:bodyPr vert="horz" lIns="0" tIns="0" rIns="0" bIns="0" rtlCol="0" anchor="t">
            <a:normAutofit/>
          </a:bodyPr>
          <a:lstStyle/>
          <a:p>
            <a:r>
              <a:rPr lang="en-US" u="sng" dirty="0">
                <a:ea typeface="Source Sans Pro"/>
              </a:rPr>
              <a:t>D. Partial Data Retrieval from Cache</a:t>
            </a:r>
            <a:endParaRPr lang="en-US" u="sng" dirty="0">
              <a:solidFill>
                <a:srgbClr val="FFFFFF">
                  <a:alpha val="60000"/>
                </a:srgbClr>
              </a:solidFill>
              <a:ea typeface="Source Sans Pro"/>
            </a:endParaRPr>
          </a:p>
          <a:p>
            <a:r>
              <a:rPr lang="en-US">
                <a:ea typeface="+mn-lt"/>
                <a:cs typeface="+mn-lt"/>
              </a:rPr>
              <a:t>As a result, NDN offers resiliency against both the scenarios in ATS where a user can potentially bypass the caches and reach the origin server or force ATS to bring in a large file</a:t>
            </a:r>
          </a:p>
          <a:p>
            <a:r>
              <a:rPr lang="en-US">
                <a:ea typeface="+mn-lt"/>
                <a:cs typeface="+mn-lt"/>
              </a:rPr>
              <a:t>NDN is consistently faster than HTTP for a lower volume of data</a:t>
            </a:r>
          </a:p>
          <a:p>
            <a:r>
              <a:rPr lang="en-US">
                <a:ea typeface="+mn-lt"/>
                <a:cs typeface="+mn-lt"/>
              </a:rPr>
              <a:t>However, as the size of the byte range increases, NDN becomes slower compared to HTTP since it is not optimized for performance</a:t>
            </a:r>
            <a:endParaRPr lang="en-US" dirty="0">
              <a:solidFill>
                <a:srgbClr val="FFFFFF">
                  <a:alpha val="60000"/>
                </a:srgbClr>
              </a:solidFill>
              <a:ea typeface="+mn-lt"/>
              <a:cs typeface="+mn-lt"/>
            </a:endParaRPr>
          </a:p>
        </p:txBody>
      </p:sp>
      <p:sp>
        <p:nvSpPr>
          <p:cNvPr id="44" name="Freeform: Shape 43">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4" name="Picture 34" descr="Chart, line chart&#10;&#10;Description automatically generated">
            <a:extLst>
              <a:ext uri="{FF2B5EF4-FFF2-40B4-BE49-F238E27FC236}">
                <a16:creationId xmlns:a16="http://schemas.microsoft.com/office/drawing/2014/main" id="{D07E9817-CB43-46E6-9084-B4EF92CB4D17}"/>
              </a:ext>
            </a:extLst>
          </p:cNvPr>
          <p:cNvPicPr>
            <a:picLocks noChangeAspect="1"/>
          </p:cNvPicPr>
          <p:nvPr/>
        </p:nvPicPr>
        <p:blipFill>
          <a:blip r:embed="rId2"/>
          <a:stretch>
            <a:fillRect/>
          </a:stretch>
        </p:blipFill>
        <p:spPr>
          <a:xfrm>
            <a:off x="551543" y="1642679"/>
            <a:ext cx="5544457" cy="3942755"/>
          </a:xfrm>
          <a:prstGeom prst="rect">
            <a:avLst/>
          </a:prstGeom>
        </p:spPr>
      </p:pic>
    </p:spTree>
    <p:extLst>
      <p:ext uri="{BB962C8B-B14F-4D97-AF65-F5344CB8AC3E}">
        <p14:creationId xmlns:p14="http://schemas.microsoft.com/office/powerpoint/2010/main" val="23427848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CEB368-FB5F-4363-B3A4-DD60862B79AC}"/>
              </a:ext>
            </a:extLst>
          </p:cNvPr>
          <p:cNvSpPr>
            <a:spLocks noGrp="1"/>
          </p:cNvSpPr>
          <p:nvPr>
            <p:ph type="title"/>
          </p:nvPr>
        </p:nvSpPr>
        <p:spPr>
          <a:xfrm>
            <a:off x="550862" y="580363"/>
            <a:ext cx="5437188" cy="1333055"/>
          </a:xfrm>
        </p:spPr>
        <p:txBody>
          <a:bodyPr wrap="square" anchor="t">
            <a:normAutofit/>
          </a:bodyPr>
          <a:lstStyle/>
          <a:p>
            <a:r>
              <a:rPr lang="en-US"/>
              <a:t>Evaluation</a:t>
            </a:r>
          </a:p>
        </p:txBody>
      </p:sp>
      <p:grpSp>
        <p:nvGrpSpPr>
          <p:cNvPr id="40" name="Group 39">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41" name="Freeform: Shape 40">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7959E3CC-824D-43B9-8054-9DCF89D59992}"/>
              </a:ext>
            </a:extLst>
          </p:cNvPr>
          <p:cNvSpPr>
            <a:spLocks noGrp="1"/>
          </p:cNvSpPr>
          <p:nvPr>
            <p:ph idx="1"/>
          </p:nvPr>
        </p:nvSpPr>
        <p:spPr>
          <a:xfrm>
            <a:off x="6487433" y="1520825"/>
            <a:ext cx="5153704" cy="4586514"/>
          </a:xfrm>
        </p:spPr>
        <p:txBody>
          <a:bodyPr vert="horz" lIns="0" tIns="0" rIns="0" bIns="0" rtlCol="0" anchor="t">
            <a:normAutofit/>
          </a:bodyPr>
          <a:lstStyle/>
          <a:p>
            <a:r>
              <a:rPr lang="en-US" u="sng">
                <a:ea typeface="Source Sans Pro"/>
              </a:rPr>
              <a:t>E. Transparent Failover</a:t>
            </a:r>
            <a:endParaRPr lang="en-US" u="sng" dirty="0">
              <a:solidFill>
                <a:srgbClr val="FFFFFF">
                  <a:alpha val="60000"/>
                </a:srgbClr>
              </a:solidFill>
              <a:ea typeface="Source Sans Pro"/>
            </a:endParaRPr>
          </a:p>
          <a:p>
            <a:r>
              <a:rPr lang="en-US">
                <a:ea typeface="+mn-lt"/>
                <a:cs typeface="+mn-lt"/>
              </a:rPr>
              <a:t>NDN’s hop by hop forwarding transparently switches routes when upstreams fail</a:t>
            </a:r>
          </a:p>
          <a:p>
            <a:r>
              <a:rPr lang="en-US">
                <a:ea typeface="+mn-lt"/>
                <a:cs typeface="+mn-lt"/>
              </a:rPr>
              <a:t>On the contrary, ATS connections are broken when upstream failure happens, throws away already retrieved content, and forces the client to restart the transfer. </a:t>
            </a:r>
            <a:endParaRPr lang="en-US" dirty="0">
              <a:solidFill>
                <a:srgbClr val="FFFFFF">
                  <a:alpha val="60000"/>
                </a:srgbClr>
              </a:solidFill>
              <a:ea typeface="+mn-lt"/>
              <a:cs typeface="+mn-lt"/>
            </a:endParaRPr>
          </a:p>
        </p:txBody>
      </p:sp>
      <p:sp>
        <p:nvSpPr>
          <p:cNvPr id="44" name="Freeform: Shape 43">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4" descr="Chart, line chart&#10;&#10;Description automatically generated">
            <a:extLst>
              <a:ext uri="{FF2B5EF4-FFF2-40B4-BE49-F238E27FC236}">
                <a16:creationId xmlns:a16="http://schemas.microsoft.com/office/drawing/2014/main" id="{46146ACE-51CA-4686-A2B4-708843AD648E}"/>
              </a:ext>
            </a:extLst>
          </p:cNvPr>
          <p:cNvPicPr>
            <a:picLocks noChangeAspect="1"/>
          </p:cNvPicPr>
          <p:nvPr/>
        </p:nvPicPr>
        <p:blipFill>
          <a:blip r:embed="rId2"/>
          <a:stretch>
            <a:fillRect/>
          </a:stretch>
        </p:blipFill>
        <p:spPr>
          <a:xfrm>
            <a:off x="550258" y="1650068"/>
            <a:ext cx="5609129" cy="3800625"/>
          </a:xfrm>
          <a:prstGeom prst="rect">
            <a:avLst/>
          </a:prstGeom>
        </p:spPr>
      </p:pic>
    </p:spTree>
    <p:extLst>
      <p:ext uri="{BB962C8B-B14F-4D97-AF65-F5344CB8AC3E}">
        <p14:creationId xmlns:p14="http://schemas.microsoft.com/office/powerpoint/2010/main" val="32597330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CEB368-FB5F-4363-B3A4-DD60862B79AC}"/>
              </a:ext>
            </a:extLst>
          </p:cNvPr>
          <p:cNvSpPr>
            <a:spLocks noGrp="1"/>
          </p:cNvSpPr>
          <p:nvPr>
            <p:ph type="title"/>
          </p:nvPr>
        </p:nvSpPr>
        <p:spPr>
          <a:xfrm>
            <a:off x="550862" y="580363"/>
            <a:ext cx="5437188" cy="1333055"/>
          </a:xfrm>
        </p:spPr>
        <p:txBody>
          <a:bodyPr wrap="square" anchor="t">
            <a:normAutofit/>
          </a:bodyPr>
          <a:lstStyle/>
          <a:p>
            <a:r>
              <a:rPr lang="en-US"/>
              <a:t>Evaluation</a:t>
            </a:r>
          </a:p>
        </p:txBody>
      </p:sp>
      <p:grpSp>
        <p:nvGrpSpPr>
          <p:cNvPr id="40" name="Group 39">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41" name="Freeform: Shape 40">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7959E3CC-824D-43B9-8054-9DCF89D59992}"/>
              </a:ext>
            </a:extLst>
          </p:cNvPr>
          <p:cNvSpPr>
            <a:spLocks noGrp="1"/>
          </p:cNvSpPr>
          <p:nvPr>
            <p:ph idx="1"/>
          </p:nvPr>
        </p:nvSpPr>
        <p:spPr>
          <a:xfrm>
            <a:off x="6487433" y="1520825"/>
            <a:ext cx="5153704" cy="4586514"/>
          </a:xfrm>
        </p:spPr>
        <p:txBody>
          <a:bodyPr vert="horz" lIns="0" tIns="0" rIns="0" bIns="0" rtlCol="0" anchor="t">
            <a:normAutofit/>
          </a:bodyPr>
          <a:lstStyle/>
          <a:p>
            <a:r>
              <a:rPr lang="en-US" u="sng" dirty="0">
                <a:ea typeface="Source Sans Pro"/>
              </a:rPr>
              <a:t>F. </a:t>
            </a:r>
            <a:r>
              <a:rPr lang="en-US" u="sng" dirty="0">
                <a:ea typeface="+mn-lt"/>
                <a:cs typeface="+mn-lt"/>
              </a:rPr>
              <a:t>Automatically switch to the better path</a:t>
            </a:r>
            <a:endParaRPr lang="en-US" u="sng" dirty="0">
              <a:solidFill>
                <a:srgbClr val="FFFFFF">
                  <a:alpha val="60000"/>
                </a:srgbClr>
              </a:solidFill>
              <a:ea typeface="Source Sans Pro"/>
            </a:endParaRPr>
          </a:p>
          <a:p>
            <a:r>
              <a:rPr lang="en-US" dirty="0">
                <a:solidFill>
                  <a:srgbClr val="FFFFFF">
                    <a:alpha val="60000"/>
                  </a:srgbClr>
                </a:solidFill>
                <a:ea typeface="+mn-lt"/>
                <a:cs typeface="+mn-lt"/>
              </a:rPr>
              <a:t>Figure shows </a:t>
            </a:r>
            <a:r>
              <a:rPr lang="en-US" dirty="0">
                <a:ea typeface="+mn-lt"/>
                <a:cs typeface="+mn-lt"/>
              </a:rPr>
              <a:t>NDN and HTTP performance with upstream performance degradation with different file sizes</a:t>
            </a:r>
            <a:endParaRPr lang="en-US" dirty="0">
              <a:solidFill>
                <a:srgbClr val="FFFFFF">
                  <a:alpha val="60000"/>
                </a:srgbClr>
              </a:solidFill>
              <a:ea typeface="+mn-lt"/>
              <a:cs typeface="+mn-lt"/>
            </a:endParaRPr>
          </a:p>
          <a:p>
            <a:r>
              <a:rPr lang="en-US" dirty="0">
                <a:ea typeface="+mn-lt"/>
                <a:cs typeface="+mn-lt"/>
              </a:rPr>
              <a:t>This experiment uses multiple </a:t>
            </a:r>
            <a:r>
              <a:rPr lang="en-US" dirty="0" err="1">
                <a:ea typeface="+mn-lt"/>
                <a:cs typeface="+mn-lt"/>
              </a:rPr>
              <a:t>upstreams</a:t>
            </a:r>
            <a:endParaRPr lang="en-US" dirty="0">
              <a:solidFill>
                <a:srgbClr val="FFFFFF">
                  <a:alpha val="60000"/>
                </a:srgbClr>
              </a:solidFill>
              <a:ea typeface="+mn-lt"/>
              <a:cs typeface="+mn-lt"/>
            </a:endParaRPr>
          </a:p>
          <a:p>
            <a:r>
              <a:rPr lang="en-US" dirty="0">
                <a:ea typeface="+mn-lt"/>
                <a:cs typeface="+mn-lt"/>
              </a:rPr>
              <a:t>As the upstream </a:t>
            </a:r>
            <a:r>
              <a:rPr lang="en-US" dirty="0" err="1">
                <a:ea typeface="+mn-lt"/>
                <a:cs typeface="+mn-lt"/>
              </a:rPr>
              <a:t>detoriates</a:t>
            </a:r>
            <a:r>
              <a:rPr lang="en-US" dirty="0">
                <a:ea typeface="+mn-lt"/>
                <a:cs typeface="+mn-lt"/>
              </a:rPr>
              <a:t>, NDN moves to a better path while ATS sticks to the original path</a:t>
            </a:r>
            <a:endParaRPr lang="en-US" dirty="0">
              <a:solidFill>
                <a:srgbClr val="FFFFFF">
                  <a:alpha val="60000"/>
                </a:srgbClr>
              </a:solidFill>
              <a:ea typeface="+mn-lt"/>
              <a:cs typeface="+mn-lt"/>
            </a:endParaRPr>
          </a:p>
          <a:p>
            <a:r>
              <a:rPr lang="en-US" dirty="0">
                <a:ea typeface="+mn-lt"/>
                <a:cs typeface="+mn-lt"/>
              </a:rPr>
              <a:t>The effect is more prominent as the file size increases</a:t>
            </a:r>
          </a:p>
        </p:txBody>
      </p:sp>
      <p:sp>
        <p:nvSpPr>
          <p:cNvPr id="44" name="Freeform: Shape 43">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5" descr="Chart, line chart&#10;&#10;Description automatically generated">
            <a:extLst>
              <a:ext uri="{FF2B5EF4-FFF2-40B4-BE49-F238E27FC236}">
                <a16:creationId xmlns:a16="http://schemas.microsoft.com/office/drawing/2014/main" id="{EF270A36-2DEA-4DF9-A8E7-122BD437DDF0}"/>
              </a:ext>
            </a:extLst>
          </p:cNvPr>
          <p:cNvPicPr>
            <a:picLocks noChangeAspect="1"/>
          </p:cNvPicPr>
          <p:nvPr/>
        </p:nvPicPr>
        <p:blipFill>
          <a:blip r:embed="rId2"/>
          <a:stretch>
            <a:fillRect/>
          </a:stretch>
        </p:blipFill>
        <p:spPr>
          <a:xfrm>
            <a:off x="550258" y="1599790"/>
            <a:ext cx="5450114" cy="3526506"/>
          </a:xfrm>
          <a:prstGeom prst="rect">
            <a:avLst/>
          </a:prstGeom>
        </p:spPr>
      </p:pic>
    </p:spTree>
    <p:extLst>
      <p:ext uri="{BB962C8B-B14F-4D97-AF65-F5344CB8AC3E}">
        <p14:creationId xmlns:p14="http://schemas.microsoft.com/office/powerpoint/2010/main" val="490178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6" name="Freeform: Shape 1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1" name="Rectangle 2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84782-25E1-4F13-A138-8088549275ED}"/>
              </a:ext>
            </a:extLst>
          </p:cNvPr>
          <p:cNvSpPr>
            <a:spLocks noGrp="1"/>
          </p:cNvSpPr>
          <p:nvPr>
            <p:ph type="title"/>
          </p:nvPr>
        </p:nvSpPr>
        <p:spPr>
          <a:xfrm>
            <a:off x="550864" y="549275"/>
            <a:ext cx="6373812" cy="984885"/>
          </a:xfrm>
        </p:spPr>
        <p:txBody>
          <a:bodyPr vert="horz" wrap="square" lIns="0" tIns="0" rIns="0" bIns="0" rtlCol="0" anchor="ctr" anchorCtr="0">
            <a:normAutofit/>
          </a:bodyPr>
          <a:lstStyle/>
          <a:p>
            <a:r>
              <a:rPr lang="en-US"/>
              <a:t>Evaluation: Summary</a:t>
            </a:r>
          </a:p>
        </p:txBody>
      </p:sp>
      <p:sp>
        <p:nvSpPr>
          <p:cNvPr id="23" name="Rectangle 22">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DE909563-D40E-4AE2-990E-B936EA3783C7}"/>
              </a:ext>
            </a:extLst>
          </p:cNvPr>
          <p:cNvPicPr>
            <a:picLocks noGrp="1" noChangeAspect="1"/>
          </p:cNvPicPr>
          <p:nvPr>
            <p:ph idx="1"/>
          </p:nvPr>
        </p:nvPicPr>
        <p:blipFill>
          <a:blip r:embed="rId2"/>
          <a:stretch>
            <a:fillRect/>
          </a:stretch>
        </p:blipFill>
        <p:spPr>
          <a:xfrm>
            <a:off x="0" y="2367279"/>
            <a:ext cx="12192000" cy="3657601"/>
          </a:xfrm>
          <a:custGeom>
            <a:avLst/>
            <a:gdLst/>
            <a:ahLst/>
            <a:cxnLst/>
            <a:rect l="l" t="t" r="r" b="b"/>
            <a:pathLst>
              <a:path w="12192000" h="4225290">
                <a:moveTo>
                  <a:pt x="0" y="0"/>
                </a:moveTo>
                <a:lnTo>
                  <a:pt x="12192000" y="0"/>
                </a:lnTo>
                <a:lnTo>
                  <a:pt x="12192000" y="4225290"/>
                </a:lnTo>
                <a:lnTo>
                  <a:pt x="0" y="4225290"/>
                </a:lnTo>
                <a:close/>
              </a:path>
            </a:pathLst>
          </a:custGeom>
        </p:spPr>
      </p:pic>
      <p:sp>
        <p:nvSpPr>
          <p:cNvPr id="25" name="Rectangle 24">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8309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930E-577A-437C-9EEC-149DCBC7F52B}"/>
              </a:ext>
            </a:extLst>
          </p:cNvPr>
          <p:cNvSpPr>
            <a:spLocks noGrp="1"/>
          </p:cNvSpPr>
          <p:nvPr>
            <p:ph type="title"/>
          </p:nvPr>
        </p:nvSpPr>
        <p:spPr/>
        <p:txBody>
          <a:bodyPr/>
          <a:lstStyle/>
          <a:p>
            <a:r>
              <a:rPr lang="en-US"/>
              <a:t>Revisiting Research Question</a:t>
            </a:r>
          </a:p>
        </p:txBody>
      </p:sp>
      <p:sp>
        <p:nvSpPr>
          <p:cNvPr id="3" name="Content Placeholder 2">
            <a:extLst>
              <a:ext uri="{FF2B5EF4-FFF2-40B4-BE49-F238E27FC236}">
                <a16:creationId xmlns:a16="http://schemas.microsoft.com/office/drawing/2014/main" id="{F1520C53-AF76-420D-8D3D-8B86EA987024}"/>
              </a:ext>
            </a:extLst>
          </p:cNvPr>
          <p:cNvSpPr>
            <a:spLocks noGrp="1"/>
          </p:cNvSpPr>
          <p:nvPr>
            <p:ph idx="1"/>
          </p:nvPr>
        </p:nvSpPr>
        <p:spPr/>
        <p:txBody>
          <a:bodyPr vert="horz" wrap="square" lIns="0" tIns="0" rIns="0" bIns="0" rtlCol="0" anchor="t">
            <a:normAutofit fontScale="92500"/>
          </a:bodyPr>
          <a:lstStyle/>
          <a:p>
            <a:r>
              <a:rPr lang="en-US" u="sng" dirty="0">
                <a:ea typeface="+mn-lt"/>
                <a:cs typeface="+mn-lt"/>
              </a:rPr>
              <a:t>Can the deployment of NDN over CDN be potentially beneficial to content providers and users and/or what could be the possible disadvantages?</a:t>
            </a:r>
          </a:p>
          <a:p>
            <a:r>
              <a:rPr lang="en-US" dirty="0">
                <a:solidFill>
                  <a:srgbClr val="FFFFFF">
                    <a:alpha val="60000"/>
                  </a:srgbClr>
                </a:solidFill>
                <a:ea typeface="Source Sans Pro"/>
              </a:rPr>
              <a:t>In my view, it is a both Yes and No. Yes, because we can see from the experiments that we can definitely benefit in terms of better content security,  TTFB, cache utilization,  failover, path switching etc.</a:t>
            </a:r>
          </a:p>
          <a:p>
            <a:r>
              <a:rPr lang="en-US" dirty="0">
                <a:solidFill>
                  <a:srgbClr val="FFFFFF">
                    <a:alpha val="60000"/>
                  </a:srgbClr>
                </a:solidFill>
                <a:ea typeface="Source Sans Pro"/>
              </a:rPr>
              <a:t>No because NDN is still a lot immature in terms of performance optimizations.  We could see previously that HTTP performs better without loss for larger file sizes due to better optimizations and maturity.</a:t>
            </a:r>
          </a:p>
          <a:p>
            <a:r>
              <a:rPr lang="en-US" dirty="0">
                <a:solidFill>
                  <a:srgbClr val="FFFFFF">
                    <a:alpha val="60000"/>
                  </a:srgbClr>
                </a:solidFill>
                <a:ea typeface="Source Sans Pro"/>
              </a:rPr>
              <a:t>As a future direction, there are still questions like multithreaded forwarding in terms of performance for software like NFD (Named data networking forwarding daemon) to mature more and be a better fit for CDNs.</a:t>
            </a:r>
          </a:p>
        </p:txBody>
      </p:sp>
    </p:spTree>
    <p:extLst>
      <p:ext uri="{BB962C8B-B14F-4D97-AF65-F5344CB8AC3E}">
        <p14:creationId xmlns:p14="http://schemas.microsoft.com/office/powerpoint/2010/main" val="2992090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3" y="549275"/>
            <a:ext cx="5437187" cy="1781549"/>
          </a:xfrm>
        </p:spPr>
        <p:txBody>
          <a:bodyPr vert="horz" wrap="square" lIns="0" tIns="0" rIns="0" bIns="0" rtlCol="0" anchor="b" anchorCtr="0">
            <a:normAutofit fontScale="90000"/>
          </a:bodyPr>
          <a:lstStyle/>
          <a:p>
            <a:r>
              <a:rPr lang="en-US" sz="6400"/>
              <a:t>Recap of CDN Basics</a:t>
            </a:r>
          </a:p>
        </p:txBody>
      </p:sp>
      <p:sp>
        <p:nvSpPr>
          <p:cNvPr id="24" name="Oval 23">
            <a:extLst>
              <a:ext uri="{FF2B5EF4-FFF2-40B4-BE49-F238E27FC236}">
                <a16:creationId xmlns:a16="http://schemas.microsoft.com/office/drawing/2014/main" id="{BEBFBB3C-FA07-4A06-A8D8-D690F92A2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000" y="501282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p:cNvSpPr>
            <a:spLocks noGrp="1"/>
          </p:cNvSpPr>
          <p:nvPr>
            <p:ph idx="1"/>
          </p:nvPr>
        </p:nvSpPr>
        <p:spPr>
          <a:xfrm>
            <a:off x="550863" y="2637439"/>
            <a:ext cx="5437187" cy="3455387"/>
          </a:xfrm>
        </p:spPr>
        <p:txBody>
          <a:bodyPr vert="horz" wrap="square" lIns="0" tIns="0" rIns="0" bIns="0" rtlCol="0" anchor="t">
            <a:normAutofit/>
          </a:bodyPr>
          <a:lstStyle/>
          <a:p>
            <a:pPr>
              <a:lnSpc>
                <a:spcPct val="100000"/>
              </a:lnSpc>
            </a:pPr>
            <a:r>
              <a:rPr lang="en-US" sz="2400"/>
              <a:t>Replicate content caches around different geographies</a:t>
            </a:r>
            <a:endParaRPr lang="en-US" sz="2400">
              <a:solidFill>
                <a:srgbClr val="FFFFFF">
                  <a:alpha val="60000"/>
                </a:srgbClr>
              </a:solidFill>
              <a:ea typeface="Source Sans Pro"/>
            </a:endParaRPr>
          </a:p>
          <a:p>
            <a:pPr>
              <a:lnSpc>
                <a:spcPct val="100000"/>
              </a:lnSpc>
            </a:pPr>
            <a:r>
              <a:rPr lang="en-US" sz="2400">
                <a:solidFill>
                  <a:srgbClr val="FFFFFF">
                    <a:alpha val="60000"/>
                  </a:srgbClr>
                </a:solidFill>
                <a:ea typeface="Source Sans Pro"/>
              </a:rPr>
              <a:t>If the content is not in cache or cache entry, edge server makes request to origin server</a:t>
            </a:r>
          </a:p>
          <a:p>
            <a:pPr>
              <a:lnSpc>
                <a:spcPct val="100000"/>
              </a:lnSpc>
            </a:pPr>
            <a:r>
              <a:rPr lang="en-US" sz="2400">
                <a:solidFill>
                  <a:srgbClr val="FFFFFF">
                    <a:alpha val="60000"/>
                  </a:srgbClr>
                </a:solidFill>
                <a:ea typeface="Source Sans Pro"/>
              </a:rPr>
              <a:t>When the edge server receives the response from origin server, it stores the content in cache</a:t>
            </a:r>
            <a:endParaRPr lang="en-US" sz="2400" dirty="0">
              <a:solidFill>
                <a:srgbClr val="FFFFFF">
                  <a:alpha val="60000"/>
                </a:srgbClr>
              </a:solidFill>
              <a:ea typeface="Source Sans Pro"/>
            </a:endParaRPr>
          </a:p>
        </p:txBody>
      </p:sp>
      <p:pic>
        <p:nvPicPr>
          <p:cNvPr id="5" name="Picture 5" descr="Diagram&#10;&#10;Description automatically generated">
            <a:extLst>
              <a:ext uri="{FF2B5EF4-FFF2-40B4-BE49-F238E27FC236}">
                <a16:creationId xmlns:a16="http://schemas.microsoft.com/office/drawing/2014/main" id="{BDDB1F0F-A747-434F-9268-05911B371EEF}"/>
              </a:ext>
            </a:extLst>
          </p:cNvPr>
          <p:cNvPicPr>
            <a:picLocks noChangeAspect="1"/>
          </p:cNvPicPr>
          <p:nvPr/>
        </p:nvPicPr>
        <p:blipFill>
          <a:blip r:embed="rId2"/>
          <a:stretch>
            <a:fillRect/>
          </a:stretch>
        </p:blipFill>
        <p:spPr>
          <a:xfrm>
            <a:off x="6203952" y="697538"/>
            <a:ext cx="5437187" cy="5464510"/>
          </a:xfrm>
          <a:custGeom>
            <a:avLst/>
            <a:gdLst/>
            <a:ahLst/>
            <a:cxnLst/>
            <a:rect l="l" t="t" r="r" b="b"/>
            <a:pathLst>
              <a:path w="5437187" h="5761037">
                <a:moveTo>
                  <a:pt x="0" y="0"/>
                </a:moveTo>
                <a:lnTo>
                  <a:pt x="5437187" y="0"/>
                </a:lnTo>
                <a:lnTo>
                  <a:pt x="5437187" y="5761037"/>
                </a:lnTo>
                <a:lnTo>
                  <a:pt x="0" y="5761037"/>
                </a:lnTo>
                <a:close/>
              </a:path>
            </a:pathLst>
          </a:custGeom>
        </p:spPr>
      </p:pic>
    </p:spTree>
    <p:extLst>
      <p:ext uri="{BB962C8B-B14F-4D97-AF65-F5344CB8AC3E}">
        <p14:creationId xmlns:p14="http://schemas.microsoft.com/office/powerpoint/2010/main" val="1940391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50864" y="549275"/>
            <a:ext cx="3565524" cy="1344713"/>
          </a:xfrm>
        </p:spPr>
        <p:txBody>
          <a:bodyPr wrap="square" anchor="b">
            <a:normAutofit fontScale="90000"/>
          </a:bodyPr>
          <a:lstStyle/>
          <a:p>
            <a:r>
              <a:rPr lang="en-US"/>
              <a:t>Recap of NDN Basics</a:t>
            </a:r>
          </a:p>
        </p:txBody>
      </p:sp>
      <p:grpSp>
        <p:nvGrpSpPr>
          <p:cNvPr id="13" name="Group 12">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4"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8" name="Oval 17">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Content Placeholder 7">
            <a:extLst>
              <a:ext uri="{FF2B5EF4-FFF2-40B4-BE49-F238E27FC236}">
                <a16:creationId xmlns:a16="http://schemas.microsoft.com/office/drawing/2014/main" id="{12E0CAF6-92FB-4799-BC95-FFA96EC85710}"/>
              </a:ext>
            </a:extLst>
          </p:cNvPr>
          <p:cNvSpPr>
            <a:spLocks noGrp="1"/>
          </p:cNvSpPr>
          <p:nvPr>
            <p:ph idx="1"/>
          </p:nvPr>
        </p:nvSpPr>
        <p:spPr>
          <a:xfrm>
            <a:off x="550863" y="1951592"/>
            <a:ext cx="4987925" cy="4141233"/>
          </a:xfrm>
        </p:spPr>
        <p:txBody>
          <a:bodyPr anchor="t">
            <a:normAutofit/>
          </a:bodyPr>
          <a:lstStyle/>
          <a:p>
            <a:r>
              <a:rPr lang="en-US" sz="1800" dirty="0">
                <a:ea typeface="+mn-lt"/>
                <a:cs typeface="+mn-lt"/>
              </a:rPr>
              <a:t>The Internet designed as a </a:t>
            </a:r>
            <a:r>
              <a:rPr lang="en-US" sz="1800" i="1" dirty="0">
                <a:ea typeface="+mn-lt"/>
                <a:cs typeface="+mn-lt"/>
              </a:rPr>
              <a:t>communication network</a:t>
            </a:r>
            <a:r>
              <a:rPr lang="en-US" sz="1800" dirty="0">
                <a:ea typeface="+mn-lt"/>
                <a:cs typeface="+mn-lt"/>
              </a:rPr>
              <a:t> where the  name in its packets were communication endpoints</a:t>
            </a:r>
            <a:endParaRPr lang="en-US" sz="1800" dirty="0">
              <a:solidFill>
                <a:srgbClr val="FFFFFF">
                  <a:alpha val="60000"/>
                </a:srgbClr>
              </a:solidFill>
              <a:ea typeface="+mn-lt"/>
              <a:cs typeface="+mn-lt"/>
            </a:endParaRPr>
          </a:p>
          <a:p>
            <a:r>
              <a:rPr lang="en-US" sz="1800" dirty="0">
                <a:ea typeface="+mn-lt"/>
                <a:cs typeface="+mn-lt"/>
              </a:rPr>
              <a:t>Recent growth in e-commerce, digital media, etc. has resulted in the Internet primarily being used as a </a:t>
            </a:r>
            <a:r>
              <a:rPr lang="en-US" sz="1800" i="1" dirty="0">
                <a:ea typeface="+mn-lt"/>
                <a:cs typeface="+mn-lt"/>
              </a:rPr>
              <a:t>distribution network</a:t>
            </a:r>
            <a:endParaRPr lang="en-US" sz="1800" i="1" dirty="0">
              <a:solidFill>
                <a:srgbClr val="FFFFFF">
                  <a:alpha val="60000"/>
                </a:srgbClr>
              </a:solidFill>
              <a:ea typeface="+mn-lt"/>
              <a:cs typeface="+mn-lt"/>
            </a:endParaRPr>
          </a:p>
          <a:p>
            <a:r>
              <a:rPr lang="en-US" sz="1800" dirty="0">
                <a:ea typeface="+mn-lt"/>
                <a:cs typeface="+mn-lt"/>
              </a:rPr>
              <a:t>Distribution networks are fundamentally more general than communication networks and solving distribution problems with a communications network is complex and error prone.</a:t>
            </a:r>
            <a:endParaRPr lang="en-US" sz="1800" i="1" dirty="0">
              <a:solidFill>
                <a:srgbClr val="FFFFFF">
                  <a:alpha val="60000"/>
                </a:srgbClr>
              </a:solidFill>
              <a:ea typeface="+mn-lt"/>
              <a:cs typeface="+mn-lt"/>
            </a:endParaRPr>
          </a:p>
        </p:txBody>
      </p:sp>
      <p:pic>
        <p:nvPicPr>
          <p:cNvPr id="4" name="Picture 4" descr="Diagram&#10;&#10;Description automatically generated">
            <a:extLst>
              <a:ext uri="{FF2B5EF4-FFF2-40B4-BE49-F238E27FC236}">
                <a16:creationId xmlns:a16="http://schemas.microsoft.com/office/drawing/2014/main" id="{78A5D499-0C1A-44A6-BAFE-554C80B6764A}"/>
              </a:ext>
            </a:extLst>
          </p:cNvPr>
          <p:cNvPicPr>
            <a:picLocks noChangeAspect="1"/>
          </p:cNvPicPr>
          <p:nvPr/>
        </p:nvPicPr>
        <p:blipFill>
          <a:blip r:embed="rId2"/>
          <a:stretch>
            <a:fillRect/>
          </a:stretch>
        </p:blipFill>
        <p:spPr>
          <a:xfrm>
            <a:off x="5958785" y="1791179"/>
            <a:ext cx="5958123" cy="4175528"/>
          </a:xfrm>
          <a:custGeom>
            <a:avLst/>
            <a:gdLst/>
            <a:ahLst/>
            <a:cxnLst/>
            <a:rect l="l" t="t" r="r" b="b"/>
            <a:pathLst>
              <a:path w="7090237" h="5759451">
                <a:moveTo>
                  <a:pt x="0" y="0"/>
                </a:moveTo>
                <a:lnTo>
                  <a:pt x="7090237" y="0"/>
                </a:lnTo>
                <a:lnTo>
                  <a:pt x="7090237" y="5759451"/>
                </a:lnTo>
                <a:lnTo>
                  <a:pt x="0" y="5759451"/>
                </a:lnTo>
                <a:close/>
              </a:path>
            </a:pathLst>
          </a:custGeom>
        </p:spPr>
      </p:pic>
    </p:spTree>
    <p:extLst>
      <p:ext uri="{BB962C8B-B14F-4D97-AF65-F5344CB8AC3E}">
        <p14:creationId xmlns:p14="http://schemas.microsoft.com/office/powerpoint/2010/main" val="1886036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28D00-D154-4D7A-AD1E-F04A01034365}"/>
              </a:ext>
            </a:extLst>
          </p:cNvPr>
          <p:cNvSpPr>
            <a:spLocks noGrp="1"/>
          </p:cNvSpPr>
          <p:nvPr>
            <p:ph type="title"/>
          </p:nvPr>
        </p:nvSpPr>
        <p:spPr/>
        <p:txBody>
          <a:bodyPr/>
          <a:lstStyle/>
          <a:p>
            <a:r>
              <a:rPr lang="en-US"/>
              <a:t>Recap of NDN Basics</a:t>
            </a:r>
          </a:p>
        </p:txBody>
      </p:sp>
      <p:sp>
        <p:nvSpPr>
          <p:cNvPr id="3" name="Content Placeholder 2">
            <a:extLst>
              <a:ext uri="{FF2B5EF4-FFF2-40B4-BE49-F238E27FC236}">
                <a16:creationId xmlns:a16="http://schemas.microsoft.com/office/drawing/2014/main" id="{BF0CB61E-0173-4B71-B014-4D980AA8B1B1}"/>
              </a:ext>
            </a:extLst>
          </p:cNvPr>
          <p:cNvSpPr>
            <a:spLocks noGrp="1"/>
          </p:cNvSpPr>
          <p:nvPr>
            <p:ph idx="1"/>
          </p:nvPr>
        </p:nvSpPr>
        <p:spPr/>
        <p:txBody>
          <a:bodyPr vert="horz" wrap="square" lIns="0" tIns="0" rIns="0" bIns="0" rtlCol="0" anchor="t">
            <a:normAutofit/>
          </a:bodyPr>
          <a:lstStyle/>
          <a:p>
            <a:r>
              <a:rPr lang="en-US" dirty="0">
                <a:ea typeface="+mn-lt"/>
                <a:cs typeface="+mn-lt"/>
              </a:rPr>
              <a:t>NDN retains the Internet’s hourglass architecture but evolves the thin waist to allow the creation of completely general distribution networks</a:t>
            </a:r>
            <a:endParaRPr lang="en-US" dirty="0">
              <a:solidFill>
                <a:srgbClr val="FFFFFF">
                  <a:alpha val="60000"/>
                </a:srgbClr>
              </a:solidFill>
              <a:ea typeface="+mn-lt"/>
              <a:cs typeface="+mn-lt"/>
            </a:endParaRPr>
          </a:p>
          <a:p>
            <a:r>
              <a:rPr lang="en-US" dirty="0">
                <a:ea typeface="+mn-lt"/>
                <a:cs typeface="+mn-lt"/>
              </a:rPr>
              <a:t>The basic idea is removing the restriction that packets can only name communication endpoints</a:t>
            </a:r>
            <a:endParaRPr lang="en-US" dirty="0">
              <a:solidFill>
                <a:srgbClr val="FFFFFF">
                  <a:alpha val="60000"/>
                </a:srgbClr>
              </a:solidFill>
              <a:ea typeface="+mn-lt"/>
              <a:cs typeface="+mn-lt"/>
            </a:endParaRPr>
          </a:p>
          <a:p>
            <a:r>
              <a:rPr lang="en-US" dirty="0">
                <a:ea typeface="+mn-lt"/>
                <a:cs typeface="+mn-lt"/>
              </a:rPr>
              <a:t>NDN’s minimal functionality includes support for consumer-driven data delivery, built-in data security, and use of in-network memory.</a:t>
            </a:r>
            <a:endParaRPr lang="en-US" dirty="0">
              <a:solidFill>
                <a:srgbClr val="FFFFFF">
                  <a:alpha val="60000"/>
                </a:srgbClr>
              </a:solidFill>
              <a:ea typeface="Source Sans Pro"/>
            </a:endParaRPr>
          </a:p>
        </p:txBody>
      </p:sp>
    </p:spTree>
    <p:extLst>
      <p:ext uri="{BB962C8B-B14F-4D97-AF65-F5344CB8AC3E}">
        <p14:creationId xmlns:p14="http://schemas.microsoft.com/office/powerpoint/2010/main" val="410579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3FBFB-1878-42A4-BABF-22FD62598BC5}"/>
              </a:ext>
            </a:extLst>
          </p:cNvPr>
          <p:cNvSpPr>
            <a:spLocks noGrp="1"/>
          </p:cNvSpPr>
          <p:nvPr>
            <p:ph type="title"/>
          </p:nvPr>
        </p:nvSpPr>
        <p:spPr/>
        <p:txBody>
          <a:bodyPr/>
          <a:lstStyle/>
          <a:p>
            <a:r>
              <a:rPr lang="en-US"/>
              <a:t>Recap of NDN Basics</a:t>
            </a:r>
          </a:p>
        </p:txBody>
      </p:sp>
      <p:sp>
        <p:nvSpPr>
          <p:cNvPr id="3" name="Content Placeholder 2">
            <a:extLst>
              <a:ext uri="{FF2B5EF4-FFF2-40B4-BE49-F238E27FC236}">
                <a16:creationId xmlns:a16="http://schemas.microsoft.com/office/drawing/2014/main" id="{5833A6A7-7757-46D3-97A4-EB8400384FEE}"/>
              </a:ext>
            </a:extLst>
          </p:cNvPr>
          <p:cNvSpPr>
            <a:spLocks noGrp="1"/>
          </p:cNvSpPr>
          <p:nvPr>
            <p:ph idx="1"/>
          </p:nvPr>
        </p:nvSpPr>
        <p:spPr/>
        <p:txBody>
          <a:bodyPr vert="horz" wrap="square" lIns="0" tIns="0" rIns="0" bIns="0" rtlCol="0" anchor="t">
            <a:normAutofit/>
          </a:bodyPr>
          <a:lstStyle/>
          <a:p>
            <a:r>
              <a:rPr lang="en-US" dirty="0">
                <a:ea typeface="+mn-lt"/>
                <a:cs typeface="+mn-lt"/>
              </a:rPr>
              <a:t>The consumer-driven data delivery is realized through setting up packet forwarding state.</a:t>
            </a:r>
          </a:p>
          <a:p>
            <a:r>
              <a:rPr lang="en-US" dirty="0">
                <a:ea typeface="+mn-lt"/>
                <a:cs typeface="+mn-lt"/>
              </a:rPr>
              <a:t>Forwarding state provides support for scaling data dissemination (multicast delivery and content distribution), balancing data flows for congestion control, retrieving data via multiple paths, and facilitating delay-tolerant communications.</a:t>
            </a:r>
            <a:endParaRPr lang="en-US" dirty="0">
              <a:solidFill>
                <a:srgbClr val="FFFFFF">
                  <a:alpha val="60000"/>
                </a:srgbClr>
              </a:solidFill>
              <a:ea typeface="Source Sans Pro"/>
            </a:endParaRPr>
          </a:p>
        </p:txBody>
      </p:sp>
    </p:spTree>
    <p:extLst>
      <p:ext uri="{BB962C8B-B14F-4D97-AF65-F5344CB8AC3E}">
        <p14:creationId xmlns:p14="http://schemas.microsoft.com/office/powerpoint/2010/main" val="114978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a:t>Comparison on CDN and NDN</a:t>
            </a:r>
          </a:p>
        </p:txBody>
      </p:sp>
      <p:sp>
        <p:nvSpPr>
          <p:cNvPr id="3" name="Content Placeholder"/>
          <p:cNvSpPr>
            <a:spLocks noGrp="1"/>
          </p:cNvSpPr>
          <p:nvPr>
            <p:ph idx="1"/>
          </p:nvPr>
        </p:nvSpPr>
        <p:spPr/>
        <p:txBody>
          <a:bodyPr vert="horz" wrap="square" lIns="0" tIns="0" rIns="0" bIns="0" rtlCol="0" anchor="t">
            <a:normAutofit fontScale="40000" lnSpcReduction="20000"/>
          </a:bodyPr>
          <a:lstStyle/>
          <a:p>
            <a:r>
              <a:rPr lang="en-US" sz="4800" dirty="0">
                <a:solidFill>
                  <a:srgbClr val="FFFFFF">
                    <a:alpha val="60000"/>
                  </a:srgbClr>
                </a:solidFill>
                <a:ea typeface="Source Sans Pro"/>
              </a:rPr>
              <a:t>Protocol Overhead</a:t>
            </a:r>
          </a:p>
          <a:p>
            <a:pPr marL="0" indent="0">
              <a:buNone/>
            </a:pPr>
            <a:r>
              <a:rPr lang="en-US" sz="3200" b="1" u="sng" dirty="0">
                <a:solidFill>
                  <a:srgbClr val="FFFFFF">
                    <a:alpha val="60000"/>
                  </a:srgbClr>
                </a:solidFill>
                <a:ea typeface="+mn-lt"/>
                <a:cs typeface="+mn-lt"/>
              </a:rPr>
              <a:t>CDN Case:</a:t>
            </a:r>
          </a:p>
          <a:p>
            <a:pPr marL="457200" indent="-457200">
              <a:buAutoNum type="arabicPeriod"/>
            </a:pPr>
            <a:r>
              <a:rPr lang="en-US" sz="2800" dirty="0">
                <a:ea typeface="+mn-lt"/>
                <a:cs typeface="+mn-lt"/>
              </a:rPr>
              <a:t>  The protocol overhead is the ratio of the total bytes transmitted to content bytes received.</a:t>
            </a:r>
            <a:r>
              <a:rPr lang="en-US" sz="2800" dirty="0">
                <a:solidFill>
                  <a:srgbClr val="FFFFFF">
                    <a:alpha val="60000"/>
                  </a:srgbClr>
                </a:solidFill>
                <a:ea typeface="Source Sans Pro"/>
              </a:rPr>
              <a:t> In other words, </a:t>
            </a:r>
            <a:r>
              <a:rPr lang="en-US" sz="2800" dirty="0">
                <a:ea typeface="+mn-lt"/>
                <a:cs typeface="+mn-lt"/>
              </a:rPr>
              <a:t>protocol overhead can be expressed as a percentage of non-application bytes (like protocol) divided by the total number of bytes in the message.</a:t>
            </a:r>
            <a:endParaRPr lang="en-US" sz="2800" dirty="0">
              <a:solidFill>
                <a:srgbClr val="FFFFFF">
                  <a:alpha val="60000"/>
                </a:srgbClr>
              </a:solidFill>
              <a:ea typeface="Source Sans Pro"/>
            </a:endParaRPr>
          </a:p>
          <a:p>
            <a:pPr marL="457200" indent="-457200">
              <a:buAutoNum type="arabicPeriod"/>
            </a:pPr>
            <a:endParaRPr lang="en-US" dirty="0">
              <a:solidFill>
                <a:srgbClr val="FFFFFF">
                  <a:alpha val="60000"/>
                </a:srgbClr>
              </a:solidFill>
              <a:ea typeface="Source Sans Pro"/>
            </a:endParaRPr>
          </a:p>
          <a:p>
            <a:pPr marL="457200" indent="-457200">
              <a:buAutoNum type="arabicPeriod"/>
            </a:pPr>
            <a:endParaRPr lang="en-US" dirty="0">
              <a:solidFill>
                <a:srgbClr val="FFFFFF">
                  <a:alpha val="60000"/>
                </a:srgbClr>
              </a:solidFill>
              <a:ea typeface="Source Sans Pro"/>
            </a:endParaRPr>
          </a:p>
          <a:p>
            <a:pPr marL="457200" indent="-457200">
              <a:buAutoNum type="arabicPeriod"/>
            </a:pPr>
            <a:endParaRPr lang="en-US" dirty="0">
              <a:solidFill>
                <a:srgbClr val="FFFFFF">
                  <a:alpha val="60000"/>
                </a:srgbClr>
              </a:solidFill>
              <a:ea typeface="Source Sans Pro"/>
            </a:endParaRPr>
          </a:p>
          <a:p>
            <a:pPr marL="457200" indent="-457200">
              <a:buAutoNum type="arabicPeriod"/>
            </a:pPr>
            <a:r>
              <a:rPr lang="en-US" sz="2800" dirty="0">
                <a:solidFill>
                  <a:srgbClr val="FFFFFF">
                    <a:alpha val="60000"/>
                  </a:srgbClr>
                </a:solidFill>
                <a:ea typeface="Source Sans Pro"/>
              </a:rPr>
              <a:t>CDN adopts TCP on the transport, introducing an overhead of 20 bytes for the TCP header,  and 12 bytes for the optional header fields, and IP on the network layer, introducing another 20 bytes for the IP header. The MTU of the ethernet is generally 1500 bytes and Ethernet frame size is 1514 bytes. So, the lower bound  of TCP/IP protocol overhead is 4.56%.</a:t>
            </a:r>
            <a:br>
              <a:rPr lang="en-US" sz="2800" dirty="0">
                <a:ea typeface="Source Sans Pro"/>
              </a:rPr>
            </a:br>
            <a:endParaRPr lang="en-US" sz="2800">
              <a:solidFill>
                <a:srgbClr val="FFFFFF">
                  <a:alpha val="60000"/>
                </a:srgbClr>
              </a:solidFill>
              <a:ea typeface="Source Sans Pro"/>
            </a:endParaRPr>
          </a:p>
          <a:p>
            <a:pPr marL="0" indent="0">
              <a:buNone/>
            </a:pPr>
            <a:endParaRPr lang="en-US" dirty="0">
              <a:solidFill>
                <a:srgbClr val="FFFFFF">
                  <a:alpha val="60000"/>
                </a:srgbClr>
              </a:solidFill>
              <a:ea typeface="Source Sans Pro"/>
            </a:endParaRPr>
          </a:p>
          <a:p>
            <a:pPr marL="0" indent="0">
              <a:buNone/>
            </a:pPr>
            <a:br>
              <a:rPr lang="en-US" dirty="0"/>
            </a:br>
            <a:endParaRPr lang="en-US" dirty="0"/>
          </a:p>
        </p:txBody>
      </p:sp>
      <p:pic>
        <p:nvPicPr>
          <p:cNvPr id="6" name="Picture 6">
            <a:extLst>
              <a:ext uri="{FF2B5EF4-FFF2-40B4-BE49-F238E27FC236}">
                <a16:creationId xmlns:a16="http://schemas.microsoft.com/office/drawing/2014/main" id="{8E2BA82F-CD0E-4D33-9D77-131D39576890}"/>
              </a:ext>
            </a:extLst>
          </p:cNvPr>
          <p:cNvPicPr>
            <a:picLocks noChangeAspect="1"/>
          </p:cNvPicPr>
          <p:nvPr/>
        </p:nvPicPr>
        <p:blipFill>
          <a:blip r:embed="rId2"/>
          <a:stretch>
            <a:fillRect/>
          </a:stretch>
        </p:blipFill>
        <p:spPr>
          <a:xfrm>
            <a:off x="3781999" y="3508513"/>
            <a:ext cx="4477657" cy="676893"/>
          </a:xfrm>
          <a:prstGeom prst="rect">
            <a:avLst/>
          </a:prstGeom>
        </p:spPr>
      </p:pic>
    </p:spTree>
    <p:extLst>
      <p:ext uri="{BB962C8B-B14F-4D97-AF65-F5344CB8AC3E}">
        <p14:creationId xmlns:p14="http://schemas.microsoft.com/office/powerpoint/2010/main" val="1110537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379B-5E89-4322-AB87-8DC2457EF197}"/>
              </a:ext>
            </a:extLst>
          </p:cNvPr>
          <p:cNvSpPr>
            <a:spLocks noGrp="1"/>
          </p:cNvSpPr>
          <p:nvPr>
            <p:ph type="title"/>
          </p:nvPr>
        </p:nvSpPr>
        <p:spPr/>
        <p:txBody>
          <a:bodyPr/>
          <a:lstStyle/>
          <a:p>
            <a:r>
              <a:rPr lang="en-US"/>
              <a:t>Comparison on CDN and NDN</a:t>
            </a:r>
          </a:p>
        </p:txBody>
      </p:sp>
      <p:sp>
        <p:nvSpPr>
          <p:cNvPr id="3" name="Content Placeholder 2">
            <a:extLst>
              <a:ext uri="{FF2B5EF4-FFF2-40B4-BE49-F238E27FC236}">
                <a16:creationId xmlns:a16="http://schemas.microsoft.com/office/drawing/2014/main" id="{55B4EA0F-28D0-4583-BDCF-37C5BE39BCF5}"/>
              </a:ext>
            </a:extLst>
          </p:cNvPr>
          <p:cNvSpPr>
            <a:spLocks noGrp="1"/>
          </p:cNvSpPr>
          <p:nvPr>
            <p:ph idx="1"/>
          </p:nvPr>
        </p:nvSpPr>
        <p:spPr/>
        <p:txBody>
          <a:bodyPr vert="horz" wrap="square" lIns="0" tIns="0" rIns="0" bIns="0" rtlCol="0" anchor="t">
            <a:normAutofit/>
          </a:bodyPr>
          <a:lstStyle/>
          <a:p>
            <a:pPr marL="0" indent="0">
              <a:buNone/>
            </a:pPr>
            <a:r>
              <a:rPr lang="en-US" b="1" u="sng" dirty="0">
                <a:ea typeface="Source Sans Pro"/>
              </a:rPr>
              <a:t>NDN Case:</a:t>
            </a:r>
            <a:br>
              <a:rPr lang="en-US" dirty="0">
                <a:solidFill>
                  <a:srgbClr val="FFFFFF">
                    <a:alpha val="60000"/>
                  </a:srgbClr>
                </a:solidFill>
                <a:ea typeface="Source Sans Pro"/>
              </a:rPr>
            </a:br>
            <a:r>
              <a:rPr lang="en-US" dirty="0">
                <a:solidFill>
                  <a:srgbClr val="FFFFFF">
                    <a:alpha val="60000"/>
                  </a:srgbClr>
                </a:solidFill>
                <a:ea typeface="Source Sans Pro"/>
              </a:rPr>
              <a:t>1. In order to be compatible to today's infrastructure, NDN can be used on top of TCP/IP.  In </a:t>
            </a:r>
            <a:r>
              <a:rPr lang="en-US" dirty="0" err="1">
                <a:solidFill>
                  <a:srgbClr val="FFFFFF">
                    <a:alpha val="60000"/>
                  </a:srgbClr>
                </a:solidFill>
                <a:ea typeface="Source Sans Pro"/>
              </a:rPr>
              <a:t>CCNx</a:t>
            </a:r>
            <a:r>
              <a:rPr lang="en-US" dirty="0">
                <a:solidFill>
                  <a:srgbClr val="FFFFFF">
                    <a:alpha val="60000"/>
                  </a:srgbClr>
                </a:solidFill>
                <a:ea typeface="Source Sans Pro"/>
              </a:rPr>
              <a:t>, a software implementation of NDN, the default packet contains a maximum payload of 4096 bytes, a header of maximum 550 bytes and the interest packet segment with sizes from approximate 150 to 250 bytes.</a:t>
            </a:r>
          </a:p>
          <a:p>
            <a:pPr marL="0" indent="0">
              <a:buNone/>
            </a:pPr>
            <a:r>
              <a:rPr lang="en-US" dirty="0">
                <a:solidFill>
                  <a:srgbClr val="FFFFFF">
                    <a:alpha val="60000"/>
                  </a:srgbClr>
                </a:solidFill>
                <a:ea typeface="Source Sans Pro"/>
              </a:rPr>
              <a:t>2. Thus, transmitting a NDN packet needs 4 Ethernet frames, causing the total overhead to be about 23.6%.</a:t>
            </a:r>
          </a:p>
          <a:p>
            <a:pPr marL="0" indent="0">
              <a:buNone/>
            </a:pPr>
            <a:r>
              <a:rPr lang="en-US" dirty="0">
                <a:solidFill>
                  <a:srgbClr val="FFFFFF">
                    <a:alpha val="60000"/>
                  </a:srgbClr>
                </a:solidFill>
                <a:ea typeface="Source Sans Pro"/>
              </a:rPr>
              <a:t>3. The overhead is caused by retransmission of lost packets, which is more expensive in NDN, due to large 4096 bytes chunk payload.</a:t>
            </a:r>
          </a:p>
        </p:txBody>
      </p:sp>
    </p:spTree>
    <p:extLst>
      <p:ext uri="{BB962C8B-B14F-4D97-AF65-F5344CB8AC3E}">
        <p14:creationId xmlns:p14="http://schemas.microsoft.com/office/powerpoint/2010/main" val="322965539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0</TotalTime>
  <Words>35</Words>
  <Application>Microsoft Office PowerPoint</Application>
  <PresentationFormat>Widescreen</PresentationFormat>
  <Paragraphs>14</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3DFloatVTI</vt:lpstr>
      <vt:lpstr>NDN For CDN</vt:lpstr>
      <vt:lpstr>Overview</vt:lpstr>
      <vt:lpstr>Research Question</vt:lpstr>
      <vt:lpstr>Recap of CDN Basics</vt:lpstr>
      <vt:lpstr>Recap of NDN Basics</vt:lpstr>
      <vt:lpstr>Recap of NDN Basics</vt:lpstr>
      <vt:lpstr>Recap of NDN Basics</vt:lpstr>
      <vt:lpstr>Comparison on CDN and NDN</vt:lpstr>
      <vt:lpstr>Comparison on CDN and NDN</vt:lpstr>
      <vt:lpstr>Comparison on NDN and CDN</vt:lpstr>
      <vt:lpstr>Comparison on NDN ad CDN</vt:lpstr>
      <vt:lpstr>Comparison on NDN and CDN</vt:lpstr>
      <vt:lpstr>Comparison on NDN and CDN</vt:lpstr>
      <vt:lpstr>Comparison on NDN and CDN</vt:lpstr>
      <vt:lpstr>Comparison on NDN and CDN</vt:lpstr>
      <vt:lpstr>Comparison on NDN and CDN</vt:lpstr>
      <vt:lpstr>NDN For CDN</vt:lpstr>
      <vt:lpstr>NDN For CDN: How CDN was realized?</vt:lpstr>
      <vt:lpstr>NDN for CDN: Problems with CDN</vt:lpstr>
      <vt:lpstr>NDN For CDN: NDN as a solution</vt:lpstr>
      <vt:lpstr>Background</vt:lpstr>
      <vt:lpstr>Background</vt:lpstr>
      <vt:lpstr>Experiments</vt:lpstr>
      <vt:lpstr>Methodology</vt:lpstr>
      <vt:lpstr>Methodology contd...</vt:lpstr>
      <vt:lpstr>Methodology contd..</vt:lpstr>
      <vt:lpstr>Evaluation</vt:lpstr>
      <vt:lpstr>Evaluation</vt:lpstr>
      <vt:lpstr>Evaluation</vt:lpstr>
      <vt:lpstr>Evaluation</vt:lpstr>
      <vt:lpstr>Evaluation</vt:lpstr>
      <vt:lpstr>Evaluation</vt:lpstr>
      <vt:lpstr>Evaluation</vt:lpstr>
      <vt:lpstr>Evaluation</vt:lpstr>
      <vt:lpstr>Evaluation</vt:lpstr>
      <vt:lpstr>Evaluation</vt:lpstr>
      <vt:lpstr>Evaluation</vt:lpstr>
      <vt:lpstr>Evaluation: Summary</vt:lpstr>
      <vt:lpstr>Revisiting Research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739</cp:revision>
  <dcterms:created xsi:type="dcterms:W3CDTF">2019-10-16T03:03:10Z</dcterms:created>
  <dcterms:modified xsi:type="dcterms:W3CDTF">2021-10-13T15:02:48Z</dcterms:modified>
</cp:coreProperties>
</file>