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4"/>
  </p:notesMasterIdLst>
  <p:sldIdLst>
    <p:sldId id="278" r:id="rId5"/>
    <p:sldId id="280" r:id="rId6"/>
    <p:sldId id="279" r:id="rId7"/>
    <p:sldId id="309" r:id="rId8"/>
    <p:sldId id="310" r:id="rId9"/>
    <p:sldId id="311" r:id="rId10"/>
    <p:sldId id="312" r:id="rId11"/>
    <p:sldId id="313" r:id="rId12"/>
    <p:sldId id="320" r:id="rId13"/>
    <p:sldId id="336" r:id="rId14"/>
    <p:sldId id="281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4" r:id="rId36"/>
    <p:sldId id="305" r:id="rId37"/>
    <p:sldId id="321" r:id="rId38"/>
    <p:sldId id="337" r:id="rId39"/>
    <p:sldId id="306" r:id="rId40"/>
    <p:sldId id="307" r:id="rId41"/>
    <p:sldId id="308" r:id="rId42"/>
    <p:sldId id="314" r:id="rId43"/>
    <p:sldId id="315" r:id="rId44"/>
    <p:sldId id="316" r:id="rId45"/>
    <p:sldId id="319" r:id="rId46"/>
    <p:sldId id="317" r:id="rId47"/>
    <p:sldId id="318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28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IoT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Anthony Palmer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04C8-0C14-4DC7-96D9-A52CB731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in the Current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D06B-B101-47EB-AA26-AA80E38B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protection</a:t>
            </a:r>
          </a:p>
          <a:p>
            <a:r>
              <a:rPr lang="en-US" dirty="0"/>
              <a:t>User Authenticated Key Management Protocol</a:t>
            </a:r>
          </a:p>
        </p:txBody>
      </p:sp>
    </p:spTree>
    <p:extLst>
      <p:ext uri="{BB962C8B-B14F-4D97-AF65-F5344CB8AC3E}">
        <p14:creationId xmlns:p14="http://schemas.microsoft.com/office/powerpoint/2010/main" val="93596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B1E-0D32-4A13-859C-2F1BA532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821D-E3BD-4EC7-A2D8-838CCA42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[3] explores IoT network risks and experiments with security techniques</a:t>
            </a:r>
          </a:p>
          <a:p>
            <a:r>
              <a:rPr lang="en-US" dirty="0"/>
              <a:t>Inexpensive home automation network</a:t>
            </a:r>
          </a:p>
          <a:p>
            <a:pPr lvl="1"/>
            <a:r>
              <a:rPr lang="en-US" dirty="0"/>
              <a:t>Used for attack and defense studies</a:t>
            </a:r>
          </a:p>
          <a:p>
            <a:r>
              <a:rPr lang="en-US" dirty="0"/>
              <a:t>Focus on privacy preservation in home automation networks</a:t>
            </a:r>
          </a:p>
          <a:p>
            <a:pPr lvl="1"/>
            <a:r>
              <a:rPr lang="en-US" dirty="0"/>
              <a:t>Integral to achieving the promise of IoT</a:t>
            </a:r>
          </a:p>
        </p:txBody>
      </p:sp>
      <p:pic>
        <p:nvPicPr>
          <p:cNvPr id="1028" name="Picture 4" descr="Russian stoligarch Rotenberg, defence conglomerate and satellite navigation operator team up to create nationwide IoT network ">
            <a:extLst>
              <a:ext uri="{FF2B5EF4-FFF2-40B4-BE49-F238E27FC236}">
                <a16:creationId xmlns:a16="http://schemas.microsoft.com/office/drawing/2014/main" id="{8F182362-6841-42C4-A268-48A5A041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91" y="3933824"/>
            <a:ext cx="4929809" cy="27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7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961-25D1-4010-A602-3F7AE4E8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Smart Home?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D42C-8046-45EB-9E77-3BC3FA0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variety of sensor applications</a:t>
            </a:r>
          </a:p>
          <a:p>
            <a:pPr lvl="1"/>
            <a:r>
              <a:rPr lang="en-US" dirty="0"/>
              <a:t>Thermostat, door locks, cameras, etc.</a:t>
            </a:r>
          </a:p>
          <a:p>
            <a:r>
              <a:rPr lang="en-US" dirty="0"/>
              <a:t>Variety provides for wide range of possible attacks</a:t>
            </a:r>
          </a:p>
          <a:p>
            <a:r>
              <a:rPr lang="en-US" dirty="0"/>
              <a:t>Minimal cost (COTS)</a:t>
            </a:r>
          </a:p>
          <a:p>
            <a:r>
              <a:rPr lang="en-US" dirty="0"/>
              <a:t>Provides insight into other IoT applications</a:t>
            </a:r>
          </a:p>
          <a:p>
            <a:pPr lvl="1"/>
            <a:r>
              <a:rPr lang="en-US" dirty="0"/>
              <a:t>Industrial systems, automobiles, etc.</a:t>
            </a:r>
          </a:p>
        </p:txBody>
      </p:sp>
      <p:pic>
        <p:nvPicPr>
          <p:cNvPr id="2050" name="Picture 2" descr="Smart Homes of Tomorrow – This Is Why We Can&amp;#39;t Have Nice Things | Radware  Blog">
            <a:extLst>
              <a:ext uri="{FF2B5EF4-FFF2-40B4-BE49-F238E27FC236}">
                <a16:creationId xmlns:a16="http://schemas.microsoft.com/office/drawing/2014/main" id="{C2B8C690-DD45-4785-B27F-3DBFDD03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31" y="3635651"/>
            <a:ext cx="5340626" cy="300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AE90E7-1244-4C32-81ED-1C4DB88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BC5EE0-E062-47E0-B0E8-D4BF925C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39698-0BAC-4CEF-B500-51A1E7BA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263" y="2345427"/>
            <a:ext cx="5766572" cy="3176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472167-7EB7-4A2B-B538-B498797314EC}"/>
              </a:ext>
            </a:extLst>
          </p:cNvPr>
          <p:cNvSpPr txBox="1"/>
          <p:nvPr/>
        </p:nvSpPr>
        <p:spPr>
          <a:xfrm>
            <a:off x="2688315" y="5963478"/>
            <a:ext cx="665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SmartThings</a:t>
            </a:r>
            <a:r>
              <a:rPr lang="en-US" baseline="30000" dirty="0" err="1"/>
              <a:t>TM</a:t>
            </a:r>
            <a:r>
              <a:rPr lang="en-US" dirty="0"/>
              <a:t> hub and several SmartThings sensors comprise the IoT portion of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5038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6176-B0F2-4B43-8FCC-E37B7B4F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35EA-9EE8-42D4-AF25-C3E42D34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captured via </a:t>
            </a:r>
            <a:r>
              <a:rPr lang="en-US" dirty="0" err="1"/>
              <a:t>tcpdump</a:t>
            </a:r>
            <a:endParaRPr lang="en-US" dirty="0"/>
          </a:p>
          <a:p>
            <a:r>
              <a:rPr lang="en-US" dirty="0"/>
              <a:t>IoT hub establishes TCP connection with server, builds SSL connection</a:t>
            </a:r>
          </a:p>
          <a:p>
            <a:r>
              <a:rPr lang="en-US" dirty="0"/>
              <a:t>Hub periodically checks in with server (ping)</a:t>
            </a:r>
          </a:p>
        </p:txBody>
      </p:sp>
    </p:spTree>
    <p:extLst>
      <p:ext uri="{BB962C8B-B14F-4D97-AF65-F5344CB8AC3E}">
        <p14:creationId xmlns:p14="http://schemas.microsoft.com/office/powerpoint/2010/main" val="179582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24DE-C928-453F-9913-A98A0D88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Preserving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FDDE-45B0-43BE-B09A-C63F438B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Conceal location information</a:t>
            </a:r>
          </a:p>
          <a:p>
            <a:r>
              <a:rPr lang="en-US" dirty="0"/>
              <a:t>Manipulate event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E4B-40B7-419A-8FBC-89167767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Concealment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B355-E845-4F8D-85FB-8C3CC599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68C5F-7F50-4861-B741-F1B78F2A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95" y="1971674"/>
            <a:ext cx="5939962" cy="3924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1DC0F-EB2C-4AB4-94D9-4E98095C973B}"/>
              </a:ext>
            </a:extLst>
          </p:cNvPr>
          <p:cNvSpPr txBox="1"/>
          <p:nvPr/>
        </p:nvSpPr>
        <p:spPr>
          <a:xfrm>
            <a:off x="3558209" y="6048785"/>
            <a:ext cx="50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 with added VPN for concealment</a:t>
            </a:r>
          </a:p>
        </p:txBody>
      </p:sp>
    </p:spTree>
    <p:extLst>
      <p:ext uri="{BB962C8B-B14F-4D97-AF65-F5344CB8AC3E}">
        <p14:creationId xmlns:p14="http://schemas.microsoft.com/office/powerpoint/2010/main" val="139243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D81B-375F-4D86-BE00-E5F5540E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9588-5F6E-4785-9D56-2CF2F52BA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VPNs set up</a:t>
            </a:r>
          </a:p>
          <a:p>
            <a:pPr lvl="1"/>
            <a:r>
              <a:rPr lang="en-US" dirty="0"/>
              <a:t>VPN in New York City (NYC) using OpenVPN</a:t>
            </a:r>
          </a:p>
          <a:p>
            <a:pPr lvl="1"/>
            <a:r>
              <a:rPr lang="en-US" dirty="0"/>
              <a:t>Second VPN in San Francisco (SFO) for validation</a:t>
            </a:r>
          </a:p>
          <a:p>
            <a:r>
              <a:rPr lang="en-US" dirty="0"/>
              <a:t>NYC was successful in masking the true hub IP address</a:t>
            </a:r>
          </a:p>
          <a:p>
            <a:pPr lvl="1"/>
            <a:r>
              <a:rPr lang="en-US" dirty="0"/>
              <a:t>VPN overlay did not cause any failures in SmartThings network</a:t>
            </a:r>
          </a:p>
          <a:p>
            <a:r>
              <a:rPr lang="en-US" dirty="0"/>
              <a:t>SFO further validated preservation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4165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453C-881F-4AEF-972D-C1D6449A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7BD7-93D8-4DD1-BCB4-B25DBF93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7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Delay</a:t>
            </a:r>
          </a:p>
          <a:p>
            <a:pPr lvl="1"/>
            <a:r>
              <a:rPr lang="en-US" dirty="0"/>
              <a:t>Significant delay in keepalive (KA) message send and acknowledgement:</a:t>
            </a:r>
          </a:p>
          <a:p>
            <a:pPr lvl="2"/>
            <a:r>
              <a:rPr lang="en-US" dirty="0"/>
              <a:t>Without VPN: 0.778ms</a:t>
            </a:r>
          </a:p>
          <a:p>
            <a:pPr lvl="2"/>
            <a:r>
              <a:rPr lang="en-US" dirty="0"/>
              <a:t>NYC: 13.97ms</a:t>
            </a:r>
          </a:p>
          <a:p>
            <a:pPr lvl="2"/>
            <a:r>
              <a:rPr lang="en-US" dirty="0"/>
              <a:t>SFO: 155.23ms</a:t>
            </a:r>
          </a:p>
          <a:p>
            <a:r>
              <a:rPr lang="en-US" dirty="0"/>
              <a:t>Lack of notification for momentary loss</a:t>
            </a:r>
          </a:p>
          <a:p>
            <a:pPr lvl="1"/>
            <a:r>
              <a:rPr lang="en-US" dirty="0"/>
              <a:t>Two open/close tests with VPN switch in the middle</a:t>
            </a:r>
          </a:p>
          <a:p>
            <a:pPr lvl="1"/>
            <a:r>
              <a:rPr lang="en-US" dirty="0"/>
              <a:t>No report of server being inactive</a:t>
            </a:r>
          </a:p>
          <a:p>
            <a:pPr lvl="1"/>
            <a:r>
              <a:rPr lang="en-US" dirty="0"/>
              <a:t>Momentary loss followed by appearance at different IP address significant</a:t>
            </a:r>
          </a:p>
          <a:p>
            <a:pPr lvl="2"/>
            <a:r>
              <a:rPr lang="en-US" dirty="0"/>
              <a:t>Could indicate man-in-the-middle attack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8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0FF2-8994-4409-B35A-605A4A76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 of Event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EC80-5091-472F-8FCE-6F4EA47B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and frequency of sensor events reveals information about private behavior and daily patterns</a:t>
            </a:r>
          </a:p>
          <a:p>
            <a:r>
              <a:rPr lang="en-US" dirty="0"/>
              <a:t>Three classes of event manipulation techniques</a:t>
            </a:r>
          </a:p>
          <a:p>
            <a:pPr lvl="1"/>
            <a:r>
              <a:rPr lang="en-US" dirty="0"/>
              <a:t>Delaying events</a:t>
            </a:r>
          </a:p>
          <a:p>
            <a:pPr lvl="1"/>
            <a:r>
              <a:rPr lang="en-US" dirty="0"/>
              <a:t>Inserting events</a:t>
            </a:r>
          </a:p>
          <a:p>
            <a:pPr lvl="1"/>
            <a:r>
              <a:rPr lang="en-US" dirty="0"/>
              <a:t>Dropping 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7B74-17B4-4356-A95C-C452E27E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DCB9-1935-4BEF-8A65-9F2AF361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3200" dirty="0"/>
              <a:t>“Is there a more secure network architecture for IoT than what is currently in use?”</a:t>
            </a:r>
          </a:p>
        </p:txBody>
      </p:sp>
    </p:spTree>
    <p:extLst>
      <p:ext uri="{BB962C8B-B14F-4D97-AF65-F5344CB8AC3E}">
        <p14:creationId xmlns:p14="http://schemas.microsoft.com/office/powerpoint/2010/main" val="220672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448F-9A0C-4E70-9D74-C911C7F5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C9B1-2595-49FC-9754-73503E51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 testing at 30 second intervals</a:t>
            </a:r>
          </a:p>
          <a:p>
            <a:r>
              <a:rPr lang="en-US" dirty="0"/>
              <a:t>Initial TTL of 50 for open event, 100 for closed</a:t>
            </a:r>
          </a:p>
          <a:p>
            <a:r>
              <a:rPr lang="en-US" dirty="0"/>
              <a:t>SSL encryption led to indistinguishable packets</a:t>
            </a:r>
          </a:p>
          <a:p>
            <a:pPr lvl="1"/>
            <a:r>
              <a:rPr lang="en-US" dirty="0"/>
              <a:t>Event notifications from hub: 109 bytes</a:t>
            </a:r>
          </a:p>
          <a:p>
            <a:r>
              <a:rPr lang="en-US" dirty="0"/>
              <a:t>Selective manipulation not possible</a:t>
            </a:r>
          </a:p>
          <a:p>
            <a:pPr lvl="1"/>
            <a:r>
              <a:rPr lang="en-US" dirty="0"/>
              <a:t>Packets looked same across all sensors, couldn’t determine individual device packets</a:t>
            </a:r>
          </a:p>
        </p:txBody>
      </p:sp>
    </p:spTree>
    <p:extLst>
      <p:ext uri="{BB962C8B-B14F-4D97-AF65-F5344CB8AC3E}">
        <p14:creationId xmlns:p14="http://schemas.microsoft.com/office/powerpoint/2010/main" val="47467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EAC8-D86E-45F8-8911-B941EF92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B5CB-C95D-42BF-A76F-2E7699FA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open/close</a:t>
            </a:r>
          </a:p>
          <a:p>
            <a:r>
              <a:rPr lang="en-US" dirty="0"/>
              <a:t>Drop TCP used to drop all packets between hub and server after close</a:t>
            </a:r>
          </a:p>
          <a:p>
            <a:r>
              <a:rPr lang="en-US" dirty="0"/>
              <a:t>Packets arrived after rule removal with timestamps reflecting drop time</a:t>
            </a:r>
          </a:p>
          <a:p>
            <a:r>
              <a:rPr lang="en-US" dirty="0"/>
              <a:t>Conditional actions also delayed as result</a:t>
            </a:r>
          </a:p>
        </p:txBody>
      </p:sp>
    </p:spTree>
    <p:extLst>
      <p:ext uri="{BB962C8B-B14F-4D97-AF65-F5344CB8AC3E}">
        <p14:creationId xmlns:p14="http://schemas.microsoft.com/office/powerpoint/2010/main" val="395520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A58A-6241-47D7-8B08-02139C04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AE1-ED2A-4C86-BD4C-F5917636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LEGO MINDSTORMS robot to periodically trigger open/close sensors</a:t>
            </a:r>
          </a:p>
          <a:p>
            <a:r>
              <a:rPr lang="en-US" dirty="0"/>
              <a:t>False events filtered at the application level</a:t>
            </a:r>
          </a:p>
          <a:p>
            <a:pPr lvl="1"/>
            <a:r>
              <a:rPr lang="en-US" dirty="0"/>
              <a:t>Reconstructs true behavior</a:t>
            </a:r>
          </a:p>
          <a:p>
            <a:pPr lvl="1"/>
            <a:r>
              <a:rPr lang="en-US" dirty="0"/>
              <a:t>Confuses adversary</a:t>
            </a:r>
          </a:p>
          <a:p>
            <a:r>
              <a:rPr lang="en-US" dirty="0"/>
              <a:t>Can also plant dummy sensors so user</a:t>
            </a:r>
            <a:br>
              <a:rPr lang="en-US" dirty="0"/>
            </a:br>
            <a:r>
              <a:rPr lang="en-US" dirty="0"/>
              <a:t>knows what to ignore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5E165-38F6-4A1B-9183-95B7BEA1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91" y="3882887"/>
            <a:ext cx="4790526" cy="26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FFF7-F107-4757-847C-7457DB8E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CEDA-ED37-48B8-854E-97AB7118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TCP packets until hub’s buffer is full</a:t>
            </a:r>
          </a:p>
          <a:p>
            <a:r>
              <a:rPr lang="en-US" dirty="0"/>
              <a:t>Maintain intermittent connectivity</a:t>
            </a:r>
          </a:p>
          <a:p>
            <a:pPr lvl="1"/>
            <a:r>
              <a:rPr lang="en-US" dirty="0"/>
              <a:t>Make it look like connectivity issues in home network to observer</a:t>
            </a:r>
          </a:p>
          <a:p>
            <a:r>
              <a:rPr lang="en-US" dirty="0"/>
              <a:t>Less interesting for privacy protection, but could be utilized by attackers</a:t>
            </a:r>
          </a:p>
          <a:p>
            <a:pPr lvl="1"/>
            <a:r>
              <a:rPr lang="en-US" dirty="0"/>
              <a:t>Disrupt event reporting, prevent actions from happening</a:t>
            </a:r>
          </a:p>
        </p:txBody>
      </p:sp>
    </p:spTree>
    <p:extLst>
      <p:ext uri="{BB962C8B-B14F-4D97-AF65-F5344CB8AC3E}">
        <p14:creationId xmlns:p14="http://schemas.microsoft.com/office/powerpoint/2010/main" val="372075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B75C-5671-4456-926B-666A121F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Management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9AB1-C6CE-4D09-AA0C-AA39B1D0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[4] discusses the design of a lightweight three-factor remote user authentication scheme for Hierarchical IoT Networks (</a:t>
            </a:r>
            <a:r>
              <a:rPr lang="en-US" dirty="0" err="1"/>
              <a:t>HIoTN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HIoTN</a:t>
            </a:r>
            <a:r>
              <a:rPr lang="en-US" dirty="0"/>
              <a:t> has need for direct real-time data access</a:t>
            </a:r>
          </a:p>
          <a:p>
            <a:r>
              <a:rPr lang="en-US" dirty="0"/>
              <a:t>Called User Authenticated Key Management Protocol (UAKMP)</a:t>
            </a:r>
          </a:p>
          <a:p>
            <a:r>
              <a:rPr lang="en-US" dirty="0"/>
              <a:t>Three factors:</a:t>
            </a:r>
          </a:p>
          <a:p>
            <a:pPr lvl="1"/>
            <a:r>
              <a:rPr lang="en-US" dirty="0"/>
              <a:t>User smart card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Personal biometrics</a:t>
            </a:r>
          </a:p>
        </p:txBody>
      </p:sp>
    </p:spTree>
    <p:extLst>
      <p:ext uri="{BB962C8B-B14F-4D97-AF65-F5344CB8AC3E}">
        <p14:creationId xmlns:p14="http://schemas.microsoft.com/office/powerpoint/2010/main" val="1314188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97A-47CD-40D1-B5E6-575C10DE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B9CC-C6CF-487B-932D-282CCB6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D5031-5585-442C-AFB3-ED9DD013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670" y="1819151"/>
            <a:ext cx="5094011" cy="42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AC02-EE81-4161-8554-173FE18C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UAKMP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44-A24D-4EA4-A8EB-55C56B03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sensing node registration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Authentication and key agreement</a:t>
            </a:r>
          </a:p>
          <a:p>
            <a:r>
              <a:rPr lang="en-US" dirty="0"/>
              <a:t>Password and biometric update</a:t>
            </a:r>
          </a:p>
          <a:p>
            <a:r>
              <a:rPr lang="en-US" dirty="0"/>
              <a:t>New sensing node deployment</a:t>
            </a:r>
          </a:p>
        </p:txBody>
      </p:sp>
    </p:spTree>
    <p:extLst>
      <p:ext uri="{BB962C8B-B14F-4D97-AF65-F5344CB8AC3E}">
        <p14:creationId xmlns:p14="http://schemas.microsoft.com/office/powerpoint/2010/main" val="142681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5084-00C7-4841-8080-2154EB6B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8E3-BBFE-4952-8997-51ABFB4E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7115"/>
          </a:xfrm>
        </p:spPr>
        <p:txBody>
          <a:bodyPr>
            <a:normAutofit/>
          </a:bodyPr>
          <a:lstStyle/>
          <a:p>
            <a:r>
              <a:rPr lang="en-US" dirty="0"/>
              <a:t>Offline sensing node registration:</a:t>
            </a:r>
          </a:p>
          <a:p>
            <a:pPr lvl="1"/>
            <a:r>
              <a:rPr lang="en-US" dirty="0"/>
              <a:t>Gateway node preloads necessary info in each deployed sensor node’s memory</a:t>
            </a:r>
          </a:p>
          <a:p>
            <a:pPr lvl="2"/>
            <a:r>
              <a:rPr lang="en-US" dirty="0"/>
              <a:t>Happens prior to deployment</a:t>
            </a:r>
          </a:p>
          <a:p>
            <a:pPr lvl="1"/>
            <a:r>
              <a:rPr lang="en-US" dirty="0"/>
              <a:t>Gateway node originates information</a:t>
            </a:r>
          </a:p>
          <a:p>
            <a:pPr lvl="2"/>
            <a:r>
              <a:rPr lang="en-US" dirty="0"/>
              <a:t>Identity</a:t>
            </a:r>
          </a:p>
          <a:p>
            <a:pPr lvl="2"/>
            <a:r>
              <a:rPr lang="en-US" dirty="0"/>
              <a:t>Temporal credential</a:t>
            </a:r>
          </a:p>
          <a:p>
            <a:r>
              <a:rPr lang="en-US" dirty="0"/>
              <a:t>User registration:</a:t>
            </a:r>
          </a:p>
          <a:p>
            <a:pPr lvl="1"/>
            <a:r>
              <a:rPr lang="en-US" dirty="0"/>
              <a:t>User registers themselves at gateway node to access sensing nodes</a:t>
            </a:r>
          </a:p>
          <a:p>
            <a:pPr lvl="1"/>
            <a:r>
              <a:rPr lang="en-US" dirty="0"/>
              <a:t>Gateway node generates smart card for user, transmits it to them</a:t>
            </a:r>
          </a:p>
        </p:txBody>
      </p:sp>
    </p:spTree>
    <p:extLst>
      <p:ext uri="{BB962C8B-B14F-4D97-AF65-F5344CB8AC3E}">
        <p14:creationId xmlns:p14="http://schemas.microsoft.com/office/powerpoint/2010/main" val="279377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4D9C-162C-445D-98D9-331E1841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E62E-6DEB-4CD1-823F-5EF24AAF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89393"/>
          </a:xfrm>
        </p:spPr>
        <p:txBody>
          <a:bodyPr>
            <a:normAutofit/>
          </a:bodyPr>
          <a:lstStyle/>
          <a:p>
            <a:r>
              <a:rPr lang="en-US" dirty="0"/>
              <a:t>Login phase:</a:t>
            </a:r>
          </a:p>
          <a:p>
            <a:pPr lvl="1"/>
            <a:r>
              <a:rPr lang="en-US" dirty="0"/>
              <a:t>Gateway node acts as bridge between user and sensor node</a:t>
            </a:r>
          </a:p>
          <a:p>
            <a:pPr lvl="1"/>
            <a:r>
              <a:rPr lang="en-US" dirty="0"/>
              <a:t>User must send login request to gateway node to access info</a:t>
            </a:r>
          </a:p>
          <a:p>
            <a:r>
              <a:rPr lang="en-US" dirty="0"/>
              <a:t>Authentication and key agreement:</a:t>
            </a:r>
          </a:p>
          <a:p>
            <a:pPr lvl="1"/>
            <a:r>
              <a:rPr lang="en-US" dirty="0"/>
              <a:t>Gateway node generates authentication request to desired sensor node</a:t>
            </a:r>
          </a:p>
          <a:p>
            <a:pPr lvl="2"/>
            <a:r>
              <a:rPr lang="en-US" dirty="0"/>
              <a:t>Accomplished via the sensor node’s cluster head</a:t>
            </a:r>
          </a:p>
          <a:p>
            <a:pPr lvl="1"/>
            <a:r>
              <a:rPr lang="en-US" dirty="0"/>
              <a:t>Two types of mutual authentications:</a:t>
            </a:r>
          </a:p>
          <a:p>
            <a:pPr lvl="2"/>
            <a:r>
              <a:rPr lang="en-US" dirty="0"/>
              <a:t>Between user and gateway node</a:t>
            </a:r>
          </a:p>
          <a:p>
            <a:pPr lvl="2"/>
            <a:r>
              <a:rPr lang="en-US" dirty="0"/>
              <a:t>Between gateway node and sensor node</a:t>
            </a:r>
          </a:p>
          <a:p>
            <a:pPr lvl="1"/>
            <a:r>
              <a:rPr lang="en-US" dirty="0"/>
              <a:t>User and sensor node generate shared session key for future secure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38063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C65-0C48-4A7F-9110-D3A87D8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DE69-8CE5-4627-B10B-837456FA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and biometric update:</a:t>
            </a:r>
          </a:p>
          <a:p>
            <a:pPr lvl="1"/>
            <a:r>
              <a:rPr lang="en-US" dirty="0"/>
              <a:t>User may need to update password and/or biometrics for security reasons</a:t>
            </a:r>
          </a:p>
          <a:p>
            <a:r>
              <a:rPr lang="en-US" dirty="0"/>
              <a:t>New sensing node deployment:</a:t>
            </a:r>
          </a:p>
          <a:p>
            <a:pPr lvl="1"/>
            <a:r>
              <a:rPr lang="en-US" dirty="0"/>
              <a:t>Nodes may become compromised</a:t>
            </a:r>
          </a:p>
          <a:p>
            <a:pPr lvl="2"/>
            <a:r>
              <a:rPr lang="en-US" dirty="0"/>
              <a:t>Physically by adversary</a:t>
            </a:r>
          </a:p>
          <a:p>
            <a:pPr lvl="2"/>
            <a:r>
              <a:rPr lang="en-US" dirty="0"/>
              <a:t>Battery power exhausted</a:t>
            </a:r>
          </a:p>
          <a:p>
            <a:pPr lvl="1"/>
            <a:r>
              <a:rPr lang="en-US" dirty="0"/>
              <a:t>Need to be able to deploy new nodes and replace existing ones as needed</a:t>
            </a:r>
          </a:p>
        </p:txBody>
      </p:sp>
    </p:spTree>
    <p:extLst>
      <p:ext uri="{BB962C8B-B14F-4D97-AF65-F5344CB8AC3E}">
        <p14:creationId xmlns:p14="http://schemas.microsoft.com/office/powerpoint/2010/main" val="377214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Issues in IoT Networking</a:t>
            </a:r>
          </a:p>
          <a:p>
            <a:pPr marL="36900" lvl="0" indent="0">
              <a:buNone/>
            </a:pPr>
            <a:r>
              <a:rPr lang="en-US" sz="2400" dirty="0"/>
              <a:t>Privacy preservation</a:t>
            </a:r>
          </a:p>
          <a:p>
            <a:pPr marL="36900" lvl="0" indent="0">
              <a:buNone/>
            </a:pPr>
            <a:r>
              <a:rPr lang="en-US" sz="2400" dirty="0"/>
              <a:t>Key management protocol</a:t>
            </a:r>
          </a:p>
          <a:p>
            <a:pPr marL="36900" lvl="0" indent="0">
              <a:buNone/>
            </a:pPr>
            <a:r>
              <a:rPr lang="en-US" sz="2400" dirty="0"/>
              <a:t>Named Data Networking</a:t>
            </a:r>
          </a:p>
          <a:p>
            <a:pPr marL="36900" lvl="0" indent="0">
              <a:buNone/>
            </a:pPr>
            <a:r>
              <a:rPr lang="en-US" sz="2400" dirty="0"/>
              <a:t>Software Defined Networking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4670-AC3D-48F3-AD44-E21E8C34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Security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F440-913F-4F24-89C3-5D3E2B74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adversary attempting to break SK security</a:t>
            </a:r>
          </a:p>
          <a:p>
            <a:r>
              <a:rPr lang="en-US" dirty="0"/>
              <a:t>Utilizes real-or-random model</a:t>
            </a:r>
          </a:p>
          <a:p>
            <a:pPr lvl="1"/>
            <a:r>
              <a:rPr lang="en-US" dirty="0"/>
              <a:t>Randomly generated responses</a:t>
            </a:r>
          </a:p>
          <a:p>
            <a:r>
              <a:rPr lang="en-US" dirty="0"/>
              <a:t>Performed semantically, but successfully</a:t>
            </a:r>
          </a:p>
        </p:txBody>
      </p:sp>
    </p:spTree>
    <p:extLst>
      <p:ext uri="{BB962C8B-B14F-4D97-AF65-F5344CB8AC3E}">
        <p14:creationId xmlns:p14="http://schemas.microsoft.com/office/powerpoint/2010/main" val="2309608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A02E-A6F4-4C49-B57F-BB386AFA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Security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13A7-B9B0-4EF5-A1E5-3555A1C0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en-US" dirty="0"/>
              <a:t>Stolen Smart Card Attack</a:t>
            </a:r>
          </a:p>
          <a:p>
            <a:pPr lvl="1"/>
            <a:r>
              <a:rPr lang="en-US" dirty="0"/>
              <a:t>ID and password still protected, preventing access</a:t>
            </a:r>
          </a:p>
          <a:p>
            <a:r>
              <a:rPr lang="en-US" dirty="0"/>
              <a:t>Privileged-Insider Attack</a:t>
            </a:r>
          </a:p>
          <a:p>
            <a:pPr lvl="1"/>
            <a:r>
              <a:rPr lang="en-US" dirty="0"/>
              <a:t>Privileged-insider user tries to retrieve credentials of legitimate user from smart card</a:t>
            </a:r>
          </a:p>
          <a:p>
            <a:pPr lvl="1"/>
            <a:r>
              <a:rPr lang="en-US" dirty="0"/>
              <a:t>Still need user biometrics and password (three-factor)</a:t>
            </a:r>
          </a:p>
          <a:p>
            <a:r>
              <a:rPr lang="en-US" dirty="0"/>
              <a:t>User Impersonation Attack</a:t>
            </a:r>
          </a:p>
          <a:p>
            <a:pPr lvl="1"/>
            <a:r>
              <a:rPr lang="en-US" dirty="0"/>
              <a:t>Still need biometrics, so this fails</a:t>
            </a:r>
          </a:p>
          <a:p>
            <a:r>
              <a:rPr lang="en-US" dirty="0"/>
              <a:t>Five other informal attacks analyzed (node impersonation, node capture, bypass, etc.)</a:t>
            </a:r>
          </a:p>
        </p:txBody>
      </p:sp>
    </p:spTree>
    <p:extLst>
      <p:ext uri="{BB962C8B-B14F-4D97-AF65-F5344CB8AC3E}">
        <p14:creationId xmlns:p14="http://schemas.microsoft.com/office/powerpoint/2010/main" val="143083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6E04-FEE5-420E-BB76-1519AB97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Security Verification with AVISPA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D8EA-6646-4327-8536-B88FF3F6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781550"/>
          </a:xfrm>
        </p:spPr>
        <p:txBody>
          <a:bodyPr>
            <a:normAutofit/>
          </a:bodyPr>
          <a:lstStyle/>
          <a:p>
            <a:r>
              <a:rPr lang="en-US" dirty="0"/>
              <a:t>Simulation study using AVISPA</a:t>
            </a:r>
          </a:p>
          <a:p>
            <a:pPr lvl="1"/>
            <a:r>
              <a:rPr lang="en-US" dirty="0"/>
              <a:t>Automated Validation of Internet Security Protocols and Applications</a:t>
            </a:r>
          </a:p>
          <a:p>
            <a:pPr lvl="1"/>
            <a:r>
              <a:rPr lang="en-US" dirty="0"/>
              <a:t>Push-button tool for automated validation</a:t>
            </a:r>
          </a:p>
          <a:p>
            <a:pPr lvl="1"/>
            <a:r>
              <a:rPr lang="en-US" dirty="0"/>
              <a:t>Integrated with four back-ends</a:t>
            </a:r>
          </a:p>
          <a:p>
            <a:r>
              <a:rPr lang="en-US" dirty="0"/>
              <a:t>Three verifications performed:</a:t>
            </a:r>
          </a:p>
          <a:p>
            <a:pPr lvl="1"/>
            <a:r>
              <a:rPr lang="en-US" dirty="0"/>
              <a:t>Executability checking on nontrivial specifications</a:t>
            </a:r>
          </a:p>
          <a:p>
            <a:pPr lvl="1"/>
            <a:r>
              <a:rPr lang="en-US" dirty="0"/>
              <a:t>Replay attack checking</a:t>
            </a:r>
          </a:p>
          <a:p>
            <a:pPr lvl="1"/>
            <a:r>
              <a:rPr lang="en-US" dirty="0" err="1"/>
              <a:t>Dolev</a:t>
            </a:r>
            <a:r>
              <a:rPr lang="en-US" dirty="0"/>
              <a:t>-Yao threat model checking</a:t>
            </a:r>
          </a:p>
          <a:p>
            <a:r>
              <a:rPr lang="en-US" dirty="0"/>
              <a:t>All three verifications satisfied with short check times</a:t>
            </a:r>
          </a:p>
          <a:p>
            <a:pPr lvl="1"/>
            <a:r>
              <a:rPr lang="en-US" dirty="0"/>
              <a:t>Means replay and man-in-the-middle attacks are protected against</a:t>
            </a:r>
          </a:p>
        </p:txBody>
      </p:sp>
    </p:spTree>
    <p:extLst>
      <p:ext uri="{BB962C8B-B14F-4D97-AF65-F5344CB8AC3E}">
        <p14:creationId xmlns:p14="http://schemas.microsoft.com/office/powerpoint/2010/main" val="426696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CCB4-9316-4FEE-82ED-5D69A110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to UAKMP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2C96-4674-4E0C-9953-6F1FF275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semantic and theoretical</a:t>
            </a:r>
          </a:p>
          <a:p>
            <a:r>
              <a:rPr lang="en-US" dirty="0"/>
              <a:t>Not deployed in a fully-realized environment</a:t>
            </a:r>
          </a:p>
          <a:p>
            <a:pPr lvl="1"/>
            <a:r>
              <a:rPr lang="en-US" dirty="0"/>
              <a:t>Authors look to do so in the future</a:t>
            </a:r>
          </a:p>
          <a:p>
            <a:r>
              <a:rPr lang="en-US" dirty="0"/>
              <a:t>Components designed to fit simulation, but still not used in production</a:t>
            </a:r>
          </a:p>
          <a:p>
            <a:r>
              <a:rPr lang="en-US" dirty="0"/>
              <a:t>Both of the prior papers only patch the current network</a:t>
            </a:r>
          </a:p>
        </p:txBody>
      </p:sp>
    </p:spTree>
    <p:extLst>
      <p:ext uri="{BB962C8B-B14F-4D97-AF65-F5344CB8AC3E}">
        <p14:creationId xmlns:p14="http://schemas.microsoft.com/office/powerpoint/2010/main" val="1965582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04A7-96F7-4D86-9BC7-689492186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Network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ED600-3356-4245-A02E-FA9F03A51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8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3182-0F7B-4C0F-941B-292DDDC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Proposed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1769-944B-42F2-A0E6-1DCA5F0C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Data Networking (NDN) in IoT</a:t>
            </a:r>
          </a:p>
          <a:p>
            <a:r>
              <a:rPr lang="en-US" dirty="0"/>
              <a:t>Software Defined Networking (SDN) in IoT</a:t>
            </a:r>
          </a:p>
        </p:txBody>
      </p:sp>
    </p:spTree>
    <p:extLst>
      <p:ext uri="{BB962C8B-B14F-4D97-AF65-F5344CB8AC3E}">
        <p14:creationId xmlns:p14="http://schemas.microsoft.com/office/powerpoint/2010/main" val="401458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07CD-D0A4-4949-9206-72D2B6B2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Networking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F039-B4C9-41DD-8625-E29EA5E2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[2] proposes the use of NDN in an IoT space</a:t>
            </a:r>
          </a:p>
          <a:p>
            <a:r>
              <a:rPr lang="en-US" dirty="0"/>
              <a:t>Current host-to-host communications difficult in highly heterogeneous environment</a:t>
            </a:r>
          </a:p>
          <a:p>
            <a:pPr lvl="1"/>
            <a:r>
              <a:rPr lang="en-US" dirty="0"/>
              <a:t>Multiple interfaces</a:t>
            </a:r>
          </a:p>
          <a:p>
            <a:pPr lvl="1"/>
            <a:r>
              <a:rPr lang="en-US" dirty="0"/>
              <a:t>Various security regimes</a:t>
            </a:r>
          </a:p>
          <a:p>
            <a:pPr lvl="1"/>
            <a:r>
              <a:rPr lang="en-US" dirty="0"/>
              <a:t>Must communicate locally and globally</a:t>
            </a:r>
          </a:p>
          <a:p>
            <a:r>
              <a:rPr lang="en-US" dirty="0"/>
              <a:t>NDN allows developers to work with devices and data directly</a:t>
            </a:r>
          </a:p>
        </p:txBody>
      </p:sp>
    </p:spTree>
    <p:extLst>
      <p:ext uri="{BB962C8B-B14F-4D97-AF65-F5344CB8AC3E}">
        <p14:creationId xmlns:p14="http://schemas.microsoft.com/office/powerpoint/2010/main" val="391031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8EC0-13F4-4FA5-A63B-91C22321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Data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82AC-AA17-44C7-AD5C-0F2BFF3E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7115"/>
          </a:xfrm>
        </p:spPr>
        <p:txBody>
          <a:bodyPr/>
          <a:lstStyle/>
          <a:p>
            <a:r>
              <a:rPr lang="en-US" dirty="0"/>
              <a:t>Proposed future internet architecture</a:t>
            </a:r>
          </a:p>
          <a:p>
            <a:r>
              <a:rPr lang="en-US" dirty="0"/>
              <a:t>Part of the field of Information Centric Networking (ICN)</a:t>
            </a:r>
          </a:p>
          <a:p>
            <a:r>
              <a:rPr lang="en-US" dirty="0"/>
              <a:t>Shifts focus from hosts to data</a:t>
            </a:r>
          </a:p>
          <a:p>
            <a:r>
              <a:rPr lang="en-US" dirty="0"/>
              <a:t>NDN disseminates named data at the network level</a:t>
            </a:r>
          </a:p>
          <a:p>
            <a:pPr lvl="1"/>
            <a:r>
              <a:rPr lang="en-US" dirty="0"/>
              <a:t>Forwards names with application semantics</a:t>
            </a:r>
          </a:p>
          <a:p>
            <a:r>
              <a:rPr lang="en-US" dirty="0"/>
              <a:t>Data secured at time of production</a:t>
            </a:r>
          </a:p>
          <a:p>
            <a:r>
              <a:rPr lang="en-US" dirty="0"/>
              <a:t>NDN allows for naming of </a:t>
            </a:r>
            <a:r>
              <a:rPr lang="en-US" i="1" dirty="0"/>
              <a:t>things </a:t>
            </a:r>
            <a:r>
              <a:rPr lang="en-US" dirty="0"/>
              <a:t>in IoT</a:t>
            </a:r>
          </a:p>
          <a:p>
            <a:pPr lvl="1"/>
            <a:r>
              <a:rPr lang="en-US" dirty="0"/>
              <a:t>Ex. Calling a smart bulb by name instead of denoting it by an IP address</a:t>
            </a:r>
          </a:p>
        </p:txBody>
      </p:sp>
    </p:spTree>
    <p:extLst>
      <p:ext uri="{BB962C8B-B14F-4D97-AF65-F5344CB8AC3E}">
        <p14:creationId xmlns:p14="http://schemas.microsoft.com/office/powerpoint/2010/main" val="615929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970B-CFC4-4F2C-8C39-B6F50EB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5ABA-3DC9-4E78-AF9C-32952A1A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50854"/>
          </a:xfrm>
        </p:spPr>
        <p:txBody>
          <a:bodyPr>
            <a:normAutofit/>
          </a:bodyPr>
          <a:lstStyle/>
          <a:p>
            <a:r>
              <a:rPr lang="en-US" dirty="0"/>
              <a:t>Smart homes</a:t>
            </a:r>
          </a:p>
          <a:p>
            <a:pPr lvl="1"/>
            <a:r>
              <a:rPr lang="en-US" dirty="0"/>
              <a:t>Already discussed in [3]</a:t>
            </a:r>
          </a:p>
          <a:p>
            <a:r>
              <a:rPr lang="en-US" dirty="0"/>
              <a:t>Personal health and wellness applications</a:t>
            </a:r>
          </a:p>
          <a:p>
            <a:pPr lvl="1"/>
            <a:r>
              <a:rPr lang="en-US" dirty="0"/>
              <a:t>Systems on Chips (SoCs) in wearable devices</a:t>
            </a:r>
          </a:p>
          <a:p>
            <a:pPr lvl="1"/>
            <a:r>
              <a:rPr lang="en-US" dirty="0"/>
              <a:t>Utilize machine learning to decipher meaningful patterns</a:t>
            </a:r>
          </a:p>
          <a:p>
            <a:pPr lvl="1"/>
            <a:r>
              <a:rPr lang="en-US" dirty="0"/>
              <a:t>Monitor physical activity, body temperature, heart rate, etc. </a:t>
            </a:r>
          </a:p>
          <a:p>
            <a:r>
              <a:rPr lang="en-US" dirty="0"/>
              <a:t>Precision agriculture industry</a:t>
            </a:r>
          </a:p>
          <a:p>
            <a:pPr lvl="1"/>
            <a:r>
              <a:rPr lang="en-US" dirty="0"/>
              <a:t>Improve productivity and yield</a:t>
            </a:r>
          </a:p>
          <a:p>
            <a:pPr lvl="1"/>
            <a:r>
              <a:rPr lang="en-US" dirty="0"/>
              <a:t>Ex. Fujitsu uses IoT devices to control greenhouses</a:t>
            </a:r>
          </a:p>
        </p:txBody>
      </p:sp>
    </p:spTree>
    <p:extLst>
      <p:ext uri="{BB962C8B-B14F-4D97-AF65-F5344CB8AC3E}">
        <p14:creationId xmlns:p14="http://schemas.microsoft.com/office/powerpoint/2010/main" val="352690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B7E-B15E-48EB-A898-E832146B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A8E1-EB17-46A0-B25C-A58A7660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36385"/>
          </a:xfrm>
        </p:spPr>
        <p:txBody>
          <a:bodyPr>
            <a:normAutofit/>
          </a:bodyPr>
          <a:lstStyle/>
          <a:p>
            <a:r>
              <a:rPr lang="en-US" dirty="0"/>
              <a:t>Named Data Retrieval is the core of NDN</a:t>
            </a:r>
          </a:p>
          <a:p>
            <a:r>
              <a:rPr lang="en-US" dirty="0"/>
              <a:t>“Thin waist” of communication is now Data packets</a:t>
            </a:r>
          </a:p>
          <a:p>
            <a:r>
              <a:rPr lang="en-US" dirty="0"/>
              <a:t>User sends Interest packet with name of desired data</a:t>
            </a:r>
          </a:p>
          <a:p>
            <a:r>
              <a:rPr lang="en-US" dirty="0"/>
              <a:t>NDN network uses name to retrieve data, sent in Data packet</a:t>
            </a:r>
          </a:p>
          <a:p>
            <a:pPr lvl="1"/>
            <a:r>
              <a:rPr lang="en-US" dirty="0"/>
              <a:t>Hierarchical name structure</a:t>
            </a:r>
          </a:p>
          <a:p>
            <a:pPr lvl="1"/>
            <a:r>
              <a:rPr lang="en-US" dirty="0"/>
              <a:t>Components can define scope of data, app-specific semantics, and unique identifiers</a:t>
            </a:r>
          </a:p>
          <a:p>
            <a:r>
              <a:rPr lang="en-US" dirty="0"/>
              <a:t>Naming structure of NDN matches well with that of IoT</a:t>
            </a:r>
          </a:p>
          <a:p>
            <a:pPr lvl="1"/>
            <a:r>
              <a:rPr lang="en-US" dirty="0"/>
              <a:t>Ex. An Interest packet could use the name “/</a:t>
            </a:r>
            <a:r>
              <a:rPr lang="en-US" dirty="0" err="1"/>
              <a:t>LivingRoom</a:t>
            </a:r>
            <a:r>
              <a:rPr lang="en-US" dirty="0"/>
              <a:t>/Temperature” to retrieve the temperature in the living room of a smart home</a:t>
            </a:r>
          </a:p>
        </p:txBody>
      </p:sp>
    </p:spTree>
    <p:extLst>
      <p:ext uri="{BB962C8B-B14F-4D97-AF65-F5344CB8AC3E}">
        <p14:creationId xmlns:p14="http://schemas.microsoft.com/office/powerpoint/2010/main" val="21092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B13-D734-45AC-B238-8F04B55E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09600"/>
            <a:ext cx="11025809" cy="1257300"/>
          </a:xfrm>
        </p:spPr>
        <p:txBody>
          <a:bodyPr>
            <a:normAutofit/>
          </a:bodyPr>
          <a:lstStyle/>
          <a:p>
            <a:r>
              <a:rPr lang="en-US" dirty="0"/>
              <a:t>Influences in IoT Networking Challenges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B391-15ED-48B1-A5E3-072E7457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865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IoT devices are fundamentally different from devices that the network was originally designed for</a:t>
            </a:r>
          </a:p>
          <a:p>
            <a:pPr lvl="1"/>
            <a:r>
              <a:rPr lang="en-US" dirty="0"/>
              <a:t>Constrained power budget</a:t>
            </a:r>
          </a:p>
          <a:p>
            <a:pPr lvl="1"/>
            <a:r>
              <a:rPr lang="en-US" dirty="0"/>
              <a:t>Limited computational resources</a:t>
            </a:r>
          </a:p>
          <a:p>
            <a:pPr lvl="1"/>
            <a:r>
              <a:rPr lang="en-US" dirty="0"/>
              <a:t>Operate in adverse environments</a:t>
            </a:r>
          </a:p>
          <a:p>
            <a:pPr lvl="1"/>
            <a:r>
              <a:rPr lang="en-US" dirty="0"/>
              <a:t>Intermittent connectivity</a:t>
            </a:r>
          </a:p>
          <a:p>
            <a:r>
              <a:rPr lang="en-US" dirty="0"/>
              <a:t>IoT often deploys multiple forms of communication simultaneously</a:t>
            </a:r>
          </a:p>
          <a:p>
            <a:pPr lvl="1"/>
            <a:r>
              <a:rPr lang="en-US" dirty="0"/>
              <a:t>Different scopes</a:t>
            </a:r>
          </a:p>
          <a:p>
            <a:pPr lvl="1"/>
            <a:r>
              <a:rPr lang="en-US" dirty="0"/>
              <a:t>Different security properties</a:t>
            </a:r>
          </a:p>
          <a:p>
            <a:pPr lvl="1"/>
            <a:r>
              <a:rPr lang="en-US" dirty="0"/>
              <a:t>Different costs</a:t>
            </a:r>
          </a:p>
          <a:p>
            <a:r>
              <a:rPr lang="en-US" dirty="0"/>
              <a:t>Little to no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6274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E1E-ADE8-48EC-95E0-D0484F45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NDN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B321-8189-4923-81C1-FD8E7A98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Data-centric security</a:t>
            </a:r>
          </a:p>
          <a:p>
            <a:r>
              <a:rPr lang="en-US" dirty="0"/>
              <a:t>Name-based forwarding</a:t>
            </a:r>
          </a:p>
          <a:p>
            <a:r>
              <a:rPr lang="en-US" dirty="0"/>
              <a:t>In-network storage</a:t>
            </a:r>
          </a:p>
        </p:txBody>
      </p:sp>
    </p:spTree>
    <p:extLst>
      <p:ext uri="{BB962C8B-B14F-4D97-AF65-F5344CB8AC3E}">
        <p14:creationId xmlns:p14="http://schemas.microsoft.com/office/powerpoint/2010/main" val="4086848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38E7-099B-4CAA-8286-7088691E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BA3E-6012-4CF6-8A79-6AACE271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NDN directly secures data at the network layer</a:t>
            </a:r>
          </a:p>
          <a:p>
            <a:pPr lvl="1"/>
            <a:r>
              <a:rPr lang="en-US" dirty="0"/>
              <a:t>Each Data packet signed at production</a:t>
            </a:r>
          </a:p>
          <a:p>
            <a:pPr lvl="2"/>
            <a:r>
              <a:rPr lang="en-US" dirty="0"/>
              <a:t>Binds name of payload and data</a:t>
            </a:r>
          </a:p>
          <a:p>
            <a:pPr lvl="1"/>
            <a:r>
              <a:rPr lang="en-US" dirty="0"/>
              <a:t>Receivers can validate a Data packet no matter where or how they received it</a:t>
            </a:r>
          </a:p>
          <a:p>
            <a:pPr lvl="1"/>
            <a:r>
              <a:rPr lang="en-US" dirty="0"/>
              <a:t>Only authorized parties can access data</a:t>
            </a:r>
          </a:p>
          <a:p>
            <a:pPr lvl="1"/>
            <a:r>
              <a:rPr lang="en-US" dirty="0"/>
              <a:t>Combines with hierarchical name structure to make strong 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3450416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DC3F-5793-4A08-B4E4-5837EECF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Data-Centric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F32C-F67D-4477-A725-A9696CCC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NDN developers currently working on a broader range of application security</a:t>
            </a:r>
          </a:p>
          <a:p>
            <a:pPr lvl="1"/>
            <a:r>
              <a:rPr lang="en-US" dirty="0"/>
              <a:t>Asymmetric RSA and ECDSA signatures</a:t>
            </a:r>
          </a:p>
          <a:p>
            <a:pPr lvl="1"/>
            <a:r>
              <a:rPr lang="en-US" dirty="0"/>
              <a:t>HMACs and hash chains for typical IoT messages (lightweight approaches)</a:t>
            </a:r>
          </a:p>
          <a:p>
            <a:r>
              <a:rPr lang="en-US" dirty="0"/>
              <a:t>Focus on data security rather than channel security is a building block for meeting IoT security requirements</a:t>
            </a:r>
          </a:p>
          <a:p>
            <a:pPr lvl="1"/>
            <a:r>
              <a:rPr lang="en-US" dirty="0"/>
              <a:t>Independent of specific communication technology</a:t>
            </a:r>
          </a:p>
          <a:p>
            <a:pPr lvl="1"/>
            <a:r>
              <a:rPr lang="en-US" dirty="0"/>
              <a:t>Allows for heterogeneous network transversal without compromising security</a:t>
            </a:r>
          </a:p>
          <a:p>
            <a:pPr lvl="1"/>
            <a:r>
              <a:rPr lang="en-US" dirty="0"/>
              <a:t>Allows for intermediate caching without need for node trust</a:t>
            </a:r>
          </a:p>
        </p:txBody>
      </p:sp>
    </p:spTree>
    <p:extLst>
      <p:ext uri="{BB962C8B-B14F-4D97-AF65-F5344CB8AC3E}">
        <p14:creationId xmlns:p14="http://schemas.microsoft.com/office/powerpoint/2010/main" val="2222326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204-B3D8-4372-BF47-40460B8D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Name-Based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299C-87EB-4738-9588-BCC27A8C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84593"/>
          </a:xfrm>
        </p:spPr>
        <p:txBody>
          <a:bodyPr/>
          <a:lstStyle/>
          <a:p>
            <a:r>
              <a:rPr lang="en-US" dirty="0"/>
              <a:t>NDN forwards packets based on their names, not IP addresses</a:t>
            </a:r>
          </a:p>
          <a:p>
            <a:pPr lvl="1"/>
            <a:r>
              <a:rPr lang="en-US" dirty="0"/>
              <a:t>Works well for IoT as it allows for the naming of </a:t>
            </a:r>
            <a:r>
              <a:rPr lang="en-US" i="1" dirty="0"/>
              <a:t>things</a:t>
            </a:r>
          </a:p>
          <a:p>
            <a:r>
              <a:rPr lang="en-US" dirty="0"/>
              <a:t>At each hop, NDN forwarder checks for Data that matches the Interest in its storage</a:t>
            </a:r>
          </a:p>
          <a:p>
            <a:pPr lvl="1"/>
            <a:r>
              <a:rPr lang="en-US" dirty="0"/>
              <a:t>Uses matched Data packet to satisfy Interest packet</a:t>
            </a:r>
          </a:p>
          <a:p>
            <a:pPr lvl="1"/>
            <a:r>
              <a:rPr lang="en-US" dirty="0"/>
              <a:t>If no match is found, check Pending Interest Table (PIT), which holds recent Interests</a:t>
            </a:r>
          </a:p>
          <a:p>
            <a:pPr lvl="1"/>
            <a:r>
              <a:rPr lang="en-US" dirty="0"/>
              <a:t>If same Interest has been recently forwarded, aggregate identical Interests</a:t>
            </a:r>
          </a:p>
          <a:p>
            <a:pPr lvl="1"/>
            <a:r>
              <a:rPr lang="en-US" dirty="0"/>
              <a:t>Otherwise, record Interest in PIT, look up Interest in forwarding table, and propagate according to forwarding strategy</a:t>
            </a:r>
          </a:p>
          <a:p>
            <a:pPr lvl="1"/>
            <a:r>
              <a:rPr lang="en-US" dirty="0"/>
              <a:t>Return Data packet by following the PIT trail of forwarders</a:t>
            </a:r>
          </a:p>
        </p:txBody>
      </p:sp>
    </p:spTree>
    <p:extLst>
      <p:ext uri="{BB962C8B-B14F-4D97-AF65-F5344CB8AC3E}">
        <p14:creationId xmlns:p14="http://schemas.microsoft.com/office/powerpoint/2010/main" val="6097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9E8A-3FE2-4226-849F-3801C089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In-Network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3079-4C2B-4DA9-8AB2-5EAD08E7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Data-centric security allows for in-network storage (caching) without security concerns</a:t>
            </a:r>
          </a:p>
          <a:p>
            <a:r>
              <a:rPr lang="en-US" dirty="0"/>
              <a:t>NDN routers cache forwarded Data packets as possible</a:t>
            </a:r>
          </a:p>
          <a:p>
            <a:pPr lvl="1"/>
            <a:r>
              <a:rPr lang="en-US" dirty="0"/>
              <a:t>Enables efficient data dissemination</a:t>
            </a:r>
          </a:p>
          <a:p>
            <a:pPr lvl="1"/>
            <a:r>
              <a:rPr lang="en-US" dirty="0"/>
              <a:t>Allows for local recovery</a:t>
            </a:r>
          </a:p>
          <a:p>
            <a:pPr lvl="1"/>
            <a:r>
              <a:rPr lang="en-US" dirty="0"/>
              <a:t>Persistent data repositories can also be used for long-term managed data storage</a:t>
            </a:r>
          </a:p>
        </p:txBody>
      </p:sp>
    </p:spTree>
    <p:extLst>
      <p:ext uri="{BB962C8B-B14F-4D97-AF65-F5344CB8AC3E}">
        <p14:creationId xmlns:p14="http://schemas.microsoft.com/office/powerpoint/2010/main" val="315848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8070-F5B5-4A7D-B358-576233DA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NDN Combines with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0BF-0E99-402B-9506-7B4DD2FC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 i="1" dirty="0"/>
              <a:t>things</a:t>
            </a:r>
            <a:r>
              <a:rPr lang="en-US" dirty="0"/>
              <a:t>, devices, and their data</a:t>
            </a:r>
          </a:p>
          <a:p>
            <a:r>
              <a:rPr lang="en-US" dirty="0"/>
              <a:t>Bootstrapping and discovery of unnamed nodes</a:t>
            </a:r>
          </a:p>
          <a:p>
            <a:r>
              <a:rPr lang="en-US" dirty="0"/>
              <a:t>Schematizing trust</a:t>
            </a:r>
          </a:p>
          <a:p>
            <a:pPr lvl="1"/>
            <a:r>
              <a:rPr lang="en-US" dirty="0"/>
              <a:t>Data packets carry name and signer’s name</a:t>
            </a:r>
          </a:p>
          <a:p>
            <a:r>
              <a:rPr lang="en-US" dirty="0"/>
              <a:t>Name-based access control</a:t>
            </a:r>
          </a:p>
          <a:p>
            <a:pPr lvl="1"/>
            <a:r>
              <a:rPr lang="en-US" dirty="0"/>
              <a:t>NAC utilizes additional access control namespace</a:t>
            </a:r>
          </a:p>
          <a:p>
            <a:r>
              <a:rPr lang="en-US" dirty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1769521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3FBF-DC43-4733-95BD-5845DE9A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Implementations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BCD5-A3DB-41A8-BA21-02D0F7FE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83376"/>
          </a:xfrm>
        </p:spPr>
        <p:txBody>
          <a:bodyPr/>
          <a:lstStyle/>
          <a:p>
            <a:r>
              <a:rPr lang="en-US" dirty="0"/>
              <a:t>NDN-BMS</a:t>
            </a:r>
          </a:p>
          <a:p>
            <a:pPr lvl="1"/>
            <a:r>
              <a:rPr lang="en-US" dirty="0"/>
              <a:t>Designs and implements NDN-based building management system for facility personnel</a:t>
            </a:r>
          </a:p>
          <a:p>
            <a:pPr lvl="1"/>
            <a:r>
              <a:rPr lang="en-US" dirty="0"/>
              <a:t>Prototype deployed at UCLA</a:t>
            </a:r>
          </a:p>
          <a:p>
            <a:r>
              <a:rPr lang="en-US" dirty="0"/>
              <a:t>NDN-IoT</a:t>
            </a:r>
          </a:p>
          <a:p>
            <a:pPr lvl="1"/>
            <a:r>
              <a:rPr lang="en-US" dirty="0"/>
              <a:t>Dev toolkit for smart home networks running on Raspberry Pi</a:t>
            </a:r>
          </a:p>
          <a:p>
            <a:r>
              <a:rPr lang="en-US" dirty="0"/>
              <a:t>NDN over Arduino</a:t>
            </a:r>
          </a:p>
          <a:p>
            <a:pPr lvl="1"/>
            <a:r>
              <a:rPr lang="en-US" dirty="0"/>
              <a:t>Uses special version of NDN library called NDN-CPP Lite developed by authors</a:t>
            </a:r>
          </a:p>
          <a:p>
            <a:r>
              <a:rPr lang="en-US" dirty="0"/>
              <a:t>NDN-ACE</a:t>
            </a:r>
          </a:p>
          <a:p>
            <a:pPr lvl="1"/>
            <a:r>
              <a:rPr lang="en-US" dirty="0"/>
              <a:t>Access control framework on constrained IoT devices</a:t>
            </a:r>
          </a:p>
        </p:txBody>
      </p:sp>
    </p:spTree>
    <p:extLst>
      <p:ext uri="{BB962C8B-B14F-4D97-AF65-F5344CB8AC3E}">
        <p14:creationId xmlns:p14="http://schemas.microsoft.com/office/powerpoint/2010/main" val="3148100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96D5-3ED8-43A1-9BC8-751D65DF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SDN-Based Architecture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7911-F0EF-422C-9833-E1203DBD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96628"/>
          </a:xfrm>
        </p:spPr>
        <p:txBody>
          <a:bodyPr/>
          <a:lstStyle/>
          <a:p>
            <a:r>
              <a:rPr lang="en-US" dirty="0"/>
              <a:t>[1] presents a Software Defined Networking (SDN)-based architecture</a:t>
            </a:r>
          </a:p>
          <a:p>
            <a:pPr lvl="1"/>
            <a:r>
              <a:rPr lang="en-US" dirty="0"/>
              <a:t>Allows for networking with or without infrastructure</a:t>
            </a:r>
          </a:p>
          <a:p>
            <a:pPr lvl="1"/>
            <a:r>
              <a:rPr lang="en-US" dirty="0"/>
              <a:t>Called an SDN domain</a:t>
            </a:r>
          </a:p>
          <a:p>
            <a:pPr lvl="1"/>
            <a:r>
              <a:rPr lang="en-US" dirty="0"/>
              <a:t>Includes wired network, wireless network, and Ad-Hoc networks</a:t>
            </a:r>
          </a:p>
          <a:p>
            <a:r>
              <a:rPr lang="en-US" dirty="0"/>
              <a:t>Second architecture proposed to include sensor networks in domain</a:t>
            </a:r>
          </a:p>
          <a:p>
            <a:r>
              <a:rPr lang="en-US" dirty="0"/>
              <a:t>Authors interconnect these domains and discuss how to enhance security without compromising security of individual domain</a:t>
            </a:r>
          </a:p>
          <a:p>
            <a:r>
              <a:rPr lang="en-US" dirty="0"/>
              <a:t>Also propose new secure and distributed architecture for IoT</a:t>
            </a:r>
          </a:p>
        </p:txBody>
      </p:sp>
    </p:spTree>
    <p:extLst>
      <p:ext uri="{BB962C8B-B14F-4D97-AF65-F5344CB8AC3E}">
        <p14:creationId xmlns:p14="http://schemas.microsoft.com/office/powerpoint/2010/main" val="4260375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4AFB-774B-4863-A36A-D24916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7B6-487B-4F44-BF37-8267B143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7115"/>
          </a:xfrm>
        </p:spPr>
        <p:txBody>
          <a:bodyPr>
            <a:normAutofit/>
          </a:bodyPr>
          <a:lstStyle/>
          <a:p>
            <a:r>
              <a:rPr lang="en-US" dirty="0"/>
              <a:t>New paradigm for innovation in networking research and development</a:t>
            </a:r>
          </a:p>
          <a:p>
            <a:pPr lvl="1"/>
            <a:r>
              <a:rPr lang="en-US" dirty="0"/>
              <a:t>Control and data planes decoupled</a:t>
            </a:r>
          </a:p>
          <a:p>
            <a:pPr lvl="1"/>
            <a:r>
              <a:rPr lang="en-US" dirty="0"/>
              <a:t>Network intelligence and state centralized</a:t>
            </a:r>
          </a:p>
          <a:p>
            <a:r>
              <a:rPr lang="en-US" dirty="0"/>
              <a:t>Controller connects to switch through OpenFlow channel</a:t>
            </a:r>
          </a:p>
          <a:p>
            <a:pPr lvl="1"/>
            <a:r>
              <a:rPr lang="en-US" dirty="0"/>
              <a:t>Manages switch via OpenFlow Protocol</a:t>
            </a:r>
          </a:p>
          <a:p>
            <a:pPr lvl="1"/>
            <a:r>
              <a:rPr lang="en-US" dirty="0"/>
              <a:t>Can add, update, and delete flow entries</a:t>
            </a:r>
          </a:p>
          <a:p>
            <a:r>
              <a:rPr lang="en-US" dirty="0"/>
              <a:t>SDN enables quick responses to security threats, granular traffic filtering, and deployment of dynamic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1825831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00D9-834C-4E34-A647-EC86DBF1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89291-4AE1-458B-92C1-6597A2DD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C0BB04-0965-4F80-8D3A-C3F13F87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2000" dirty="0"/>
              <a:t>Equal interaction means all controllers have read/write access to the switch, which means they have to synchronize in order not to step on each other’s feet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40C58-6D46-4904-81DE-507115A8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77" y="1427331"/>
            <a:ext cx="5940435" cy="40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8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003B-6E56-4D69-978D-F233A97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Problems in IoT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A357-39FF-4C8C-B3DA-C0378350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solutions for simple communication needs</a:t>
            </a:r>
          </a:p>
          <a:p>
            <a:r>
              <a:rPr lang="en-US" dirty="0"/>
              <a:t>Limitations of channel-based and session-based security</a:t>
            </a:r>
          </a:p>
          <a:p>
            <a:r>
              <a:rPr lang="en-US" dirty="0"/>
              <a:t>Poor integration of local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68269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6A1233-ABC1-4FA7-A9CC-55838B0D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744C0-C1B7-40C7-9FD1-E48D1484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SDN provides a programmatic interface inside the controller</a:t>
            </a:r>
          </a:p>
          <a:p>
            <a:pPr lvl="1"/>
            <a:r>
              <a:rPr lang="en-US" dirty="0"/>
              <a:t>Allows network control operations to:</a:t>
            </a:r>
          </a:p>
          <a:p>
            <a:pPr lvl="2"/>
            <a:r>
              <a:rPr lang="en-US" dirty="0"/>
              <a:t>Run on top of one or more server platforms with higher performances</a:t>
            </a:r>
          </a:p>
          <a:p>
            <a:pPr lvl="2"/>
            <a:r>
              <a:rPr lang="en-US" dirty="0"/>
              <a:t>Use vendor-independent hardware</a:t>
            </a:r>
          </a:p>
          <a:p>
            <a:pPr lvl="2"/>
            <a:r>
              <a:rPr lang="en-US" dirty="0"/>
              <a:t>Use an open operating system</a:t>
            </a:r>
          </a:p>
          <a:p>
            <a:pPr lvl="2"/>
            <a:r>
              <a:rPr lang="en-US" dirty="0"/>
              <a:t>Communicate with other operating systems or control platforms using standard protocols</a:t>
            </a:r>
          </a:p>
        </p:txBody>
      </p:sp>
    </p:spTree>
    <p:extLst>
      <p:ext uri="{BB962C8B-B14F-4D97-AF65-F5344CB8AC3E}">
        <p14:creationId xmlns:p14="http://schemas.microsoft.com/office/powerpoint/2010/main" val="3517589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DDE3-DEEF-4311-82FC-16569F5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for Ad-Hoc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CF09-8D4D-4542-810C-F4982C75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propose a Multiple SDN Controller architecture for ad-hoc networks</a:t>
            </a:r>
          </a:p>
          <a:p>
            <a:pPr lvl="1"/>
            <a:r>
              <a:rPr lang="en-US" dirty="0"/>
              <a:t>Ad-hoc networks connect devices directly without routers</a:t>
            </a:r>
          </a:p>
          <a:p>
            <a:r>
              <a:rPr lang="en-US" dirty="0"/>
              <a:t>Ad-hoc network nodes are viewed as a combination of</a:t>
            </a:r>
          </a:p>
          <a:p>
            <a:pPr lvl="1"/>
            <a:r>
              <a:rPr lang="en-US" dirty="0"/>
              <a:t>Legacy interfaces (physical layer)</a:t>
            </a:r>
          </a:p>
          <a:p>
            <a:pPr lvl="1"/>
            <a:r>
              <a:rPr lang="en-US" dirty="0"/>
              <a:t>Programmable layer (SDN-compatible virtual switch and SDN controller)</a:t>
            </a:r>
          </a:p>
          <a:p>
            <a:pPr lvl="1"/>
            <a:r>
              <a:rPr lang="en-US" dirty="0"/>
              <a:t>Operating system and applications (OS layer)</a:t>
            </a:r>
          </a:p>
        </p:txBody>
      </p:sp>
    </p:spTree>
    <p:extLst>
      <p:ext uri="{BB962C8B-B14F-4D97-AF65-F5344CB8AC3E}">
        <p14:creationId xmlns:p14="http://schemas.microsoft.com/office/powerpoint/2010/main" val="231010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A09F-6078-4A89-969A-290AEB02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for Ad-Hoc Networks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9E4C91-E9A4-42B1-AB5E-5CEB2EDA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54052-8C5A-4CBF-8A07-C2F7CA37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All legacy interfaces connected to virtual switch, which is controlled by SDN controller</a:t>
            </a:r>
          </a:p>
          <a:p>
            <a:r>
              <a:rPr lang="en-US" sz="1800" dirty="0"/>
              <a:t>Nodes will connect to each other through embedded SDN-compatible switch</a:t>
            </a:r>
          </a:p>
          <a:p>
            <a:r>
              <a:rPr lang="en-US" sz="1800" dirty="0"/>
              <a:t>Compatible with SDN legacy network, allowing for design of extended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502FA-7F8C-4DCB-B066-E972BDDB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17" y="1220771"/>
            <a:ext cx="6541356" cy="44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3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630F-8CA3-4D51-90E1-593E6B6C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Architecture for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C8E3-F92D-4976-9A67-C034BB08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network elements are not designed for high scalability, traffic, or mobility</a:t>
            </a:r>
          </a:p>
          <a:p>
            <a:r>
              <a:rPr lang="en-US" dirty="0"/>
              <a:t>The authors look to adapt two primary elements to IoT:</a:t>
            </a:r>
          </a:p>
          <a:p>
            <a:pPr lvl="1"/>
            <a:r>
              <a:rPr lang="en-US" dirty="0"/>
              <a:t>SDN domain</a:t>
            </a:r>
          </a:p>
          <a:p>
            <a:pPr lvl="1"/>
            <a:r>
              <a:rPr lang="en-US" dirty="0"/>
              <a:t>SDN domain interconnection</a:t>
            </a:r>
          </a:p>
        </p:txBody>
      </p:sp>
    </p:spTree>
    <p:extLst>
      <p:ext uri="{BB962C8B-B14F-4D97-AF65-F5344CB8AC3E}">
        <p14:creationId xmlns:p14="http://schemas.microsoft.com/office/powerpoint/2010/main" val="4216761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FF06-B64E-4538-9332-A38DE07D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Domain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53FF-46B5-482C-BD66-4DD882D6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IoT network, devices can’t have an embedded SDN compatible switch or controller like mentioned previously</a:t>
            </a:r>
          </a:p>
          <a:p>
            <a:r>
              <a:rPr lang="en-US" dirty="0"/>
              <a:t>Solution: Connect each device to a neighbor node with SDN compatibility</a:t>
            </a:r>
          </a:p>
          <a:p>
            <a:pPr lvl="1"/>
            <a:r>
              <a:rPr lang="en-US" dirty="0"/>
              <a:t>This is because many sensor nodes are low-resource</a:t>
            </a:r>
          </a:p>
          <a:p>
            <a:r>
              <a:rPr lang="en-US" dirty="0"/>
              <a:t>Each domain has its SDN controller to control all traffic in its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15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6351-1471-4FAB-BA3D-73B94E05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Domain Interconnection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1EA5-4FEC-4BF4-9502-7BB1B8C1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architecture with multiple domains, we assume each domain has at least one SDN controller</a:t>
            </a:r>
          </a:p>
          <a:p>
            <a:pPr lvl="1"/>
            <a:r>
              <a:rPr lang="en-US" dirty="0"/>
              <a:t>Controller manages only device in its domain</a:t>
            </a:r>
          </a:p>
          <a:p>
            <a:pPr lvl="1"/>
            <a:r>
              <a:rPr lang="en-US" dirty="0"/>
              <a:t>Domain represents enterprise network or datacenter</a:t>
            </a:r>
          </a:p>
          <a:p>
            <a:r>
              <a:rPr lang="en-US" dirty="0"/>
              <a:t>Heterogeneity is a must in SDN for IoT</a:t>
            </a:r>
          </a:p>
          <a:p>
            <a:pPr lvl="1"/>
            <a:r>
              <a:rPr lang="en-US" dirty="0"/>
              <a:t>To achieve this large-scale interconnectivity, the root (or border) controller is introduced</a:t>
            </a:r>
          </a:p>
          <a:p>
            <a:pPr lvl="1"/>
            <a:r>
              <a:rPr lang="en-US" dirty="0"/>
              <a:t>Routing functions and security rules distributed across border controllers</a:t>
            </a:r>
          </a:p>
          <a:p>
            <a:pPr lvl="1"/>
            <a:r>
              <a:rPr lang="en-US" dirty="0"/>
              <a:t>Border controllers act as a connection point to other border controllers</a:t>
            </a:r>
          </a:p>
        </p:txBody>
      </p:sp>
    </p:spTree>
    <p:extLst>
      <p:ext uri="{BB962C8B-B14F-4D97-AF65-F5344CB8AC3E}">
        <p14:creationId xmlns:p14="http://schemas.microsoft.com/office/powerpoint/2010/main" val="3289447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D629-EFD8-41FB-A6DE-E5DEA90D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SDN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08C1-56EF-49F2-8127-81BA7615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679674"/>
          </a:xfrm>
        </p:spPr>
        <p:txBody>
          <a:bodyPr>
            <a:normAutofit/>
          </a:bodyPr>
          <a:lstStyle/>
          <a:p>
            <a:r>
              <a:rPr lang="en-US" dirty="0"/>
              <a:t>The authors designed an extended secure SDN-based architecture for IoT</a:t>
            </a:r>
          </a:p>
          <a:p>
            <a:pPr lvl="1"/>
            <a:r>
              <a:rPr lang="en-US" dirty="0"/>
              <a:t>Controller manages security of a single domain</a:t>
            </a:r>
          </a:p>
          <a:p>
            <a:pPr lvl="1"/>
            <a:r>
              <a:rPr lang="en-US" dirty="0"/>
              <a:t>This is extended to multiple controllers in regard to available resources</a:t>
            </a:r>
          </a:p>
          <a:p>
            <a:pPr lvl="1"/>
            <a:r>
              <a:rPr lang="en-US" dirty="0"/>
              <a:t>Extend distributed control by interconnecting all domains via border controllers</a:t>
            </a:r>
          </a:p>
          <a:p>
            <a:r>
              <a:rPr lang="en-US" dirty="0"/>
              <a:t>To secure network access and resources:</a:t>
            </a:r>
          </a:p>
          <a:p>
            <a:pPr lvl="1"/>
            <a:r>
              <a:rPr lang="en-US" dirty="0"/>
              <a:t>SDN controllers must authenticate network devices</a:t>
            </a:r>
          </a:p>
          <a:p>
            <a:pPr lvl="1"/>
            <a:r>
              <a:rPr lang="en-US" dirty="0"/>
              <a:t>Once OpenFlow secure connection is established, controller blocks user’s active ports</a:t>
            </a:r>
          </a:p>
          <a:p>
            <a:pPr lvl="2"/>
            <a:r>
              <a:rPr lang="en-US" dirty="0"/>
              <a:t>Prevents other traffic from reaching user</a:t>
            </a:r>
          </a:p>
          <a:p>
            <a:pPr lvl="1"/>
            <a:r>
              <a:rPr lang="en-US" dirty="0"/>
              <a:t>Controller authorizes only user’s authentication traffic</a:t>
            </a:r>
          </a:p>
          <a:p>
            <a:pPr lvl="1"/>
            <a:r>
              <a:rPr lang="en-US" dirty="0"/>
              <a:t>Appropriate flows will be pushed after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772871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1AF-6CF4-4C82-B6EA-F4CFB4B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SDN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19C3-4F66-4FB8-A98C-44C77356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0611"/>
          </a:xfrm>
        </p:spPr>
        <p:txBody>
          <a:bodyPr/>
          <a:lstStyle/>
          <a:p>
            <a:r>
              <a:rPr lang="en-US" dirty="0"/>
              <a:t>Concept of the security grid is to extend concept of domain to multiple domains</a:t>
            </a:r>
          </a:p>
          <a:p>
            <a:r>
              <a:rPr lang="en-US" dirty="0"/>
              <a:t>SDN controllers act as security guards at the edge of the extended domain</a:t>
            </a:r>
          </a:p>
          <a:p>
            <a:pPr lvl="1"/>
            <a:r>
              <a:rPr lang="en-US" dirty="0"/>
              <a:t>Ensures network safety</a:t>
            </a:r>
          </a:p>
          <a:p>
            <a:r>
              <a:rPr lang="en-US" dirty="0"/>
              <a:t>Safety connections funneled through SDN controllers</a:t>
            </a:r>
          </a:p>
          <a:p>
            <a:r>
              <a:rPr lang="en-US" dirty="0"/>
              <a:t>Security controllers in every domain would prevent users from opening unauthorized new services</a:t>
            </a:r>
          </a:p>
          <a:p>
            <a:pPr lvl="1"/>
            <a:r>
              <a:rPr lang="en-US" dirty="0"/>
              <a:t>Communication ports must be requested via SDN controller</a:t>
            </a:r>
          </a:p>
          <a:p>
            <a:r>
              <a:rPr lang="en-US" dirty="0"/>
              <a:t>Extended SDN controllers periodically monitor and check flow table entries of software switches (user-side)</a:t>
            </a:r>
          </a:p>
        </p:txBody>
      </p:sp>
    </p:spTree>
    <p:extLst>
      <p:ext uri="{BB962C8B-B14F-4D97-AF65-F5344CB8AC3E}">
        <p14:creationId xmlns:p14="http://schemas.microsoft.com/office/powerpoint/2010/main" val="1084925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8D0F-CA29-4339-A51C-7B53B5F1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D2EA-D1AA-4EEC-B1E5-20B0835A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50854"/>
          </a:xfrm>
        </p:spPr>
        <p:txBody>
          <a:bodyPr/>
          <a:lstStyle/>
          <a:p>
            <a:r>
              <a:rPr lang="en-US" dirty="0"/>
              <a:t>Current IoT networks have issues with security, among other things</a:t>
            </a:r>
          </a:p>
          <a:p>
            <a:pPr lvl="1"/>
            <a:r>
              <a:rPr lang="en-US" dirty="0"/>
              <a:t>Network architecture not designed for IoT</a:t>
            </a:r>
          </a:p>
          <a:p>
            <a:pPr lvl="1"/>
            <a:r>
              <a:rPr lang="en-US" dirty="0"/>
              <a:t>Poor local communication in IP scheme</a:t>
            </a:r>
          </a:p>
          <a:p>
            <a:pPr lvl="1"/>
            <a:r>
              <a:rPr lang="en-US" dirty="0"/>
              <a:t>Hard to implement even simple communications</a:t>
            </a:r>
          </a:p>
          <a:p>
            <a:pPr lvl="1"/>
            <a:r>
              <a:rPr lang="en-US" dirty="0"/>
              <a:t>Channel and session security doesn’t fit with IoT</a:t>
            </a:r>
          </a:p>
          <a:p>
            <a:r>
              <a:rPr lang="en-US" dirty="0"/>
              <a:t>Patchwork solutions help but don’t fully remedy the issue</a:t>
            </a:r>
          </a:p>
          <a:p>
            <a:r>
              <a:rPr lang="en-US" dirty="0"/>
              <a:t>A network redesign can be conducive to a more secure IoT environment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12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9925-8227-4E15-B8E3-5F929E7B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F1AB-621E-4EBA-BDAC-991F2B50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O. </a:t>
            </a:r>
            <a:r>
              <a:rPr lang="en-US" dirty="0" err="1"/>
              <a:t>Flauzac</a:t>
            </a:r>
            <a:r>
              <a:rPr lang="en-US" dirty="0"/>
              <a:t>, C. González, A. </a:t>
            </a:r>
            <a:r>
              <a:rPr lang="en-US" dirty="0" err="1"/>
              <a:t>Hachani</a:t>
            </a:r>
            <a:r>
              <a:rPr lang="en-US" dirty="0"/>
              <a:t> and F. </a:t>
            </a:r>
            <a:r>
              <a:rPr lang="en-US" dirty="0" err="1"/>
              <a:t>Nolot</a:t>
            </a:r>
            <a:r>
              <a:rPr lang="en-US" dirty="0"/>
              <a:t>, "SDN Based Architecture for IoT and Improvement of the Security," 2015 IEEE 29th International Conference on Advanced Information Networking and Applications Workshops, 2015, pp. 688-693, </a:t>
            </a:r>
            <a:r>
              <a:rPr lang="en-US" dirty="0" err="1"/>
              <a:t>doi</a:t>
            </a:r>
            <a:r>
              <a:rPr lang="en-US" dirty="0"/>
              <a:t>: 10.1109/WAINA.2015.110.</a:t>
            </a:r>
          </a:p>
          <a:p>
            <a:r>
              <a:rPr lang="en-US" dirty="0"/>
              <a:t>W. Shang et al., "Named Data Networking of Things (Invited Paper)," 2016 IEEE First International Conference on Internet-of-Things Design and Implementation (</a:t>
            </a:r>
            <a:r>
              <a:rPr lang="en-US" dirty="0" err="1"/>
              <a:t>IoTDI</a:t>
            </a:r>
            <a:r>
              <a:rPr lang="en-US" dirty="0"/>
              <a:t>), 2016, pp. 117-128, </a:t>
            </a:r>
            <a:r>
              <a:rPr lang="en-US" dirty="0" err="1"/>
              <a:t>doi</a:t>
            </a:r>
            <a:r>
              <a:rPr lang="en-US" dirty="0"/>
              <a:t>: 10.1109/IoTDI.2015.44.</a:t>
            </a:r>
          </a:p>
          <a:p>
            <a:r>
              <a:rPr lang="en-US" dirty="0"/>
              <a:t>M. R. </a:t>
            </a:r>
            <a:r>
              <a:rPr lang="en-US" dirty="0" err="1"/>
              <a:t>Schurgot</a:t>
            </a:r>
            <a:r>
              <a:rPr lang="en-US" dirty="0"/>
              <a:t>, D. A. </a:t>
            </a:r>
            <a:r>
              <a:rPr lang="en-US" dirty="0" err="1"/>
              <a:t>Shinberg</a:t>
            </a:r>
            <a:r>
              <a:rPr lang="en-US" dirty="0"/>
              <a:t> and L. G. Greenwald, "Experiments with security and privacy in IoT networks," 2015 IEEE 16th International Symposium on A World of Wireless, Mobile and Multimedia Networks (</a:t>
            </a:r>
            <a:r>
              <a:rPr lang="en-US" dirty="0" err="1"/>
              <a:t>WoWMoM</a:t>
            </a:r>
            <a:r>
              <a:rPr lang="en-US" dirty="0"/>
              <a:t>), 2015, pp. 1-6, </a:t>
            </a:r>
            <a:r>
              <a:rPr lang="en-US" dirty="0" err="1"/>
              <a:t>doi</a:t>
            </a:r>
            <a:r>
              <a:rPr lang="en-US" dirty="0"/>
              <a:t>: 10.1109/WoWMoM.2015.7158207.</a:t>
            </a:r>
          </a:p>
          <a:p>
            <a:r>
              <a:rPr lang="en-US" dirty="0"/>
              <a:t>M. </a:t>
            </a:r>
            <a:r>
              <a:rPr lang="en-US" dirty="0" err="1"/>
              <a:t>Wazid</a:t>
            </a:r>
            <a:r>
              <a:rPr lang="en-US" dirty="0"/>
              <a:t>, A. K. Das, V. </a:t>
            </a:r>
            <a:r>
              <a:rPr lang="en-US" dirty="0" err="1"/>
              <a:t>Odelu</a:t>
            </a:r>
            <a:r>
              <a:rPr lang="en-US" dirty="0"/>
              <a:t>, N. Kumar, M. Conti and M. Jo, "Design of Secure User Authenticated Key Management Protocol for Generic IoT Networks," in IEEE Internet of Things Journal, vol. 5, no. 1, pp. 269-282, Feb. 2018, </a:t>
            </a:r>
            <a:r>
              <a:rPr lang="en-US" dirty="0" err="1"/>
              <a:t>doi</a:t>
            </a:r>
            <a:r>
              <a:rPr lang="en-US" dirty="0"/>
              <a:t>: 10.1109/JIOT.2017.2780232.</a:t>
            </a:r>
          </a:p>
        </p:txBody>
      </p:sp>
    </p:spTree>
    <p:extLst>
      <p:ext uri="{BB962C8B-B14F-4D97-AF65-F5344CB8AC3E}">
        <p14:creationId xmlns:p14="http://schemas.microsoft.com/office/powerpoint/2010/main" val="313677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FC88-49E9-4144-99D8-23857BB3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2" y="609600"/>
            <a:ext cx="11635409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Solutions to Simple Communication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6DE5-F714-431D-A062-BDED35BC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applications often center around data retrieval and actuation control</a:t>
            </a:r>
          </a:p>
          <a:p>
            <a:r>
              <a:rPr lang="en-US" dirty="0"/>
              <a:t>Complexities exist even in basic communications over IP</a:t>
            </a:r>
          </a:p>
          <a:p>
            <a:pPr lvl="1"/>
            <a:r>
              <a:rPr lang="en-US" dirty="0"/>
              <a:t>Due to communication diversity and resource constraints</a:t>
            </a:r>
          </a:p>
          <a:p>
            <a:r>
              <a:rPr lang="en-US" dirty="0"/>
              <a:t>Must do one of the following to integrate all needed elements:</a:t>
            </a:r>
          </a:p>
          <a:p>
            <a:pPr lvl="1"/>
            <a:r>
              <a:rPr lang="en-US" dirty="0"/>
              <a:t>Develop local, application-layer middleware to manage interoperability</a:t>
            </a:r>
          </a:p>
          <a:p>
            <a:pPr lvl="1"/>
            <a:r>
              <a:rPr lang="en-US" dirty="0"/>
              <a:t>Push all data to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3698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D805-06ED-437E-871E-7A4714AC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Channel-Based and Session-Based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E1B9-1695-40A2-A257-0D6E1B39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7359"/>
          </a:xfrm>
        </p:spPr>
        <p:txBody>
          <a:bodyPr>
            <a:normAutofit/>
          </a:bodyPr>
          <a:lstStyle/>
          <a:p>
            <a:r>
              <a:rPr lang="en-US" dirty="0"/>
              <a:t>IoT includes many security-sensitive applications</a:t>
            </a:r>
          </a:p>
          <a:p>
            <a:pPr lvl="1"/>
            <a:r>
              <a:rPr lang="en-US" dirty="0"/>
              <a:t>This includes the areas of personal privacy, safety, vandalism, and corporate espionage</a:t>
            </a:r>
          </a:p>
          <a:p>
            <a:r>
              <a:rPr lang="en-US" dirty="0"/>
              <a:t>Security approaches from standard internet applications don’t fit</a:t>
            </a:r>
          </a:p>
          <a:p>
            <a:pPr lvl="1"/>
            <a:r>
              <a:rPr lang="en-US" dirty="0"/>
              <a:t>Channel- and session-based semantics considered weak across heterogeneous environment</a:t>
            </a:r>
          </a:p>
          <a:p>
            <a:pPr lvl="1"/>
            <a:r>
              <a:rPr lang="en-US" dirty="0"/>
              <a:t>Every different stack would require its own forms of security</a:t>
            </a:r>
          </a:p>
          <a:p>
            <a:r>
              <a:rPr lang="en-US" dirty="0"/>
              <a:t>Securing a channel or session does not help with identity expression outside of IP address</a:t>
            </a:r>
          </a:p>
          <a:p>
            <a:pPr lvl="1"/>
            <a:r>
              <a:rPr lang="en-US" dirty="0"/>
              <a:t>Also doesn’t manage data origin, doesn’t express trust relationships among communication elements, and doesn’t handle key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8991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CE99-3762-46D8-A049-5125AA65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Integration of Local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6B4-CA98-4224-AF2D-D9D5A76C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49637"/>
          </a:xfrm>
        </p:spPr>
        <p:txBody>
          <a:bodyPr>
            <a:normAutofit/>
          </a:bodyPr>
          <a:lstStyle/>
          <a:p>
            <a:r>
              <a:rPr lang="en-US" dirty="0"/>
              <a:t>Local communication is a tenet of IoT</a:t>
            </a:r>
          </a:p>
          <a:p>
            <a:pPr lvl="1"/>
            <a:r>
              <a:rPr lang="en-US" dirty="0"/>
              <a:t>Many applications require devices in the same location to work in harmony</a:t>
            </a:r>
          </a:p>
          <a:p>
            <a:pPr lvl="1"/>
            <a:r>
              <a:rPr lang="en-US" dirty="0"/>
              <a:t>Responsibility of network layer to provide efficient support for direct communication</a:t>
            </a:r>
          </a:p>
          <a:p>
            <a:r>
              <a:rPr lang="en-US" dirty="0"/>
              <a:t>IP-based solutions limited in local networking</a:t>
            </a:r>
          </a:p>
          <a:p>
            <a:pPr lvl="1"/>
            <a:r>
              <a:rPr lang="en-US" dirty="0"/>
              <a:t>Application support for local communications often requires DNS and middleware bootstrapping to bridge between names and addresses</a:t>
            </a:r>
          </a:p>
          <a:p>
            <a:pPr lvl="1"/>
            <a:r>
              <a:rPr lang="en-US" dirty="0"/>
              <a:t>Applications on IP’s host-to-host communication do not leverage broadcast nature of wireless media used in IoT communications</a:t>
            </a:r>
          </a:p>
          <a:p>
            <a:pPr lvl="2"/>
            <a:r>
              <a:rPr lang="en-US" dirty="0"/>
              <a:t>Must carefully configure systems to allow for multicast</a:t>
            </a:r>
          </a:p>
          <a:p>
            <a:pPr lvl="1"/>
            <a:r>
              <a:rPr lang="en-US" dirty="0"/>
              <a:t>IoT environments often involve multiple overlapping local communication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138465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62B-7DF1-4CDF-84EF-18BD9E930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A09A3-D3BB-4A5E-96E6-B17DA63BA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{84940501-6427-4F85-9A4F-4992ED93C1FF}tf55705232_win32</Template>
  <TotalTime>3025</TotalTime>
  <Words>2842</Words>
  <Application>Microsoft Office PowerPoint</Application>
  <PresentationFormat>Widescreen</PresentationFormat>
  <Paragraphs>380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Goudy Old Style</vt:lpstr>
      <vt:lpstr>Wingdings 2</vt:lpstr>
      <vt:lpstr>SlateVTI</vt:lpstr>
      <vt:lpstr>IoT Networking</vt:lpstr>
      <vt:lpstr>Research Question</vt:lpstr>
      <vt:lpstr>Overview</vt:lpstr>
      <vt:lpstr>Influences in IoT Networking Challenges [2]</vt:lpstr>
      <vt:lpstr>Major Problems in IoT Networking</vt:lpstr>
      <vt:lpstr>Complex Solutions to Simple Communication Needs</vt:lpstr>
      <vt:lpstr>Limitations of Channel-Based and Session-Based Security</vt:lpstr>
      <vt:lpstr>Poor Integration of Local Communication</vt:lpstr>
      <vt:lpstr>Security Strategies</vt:lpstr>
      <vt:lpstr>Strategies in the Current Architecture</vt:lpstr>
      <vt:lpstr>Privacy Preservation</vt:lpstr>
      <vt:lpstr>Why Use A Smart Home?</vt:lpstr>
      <vt:lpstr>Network Architecture</vt:lpstr>
      <vt:lpstr>Network Traffic Analysis</vt:lpstr>
      <vt:lpstr>Privacy Preserving Techniques</vt:lpstr>
      <vt:lpstr>Location Concealment</vt:lpstr>
      <vt:lpstr>VPN Setup</vt:lpstr>
      <vt:lpstr>VPN Shortcomings</vt:lpstr>
      <vt:lpstr>Manipulation of Event Reporting</vt:lpstr>
      <vt:lpstr>Baseline</vt:lpstr>
      <vt:lpstr>Delaying Events</vt:lpstr>
      <vt:lpstr>Inserting Events</vt:lpstr>
      <vt:lpstr>Dropping Events</vt:lpstr>
      <vt:lpstr>Key Management Protocol</vt:lpstr>
      <vt:lpstr>Network Model</vt:lpstr>
      <vt:lpstr>UAKMP Phases</vt:lpstr>
      <vt:lpstr>Phase Breakdown</vt:lpstr>
      <vt:lpstr>Phase Breakdown</vt:lpstr>
      <vt:lpstr>Phase Breakdown</vt:lpstr>
      <vt:lpstr>Formal Security Analysis</vt:lpstr>
      <vt:lpstr>Informal Security Analysis</vt:lpstr>
      <vt:lpstr>Formal Security Verification with AVISPA</vt:lpstr>
      <vt:lpstr>Drawbacks to UAKMP</vt:lpstr>
      <vt:lpstr>Different Network Architectures</vt:lpstr>
      <vt:lpstr>New Proposed Architectures</vt:lpstr>
      <vt:lpstr>Named Data Networking in IoT</vt:lpstr>
      <vt:lpstr>Named Data Networking</vt:lpstr>
      <vt:lpstr>Use Cases [2]</vt:lpstr>
      <vt:lpstr>Basic Protocol</vt:lpstr>
      <vt:lpstr>Strengths of NDN in IoT</vt:lpstr>
      <vt:lpstr>Data-Centric Security</vt:lpstr>
      <vt:lpstr>Data-Centric Security</vt:lpstr>
      <vt:lpstr>Name-Based Forwarding</vt:lpstr>
      <vt:lpstr>In-Network Storage</vt:lpstr>
      <vt:lpstr>How NDN Combines with IoT</vt:lpstr>
      <vt:lpstr>NDN Implementations in IoT</vt:lpstr>
      <vt:lpstr>SDN-Based Architecture for IoT</vt:lpstr>
      <vt:lpstr>Software Defined Networking</vt:lpstr>
      <vt:lpstr>SDN Architecture</vt:lpstr>
      <vt:lpstr>SDN Architecture</vt:lpstr>
      <vt:lpstr>SDN for Ad-Hoc Networks</vt:lpstr>
      <vt:lpstr>SDN for Ad-Hoc Networks</vt:lpstr>
      <vt:lpstr>SDN Architecture for IoT</vt:lpstr>
      <vt:lpstr>SDN Domain in IoT</vt:lpstr>
      <vt:lpstr>SDN Domain Interconnection</vt:lpstr>
      <vt:lpstr>Distributed SDN Security</vt:lpstr>
      <vt:lpstr>Distributed SDN Security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Networking</dc:title>
  <dc:creator>Anthony Palmer</dc:creator>
  <cp:lastModifiedBy>Anthony Palmer</cp:lastModifiedBy>
  <cp:revision>138</cp:revision>
  <dcterms:created xsi:type="dcterms:W3CDTF">2021-10-13T13:06:05Z</dcterms:created>
  <dcterms:modified xsi:type="dcterms:W3CDTF">2021-10-15T18:35:35Z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