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y="6858000" cx="12192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2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0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1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1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2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2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3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3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4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4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5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5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6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6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7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8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9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0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0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1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1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2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2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3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4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5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6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7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8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8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231a42d8b_0_0:notes"/>
          <p:cNvSpPr txBox="1"/>
          <p:nvPr>
            <p:ph idx="1" type="body"/>
          </p:nvPr>
        </p:nvSpPr>
        <p:spPr>
          <a:xfrm>
            <a:off x="777240" y="4777560"/>
            <a:ext cx="62160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28231a42d8b_0_0:notes"/>
          <p:cNvSpPr/>
          <p:nvPr>
            <p:ph idx="2" type="sldImg"/>
          </p:nvPr>
        </p:nvSpPr>
        <p:spPr>
          <a:xfrm>
            <a:off x="1371600" y="764280"/>
            <a:ext cx="50286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9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9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0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0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6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8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9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6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3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3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64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5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5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5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5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5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5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7F46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77480" y="5619600"/>
            <a:ext cx="2996280" cy="13392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160" y="5577840"/>
            <a:ext cx="1910520" cy="12567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084320" y="1506240"/>
            <a:ext cx="2041200" cy="13392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180000" cy="68544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0987200" y="6492240"/>
            <a:ext cx="1190160" cy="36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 flipH="1" rot="10800000">
            <a:off x="0" y="-27423360"/>
            <a:ext cx="134280" cy="6854400"/>
          </a:xfrm>
          <a:prstGeom prst="rect">
            <a:avLst/>
          </a:prstGeom>
          <a:solidFill>
            <a:srgbClr val="0F58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0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2" name="Google Shape;172;p4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3" name="Google Shape;173;p40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0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3"/>
          <p:cNvSpPr/>
          <p:nvPr/>
        </p:nvSpPr>
        <p:spPr>
          <a:xfrm>
            <a:off x="1084320" y="1506240"/>
            <a:ext cx="2043360" cy="13608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3"/>
          <p:cNvSpPr/>
          <p:nvPr/>
        </p:nvSpPr>
        <p:spPr>
          <a:xfrm>
            <a:off x="0" y="0"/>
            <a:ext cx="182160" cy="685656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7" name="Google Shape;227;p5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Google Shape;228;p53"/>
          <p:cNvSpPr txBox="1"/>
          <p:nvPr/>
        </p:nvSpPr>
        <p:spPr>
          <a:xfrm>
            <a:off x="11155680" y="6492240"/>
            <a:ext cx="1188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shannigrahi@tntech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6"/>
          <p:cNvSpPr/>
          <p:nvPr/>
        </p:nvSpPr>
        <p:spPr>
          <a:xfrm>
            <a:off x="185400" y="2468880"/>
            <a:ext cx="1124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CSC4200/5200 – COMPUTER NETWORKING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INTERNET PROTOCOL (IP)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6"/>
          <p:cNvSpPr/>
          <p:nvPr/>
        </p:nvSpPr>
        <p:spPr>
          <a:xfrm>
            <a:off x="2817720" y="5402880"/>
            <a:ext cx="8623800" cy="1146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Instructor: Susmit Shannigrahi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sshannigrahi@tntech.edu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nternet </a:t>
            </a:r>
            <a:r>
              <a:rPr b="1" lang="en-US" sz="3400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rotocol </a:t>
            </a:r>
            <a:r>
              <a:rPr b="1" lang="en-US" sz="3400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(IP)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75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What is an internetwork?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An arbitrary collection of networks interconnected to provide some sort of host-host to packet delivery service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330" lvl="2" marL="7426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58850" lvl="2" marL="6480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14-9780123850591 copy" id="394" name="Google Shape;39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360" y="3108960"/>
            <a:ext cx="4248000" cy="36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6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But that’s what switches are for – No?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76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Switches create networks, Routers connect different networks.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Typically switches are at </a:t>
            </a:r>
            <a:r>
              <a:rPr b="1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Layer 2</a:t>
            </a: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, Routers are at </a:t>
            </a:r>
            <a:r>
              <a:rPr b="1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Layer 3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Switches forward </a:t>
            </a:r>
            <a:r>
              <a:rPr b="1" i="0" lang="en-US" sz="2400" u="none" cap="none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FRAMES,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Routers forward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PACKETS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14-9780123850591 copy" id="401" name="Google Shape;40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920" y="3840480"/>
            <a:ext cx="3386880" cy="287712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6"/>
          <p:cNvSpPr/>
          <p:nvPr/>
        </p:nvSpPr>
        <p:spPr>
          <a:xfrm>
            <a:off x="6233400" y="3657600"/>
            <a:ext cx="1813320" cy="582480"/>
          </a:xfrm>
          <a:prstGeom prst="rect">
            <a:avLst/>
          </a:prstGeom>
          <a:noFill/>
          <a:ln cap="flat" cmpd="sng" w="547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Apps (HTTP)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76"/>
          <p:cNvSpPr/>
          <p:nvPr/>
        </p:nvSpPr>
        <p:spPr>
          <a:xfrm>
            <a:off x="6233400" y="4656240"/>
            <a:ext cx="1813320" cy="582840"/>
          </a:xfrm>
          <a:prstGeom prst="rect">
            <a:avLst/>
          </a:prstGeom>
          <a:noFill/>
          <a:ln cap="flat" cmpd="sng" w="547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latin typeface="Montserrat"/>
                <a:ea typeface="Montserrat"/>
                <a:cs typeface="Montserrat"/>
                <a:sym typeface="Montserrat"/>
              </a:rPr>
              <a:t>Transport (TCP/UDP)</a:t>
            </a:r>
            <a:endParaRPr b="0" sz="13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76"/>
          <p:cNvSpPr/>
          <p:nvPr/>
        </p:nvSpPr>
        <p:spPr>
          <a:xfrm>
            <a:off x="6217920" y="5488920"/>
            <a:ext cx="1813680" cy="582480"/>
          </a:xfrm>
          <a:prstGeom prst="rect">
            <a:avLst/>
          </a:prstGeom>
          <a:noFill/>
          <a:ln cap="flat" cmpd="sng" w="54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Network (IP)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76"/>
          <p:cNvSpPr/>
          <p:nvPr/>
        </p:nvSpPr>
        <p:spPr>
          <a:xfrm>
            <a:off x="6217920" y="6275520"/>
            <a:ext cx="1813680" cy="582480"/>
          </a:xfrm>
          <a:prstGeom prst="rect">
            <a:avLst/>
          </a:prstGeom>
          <a:noFill/>
          <a:ln cap="flat" cmpd="sng" w="54700">
            <a:solidFill>
              <a:srgbClr val="00A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Link (Ethernet)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7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But that’s what switches are for – No?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7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This room → Point-to-point link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This room + next room → Switch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This room + next room + foundation hall → Switches with VLAN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This university + Internet → Router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Good for conceptualization - not always as simple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8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Every device has a MAC – Why do we need another address?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78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Ethernet (MAC) addresses are flat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Not the only link layer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Not related to network topology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Remember – we are still connecting to hosts!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How do we go from: 52:54:00:86:38:14 to tntech?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Other reasons?</a:t>
            </a:r>
            <a:br>
              <a:rPr b="0" i="0" lang="en-US" sz="1800" u="none" cap="none" strike="noStrike"/>
            </a:br>
            <a:r>
              <a:rPr b="1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8"/>
          <p:cNvSpPr/>
          <p:nvPr/>
        </p:nvSpPr>
        <p:spPr>
          <a:xfrm>
            <a:off x="9737280" y="2011680"/>
            <a:ext cx="2286000" cy="640080"/>
          </a:xfrm>
          <a:prstGeom prst="rect">
            <a:avLst/>
          </a:prstGeom>
          <a:noFill/>
          <a:ln cap="flat" cmpd="sng" w="547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Apps (HTTP)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78"/>
          <p:cNvSpPr/>
          <p:nvPr/>
        </p:nvSpPr>
        <p:spPr>
          <a:xfrm>
            <a:off x="9737280" y="3108960"/>
            <a:ext cx="2286000" cy="640080"/>
          </a:xfrm>
          <a:prstGeom prst="rect">
            <a:avLst/>
          </a:prstGeom>
          <a:noFill/>
          <a:ln cap="flat" cmpd="sng" w="547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Transport (TCP/UDP)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78"/>
          <p:cNvSpPr/>
          <p:nvPr/>
        </p:nvSpPr>
        <p:spPr>
          <a:xfrm>
            <a:off x="9717840" y="4023360"/>
            <a:ext cx="2286000" cy="640080"/>
          </a:xfrm>
          <a:prstGeom prst="rect">
            <a:avLst/>
          </a:prstGeom>
          <a:noFill/>
          <a:ln cap="flat" cmpd="sng" w="54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Network (IP Address)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78"/>
          <p:cNvSpPr/>
          <p:nvPr/>
        </p:nvSpPr>
        <p:spPr>
          <a:xfrm>
            <a:off x="9717840" y="4887360"/>
            <a:ext cx="2286000" cy="640080"/>
          </a:xfrm>
          <a:prstGeom prst="rect">
            <a:avLst/>
          </a:prstGeom>
          <a:noFill/>
          <a:ln cap="flat" cmpd="sng" w="54700">
            <a:solidFill>
              <a:srgbClr val="00A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Link (MAC Address)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9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Global Address in IP – Each node has an unique address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9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A 32 bit number in quad-dot notation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Identifies an </a:t>
            </a:r>
            <a:r>
              <a:rPr b="1" i="1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Interface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1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A host might have several interfaces!!!</a:t>
            </a:r>
            <a:br>
              <a:rPr b="0" i="0" lang="en-US" sz="1800" u="none" cap="none" strike="noStrike"/>
            </a:br>
            <a:r>
              <a:rPr b="1" i="1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1" lang="en-US" sz="2400" u="none" cap="none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129</a:t>
            </a:r>
            <a:r>
              <a:rPr b="0" i="1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1" lang="en-US" sz="2400" u="none" cap="none" strike="noStrike">
                <a:solidFill>
                  <a:srgbClr val="158466"/>
                </a:solidFill>
                <a:latin typeface="Montserrat"/>
                <a:ea typeface="Montserrat"/>
                <a:cs typeface="Montserrat"/>
                <a:sym typeface="Montserrat"/>
              </a:rPr>
              <a:t>82</a:t>
            </a:r>
            <a:r>
              <a:rPr b="0" i="1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1" lang="en-US" sz="2400" u="none" cap="none" strike="noStrike">
                <a:solidFill>
                  <a:srgbClr val="2A6099"/>
                </a:solidFill>
                <a:latin typeface="Montserrat"/>
                <a:ea typeface="Montserrat"/>
                <a:cs typeface="Montserrat"/>
                <a:sym typeface="Montserrat"/>
              </a:rPr>
              <a:t>138</a:t>
            </a:r>
            <a:r>
              <a:rPr b="0" i="1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1" lang="en-US" sz="2400" u="none" cap="none" strike="noStrik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254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r>
              <a:rPr b="0" i="1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10000001</a:t>
            </a:r>
            <a:r>
              <a:rPr b="0" i="1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1" lang="en-US" sz="2400" u="none" cap="none" strike="noStrik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01010010</a:t>
            </a:r>
            <a:r>
              <a:rPr b="0" i="1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1" lang="en-US" sz="2400" u="none" cap="none" strike="noStrike">
                <a:solidFill>
                  <a:srgbClr val="2A6099"/>
                </a:solidFill>
                <a:latin typeface="Montserrat"/>
                <a:ea typeface="Montserrat"/>
                <a:cs typeface="Montserrat"/>
                <a:sym typeface="Montserrat"/>
              </a:rPr>
              <a:t>10001010</a:t>
            </a:r>
            <a:r>
              <a:rPr b="0" i="1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1" lang="en-US" sz="2400" u="none" cap="none" strike="noStrik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11111110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47419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19-9780123850591 copy" id="428" name="Google Shape;42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4720" y="3931920"/>
            <a:ext cx="3889440" cy="248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IP allows the network to scale!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80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br>
              <a:rPr b="0" i="0" lang="en-US" sz="1800" u="none" cap="none" strike="noStrike"/>
            </a:b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What if addresses were arbitrary?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14-9780123850591 copy" id="435" name="Google Shape;43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360" y="3108960"/>
            <a:ext cx="4248000" cy="3608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80"/>
          <p:cNvSpPr txBox="1"/>
          <p:nvPr/>
        </p:nvSpPr>
        <p:spPr>
          <a:xfrm>
            <a:off x="8412480" y="374904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1.1.2.1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80"/>
          <p:cNvSpPr txBox="1"/>
          <p:nvPr/>
        </p:nvSpPr>
        <p:spPr>
          <a:xfrm>
            <a:off x="2870280" y="367704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1.1.2.2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80"/>
          <p:cNvSpPr txBox="1"/>
          <p:nvPr/>
        </p:nvSpPr>
        <p:spPr>
          <a:xfrm>
            <a:off x="4607640" y="283464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5.1.6.7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80"/>
          <p:cNvCxnSpPr/>
          <p:nvPr/>
        </p:nvCxnSpPr>
        <p:spPr>
          <a:xfrm rot="10800000">
            <a:off x="6309360" y="4754880"/>
            <a:ext cx="457200" cy="54864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0" name="Google Shape;440;p80"/>
          <p:cNvSpPr txBox="1"/>
          <p:nvPr/>
        </p:nvSpPr>
        <p:spPr>
          <a:xfrm>
            <a:off x="6985080" y="5120640"/>
            <a:ext cx="225036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1.1.2.1 | Interface 3</a:t>
            </a:r>
            <a:br>
              <a:rPr lang="en-US" sz="1800"/>
            </a:b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1.1.2.2 | Interface 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…..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Solution  - Group hosts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1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br>
              <a:rPr b="0" i="0" lang="en-US" sz="1800" u="none" cap="none" strike="noStrike"/>
            </a:b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What if addresses were arbitrary?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14-9780123850591 copy" id="447" name="Google Shape;447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360" y="3108960"/>
            <a:ext cx="4248000" cy="360864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81"/>
          <p:cNvSpPr txBox="1"/>
          <p:nvPr/>
        </p:nvSpPr>
        <p:spPr>
          <a:xfrm>
            <a:off x="4607640" y="285408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sngStrike">
                <a:latin typeface="Arial"/>
                <a:ea typeface="Arial"/>
                <a:cs typeface="Arial"/>
                <a:sym typeface="Arial"/>
              </a:rPr>
              <a:t>5.1.6.7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Google Shape;449;p81"/>
          <p:cNvCxnSpPr/>
          <p:nvPr/>
        </p:nvCxnSpPr>
        <p:spPr>
          <a:xfrm rot="10800000">
            <a:off x="6309360" y="4754880"/>
            <a:ext cx="457200" cy="54864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0" name="Google Shape;450;p81"/>
          <p:cNvSpPr txBox="1"/>
          <p:nvPr/>
        </p:nvSpPr>
        <p:spPr>
          <a:xfrm>
            <a:off x="6985080" y="5120640"/>
            <a:ext cx="22503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1.1.*.* | Interface 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1"/>
          <p:cNvSpPr txBox="1"/>
          <p:nvPr/>
        </p:nvSpPr>
        <p:spPr>
          <a:xfrm>
            <a:off x="2870640" y="367704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1.1.2.2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1"/>
          <p:cNvSpPr txBox="1"/>
          <p:nvPr/>
        </p:nvSpPr>
        <p:spPr>
          <a:xfrm>
            <a:off x="3728880" y="285408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1.1.2.1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IP addresses are in Network + Host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2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1.1.2.1 →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1.1 → Network part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2.1 → host part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Each octet can range from 1- 255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Hierarchical address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14-9780123850591 copy" id="459" name="Google Shape;45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3360" y="2388960"/>
            <a:ext cx="4248000" cy="3608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82"/>
          <p:cNvSpPr txBox="1"/>
          <p:nvPr/>
        </p:nvSpPr>
        <p:spPr>
          <a:xfrm>
            <a:off x="8207640" y="188208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sngStrike">
                <a:latin typeface="Arial"/>
                <a:ea typeface="Arial"/>
                <a:cs typeface="Arial"/>
                <a:sym typeface="Arial"/>
              </a:rPr>
              <a:t>5.1.6.7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82"/>
          <p:cNvCxnSpPr/>
          <p:nvPr/>
        </p:nvCxnSpPr>
        <p:spPr>
          <a:xfrm rot="10800000">
            <a:off x="9189360" y="4034880"/>
            <a:ext cx="457200" cy="54864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2" name="Google Shape;462;p82"/>
          <p:cNvSpPr txBox="1"/>
          <p:nvPr/>
        </p:nvSpPr>
        <p:spPr>
          <a:xfrm>
            <a:off x="9865080" y="4400640"/>
            <a:ext cx="22503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1.1.*.* | Interface 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82"/>
          <p:cNvSpPr txBox="1"/>
          <p:nvPr/>
        </p:nvSpPr>
        <p:spPr>
          <a:xfrm>
            <a:off x="6470640" y="270504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1.1.2.2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82"/>
          <p:cNvSpPr txBox="1"/>
          <p:nvPr/>
        </p:nvSpPr>
        <p:spPr>
          <a:xfrm>
            <a:off x="7328880" y="188208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1.1.2.1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82"/>
          <p:cNvSpPr txBox="1"/>
          <p:nvPr/>
        </p:nvSpPr>
        <p:spPr>
          <a:xfrm>
            <a:off x="457200" y="4572000"/>
            <a:ext cx="6217920" cy="23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CE181E"/>
                </a:solidFill>
                <a:latin typeface="Cambria"/>
                <a:ea typeface="Cambria"/>
                <a:cs typeface="Cambria"/>
                <a:sym typeface="Cambria"/>
              </a:rPr>
              <a:t>129.82.138</a:t>
            </a:r>
            <a:r>
              <a:rPr b="0" lang="en-US" sz="2400" strike="noStrike">
                <a:latin typeface="Cambria"/>
                <a:ea typeface="Cambria"/>
                <a:cs typeface="Cambria"/>
                <a:sym typeface="Cambria"/>
              </a:rPr>
              <a:t>.</a:t>
            </a:r>
            <a:r>
              <a:rPr b="0" lang="en-US" sz="2400" strike="noStrike">
                <a:solidFill>
                  <a:srgbClr val="3FAF46"/>
                </a:solidFill>
                <a:latin typeface="Cambria"/>
                <a:ea typeface="Cambria"/>
                <a:cs typeface="Cambria"/>
                <a:sym typeface="Cambria"/>
              </a:rPr>
              <a:t>254</a:t>
            </a:r>
            <a:br>
              <a:rPr lang="en-US" sz="1800"/>
            </a:br>
            <a:br>
              <a:rPr lang="en-US" sz="1800"/>
            </a:br>
            <a:r>
              <a:rPr b="0" lang="en-US" sz="2400" strike="noStrike">
                <a:solidFill>
                  <a:srgbClr val="CE181E"/>
                </a:solidFill>
                <a:latin typeface="Cambria"/>
                <a:ea typeface="Cambria"/>
                <a:cs typeface="Cambria"/>
                <a:sym typeface="Cambria"/>
              </a:rPr>
              <a:t>10000001.01010010.10001010</a:t>
            </a:r>
            <a:r>
              <a:rPr b="0" lang="en-US" sz="2400" strike="noStrike">
                <a:latin typeface="Cambria"/>
                <a:ea typeface="Cambria"/>
                <a:cs typeface="Cambria"/>
                <a:sym typeface="Cambria"/>
              </a:rPr>
              <a:t>.</a:t>
            </a:r>
            <a:r>
              <a:rPr b="0" lang="en-US" sz="2400" strike="noStrike">
                <a:solidFill>
                  <a:srgbClr val="3FAF46"/>
                </a:solidFill>
                <a:latin typeface="Cambria"/>
                <a:ea typeface="Cambria"/>
                <a:cs typeface="Cambria"/>
                <a:sym typeface="Cambria"/>
              </a:rPr>
              <a:t>11111110</a:t>
            </a:r>
            <a:br>
              <a:rPr lang="en-US" sz="1800"/>
            </a:b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CE181E"/>
                </a:solidFill>
                <a:latin typeface="Cambria"/>
                <a:ea typeface="Cambria"/>
                <a:cs typeface="Cambria"/>
                <a:sym typeface="Cambria"/>
              </a:rPr>
              <a:t>Network part (24 bits)</a:t>
            </a:r>
            <a:r>
              <a:rPr b="0" lang="en-US" sz="2400" strike="noStrike">
                <a:solidFill>
                  <a:srgbClr val="3FAF46"/>
                </a:solidFill>
                <a:latin typeface="Cambria"/>
                <a:ea typeface="Cambria"/>
                <a:cs typeface="Cambria"/>
                <a:sym typeface="Cambria"/>
              </a:rPr>
              <a:t>. Host part(8 bits)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How do we know host vs network → Subnetting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14-9780123850591 copy" id="471" name="Google Shape;471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3360" y="2388960"/>
            <a:ext cx="4248000" cy="360864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3"/>
          <p:cNvSpPr txBox="1"/>
          <p:nvPr/>
        </p:nvSpPr>
        <p:spPr>
          <a:xfrm>
            <a:off x="8207640" y="188208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sngStrike">
                <a:latin typeface="Arial"/>
                <a:ea typeface="Arial"/>
                <a:cs typeface="Arial"/>
                <a:sym typeface="Arial"/>
              </a:rPr>
              <a:t>5.1.6.7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83"/>
          <p:cNvCxnSpPr/>
          <p:nvPr/>
        </p:nvCxnSpPr>
        <p:spPr>
          <a:xfrm rot="10800000">
            <a:off x="9189360" y="4034880"/>
            <a:ext cx="457200" cy="54864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4" name="Google Shape;474;p83"/>
          <p:cNvSpPr txBox="1"/>
          <p:nvPr/>
        </p:nvSpPr>
        <p:spPr>
          <a:xfrm>
            <a:off x="9865080" y="4400640"/>
            <a:ext cx="22503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1.1.*.* | Interface 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3"/>
          <p:cNvSpPr txBox="1"/>
          <p:nvPr/>
        </p:nvSpPr>
        <p:spPr>
          <a:xfrm>
            <a:off x="6470640" y="270504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1.1.2.2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83"/>
          <p:cNvSpPr txBox="1"/>
          <p:nvPr/>
        </p:nvSpPr>
        <p:spPr>
          <a:xfrm>
            <a:off x="7328880" y="188208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1.1.2.1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83"/>
          <p:cNvSpPr txBox="1"/>
          <p:nvPr/>
        </p:nvSpPr>
        <p:spPr>
          <a:xfrm>
            <a:off x="548640" y="2067480"/>
            <a:ext cx="6217920" cy="340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129.82.138</a:t>
            </a:r>
            <a:r>
              <a:rPr b="0" lang="en-US" sz="2400" strike="noStrik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lang="en-US" sz="2400" strike="noStrik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254 (Address)</a:t>
            </a:r>
            <a:br>
              <a:rPr lang="en-US" sz="1800"/>
            </a:br>
            <a:br>
              <a:rPr lang="en-US" sz="1800"/>
            </a:br>
            <a:r>
              <a:rPr b="0" lang="en-US" sz="2400" strike="noStrike">
                <a:solidFill>
                  <a:srgbClr val="CE181E"/>
                </a:solidFill>
                <a:latin typeface="Cambria"/>
                <a:ea typeface="Cambria"/>
                <a:cs typeface="Cambria"/>
                <a:sym typeface="Cambria"/>
              </a:rPr>
              <a:t>10000001.01010010.10001010</a:t>
            </a:r>
            <a:r>
              <a:rPr b="0" lang="en-US" sz="2400" strike="noStrike">
                <a:latin typeface="Cambria"/>
                <a:ea typeface="Cambria"/>
                <a:cs typeface="Cambria"/>
                <a:sym typeface="Cambria"/>
              </a:rPr>
              <a:t>.</a:t>
            </a:r>
            <a:r>
              <a:rPr b="0" lang="en-US" sz="2400" strike="noStrike">
                <a:solidFill>
                  <a:srgbClr val="3FAF46"/>
                </a:solidFill>
                <a:latin typeface="Cambria"/>
                <a:ea typeface="Cambria"/>
                <a:cs typeface="Cambria"/>
                <a:sym typeface="Cambria"/>
              </a:rPr>
              <a:t>11111110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3FAF46"/>
                </a:solidFill>
                <a:latin typeface="Cambria"/>
                <a:ea typeface="Cambria"/>
                <a:cs typeface="Cambria"/>
                <a:sym typeface="Cambria"/>
              </a:rPr>
              <a:t>11111111.11111111. 11111111.</a:t>
            </a:r>
            <a:r>
              <a:rPr b="0" lang="en-US" sz="2400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00000000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255.255.255.</a:t>
            </a:r>
            <a:r>
              <a:rPr b="0" lang="en-US" sz="2400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0" lang="en-US" sz="2400" strike="noStrik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 (Subnet mask)</a:t>
            </a:r>
            <a:br>
              <a:rPr lang="en-US" sz="1800"/>
            </a:br>
            <a:br>
              <a:rPr lang="en-US" sz="1800"/>
            </a:b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Subnetting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21-9780123850591 copy" id="483" name="Google Shape;48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320" y="981360"/>
            <a:ext cx="4464360" cy="348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5040" y="4942080"/>
            <a:ext cx="3819600" cy="13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84"/>
          <p:cNvSpPr txBox="1"/>
          <p:nvPr/>
        </p:nvSpPr>
        <p:spPr>
          <a:xfrm>
            <a:off x="2661480" y="4480560"/>
            <a:ext cx="328212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Forwarding Table at Router R1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7"/>
          <p:cNvSpPr/>
          <p:nvPr/>
        </p:nvSpPr>
        <p:spPr>
          <a:xfrm>
            <a:off x="1097280" y="2011680"/>
            <a:ext cx="2286000" cy="640080"/>
          </a:xfrm>
          <a:prstGeom prst="rect">
            <a:avLst/>
          </a:prstGeom>
          <a:noFill/>
          <a:ln cap="flat" cmpd="sng" w="547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Apps (HTTP)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67"/>
          <p:cNvSpPr/>
          <p:nvPr/>
        </p:nvSpPr>
        <p:spPr>
          <a:xfrm>
            <a:off x="1097280" y="3108960"/>
            <a:ext cx="2286000" cy="640080"/>
          </a:xfrm>
          <a:prstGeom prst="rect">
            <a:avLst/>
          </a:prstGeom>
          <a:noFill/>
          <a:ln cap="flat" cmpd="sng" w="547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Transport (TCP/UDP)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67"/>
          <p:cNvSpPr/>
          <p:nvPr/>
        </p:nvSpPr>
        <p:spPr>
          <a:xfrm>
            <a:off x="1077840" y="4023360"/>
            <a:ext cx="2286000" cy="640080"/>
          </a:xfrm>
          <a:prstGeom prst="rect">
            <a:avLst/>
          </a:prstGeom>
          <a:noFill/>
          <a:ln cap="flat" cmpd="sng" w="54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Network (IP)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67"/>
          <p:cNvSpPr/>
          <p:nvPr/>
        </p:nvSpPr>
        <p:spPr>
          <a:xfrm>
            <a:off x="1077840" y="4887360"/>
            <a:ext cx="2286000" cy="640080"/>
          </a:xfrm>
          <a:prstGeom prst="rect">
            <a:avLst/>
          </a:prstGeom>
          <a:noFill/>
          <a:ln cap="flat" cmpd="sng" w="54700">
            <a:solidFill>
              <a:srgbClr val="00A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Link (Ethernet)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67"/>
          <p:cNvSpPr/>
          <p:nvPr/>
        </p:nvSpPr>
        <p:spPr>
          <a:xfrm>
            <a:off x="9017280" y="2011680"/>
            <a:ext cx="2286000" cy="640080"/>
          </a:xfrm>
          <a:prstGeom prst="rect">
            <a:avLst/>
          </a:prstGeom>
          <a:noFill/>
          <a:ln cap="flat" cmpd="sng" w="547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Apps (HTTP)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67"/>
          <p:cNvSpPr/>
          <p:nvPr/>
        </p:nvSpPr>
        <p:spPr>
          <a:xfrm>
            <a:off x="9017280" y="3108960"/>
            <a:ext cx="2286000" cy="640080"/>
          </a:xfrm>
          <a:prstGeom prst="rect">
            <a:avLst/>
          </a:prstGeom>
          <a:noFill/>
          <a:ln cap="flat" cmpd="sng" w="547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Transport (TCP/UDP)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67"/>
          <p:cNvSpPr/>
          <p:nvPr/>
        </p:nvSpPr>
        <p:spPr>
          <a:xfrm>
            <a:off x="8997840" y="4023360"/>
            <a:ext cx="2286000" cy="640080"/>
          </a:xfrm>
          <a:prstGeom prst="rect">
            <a:avLst/>
          </a:prstGeom>
          <a:noFill/>
          <a:ln cap="flat" cmpd="sng" w="54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Network (IP)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67"/>
          <p:cNvSpPr/>
          <p:nvPr/>
        </p:nvSpPr>
        <p:spPr>
          <a:xfrm>
            <a:off x="8997840" y="4887360"/>
            <a:ext cx="2286000" cy="640080"/>
          </a:xfrm>
          <a:prstGeom prst="rect">
            <a:avLst/>
          </a:prstGeom>
          <a:noFill/>
          <a:ln cap="flat" cmpd="sng" w="54700">
            <a:solidFill>
              <a:srgbClr val="00A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Link (Ethernet)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67"/>
          <p:cNvSpPr/>
          <p:nvPr/>
        </p:nvSpPr>
        <p:spPr>
          <a:xfrm>
            <a:off x="3741840" y="5139360"/>
            <a:ext cx="2286000" cy="640080"/>
          </a:xfrm>
          <a:prstGeom prst="rect">
            <a:avLst/>
          </a:prstGeom>
          <a:noFill/>
          <a:ln cap="flat" cmpd="sng" w="54700">
            <a:solidFill>
              <a:srgbClr val="00A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Ethernet Interface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67"/>
          <p:cNvSpPr/>
          <p:nvPr/>
        </p:nvSpPr>
        <p:spPr>
          <a:xfrm>
            <a:off x="3657600" y="4023360"/>
            <a:ext cx="2468880" cy="1737360"/>
          </a:xfrm>
          <a:prstGeom prst="rect">
            <a:avLst/>
          </a:prstGeom>
          <a:noFill/>
          <a:ln cap="flat" cmpd="sng" w="547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67"/>
          <p:cNvSpPr/>
          <p:nvPr/>
        </p:nvSpPr>
        <p:spPr>
          <a:xfrm>
            <a:off x="6441840" y="5103360"/>
            <a:ext cx="2286000" cy="640080"/>
          </a:xfrm>
          <a:prstGeom prst="rect">
            <a:avLst/>
          </a:prstGeom>
          <a:noFill/>
          <a:ln cap="flat" cmpd="sng" w="54700">
            <a:solidFill>
              <a:srgbClr val="00A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Ethernet Interface</a:t>
            </a:r>
            <a:endParaRPr b="0" sz="180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67"/>
          <p:cNvSpPr/>
          <p:nvPr/>
        </p:nvSpPr>
        <p:spPr>
          <a:xfrm>
            <a:off x="6357600" y="4023360"/>
            <a:ext cx="2468880" cy="1737360"/>
          </a:xfrm>
          <a:prstGeom prst="rect">
            <a:avLst/>
          </a:prstGeom>
          <a:noFill/>
          <a:ln cap="flat" cmpd="sng" w="547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67"/>
          <p:cNvCxnSpPr/>
          <p:nvPr/>
        </p:nvCxnSpPr>
        <p:spPr>
          <a:xfrm>
            <a:off x="3383280" y="3291840"/>
            <a:ext cx="5634000" cy="0"/>
          </a:xfrm>
          <a:prstGeom prst="straightConnector1">
            <a:avLst/>
          </a:prstGeom>
          <a:noFill/>
          <a:ln cap="flat" cmpd="sng" w="54700">
            <a:solidFill>
              <a:srgbClr val="2A6099"/>
            </a:solidFill>
            <a:prstDash val="dashDot"/>
            <a:round/>
            <a:headEnd len="med" w="med" type="triangle"/>
            <a:tailEnd len="med" w="med" type="triangle"/>
          </a:ln>
        </p:spPr>
      </p:cxnSp>
      <p:sp>
        <p:nvSpPr>
          <p:cNvPr id="300" name="Google Shape;300;p67"/>
          <p:cNvSpPr txBox="1"/>
          <p:nvPr/>
        </p:nvSpPr>
        <p:spPr>
          <a:xfrm>
            <a:off x="3863520" y="2926080"/>
            <a:ext cx="12718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Segments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67"/>
          <p:cNvCxnSpPr/>
          <p:nvPr/>
        </p:nvCxnSpPr>
        <p:spPr>
          <a:xfrm>
            <a:off x="3383280" y="2250720"/>
            <a:ext cx="5634000" cy="0"/>
          </a:xfrm>
          <a:prstGeom prst="straightConnector1">
            <a:avLst/>
          </a:prstGeom>
          <a:noFill/>
          <a:ln cap="flat" cmpd="sng" w="54700">
            <a:solidFill>
              <a:srgbClr val="2A6099"/>
            </a:solidFill>
            <a:prstDash val="dashDot"/>
            <a:round/>
            <a:headEnd len="med" w="med" type="triangle"/>
            <a:tailEnd len="med" w="med" type="triangle"/>
          </a:ln>
        </p:spPr>
      </p:cxnSp>
      <p:sp>
        <p:nvSpPr>
          <p:cNvPr id="302" name="Google Shape;302;p67"/>
          <p:cNvSpPr txBox="1"/>
          <p:nvPr/>
        </p:nvSpPr>
        <p:spPr>
          <a:xfrm>
            <a:off x="3899520" y="1884960"/>
            <a:ext cx="67464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Data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67"/>
          <p:cNvCxnSpPr/>
          <p:nvPr/>
        </p:nvCxnSpPr>
        <p:spPr>
          <a:xfrm>
            <a:off x="3383280" y="4410720"/>
            <a:ext cx="5634000" cy="0"/>
          </a:xfrm>
          <a:prstGeom prst="straightConnector1">
            <a:avLst/>
          </a:prstGeom>
          <a:noFill/>
          <a:ln cap="flat" cmpd="sng" w="54700">
            <a:solidFill>
              <a:srgbClr val="FF0000"/>
            </a:solidFill>
            <a:prstDash val="dashDot"/>
            <a:round/>
            <a:headEnd len="med" w="med" type="triangle"/>
            <a:tailEnd len="med" w="med" type="triangle"/>
          </a:ln>
        </p:spPr>
      </p:cxnSp>
      <p:sp>
        <p:nvSpPr>
          <p:cNvPr id="304" name="Google Shape;304;p67"/>
          <p:cNvSpPr txBox="1"/>
          <p:nvPr/>
        </p:nvSpPr>
        <p:spPr>
          <a:xfrm>
            <a:off x="3863520" y="4044960"/>
            <a:ext cx="104184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Packets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67"/>
          <p:cNvCxnSpPr/>
          <p:nvPr/>
        </p:nvCxnSpPr>
        <p:spPr>
          <a:xfrm>
            <a:off x="3383280" y="5274720"/>
            <a:ext cx="5634000" cy="0"/>
          </a:xfrm>
          <a:prstGeom prst="straightConnector1">
            <a:avLst/>
          </a:prstGeom>
          <a:noFill/>
          <a:ln cap="flat" cmpd="sng" w="54700">
            <a:solidFill>
              <a:srgbClr val="00A933"/>
            </a:solidFill>
            <a:prstDash val="dashDot"/>
            <a:round/>
            <a:headEnd len="med" w="med" type="triangle"/>
            <a:tailEnd len="med" w="med" type="triangle"/>
          </a:ln>
        </p:spPr>
      </p:cxnSp>
      <p:sp>
        <p:nvSpPr>
          <p:cNvPr id="306" name="Google Shape;306;p67"/>
          <p:cNvSpPr txBox="1"/>
          <p:nvPr/>
        </p:nvSpPr>
        <p:spPr>
          <a:xfrm>
            <a:off x="3863520" y="4764960"/>
            <a:ext cx="99144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Frames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7"/>
          <p:cNvSpPr txBox="1"/>
          <p:nvPr/>
        </p:nvSpPr>
        <p:spPr>
          <a:xfrm>
            <a:off x="2268360" y="6146640"/>
            <a:ext cx="16635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Bits (1010001)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66960"/>
            <a:ext cx="2590560" cy="1761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67"/>
          <p:cNvCxnSpPr>
            <a:stCxn id="290" idx="2"/>
            <a:endCxn id="296" idx="2"/>
          </p:cNvCxnSpPr>
          <p:nvPr/>
        </p:nvCxnSpPr>
        <p:spPr>
          <a:xfrm flipH="1" rot="-5400000">
            <a:off x="3439740" y="4308540"/>
            <a:ext cx="233400" cy="2671200"/>
          </a:xfrm>
          <a:prstGeom prst="bentConnector3">
            <a:avLst>
              <a:gd fmla="val 50000" name="adj1"/>
            </a:avLst>
          </a:prstGeom>
          <a:noFill/>
          <a:ln cap="flat" cmpd="sng" w="54700">
            <a:solidFill>
              <a:srgbClr val="00A933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310" name="Google Shape;310;p67"/>
          <p:cNvCxnSpPr>
            <a:stCxn id="296" idx="2"/>
            <a:endCxn id="298" idx="2"/>
          </p:cNvCxnSpPr>
          <p:nvPr/>
        </p:nvCxnSpPr>
        <p:spPr>
          <a:xfrm flipH="1" rot="-5400000">
            <a:off x="6241740" y="4411020"/>
            <a:ext cx="600" cy="2700000"/>
          </a:xfrm>
          <a:prstGeom prst="bentConnector3">
            <a:avLst>
              <a:gd fmla="val 50000" name="adj1"/>
            </a:avLst>
          </a:prstGeom>
          <a:noFill/>
          <a:ln cap="flat" cmpd="sng" w="54700">
            <a:solidFill>
              <a:srgbClr val="00A93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67"/>
          <p:cNvCxnSpPr>
            <a:stCxn id="298" idx="2"/>
            <a:endCxn id="294" idx="2"/>
          </p:cNvCxnSpPr>
          <p:nvPr/>
        </p:nvCxnSpPr>
        <p:spPr>
          <a:xfrm rot="-5400000">
            <a:off x="8749740" y="4369620"/>
            <a:ext cx="233400" cy="2548800"/>
          </a:xfrm>
          <a:prstGeom prst="bentConnector3">
            <a:avLst>
              <a:gd fmla="val 50000" name="adj1"/>
            </a:avLst>
          </a:prstGeom>
          <a:noFill/>
          <a:ln cap="flat" cmpd="sng" w="54700">
            <a:solidFill>
              <a:srgbClr val="00A933"/>
            </a:solidFill>
            <a:prstDash val="dashDot"/>
            <a:round/>
            <a:headEnd len="sm" w="sm" type="none"/>
            <a:tailEnd len="sm" w="sm" type="none"/>
          </a:ln>
        </p:spPr>
      </p:cxnSp>
      <p:pic>
        <p:nvPicPr>
          <p:cNvPr id="312" name="Google Shape;31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9680" y="91440"/>
            <a:ext cx="2590560" cy="176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Subnetting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21-9780123850591 copy" id="491" name="Google Shape;49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320" y="981360"/>
            <a:ext cx="4464360" cy="348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5040" y="4942080"/>
            <a:ext cx="3819600" cy="13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85"/>
          <p:cNvSpPr txBox="1"/>
          <p:nvPr/>
        </p:nvSpPr>
        <p:spPr>
          <a:xfrm>
            <a:off x="832680" y="2103120"/>
            <a:ext cx="4836600" cy="329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Three classes: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	Class A: 129.0.0.0/8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	Class B: 129.82.0.0/16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	Class C: 129.82.2.0/14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	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6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Well, not really!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21-9780123850591 copy" id="499" name="Google Shape;499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320" y="981360"/>
            <a:ext cx="4464360" cy="348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5040" y="4942080"/>
            <a:ext cx="3819600" cy="13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86"/>
          <p:cNvSpPr txBox="1"/>
          <p:nvPr/>
        </p:nvSpPr>
        <p:spPr>
          <a:xfrm>
            <a:off x="832680" y="2103120"/>
            <a:ext cx="4836600" cy="467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CIDR: Classless Interdomain routing</a:t>
            </a:r>
            <a:br>
              <a:rPr lang="en-US" sz="1800"/>
            </a:b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85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subnet portion of address of arbitrary length</a:t>
            </a:r>
            <a:br>
              <a:rPr lang="en-US" sz="1800"/>
            </a:b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address format: </a:t>
            </a:r>
            <a:r>
              <a:rPr b="0" lang="en-US" sz="28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a.b.c.d/x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, where x is # bits in subnet portion of address</a:t>
            </a:r>
            <a:br>
              <a:rPr lang="en-US" sz="1800"/>
            </a:b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129.82.13.0/23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More flexible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7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Now routers can operate on Network address!!!!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14-9780123850591 copy" id="507" name="Google Shape;507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3360" y="2388960"/>
            <a:ext cx="4248000" cy="360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8" name="Google Shape;508;p87"/>
          <p:cNvCxnSpPr/>
          <p:nvPr/>
        </p:nvCxnSpPr>
        <p:spPr>
          <a:xfrm rot="10800000">
            <a:off x="9189360" y="4034880"/>
            <a:ext cx="457200" cy="54864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9" name="Google Shape;509;p87"/>
          <p:cNvSpPr txBox="1"/>
          <p:nvPr/>
        </p:nvSpPr>
        <p:spPr>
          <a:xfrm>
            <a:off x="8869680" y="4400640"/>
            <a:ext cx="324576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129.82.138.0/24 | Interface 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149.149.2.254/24| Iface 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87"/>
          <p:cNvSpPr txBox="1"/>
          <p:nvPr/>
        </p:nvSpPr>
        <p:spPr>
          <a:xfrm>
            <a:off x="5669280" y="222840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129.82.138.253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87"/>
          <p:cNvSpPr txBox="1"/>
          <p:nvPr/>
        </p:nvSpPr>
        <p:spPr>
          <a:xfrm>
            <a:off x="7328880" y="188208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129.82.138.252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87"/>
          <p:cNvSpPr txBox="1"/>
          <p:nvPr/>
        </p:nvSpPr>
        <p:spPr>
          <a:xfrm>
            <a:off x="548640" y="2067480"/>
            <a:ext cx="6217920" cy="408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129.82.138</a:t>
            </a:r>
            <a:r>
              <a:rPr b="0" lang="en-US" sz="2400" strike="noStrik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lang="en-US" sz="2400" strike="noStrik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254 (Address)</a:t>
            </a:r>
            <a:br>
              <a:rPr lang="en-US" sz="1800"/>
            </a:b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CE181E"/>
                </a:solidFill>
                <a:latin typeface="Cambria"/>
                <a:ea typeface="Cambria"/>
                <a:cs typeface="Cambria"/>
                <a:sym typeface="Cambria"/>
              </a:rPr>
              <a:t>10000001.01010010.10001010</a:t>
            </a:r>
            <a:r>
              <a:rPr b="0" lang="en-US" sz="2400" strike="noStrike">
                <a:latin typeface="Cambria"/>
                <a:ea typeface="Cambria"/>
                <a:cs typeface="Cambria"/>
                <a:sym typeface="Cambria"/>
              </a:rPr>
              <a:t>.</a:t>
            </a:r>
            <a:r>
              <a:rPr b="0" lang="en-US" sz="2400" strike="noStrike">
                <a:solidFill>
                  <a:srgbClr val="3FAF46"/>
                </a:solidFill>
                <a:latin typeface="Cambria"/>
                <a:ea typeface="Cambria"/>
                <a:cs typeface="Cambria"/>
                <a:sym typeface="Cambria"/>
              </a:rPr>
              <a:t>11111110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3FAF46"/>
                </a:solidFill>
                <a:latin typeface="Cambria"/>
                <a:ea typeface="Cambria"/>
                <a:cs typeface="Cambria"/>
                <a:sym typeface="Cambria"/>
              </a:rPr>
              <a:t>11111111.11111111. 11111111.</a:t>
            </a:r>
            <a:r>
              <a:rPr b="0" lang="en-US" sz="2400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00000000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255.255.255.</a:t>
            </a:r>
            <a:r>
              <a:rPr b="0" lang="en-US" sz="2400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0" lang="en-US" sz="2400" strike="noStrik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 (Subnet mask)</a:t>
            </a:r>
            <a:br>
              <a:rPr lang="en-US" sz="1800"/>
            </a:br>
            <a:br>
              <a:rPr lang="en-US" sz="1800"/>
            </a:br>
            <a:r>
              <a:rPr b="1" lang="en-US" sz="2200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129.82.138.254 + 255.255.255.0 → 129.82.138.0/24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87"/>
          <p:cNvSpPr txBox="1"/>
          <p:nvPr/>
        </p:nvSpPr>
        <p:spPr>
          <a:xfrm>
            <a:off x="10123200" y="1756440"/>
            <a:ext cx="176400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149.149.2.254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8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Address management is localized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14-9780123850591 copy" id="519" name="Google Shape;51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3360" y="2388960"/>
            <a:ext cx="4248000" cy="360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0" name="Google Shape;520;p88"/>
          <p:cNvCxnSpPr/>
          <p:nvPr/>
        </p:nvCxnSpPr>
        <p:spPr>
          <a:xfrm rot="10800000">
            <a:off x="9189360" y="4034880"/>
            <a:ext cx="457200" cy="54864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1" name="Google Shape;521;p88"/>
          <p:cNvSpPr txBox="1"/>
          <p:nvPr/>
        </p:nvSpPr>
        <p:spPr>
          <a:xfrm>
            <a:off x="8869680" y="4400640"/>
            <a:ext cx="324576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129.82.138.0/24 | Interface 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149.149.2.254/24| Iface 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88"/>
          <p:cNvSpPr txBox="1"/>
          <p:nvPr/>
        </p:nvSpPr>
        <p:spPr>
          <a:xfrm>
            <a:off x="5669280" y="222840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129.82.138.253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88"/>
          <p:cNvSpPr txBox="1"/>
          <p:nvPr/>
        </p:nvSpPr>
        <p:spPr>
          <a:xfrm>
            <a:off x="7328880" y="188208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129.82.138.252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88"/>
          <p:cNvSpPr txBox="1"/>
          <p:nvPr/>
        </p:nvSpPr>
        <p:spPr>
          <a:xfrm>
            <a:off x="365760" y="2468880"/>
            <a:ext cx="6217920" cy="23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Montserrat"/>
                <a:ea typeface="Montserrat"/>
                <a:cs typeface="Montserrat"/>
                <a:sym typeface="Montserrat"/>
              </a:rPr>
              <a:t>No coordination needed for adding</a:t>
            </a:r>
            <a:br>
              <a:rPr lang="en-US" sz="1800"/>
            </a:br>
            <a:r>
              <a:rPr b="0" lang="en-US" sz="2400" strike="noStrike">
                <a:latin typeface="Montserrat"/>
                <a:ea typeface="Montserrat"/>
                <a:cs typeface="Montserrat"/>
                <a:sym typeface="Montserrat"/>
              </a:rPr>
              <a:t>129.82.138.251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Montserrat"/>
                <a:ea typeface="Montserrat"/>
                <a:cs typeface="Montserrat"/>
                <a:sym typeface="Montserrat"/>
              </a:rPr>
              <a:t>No routing update needs to go out</a:t>
            </a:r>
            <a:br>
              <a:rPr lang="en-US" sz="1800"/>
            </a:br>
            <a:br>
              <a:rPr lang="en-US" sz="1800"/>
            </a:b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88"/>
          <p:cNvSpPr txBox="1"/>
          <p:nvPr/>
        </p:nvSpPr>
        <p:spPr>
          <a:xfrm>
            <a:off x="10123200" y="1756440"/>
            <a:ext cx="176400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149.149.2.254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88"/>
          <p:cNvSpPr txBox="1"/>
          <p:nvPr/>
        </p:nvSpPr>
        <p:spPr>
          <a:xfrm>
            <a:off x="7589520" y="230544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129.82.138.251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9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Address management can be automated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14-9780123850591 copy" id="532" name="Google Shape;532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3360" y="2388960"/>
            <a:ext cx="4248000" cy="360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3" name="Google Shape;533;p89"/>
          <p:cNvCxnSpPr/>
          <p:nvPr/>
        </p:nvCxnSpPr>
        <p:spPr>
          <a:xfrm rot="10800000">
            <a:off x="9189360" y="4034880"/>
            <a:ext cx="457200" cy="54864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4" name="Google Shape;534;p89"/>
          <p:cNvSpPr txBox="1"/>
          <p:nvPr/>
        </p:nvSpPr>
        <p:spPr>
          <a:xfrm>
            <a:off x="8869680" y="4400640"/>
            <a:ext cx="324576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129.82.138.0/24 | Interface 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149.149.2.254/24| Iface 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89"/>
          <p:cNvSpPr txBox="1"/>
          <p:nvPr/>
        </p:nvSpPr>
        <p:spPr>
          <a:xfrm>
            <a:off x="5669280" y="222840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129.82.138.253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89"/>
          <p:cNvSpPr txBox="1"/>
          <p:nvPr/>
        </p:nvSpPr>
        <p:spPr>
          <a:xfrm>
            <a:off x="7328880" y="188208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129.82.138.252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89"/>
          <p:cNvSpPr txBox="1"/>
          <p:nvPr/>
        </p:nvSpPr>
        <p:spPr>
          <a:xfrm>
            <a:off x="365760" y="2468880"/>
            <a:ext cx="6217920" cy="38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Montserrat"/>
                <a:ea typeface="Montserrat"/>
                <a:cs typeface="Montserrat"/>
                <a:sym typeface="Montserrat"/>
              </a:rPr>
              <a:t>ARP: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Montserrat"/>
                <a:ea typeface="Montserrat"/>
                <a:cs typeface="Montserrat"/>
                <a:sym typeface="Montserrat"/>
              </a:rPr>
              <a:t>	Map IP address to MAC address</a:t>
            </a:r>
            <a:br>
              <a:rPr lang="en-US" sz="1800"/>
            </a:br>
            <a:r>
              <a:rPr b="0" lang="en-US" sz="2400" strike="noStrike">
                <a:latin typeface="Montserrat"/>
                <a:ea typeface="Montserrat"/>
                <a:cs typeface="Montserrat"/>
                <a:sym typeface="Montserrat"/>
              </a:rPr>
              <a:t>DHCP: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Montserrat"/>
                <a:ea typeface="Montserrat"/>
                <a:cs typeface="Montserrat"/>
                <a:sym typeface="Montserrat"/>
              </a:rPr>
              <a:t>	Learn IP address, gateway, DNS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Montserrat"/>
                <a:ea typeface="Montserrat"/>
                <a:cs typeface="Montserrat"/>
                <a:sym typeface="Montserrat"/>
              </a:rPr>
              <a:t>More on these later.</a:t>
            </a:r>
            <a:br>
              <a:rPr lang="en-US" sz="1800"/>
            </a:b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89"/>
          <p:cNvSpPr txBox="1"/>
          <p:nvPr/>
        </p:nvSpPr>
        <p:spPr>
          <a:xfrm>
            <a:off x="10123200" y="1756440"/>
            <a:ext cx="176400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149.149.2.254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89"/>
          <p:cNvSpPr txBox="1"/>
          <p:nvPr/>
        </p:nvSpPr>
        <p:spPr>
          <a:xfrm>
            <a:off x="7589520" y="230544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129.82.138.251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You have an address – Send data now. IP service model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90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Montserrat"/>
                <a:ea typeface="Montserrat"/>
                <a:cs typeface="Montserrat"/>
                <a:sym typeface="Montserrat"/>
              </a:rPr>
              <a:t>Packet Delivery Model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Connectionless model for data delivery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Best-effort delivery (unreliable service)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packets are lost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packets are delivered out of order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duplicate copies of a packet are delivered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packets can be delayed for a long time</a:t>
            </a:r>
            <a:br>
              <a:rPr b="0" i="0" lang="en-US" sz="1800" u="none" cap="none" strike="noStrike"/>
            </a:b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Montserrat"/>
                <a:ea typeface="Montserrat"/>
                <a:cs typeface="Montserrat"/>
                <a:sym typeface="Montserrat"/>
              </a:rPr>
              <a:t>Global Addressing Scheme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Montserrat"/>
                <a:ea typeface="Montserrat"/>
                <a:cs typeface="Montserrat"/>
                <a:sym typeface="Montserrat"/>
              </a:rPr>
              <a:t>Provides a way to identify all hosts in the network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899" lvl="2" marL="7426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IP Packet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16-9780123850591 copy" id="551" name="Google Shape;551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160" y="2011680"/>
            <a:ext cx="4830120" cy="375588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91"/>
          <p:cNvSpPr txBox="1"/>
          <p:nvPr/>
        </p:nvSpPr>
        <p:spPr>
          <a:xfrm>
            <a:off x="6492240" y="822960"/>
            <a:ext cx="5388120" cy="807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Version (4): 4 </a:t>
            </a:r>
            <a:br>
              <a:rPr lang="en-US" sz="1800"/>
            </a:b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Hlen (4): number of 32-bit words in header</a:t>
            </a:r>
            <a:br>
              <a:rPr lang="en-US" sz="1800"/>
            </a:b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TOS (8): type of service (not widely used)</a:t>
            </a:r>
            <a:br>
              <a:rPr lang="en-US" sz="1800"/>
            </a:b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Length (16): number of bytes in this datagram</a:t>
            </a:r>
            <a:br>
              <a:rPr lang="en-US" sz="1800"/>
            </a:b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Ident (16): used by fragmentation</a:t>
            </a:r>
            <a:br>
              <a:rPr lang="en-US" sz="1800"/>
            </a:b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Flags/Offset (16): used by fragmentation</a:t>
            </a:r>
            <a:br>
              <a:rPr lang="en-US" sz="1800"/>
            </a:b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TTL (8): number of hops this datagram has traveled</a:t>
            </a:r>
            <a:br>
              <a:rPr lang="en-US" sz="1800"/>
            </a:b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Protocol (8): demux key (TCP=6, UDP=17)</a:t>
            </a:r>
            <a:br>
              <a:rPr lang="en-US" sz="1800"/>
            </a:b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Checksum (16): of the header only</a:t>
            </a:r>
            <a:br>
              <a:rPr lang="en-US" sz="1800"/>
            </a:b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DestAddr &amp; SrcAddr (32)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IP Fragmentation and Reassembly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17-9780123850591 copy" id="558" name="Google Shape;558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3760" y="1656720"/>
            <a:ext cx="6913440" cy="300672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92"/>
          <p:cNvSpPr txBox="1"/>
          <p:nvPr/>
        </p:nvSpPr>
        <p:spPr>
          <a:xfrm>
            <a:off x="640080" y="2011680"/>
            <a:ext cx="4252320" cy="21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Underlying Layer 2 limitations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Ethernet 1500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PPP 512</a:t>
            </a:r>
            <a:br>
              <a:rPr lang="en-US" sz="1800"/>
            </a:b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Break packets into smaller chunk and </a:t>
            </a:r>
            <a:br>
              <a:rPr lang="en-US" sz="1800"/>
            </a:b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reassemble later</a:t>
            </a:r>
            <a:br>
              <a:rPr lang="en-US" sz="1800"/>
            </a:b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	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IP Fragmentation and Reassembly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5" name="Google Shape;565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920" y="1813680"/>
            <a:ext cx="8157600" cy="495288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93"/>
          <p:cNvSpPr txBox="1"/>
          <p:nvPr/>
        </p:nvSpPr>
        <p:spPr>
          <a:xfrm>
            <a:off x="9673560" y="4682520"/>
            <a:ext cx="111636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wikipedia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IP Fragmentation and Reassembly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Google Shape;572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" y="1713960"/>
            <a:ext cx="9189360" cy="532692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94"/>
          <p:cNvSpPr txBox="1"/>
          <p:nvPr/>
        </p:nvSpPr>
        <p:spPr>
          <a:xfrm>
            <a:off x="10241280" y="4937760"/>
            <a:ext cx="11163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wikipedia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4" name="Google Shape;574;p94"/>
          <p:cNvCxnSpPr/>
          <p:nvPr/>
        </p:nvCxnSpPr>
        <p:spPr>
          <a:xfrm flipH="1">
            <a:off x="3200400" y="3200400"/>
            <a:ext cx="4114800" cy="192024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5" name="Google Shape;575;p94"/>
          <p:cNvSpPr txBox="1"/>
          <p:nvPr/>
        </p:nvSpPr>
        <p:spPr>
          <a:xfrm>
            <a:off x="7589520" y="2834640"/>
            <a:ext cx="87732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Offset</a:t>
            </a:r>
            <a:br>
              <a:rPr lang="en-US" sz="1800"/>
            </a:b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3976/8</a:t>
            </a:r>
            <a:br>
              <a:rPr lang="en-US" sz="1800"/>
            </a:b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8"/>
          <p:cNvSpPr/>
          <p:nvPr/>
        </p:nvSpPr>
        <p:spPr>
          <a:xfrm>
            <a:off x="921600" y="0"/>
            <a:ext cx="103452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Exam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8"/>
          <p:cNvSpPr/>
          <p:nvPr/>
        </p:nvSpPr>
        <p:spPr>
          <a:xfrm>
            <a:off x="1081440" y="1989000"/>
            <a:ext cx="10345200" cy="4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39479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200"/>
              <a:buFont typeface="Noto Sans Symbols"/>
              <a:buChar char="▪"/>
            </a:pPr>
            <a:r>
              <a:rPr b="0" lang="en-US" sz="220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Sept 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28</a:t>
            </a:r>
            <a:r>
              <a:rPr b="0" lang="en-US" sz="220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lang="en-US" sz="220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99" lvl="1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1" i="0" lang="en-US" sz="2200" u="none" cap="none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If you have a conflict, let me know NOW!</a:t>
            </a: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99" lvl="1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Location – iLearn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134" lvl="1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79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200"/>
              <a:buFont typeface="Noto Sans Symbols"/>
              <a:buChar char="▪"/>
            </a:pPr>
            <a:r>
              <a:rPr b="0" lang="en-US" sz="220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Open book – but you may not have time to look things up.</a:t>
            </a:r>
            <a:endParaRPr b="1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79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200"/>
              <a:buFont typeface="Noto Sans Symbols"/>
              <a:buChar char="▪"/>
            </a:pPr>
            <a:r>
              <a:rPr b="0" lang="en-US" sz="220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Only from the book and lecture notes, no programming questions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lang="en-US" sz="220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latin typeface="Montserrat"/>
                <a:ea typeface="Montserrat"/>
                <a:cs typeface="Montserrat"/>
                <a:sym typeface="Montserrat"/>
              </a:rPr>
              <a:t>IP Fragmentation and Reassembly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17-9780123850591 copy" id="581" name="Google Shape;581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3760" y="1656720"/>
            <a:ext cx="6913440" cy="300672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95"/>
          <p:cNvSpPr txBox="1"/>
          <p:nvPr/>
        </p:nvSpPr>
        <p:spPr>
          <a:xfrm>
            <a:off x="640080" y="2011680"/>
            <a:ext cx="4252320" cy="21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Underlying Layer 2 limitations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Ethernet 1500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PPP 512</a:t>
            </a:r>
            <a:br>
              <a:rPr lang="en-US" sz="1800"/>
            </a:b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Break packets into smaller chunk and </a:t>
            </a:r>
            <a:br>
              <a:rPr lang="en-US" sz="1800"/>
            </a:b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reassemble later</a:t>
            </a:r>
            <a:br>
              <a:rPr lang="en-US" sz="1800"/>
            </a:b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	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6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Reading Assignments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96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96"/>
          <p:cNvSpPr txBox="1"/>
          <p:nvPr/>
        </p:nvSpPr>
        <p:spPr>
          <a:xfrm>
            <a:off x="1005840" y="1920240"/>
            <a:ext cx="10172880" cy="19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Montserrat"/>
                <a:ea typeface="Montserrat"/>
                <a:cs typeface="Montserrat"/>
                <a:sym typeface="Montserrat"/>
              </a:rPr>
              <a:t>Internetworking: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CHAPTER 3.1</a:t>
            </a:r>
            <a:br>
              <a:rPr lang="en-US" sz="1800"/>
            </a:br>
            <a:br>
              <a:rPr lang="en-US" sz="1800"/>
            </a:b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Basic Internetworking: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	Chapter 3.2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9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So far...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9"/>
          <p:cNvSpPr txBox="1"/>
          <p:nvPr/>
        </p:nvSpPr>
        <p:spPr>
          <a:xfrm>
            <a:off x="613440" y="2011680"/>
            <a:ext cx="11578680" cy="25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are forwarding packets between different LANs</a:t>
            </a:r>
            <a:br>
              <a:rPr lang="en-US" sz="1800"/>
            </a:br>
            <a:r>
              <a:rPr b="0" lang="en-US" sz="280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Spanning tree algorithm for preventing loops</a:t>
            </a:r>
            <a:br>
              <a:rPr lang="en-US" sz="1800"/>
            </a:br>
            <a:r>
              <a:rPr b="0" lang="en-US" sz="280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135989" lvl="0" marL="21600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Switching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70"/>
          <p:cNvSpPr txBox="1"/>
          <p:nvPr/>
        </p:nvSpPr>
        <p:spPr>
          <a:xfrm>
            <a:off x="613440" y="2011680"/>
            <a:ext cx="1157868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mechanism to interconnect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links to form a large network</a:t>
            </a:r>
            <a:br>
              <a:rPr b="0" i="0" lang="en-US" sz="1800" u="none" cap="none" strike="noStrike"/>
            </a:b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Forward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frames 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Separate the collision domains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Filter packets between LANs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Connects two or more LAN segments -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Bridging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02-9780123850591 copy" id="331" name="Google Shape;33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600840"/>
            <a:ext cx="5445720" cy="479412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70"/>
          <p:cNvSpPr/>
          <p:nvPr/>
        </p:nvSpPr>
        <p:spPr>
          <a:xfrm>
            <a:off x="5760720" y="274320"/>
            <a:ext cx="3108960" cy="3291840"/>
          </a:xfrm>
          <a:prstGeom prst="rect">
            <a:avLst/>
          </a:prstGeom>
          <a:noFill/>
          <a:ln cap="flat" cmpd="sng" w="547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70"/>
          <p:cNvSpPr txBox="1"/>
          <p:nvPr/>
        </p:nvSpPr>
        <p:spPr>
          <a:xfrm>
            <a:off x="6400800" y="3840480"/>
            <a:ext cx="221688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LAN 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Collision domain 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0"/>
          <p:cNvSpPr/>
          <p:nvPr/>
        </p:nvSpPr>
        <p:spPr>
          <a:xfrm>
            <a:off x="9144000" y="3017520"/>
            <a:ext cx="3108960" cy="3291840"/>
          </a:xfrm>
          <a:prstGeom prst="rect">
            <a:avLst/>
          </a:prstGeom>
          <a:noFill/>
          <a:ln cap="flat" cmpd="sng" w="547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70"/>
          <p:cNvSpPr txBox="1"/>
          <p:nvPr/>
        </p:nvSpPr>
        <p:spPr>
          <a:xfrm>
            <a:off x="6675120" y="5341320"/>
            <a:ext cx="221688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LAN 2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Collision domain 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How do we create a spanning tree?	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71"/>
          <p:cNvSpPr txBox="1"/>
          <p:nvPr/>
        </p:nvSpPr>
        <p:spPr>
          <a:xfrm>
            <a:off x="205920" y="162324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2" marL="648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Message (Y, d, X) - (to, distance, from)</a:t>
            </a:r>
            <a:br>
              <a:rPr b="0" i="0" lang="en-US" sz="1800" u="none" cap="none" strike="noStrike"/>
            </a:br>
            <a:r>
              <a:rPr b="1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4 thinks it’s the root </a:t>
            </a:r>
            <a:br>
              <a:rPr b="0" i="0" lang="en-US" sz="1800" u="none" cap="none" strike="noStrike"/>
            </a:b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Sends (4, 0, 4) to 3 and 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Receives (3,0,3) from 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Sets it to as the root since 3 &lt; 4</a:t>
            </a:r>
            <a:br>
              <a:rPr b="0" i="0" lang="en-US" sz="1800" u="none" cap="none" strike="noStrike"/>
            </a:b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Receives (3,1,5) from 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Sees that this is a longer path to 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2 hops vs direct path (1 hop)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Removes 4-5 link from the tree</a:t>
            </a:r>
            <a:br>
              <a:rPr b="0" i="0" lang="en-US" sz="1800" u="none" cap="none" strike="noStrike"/>
            </a:b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Does not scale!</a:t>
            </a:r>
            <a:br>
              <a:rPr b="0" i="0" lang="en-US" sz="1800" u="none" cap="none" strike="noStrike"/>
            </a:b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58850" lvl="3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71"/>
          <p:cNvSpPr/>
          <p:nvPr/>
        </p:nvSpPr>
        <p:spPr>
          <a:xfrm>
            <a:off x="9309600" y="1486080"/>
            <a:ext cx="548640" cy="548640"/>
          </a:xfrm>
          <a:prstGeom prst="ellipse">
            <a:avLst/>
          </a:prstGeom>
          <a:noFill/>
          <a:ln cap="flat" cmpd="sng" w="547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71"/>
          <p:cNvSpPr/>
          <p:nvPr/>
        </p:nvSpPr>
        <p:spPr>
          <a:xfrm>
            <a:off x="8589240" y="2565720"/>
            <a:ext cx="548640" cy="548640"/>
          </a:xfrm>
          <a:prstGeom prst="ellipse">
            <a:avLst/>
          </a:prstGeom>
          <a:noFill/>
          <a:ln cap="flat" cmpd="sng" w="547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71"/>
          <p:cNvSpPr/>
          <p:nvPr/>
        </p:nvSpPr>
        <p:spPr>
          <a:xfrm>
            <a:off x="10389240" y="2565720"/>
            <a:ext cx="548640" cy="548640"/>
          </a:xfrm>
          <a:prstGeom prst="ellipse">
            <a:avLst/>
          </a:prstGeom>
          <a:noFill/>
          <a:ln cap="flat" cmpd="sng" w="547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71"/>
          <p:cNvSpPr/>
          <p:nvPr/>
        </p:nvSpPr>
        <p:spPr>
          <a:xfrm>
            <a:off x="8589240" y="3645720"/>
            <a:ext cx="548640" cy="548640"/>
          </a:xfrm>
          <a:prstGeom prst="ellipse">
            <a:avLst/>
          </a:prstGeom>
          <a:noFill/>
          <a:ln cap="flat" cmpd="sng" w="547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71"/>
          <p:cNvSpPr/>
          <p:nvPr/>
        </p:nvSpPr>
        <p:spPr>
          <a:xfrm>
            <a:off x="10132560" y="4137840"/>
            <a:ext cx="548640" cy="548640"/>
          </a:xfrm>
          <a:prstGeom prst="ellipse">
            <a:avLst/>
          </a:prstGeom>
          <a:noFill/>
          <a:ln cap="flat" cmpd="sng" w="547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71"/>
          <p:cNvCxnSpPr/>
          <p:nvPr/>
        </p:nvCxnSpPr>
        <p:spPr>
          <a:xfrm flipH="1">
            <a:off x="9035280" y="2034720"/>
            <a:ext cx="365760" cy="53100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71"/>
          <p:cNvCxnSpPr/>
          <p:nvPr/>
        </p:nvCxnSpPr>
        <p:spPr>
          <a:xfrm>
            <a:off x="9675360" y="2034720"/>
            <a:ext cx="822960" cy="64008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71"/>
          <p:cNvCxnSpPr/>
          <p:nvPr/>
        </p:nvCxnSpPr>
        <p:spPr>
          <a:xfrm>
            <a:off x="9492480" y="2126160"/>
            <a:ext cx="731520" cy="201168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p71"/>
          <p:cNvCxnSpPr/>
          <p:nvPr/>
        </p:nvCxnSpPr>
        <p:spPr>
          <a:xfrm>
            <a:off x="8852400" y="3114360"/>
            <a:ext cx="0" cy="47484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71"/>
          <p:cNvCxnSpPr/>
          <p:nvPr/>
        </p:nvCxnSpPr>
        <p:spPr>
          <a:xfrm>
            <a:off x="9137880" y="3954960"/>
            <a:ext cx="994680" cy="45720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352" name="Google Shape;352;p71"/>
          <p:cNvCxnSpPr/>
          <p:nvPr/>
        </p:nvCxnSpPr>
        <p:spPr>
          <a:xfrm flipH="1">
            <a:off x="10589760" y="3223440"/>
            <a:ext cx="91440" cy="91440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353" name="Google Shape;353;p71"/>
          <p:cNvSpPr/>
          <p:nvPr/>
        </p:nvSpPr>
        <p:spPr>
          <a:xfrm>
            <a:off x="7663680" y="4503600"/>
            <a:ext cx="548640" cy="548640"/>
          </a:xfrm>
          <a:prstGeom prst="ellipse">
            <a:avLst/>
          </a:prstGeom>
          <a:noFill/>
          <a:ln cap="flat" cmpd="sng" w="547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" name="Google Shape;354;p71"/>
          <p:cNvCxnSpPr/>
          <p:nvPr/>
        </p:nvCxnSpPr>
        <p:spPr>
          <a:xfrm flipH="1">
            <a:off x="8120880" y="4137840"/>
            <a:ext cx="548640" cy="54864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71"/>
          <p:cNvCxnSpPr/>
          <p:nvPr/>
        </p:nvCxnSpPr>
        <p:spPr>
          <a:xfrm>
            <a:off x="8212320" y="4960800"/>
            <a:ext cx="731520" cy="18288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356" name="Google Shape;356;p71"/>
          <p:cNvSpPr/>
          <p:nvPr/>
        </p:nvSpPr>
        <p:spPr>
          <a:xfrm>
            <a:off x="8943840" y="4869360"/>
            <a:ext cx="548640" cy="548640"/>
          </a:xfrm>
          <a:prstGeom prst="ellipse">
            <a:avLst/>
          </a:prstGeom>
          <a:noFill/>
          <a:ln cap="flat" cmpd="sng" w="547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71"/>
          <p:cNvCxnSpPr/>
          <p:nvPr/>
        </p:nvCxnSpPr>
        <p:spPr>
          <a:xfrm>
            <a:off x="9035280" y="4194360"/>
            <a:ext cx="91440" cy="675000"/>
          </a:xfrm>
          <a:prstGeom prst="straightConnector1">
            <a:avLst/>
          </a:prstGeom>
          <a:noFill/>
          <a:ln cap="flat" cmpd="sng" w="54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71"/>
          <p:cNvSpPr txBox="1"/>
          <p:nvPr/>
        </p:nvSpPr>
        <p:spPr>
          <a:xfrm>
            <a:off x="9509760" y="157392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1"/>
          <p:cNvSpPr txBox="1"/>
          <p:nvPr/>
        </p:nvSpPr>
        <p:spPr>
          <a:xfrm>
            <a:off x="8745480" y="26712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1"/>
          <p:cNvSpPr txBox="1"/>
          <p:nvPr/>
        </p:nvSpPr>
        <p:spPr>
          <a:xfrm>
            <a:off x="8654040" y="374904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71"/>
          <p:cNvSpPr txBox="1"/>
          <p:nvPr/>
        </p:nvSpPr>
        <p:spPr>
          <a:xfrm>
            <a:off x="7813800" y="459144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71"/>
          <p:cNvSpPr txBox="1"/>
          <p:nvPr/>
        </p:nvSpPr>
        <p:spPr>
          <a:xfrm>
            <a:off x="9052560" y="49572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71"/>
          <p:cNvSpPr txBox="1"/>
          <p:nvPr/>
        </p:nvSpPr>
        <p:spPr>
          <a:xfrm>
            <a:off x="10208520" y="422568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6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1"/>
          <p:cNvSpPr txBox="1"/>
          <p:nvPr/>
        </p:nvSpPr>
        <p:spPr>
          <a:xfrm>
            <a:off x="10483200" y="2651760"/>
            <a:ext cx="3067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7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ATM (Carries Cells, not Money)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2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ATM (Asynchronous Transfer Mode)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Connection-oriented packet-switched network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Packets are called cells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5 byte header + 48 byte payload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Fixed length packets are easier to switch in hardware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ATM (Carries Cells, not Money)</a:t>
            </a: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3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br>
              <a:rPr b="0" i="0" lang="en-US" sz="1800" u="none" cap="none" strike="noStrike"/>
            </a:b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ATM (Asynchronous Transfer Mode)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Connection-oriented packet-switched network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Packets are called cells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5 byte header + 48 byte payload</a:t>
            </a:r>
            <a:br>
              <a:rPr b="0" i="0" lang="en-US" sz="1800" u="none" cap="none" strike="noStrike"/>
            </a:b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Fixed length packets are easier to switch in </a:t>
            </a:r>
            <a:br>
              <a:rPr b="0" i="0" lang="en-US" sz="1800" u="none" cap="none" strike="noStrike"/>
            </a:b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hardware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Simpler to design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Enables parallelism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5885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Still used in long distance private links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000" y="2560320"/>
            <a:ext cx="5246640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3"/>
          <p:cNvSpPr txBox="1"/>
          <p:nvPr/>
        </p:nvSpPr>
        <p:spPr>
          <a:xfrm>
            <a:off x="8321040" y="6217920"/>
            <a:ext cx="136044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kurose/ross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IP Suite – From the First Lecture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 b="0" sz="3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760" y="822960"/>
            <a:ext cx="4776840" cy="565092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4"/>
          <p:cNvSpPr txBox="1"/>
          <p:nvPr/>
        </p:nvSpPr>
        <p:spPr>
          <a:xfrm>
            <a:off x="9966960" y="6035040"/>
            <a:ext cx="11163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wikipedia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360" y="1278720"/>
            <a:ext cx="2619000" cy="347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360" y="1278720"/>
            <a:ext cx="3474720" cy="461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