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3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7" r:id="rId21"/>
    <p:sldId id="268" r:id="rId22"/>
    <p:sldId id="269" r:id="rId23"/>
    <p:sldId id="270" r:id="rId24"/>
    <p:sldId id="271" r:id="rId25"/>
    <p:sldId id="272" r:id="rId26"/>
    <p:sldId id="300" r:id="rId27"/>
    <p:sldId id="273" r:id="rId28"/>
    <p:sldId id="274" r:id="rId29"/>
    <p:sldId id="292" r:id="rId30"/>
    <p:sldId id="294" r:id="rId31"/>
    <p:sldId id="297" r:id="rId32"/>
    <p:sldId id="298" r:id="rId33"/>
    <p:sldId id="299" r:id="rId34"/>
    <p:sldId id="275" r:id="rId35"/>
    <p:sldId id="27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2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65D5450-3B9C-4D14-ACA0-50BF7D5A9A5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730464B-546C-5999-55E1-D158F786D4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CD8B62C-26C4-4895-D152-B91FB90314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8B78DE35-8C29-0C44-8EAF-95CD81F69F86}" type="datetime3">
              <a:rPr lang="en-US" altLang="en-US" sz="1300" smtClean="0">
                <a:latin typeface="Times New Roman" panose="02020603050405020304" pitchFamily="18" charset="0"/>
              </a:rPr>
              <a:pPr/>
              <a:t>22 August 2023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4791925B-CB6F-C55F-EBAF-F76DD123F8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6CAC84DB-4E60-A765-D6DB-D409A0695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5A14C043-7EA6-1C4B-A99D-9D52EAC9F356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3618D955-8507-2BD3-9E9B-56125988F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A725A243-9296-8E57-9135-9DF5EB5C5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B734B95-4F26-67EA-1510-85ED1AF2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F3FE0D-6ABF-CC79-84A9-C387DF9792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7CEBF0D6-9969-2C47-9E75-FC3C41EFD3EE}" type="datetime3">
              <a:rPr lang="en-US" altLang="en-US" sz="1300" smtClean="0">
                <a:latin typeface="Times New Roman" panose="02020603050405020304" pitchFamily="18" charset="0"/>
              </a:rPr>
              <a:pPr/>
              <a:t>22 August 2023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5006F1AA-3679-95E7-80C3-AF4221144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FB3F0343-4EFC-20CE-8AEB-EA3AF207F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1C6B1086-1C67-A347-A276-58D1614AE12A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F8A08F89-9486-6071-26C1-A8522A56C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8DBB92FC-D1CA-F94A-9CE7-D2B5FB3BA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8"/>
            <a:ext cx="11042649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684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8"/>
            <a:ext cx="11042649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5" y="1125538"/>
            <a:ext cx="11027833" cy="51117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9984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809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7FF6B7-DB6E-40DB-9151-B31B3BE3C9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BC6937-ADD8-401B-ADC6-5BB544497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9886307-08CF-4267-8F5A-A092E550E4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A2F403-C243-4472-A602-7D644B107B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13E30D-564C-4D98-9D73-5DC9B1A4D9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18440A-5A74-4766-9FA0-369EB60F03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78BC02-BCEF-4DA6-89BC-DD520C198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D12B67-9254-4933-BC18-2172489767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30CBF0-0796-4670-9380-9EC5E46A09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B580A00-548C-4059-8FFE-FF0697DE38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27581C-DD40-4F52-8F7C-E785C23996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E0FEB0-B271-4354-A9A5-6629F78EF7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fld id="{EB216DA8-CA0C-4089-999B-E4272FB080E5}" type="slidenum">
              <a:rPr lang="en-US" sz="16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‹#›</a:t>
            </a:fld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Montserrat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2" r:id="rId13"/>
    <p:sldLayoutId id="2147483753" r:id="rId14"/>
    <p:sldLayoutId id="21474837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ntarel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ntarel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ntarel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ntarel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Seventh Outline Level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F1E09D7-7B7E-464C-8CD8-281C9262E162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85B9F5D6-F7D8-4685-8F5D-29CCDF624388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0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0">
              <a:spcBef>
                <a:spcPts val="1134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0">
              <a:spcBef>
                <a:spcPts val="850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>
              <a:spcBef>
                <a:spcPts val="567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6080" bIns="4608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Click to edit Master title style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2C9324-95E1-4416-B567-BE49FB94219D}" type="slidenum">
              <a:rPr lang="en-US" sz="1200" b="0" strike="noStrike" spc="-1">
                <a:solidFill>
                  <a:srgbClr val="8B8B8B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0EC4FD73-E242-4DD8-A2C6-F0A95FCF292C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hannigrahi@tntech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systemsapproach.org/foundation/architecture.html#architecture" TargetMode="External"/><Relationship Id="rId2" Type="http://schemas.openxmlformats.org/officeDocument/2006/relationships/hyperlink" Target="https://book.systemsapproach.org/foundation/problem.html#problem-building-a-network" TargetMode="Externa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CSC4200/5200 – Computer Networking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CE181E"/>
                </a:solidFill>
                <a:latin typeface="Arial"/>
                <a:ea typeface="DejaVu Sans"/>
              </a:rPr>
              <a:t>Network FUNDAMENTALS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Arial"/>
                <a:ea typeface="Montserrat"/>
              </a:rPr>
              <a:t>Instructor: Susmit Shannigrahi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Arial"/>
                <a:ea typeface="Montserrat"/>
                <a:hlinkClick r:id="rId2"/>
              </a:rPr>
              <a:t>sshannigrahi@tntech.edu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_1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54F5B"/>
                </a:solidFill>
                <a:latin typeface="Arial"/>
                <a:ea typeface="Montserrat"/>
              </a:rPr>
              <a:t>Frequency Division Multiplexing for Circuit Switching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Picture 371"/>
          <p:cNvPicPr/>
          <p:nvPr/>
        </p:nvPicPr>
        <p:blipFill>
          <a:blip r:embed="rId3"/>
          <a:stretch/>
        </p:blipFill>
        <p:spPr>
          <a:xfrm>
            <a:off x="716760" y="2211840"/>
            <a:ext cx="10256040" cy="4029840"/>
          </a:xfrm>
          <a:prstGeom prst="rect">
            <a:avLst/>
          </a:prstGeom>
          <a:ln w="54720">
            <a:noFill/>
          </a:ln>
        </p:spPr>
      </p:pic>
      <p:sp>
        <p:nvSpPr>
          <p:cNvPr id="373" name="TextBox 372"/>
          <p:cNvSpPr txBox="1"/>
          <p:nvPr/>
        </p:nvSpPr>
        <p:spPr>
          <a:xfrm>
            <a:off x="8686800" y="56692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_1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Time Division Multiplexing for Circuit Switching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9235440" y="56692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wikipedia</a:t>
            </a:r>
          </a:p>
        </p:txBody>
      </p:sp>
      <p:pic>
        <p:nvPicPr>
          <p:cNvPr id="376" name="Picture 375"/>
          <p:cNvPicPr/>
          <p:nvPr/>
        </p:nvPicPr>
        <p:blipFill>
          <a:blip r:embed="rId3"/>
          <a:stretch/>
        </p:blipFill>
        <p:spPr>
          <a:xfrm>
            <a:off x="1737360" y="2194560"/>
            <a:ext cx="8033040" cy="23965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_1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 dirty="0">
                <a:solidFill>
                  <a:srgbClr val="454F5B"/>
                </a:solidFill>
                <a:latin typeface="Montserrat"/>
                <a:ea typeface="Montserrat"/>
              </a:rPr>
              <a:t>Circuit Switching – TDM and FDM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2_1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Picture 378"/>
          <p:cNvPicPr/>
          <p:nvPr/>
        </p:nvPicPr>
        <p:blipFill>
          <a:blip r:embed="rId3"/>
          <a:stretch/>
        </p:blipFill>
        <p:spPr>
          <a:xfrm>
            <a:off x="1371600" y="1737360"/>
            <a:ext cx="7886880" cy="4065120"/>
          </a:xfrm>
          <a:prstGeom prst="rect">
            <a:avLst/>
          </a:prstGeom>
          <a:ln w="54720">
            <a:noFill/>
          </a:ln>
        </p:spPr>
      </p:pic>
      <p:sp>
        <p:nvSpPr>
          <p:cNvPr id="380" name="TextBox 379"/>
          <p:cNvSpPr txBox="1"/>
          <p:nvPr/>
        </p:nvSpPr>
        <p:spPr>
          <a:xfrm>
            <a:off x="3108960" y="5906520"/>
            <a:ext cx="5721480" cy="40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E181E"/>
                </a:solidFill>
                <a:latin typeface="Arial"/>
              </a:rPr>
              <a:t>Problems solved? Or do they still exist?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f01-07-9780123850591 copy">
            <a:extLst>
              <a:ext uri="{FF2B5EF4-FFF2-40B4-BE49-F238E27FC236}">
                <a16:creationId xmlns:a16="http://schemas.microsoft.com/office/drawing/2014/main" id="{6767D659-7857-CC82-B096-DC15F43A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56" y="2818418"/>
            <a:ext cx="38163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13BFDD9A-AE2F-B0F0-4584-950F3A742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275" y="620297"/>
            <a:ext cx="11042649" cy="701675"/>
          </a:xfrm>
        </p:spPr>
        <p:txBody>
          <a:bodyPr/>
          <a:lstStyle/>
          <a:p>
            <a:pPr eaLnBrk="1" hangingPunct="1"/>
            <a:r>
              <a:rPr lang="en-US" altLang="en-US" sz="3400" b="1" dirty="0"/>
              <a:t>Support for Common Services</a:t>
            </a:r>
            <a:endParaRPr lang="en-GB" altLang="en-US" sz="3400" b="1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0DA442-4B67-C865-A0D9-608E98CA9E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6766" y="1772633"/>
            <a:ext cx="9692337" cy="2160588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Channels</a:t>
            </a:r>
          </a:p>
          <a:p>
            <a:pPr lvl="1" eaLnBrk="1" hangingPunct="1"/>
            <a:r>
              <a:rPr lang="en-US" altLang="en-US" dirty="0"/>
              <a:t>Application-to-Application communication path or a pipe</a:t>
            </a:r>
          </a:p>
        </p:txBody>
      </p:sp>
      <p:sp>
        <p:nvSpPr>
          <p:cNvPr id="485385" name="Text Box 9">
            <a:extLst>
              <a:ext uri="{FF2B5EF4-FFF2-40B4-BE49-F238E27FC236}">
                <a16:creationId xmlns:a16="http://schemas.microsoft.com/office/drawing/2014/main" id="{1127CEDD-138E-C9EC-A926-DF948F8E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81" y="5536218"/>
            <a:ext cx="4464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lang="en-US" sz="2000" dirty="0">
                <a:latin typeface="+mj-lt"/>
              </a:rPr>
              <a:t>Process communicating over an abstract channel</a:t>
            </a:r>
            <a:endParaRPr lang="en-GB" sz="200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_1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Packet Switching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_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Picture 382"/>
          <p:cNvPicPr/>
          <p:nvPr/>
        </p:nvPicPr>
        <p:blipFill>
          <a:blip r:embed="rId3"/>
          <a:stretch/>
        </p:blipFill>
        <p:spPr>
          <a:xfrm>
            <a:off x="1463040" y="1850040"/>
            <a:ext cx="9180720" cy="2173320"/>
          </a:xfrm>
          <a:prstGeom prst="rect">
            <a:avLst/>
          </a:prstGeom>
          <a:ln w="54720">
            <a:noFill/>
          </a:ln>
        </p:spPr>
      </p:pic>
      <p:sp>
        <p:nvSpPr>
          <p:cNvPr id="384" name="TextBox 383"/>
          <p:cNvSpPr txBox="1"/>
          <p:nvPr/>
        </p:nvSpPr>
        <p:spPr>
          <a:xfrm>
            <a:off x="1469880" y="3983400"/>
            <a:ext cx="9228600" cy="31489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Packets are low level components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Multiple kind of traffic with different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Gaming vs Phone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Dumb network – How do you ensure quality of service?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End points must be smart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_0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Packet Switching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86" name="Picture 385"/>
          <p:cNvPicPr/>
          <p:nvPr/>
        </p:nvPicPr>
        <p:blipFill>
          <a:blip r:embed="rId2"/>
          <a:stretch/>
        </p:blipFill>
        <p:spPr>
          <a:xfrm>
            <a:off x="1048680" y="2034720"/>
            <a:ext cx="10153440" cy="2809440"/>
          </a:xfrm>
          <a:prstGeom prst="rect">
            <a:avLst/>
          </a:prstGeom>
          <a:ln w="54720">
            <a:noFill/>
          </a:ln>
        </p:spPr>
      </p:pic>
      <p:sp>
        <p:nvSpPr>
          <p:cNvPr id="387" name="TextBox 386"/>
          <p:cNvSpPr txBox="1"/>
          <p:nvPr/>
        </p:nvSpPr>
        <p:spPr>
          <a:xfrm>
            <a:off x="2054880" y="5303520"/>
            <a:ext cx="3522960" cy="5464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Analogy?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_17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Statistical Multiplexing for Packet Switching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1443960" y="2183040"/>
            <a:ext cx="9362880" cy="3952440"/>
          </a:xfrm>
          <a:prstGeom prst="rect">
            <a:avLst/>
          </a:prstGeom>
          <a:ln w="54720">
            <a:noFill/>
          </a:ln>
        </p:spPr>
      </p:pic>
      <p:sp>
        <p:nvSpPr>
          <p:cNvPr id="390" name="TextBox 389"/>
          <p:cNvSpPr txBox="1"/>
          <p:nvPr/>
        </p:nvSpPr>
        <p:spPr>
          <a:xfrm>
            <a:off x="4754880" y="4297680"/>
            <a:ext cx="7617960" cy="26506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  <a:ea typeface="Montserrat"/>
              </a:rPr>
              <a:t>Ensures that slots will not be wasted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  <a:ea typeface="Montserrat"/>
              </a:rPr>
              <a:t>Introduces queuing delay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9211E"/>
                </a:solidFill>
                <a:latin typeface="Cantarell"/>
                <a:ea typeface="Montserrat"/>
              </a:rPr>
              <a:t>What actions can you take when queue becomes full? There may be many choices.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9211E"/>
                </a:solidFill>
                <a:latin typeface="Cantarell"/>
                <a:ea typeface="Montserrat"/>
              </a:rPr>
              <a:t>Your choice would have p</a:t>
            </a:r>
            <a:r>
              <a:rPr lang="en-US" sz="1800" b="0" strike="noStrike" spc="-1">
                <a:solidFill>
                  <a:srgbClr val="CE181E"/>
                </a:solidFill>
                <a:latin typeface="Cantarell"/>
                <a:ea typeface="Montserrat"/>
              </a:rPr>
              <a:t>rofound implications on performance</a:t>
            </a:r>
            <a:br>
              <a:rPr sz="1800"/>
            </a:br>
            <a:r>
              <a:rPr lang="en-US" sz="1800" b="0" strike="noStrike" spc="-1">
                <a:solidFill>
                  <a:srgbClr val="CE181E"/>
                </a:solidFill>
                <a:latin typeface="Cantarel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E181E"/>
                </a:solidFill>
                <a:latin typeface="Cantarell"/>
                <a:ea typeface="Montserrat"/>
              </a:rPr>
              <a:t>Drop packets, tell the sender to slow down, direct to another routers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_18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How many users can you support?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92" name="CustomShape 2_1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Picture 392"/>
          <p:cNvPicPr/>
          <p:nvPr/>
        </p:nvPicPr>
        <p:blipFill>
          <a:blip r:embed="rId2"/>
          <a:stretch/>
        </p:blipFill>
        <p:spPr>
          <a:xfrm>
            <a:off x="723960" y="1823400"/>
            <a:ext cx="9362880" cy="3952440"/>
          </a:xfrm>
          <a:prstGeom prst="rect">
            <a:avLst/>
          </a:prstGeom>
          <a:ln w="54720">
            <a:noFill/>
          </a:ln>
        </p:spPr>
      </p:pic>
      <p:sp>
        <p:nvSpPr>
          <p:cNvPr id="394" name="TextBox 393"/>
          <p:cNvSpPr txBox="1"/>
          <p:nvPr/>
        </p:nvSpPr>
        <p:spPr>
          <a:xfrm>
            <a:off x="4560480" y="4023360"/>
            <a:ext cx="7776000" cy="25135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1Mbps link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Users are active 10% of the time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10 Simultaneous users = full capacity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Circuit switching = 10 users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Packet switching with 35 users -&gt; Probability of 10 sim. Users &lt; 0.0004</a:t>
            </a:r>
            <a:br>
              <a:rPr sz="1800"/>
            </a:br>
            <a:br>
              <a:rPr sz="1800"/>
            </a:br>
            <a:r>
              <a:rPr lang="en-US" sz="1500" b="0" strike="noStrike" spc="-1">
                <a:solidFill>
                  <a:srgbClr val="000000"/>
                </a:solidFill>
                <a:latin typeface="Cantarell"/>
              </a:rPr>
              <a:t>https://math.stackexchange.com/questions/918861/probability-problem-in-networking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_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Cantarell"/>
                <a:ea typeface="Montserrat"/>
              </a:rPr>
              <a:t>Circuit vs Packet Switching</a:t>
            </a:r>
            <a:endParaRPr lang="en-US" sz="3200" b="0" strike="noStrike" spc="-1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914400" y="1855800"/>
            <a:ext cx="2673720" cy="4561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CE181E"/>
                </a:solidFill>
                <a:latin typeface="Cantarell"/>
              </a:rPr>
              <a:t>Circuit Switching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828720" y="3867480"/>
            <a:ext cx="2714760" cy="4561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CE181E"/>
                </a:solidFill>
                <a:latin typeface="Cantarell"/>
              </a:rPr>
              <a:t>Packet Switching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280160" y="2364840"/>
            <a:ext cx="9493560" cy="7700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ntarell"/>
              </a:rPr>
              <a:t>Dedicated resource divided among participants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ntarell"/>
              </a:rPr>
              <a:t>Requires setup, guaranteed performance (unless the link breaks)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266120" y="4572000"/>
            <a:ext cx="8176680" cy="10234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Shared resource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Use small chunks of data (packets), send as soon as possible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Store-and-forward packets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AC9-57D7-6FE9-CCD9-DA3DBDD8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Topology Zoo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0CDF-3E2F-EC57-65E7-784CC6B2CA0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www.topology-zoo.org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_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Chapter 1: Fundamentals 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34" name="CustomShape 2_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Networking is ubiquitous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9211E"/>
                </a:solidFill>
                <a:latin typeface="Arial"/>
                <a:ea typeface="Montserra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What did you use it for today? 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First things first: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Terminology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Basic tools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What does it take to build an Internet?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_1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But What is a Packet?	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2_8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Picture 401"/>
          <p:cNvPicPr/>
          <p:nvPr/>
        </p:nvPicPr>
        <p:blipFill>
          <a:blip r:embed="rId2"/>
          <a:stretch/>
        </p:blipFill>
        <p:spPr>
          <a:xfrm>
            <a:off x="327960" y="1737360"/>
            <a:ext cx="6438600" cy="3471840"/>
          </a:xfrm>
          <a:prstGeom prst="rect">
            <a:avLst/>
          </a:prstGeom>
          <a:ln w="54720">
            <a:noFill/>
          </a:ln>
        </p:spPr>
      </p:pic>
      <p:sp>
        <p:nvSpPr>
          <p:cNvPr id="403" name="TextBox 402"/>
          <p:cNvSpPr txBox="1"/>
          <p:nvPr/>
        </p:nvSpPr>
        <p:spPr>
          <a:xfrm>
            <a:off x="6772320" y="1466280"/>
            <a:ext cx="7216920" cy="292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Self-contained data unit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Has two parts (generally)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 information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Payload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Arial"/>
                <a:ea typeface="DejaVu Sans"/>
              </a:rPr>
              <a:t>How do we transmit “Hello World?”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Arial"/>
                <a:ea typeface="DejaVu Sans"/>
              </a:rPr>
              <a:t>How do we transmit a dictionary?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_1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Network Architecture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_11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921240" y="2103120"/>
            <a:ext cx="9868680" cy="292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are the requirements from a network?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 = High-level blueprint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Protocols = Building blocks of the architecture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Layering = Break down the problem in smaller pieces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Picture 406"/>
          <p:cNvPicPr/>
          <p:nvPr/>
        </p:nvPicPr>
        <p:blipFill>
          <a:blip r:embed="rId2"/>
          <a:stretch/>
        </p:blipFill>
        <p:spPr>
          <a:xfrm>
            <a:off x="3566160" y="3931920"/>
            <a:ext cx="4389120" cy="27320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f01-10-9780123850591 copy">
            <a:extLst>
              <a:ext uri="{FF2B5EF4-FFF2-40B4-BE49-F238E27FC236}">
                <a16:creationId xmlns:a16="http://schemas.microsoft.com/office/drawing/2014/main" id="{7AC54D37-4CE6-9F53-71B9-522CE750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065339"/>
            <a:ext cx="50419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3E549A4A-4955-2384-046F-162730B7D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1989" y="597802"/>
            <a:ext cx="11042649" cy="701675"/>
          </a:xfrm>
        </p:spPr>
        <p:txBody>
          <a:bodyPr/>
          <a:lstStyle/>
          <a:p>
            <a:pPr eaLnBrk="1" hangingPunct="1"/>
            <a:r>
              <a:rPr lang="en-US" altLang="en-US" dirty="0"/>
              <a:t>Interfaces</a:t>
            </a:r>
            <a:endParaRPr lang="en-GB" altLang="en-US" dirty="0"/>
          </a:p>
        </p:txBody>
      </p:sp>
      <p:sp>
        <p:nvSpPr>
          <p:cNvPr id="21508" name="Text Box 8">
            <a:extLst>
              <a:ext uri="{FF2B5EF4-FFF2-40B4-BE49-F238E27FC236}">
                <a16:creationId xmlns:a16="http://schemas.microsoft.com/office/drawing/2014/main" id="{0FEB0DC3-741E-F3F1-4D40-59F1F14F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013325"/>
            <a:ext cx="3344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Service and Peer Interfaces</a:t>
            </a:r>
            <a:endParaRPr lang="en-GB" altLang="en-US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5485463-9019-D26B-0437-69A765BCF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134" y="470586"/>
            <a:ext cx="11042649" cy="701675"/>
          </a:xfrm>
        </p:spPr>
        <p:txBody>
          <a:bodyPr/>
          <a:lstStyle/>
          <a:p>
            <a:pPr eaLnBrk="1" hangingPunct="1"/>
            <a:r>
              <a:rPr lang="en-US" altLang="en-US" dirty="0"/>
              <a:t>Protocol Graph</a:t>
            </a:r>
            <a:endParaRPr lang="en-GB" altLang="en-US" dirty="0"/>
          </a:p>
        </p:txBody>
      </p:sp>
      <p:sp>
        <p:nvSpPr>
          <p:cNvPr id="483336" name="Text Box 8">
            <a:extLst>
              <a:ext uri="{FF2B5EF4-FFF2-40B4-BE49-F238E27FC236}">
                <a16:creationId xmlns:a16="http://schemas.microsoft.com/office/drawing/2014/main" id="{151609BB-8B50-B4F6-96FD-FFD95490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941888"/>
            <a:ext cx="6878638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</a:rPr>
              <a:t>Example of a protocol graph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99"/>
                </a:solidFill>
              </a:rPr>
              <a:t>nodes are the protocols and links the “depends-on” relation</a:t>
            </a:r>
            <a:endParaRPr lang="en-GB" sz="2000" dirty="0">
              <a:solidFill>
                <a:srgbClr val="000099"/>
              </a:solidFill>
            </a:endParaRPr>
          </a:p>
        </p:txBody>
      </p:sp>
      <p:pic>
        <p:nvPicPr>
          <p:cNvPr id="23556" name="Picture 6" descr="f01-11-9780123850591 copy">
            <a:extLst>
              <a:ext uri="{FF2B5EF4-FFF2-40B4-BE49-F238E27FC236}">
                <a16:creationId xmlns:a16="http://schemas.microsoft.com/office/drawing/2014/main" id="{F717AA54-9A30-6B1B-969A-113EAB83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96975"/>
            <a:ext cx="496887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102474-9A29-BF06-30AE-51DB2497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OSI Architecture</a:t>
            </a:r>
            <a:endParaRPr lang="en-GB" altLang="en-US"/>
          </a:p>
        </p:txBody>
      </p:sp>
      <p:sp>
        <p:nvSpPr>
          <p:cNvPr id="483336" name="Text Box 8">
            <a:extLst>
              <a:ext uri="{FF2B5EF4-FFF2-40B4-BE49-F238E27FC236}">
                <a16:creationId xmlns:a16="http://schemas.microsoft.com/office/drawing/2014/main" id="{92921182-11CA-CEFE-A3C5-83F913F2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598" y="5729695"/>
            <a:ext cx="4411662" cy="15149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The OSI 7-layer Model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OSI – Open Systems Interconnection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GB" sz="2000" dirty="0">
              <a:solidFill>
                <a:srgbClr val="003399"/>
              </a:solidFill>
              <a:latin typeface="+mj-lt"/>
            </a:endParaRPr>
          </a:p>
        </p:txBody>
      </p:sp>
      <p:pic>
        <p:nvPicPr>
          <p:cNvPr id="25604" name="Picture 6" descr="f01-13-9780123850591 copy">
            <a:extLst>
              <a:ext uri="{FF2B5EF4-FFF2-40B4-BE49-F238E27FC236}">
                <a16:creationId xmlns:a16="http://schemas.microsoft.com/office/drawing/2014/main" id="{B864BFB4-2E1A-258C-BBF4-D4A950A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48" y="1240544"/>
            <a:ext cx="7076312" cy="517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088B26-E369-24EA-B895-A11539583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80" y="518748"/>
            <a:ext cx="8281987" cy="708025"/>
          </a:xfrm>
        </p:spPr>
        <p:txBody>
          <a:bodyPr/>
          <a:lstStyle/>
          <a:p>
            <a:pPr eaLnBrk="1" hangingPunct="1"/>
            <a:r>
              <a:rPr lang="en-US" altLang="en-US"/>
              <a:t>Description of Layers</a:t>
            </a:r>
            <a:endParaRPr lang="en-AU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20586A-1E90-778F-C49C-353364BA3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Physical Layer</a:t>
            </a:r>
          </a:p>
          <a:p>
            <a:pPr lvl="1" eaLnBrk="1" hangingPunct="1"/>
            <a:r>
              <a:rPr lang="en-US" altLang="en-US" sz="2000"/>
              <a:t>Handles the transmission of raw bits over a communication link</a:t>
            </a:r>
          </a:p>
          <a:p>
            <a:pPr eaLnBrk="1" hangingPunct="1"/>
            <a:r>
              <a:rPr lang="en-US" altLang="en-US" sz="2400"/>
              <a:t>Data Link Layer</a:t>
            </a:r>
          </a:p>
          <a:p>
            <a:pPr lvl="1" eaLnBrk="1" hangingPunct="1"/>
            <a:r>
              <a:rPr lang="en-US" altLang="en-US" sz="2000"/>
              <a:t>Collects a stream of bits into a larger aggregate called a </a:t>
            </a:r>
            <a:r>
              <a:rPr lang="en-US" altLang="en-US" sz="2000" i="1">
                <a:solidFill>
                  <a:srgbClr val="3399FF"/>
                </a:solidFill>
              </a:rPr>
              <a:t>frame</a:t>
            </a:r>
          </a:p>
          <a:p>
            <a:pPr lvl="1" eaLnBrk="1" hangingPunct="1"/>
            <a:r>
              <a:rPr lang="en-US" altLang="en-US" sz="2000"/>
              <a:t>Network adaptor along with device driver in OS implement the protocol in this layer</a:t>
            </a:r>
          </a:p>
          <a:p>
            <a:pPr lvl="1" eaLnBrk="1" hangingPunct="1"/>
            <a:r>
              <a:rPr lang="en-US" altLang="en-US" sz="2000"/>
              <a:t>Frames are actually delivered to hosts</a:t>
            </a:r>
          </a:p>
          <a:p>
            <a:pPr eaLnBrk="1" hangingPunct="1"/>
            <a:r>
              <a:rPr lang="en-US" altLang="en-US" sz="2400"/>
              <a:t>Network Layer</a:t>
            </a:r>
          </a:p>
          <a:p>
            <a:pPr lvl="1" eaLnBrk="1" hangingPunct="1"/>
            <a:r>
              <a:rPr lang="en-US" altLang="en-US" sz="2000"/>
              <a:t>Handles routing among nodes within a packet-switched network</a:t>
            </a:r>
          </a:p>
          <a:p>
            <a:pPr lvl="1" eaLnBrk="1" hangingPunct="1"/>
            <a:r>
              <a:rPr lang="en-US" altLang="en-US" sz="2000"/>
              <a:t>Unit of data exchanged between nodes in this layer is called a </a:t>
            </a:r>
            <a:r>
              <a:rPr lang="en-US" altLang="en-US" sz="2000" i="1">
                <a:solidFill>
                  <a:srgbClr val="3399FF"/>
                </a:solidFill>
              </a:rPr>
              <a:t>packet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The lower three layers are implemented on all network nodes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586BDC3-5F45-C6BC-CDE5-D7A0D559F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966" y="613268"/>
            <a:ext cx="8281987" cy="708025"/>
          </a:xfrm>
        </p:spPr>
        <p:txBody>
          <a:bodyPr/>
          <a:lstStyle/>
          <a:p>
            <a:pPr eaLnBrk="1" hangingPunct="1"/>
            <a:r>
              <a:rPr lang="en-US" altLang="en-US" dirty="0"/>
              <a:t>Description of Layers</a:t>
            </a:r>
            <a:endParaRPr lang="en-AU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E99FE6C-605E-4607-5C79-DCAD55557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966" y="1913439"/>
            <a:ext cx="10972440" cy="397728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Transport Layer</a:t>
            </a:r>
          </a:p>
          <a:p>
            <a:pPr lvl="1" eaLnBrk="1" hangingPunct="1"/>
            <a:r>
              <a:rPr lang="en-US" altLang="en-US" sz="2000" dirty="0"/>
              <a:t>Implements a process-to-process channel</a:t>
            </a:r>
          </a:p>
          <a:p>
            <a:pPr lvl="1" eaLnBrk="1" hangingPunct="1"/>
            <a:r>
              <a:rPr lang="en-US" altLang="en-US" sz="2000" dirty="0"/>
              <a:t>Unit of data exchanges in this layer is called a </a:t>
            </a:r>
            <a:r>
              <a:rPr lang="en-US" altLang="en-US" sz="2000" i="1" dirty="0">
                <a:solidFill>
                  <a:srgbClr val="3399FF"/>
                </a:solidFill>
              </a:rPr>
              <a:t>message</a:t>
            </a:r>
          </a:p>
          <a:p>
            <a:pPr eaLnBrk="1" hangingPunct="1"/>
            <a:r>
              <a:rPr lang="en-US" altLang="en-US" sz="2400" dirty="0"/>
              <a:t>Session Layer</a:t>
            </a:r>
          </a:p>
          <a:p>
            <a:pPr lvl="1" eaLnBrk="1" hangingPunct="1"/>
            <a:r>
              <a:rPr lang="en-US" altLang="en-US" sz="2000" dirty="0"/>
              <a:t>Provides a name space that is used to tie together the potentially different transport streams that are part of a single application</a:t>
            </a:r>
          </a:p>
          <a:p>
            <a:pPr eaLnBrk="1" hangingPunct="1"/>
            <a:r>
              <a:rPr lang="en-US" altLang="en-US" sz="2400" dirty="0"/>
              <a:t>Presentation Layer</a:t>
            </a:r>
          </a:p>
          <a:p>
            <a:pPr lvl="1" eaLnBrk="1" hangingPunct="1"/>
            <a:r>
              <a:rPr lang="en-US" altLang="en-US" sz="2000" dirty="0"/>
              <a:t>Concerned about the format of data exchanged between peers</a:t>
            </a:r>
          </a:p>
          <a:p>
            <a:pPr eaLnBrk="1" hangingPunct="1"/>
            <a:r>
              <a:rPr lang="en-US" altLang="en-US" sz="2400" dirty="0"/>
              <a:t>Application Layer</a:t>
            </a:r>
          </a:p>
          <a:p>
            <a:pPr lvl="1" eaLnBrk="1" hangingPunct="1"/>
            <a:r>
              <a:rPr lang="en-US" altLang="en-US" sz="2000" dirty="0"/>
              <a:t>Standardize common type of exchanges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/>
              <a:t>The transport layer and the higher layers typically run only on end-hosts and not on the intermediate switches and routers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_1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Network Layers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_10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Picture 409"/>
          <p:cNvPicPr/>
          <p:nvPr/>
        </p:nvPicPr>
        <p:blipFill>
          <a:blip r:embed="rId2"/>
          <a:stretch/>
        </p:blipFill>
        <p:spPr>
          <a:xfrm>
            <a:off x="1064160" y="2286000"/>
            <a:ext cx="4239360" cy="3059280"/>
          </a:xfrm>
          <a:prstGeom prst="rect">
            <a:avLst/>
          </a:prstGeom>
          <a:ln w="54720">
            <a:noFill/>
          </a:ln>
        </p:spPr>
      </p:pic>
      <p:pic>
        <p:nvPicPr>
          <p:cNvPr id="411" name="Picture 410"/>
          <p:cNvPicPr/>
          <p:nvPr/>
        </p:nvPicPr>
        <p:blipFill>
          <a:blip r:embed="rId3"/>
          <a:stretch/>
        </p:blipFill>
        <p:spPr>
          <a:xfrm>
            <a:off x="6594840" y="2021400"/>
            <a:ext cx="5381280" cy="3190680"/>
          </a:xfrm>
          <a:prstGeom prst="rect">
            <a:avLst/>
          </a:prstGeom>
          <a:ln w="54720">
            <a:noFill/>
          </a:ln>
        </p:spPr>
      </p:pic>
      <p:sp>
        <p:nvSpPr>
          <p:cNvPr id="412" name="TextBox 411"/>
          <p:cNvSpPr txBox="1"/>
          <p:nvPr/>
        </p:nvSpPr>
        <p:spPr>
          <a:xfrm>
            <a:off x="548640" y="5486400"/>
            <a:ext cx="9784080" cy="1368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Makes it easier to divide functionality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Hides implementation details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Arial"/>
                <a:ea typeface="DejaVu Sans"/>
              </a:rPr>
              <a:t>Few other reasons?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traight Connector 412"/>
          <p:cNvSpPr/>
          <p:nvPr/>
        </p:nvSpPr>
        <p:spPr>
          <a:xfrm flipV="1">
            <a:off x="6309360" y="1737360"/>
            <a:ext cx="0" cy="3291840"/>
          </a:xfrm>
          <a:prstGeom prst="line">
            <a:avLst/>
          </a:prstGeom>
          <a:ln w="547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6309360" y="1371600"/>
            <a:ext cx="1920240" cy="3657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Export Service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Straight Connector 414"/>
          <p:cNvSpPr/>
          <p:nvPr/>
        </p:nvSpPr>
        <p:spPr>
          <a:xfrm>
            <a:off x="5852160" y="1737360"/>
            <a:ext cx="0" cy="3291840"/>
          </a:xfrm>
          <a:prstGeom prst="line">
            <a:avLst/>
          </a:prstGeom>
          <a:ln w="54720">
            <a:solidFill>
              <a:srgbClr val="00A9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4572000" y="1371600"/>
            <a:ext cx="1920240" cy="3657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158466"/>
                </a:solidFill>
                <a:latin typeface="Arial"/>
              </a:rPr>
              <a:t>Use Service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_1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IP Suite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Picture 417"/>
          <p:cNvPicPr/>
          <p:nvPr/>
        </p:nvPicPr>
        <p:blipFill>
          <a:blip r:embed="rId2"/>
          <a:stretch/>
        </p:blipFill>
        <p:spPr>
          <a:xfrm>
            <a:off x="3452760" y="822960"/>
            <a:ext cx="4776840" cy="5650920"/>
          </a:xfrm>
          <a:prstGeom prst="rect">
            <a:avLst/>
          </a:prstGeom>
          <a:ln w="54720">
            <a:noFill/>
          </a:ln>
        </p:spPr>
      </p:pic>
      <p:sp>
        <p:nvSpPr>
          <p:cNvPr id="419" name="TextBox 418"/>
          <p:cNvSpPr txBox="1"/>
          <p:nvPr/>
        </p:nvSpPr>
        <p:spPr>
          <a:xfrm>
            <a:off x="9966960" y="6035040"/>
            <a:ext cx="1142280" cy="3646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wikipedia</a:t>
            </a:r>
          </a:p>
        </p:txBody>
      </p:sp>
      <p:pic>
        <p:nvPicPr>
          <p:cNvPr id="420" name="Picture 419"/>
          <p:cNvPicPr/>
          <p:nvPr/>
        </p:nvPicPr>
        <p:blipFill>
          <a:blip r:embed="rId3"/>
          <a:stretch/>
        </p:blipFill>
        <p:spPr>
          <a:xfrm>
            <a:off x="8595360" y="1278720"/>
            <a:ext cx="2619000" cy="3476160"/>
          </a:xfrm>
          <a:prstGeom prst="rect">
            <a:avLst/>
          </a:prstGeom>
          <a:ln w="54720">
            <a:noFill/>
          </a:ln>
        </p:spPr>
      </p:pic>
      <p:pic>
        <p:nvPicPr>
          <p:cNvPr id="421" name="Picture 420"/>
          <p:cNvPicPr/>
          <p:nvPr/>
        </p:nvPicPr>
        <p:blipFill>
          <a:blip r:embed="rId3"/>
          <a:stretch/>
        </p:blipFill>
        <p:spPr>
          <a:xfrm>
            <a:off x="8595360" y="1278720"/>
            <a:ext cx="3474720" cy="4611960"/>
          </a:xfrm>
          <a:prstGeom prst="rect">
            <a:avLst/>
          </a:prstGeom>
          <a:ln w="54720">
            <a:noFill/>
          </a:ln>
        </p:spPr>
      </p:pic>
      <p:sp>
        <p:nvSpPr>
          <p:cNvPr id="422" name="TextBox 421"/>
          <p:cNvSpPr txBox="1"/>
          <p:nvPr/>
        </p:nvSpPr>
        <p:spPr>
          <a:xfrm>
            <a:off x="457200" y="6126480"/>
            <a:ext cx="8595360" cy="12056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We reject kings, presidents, and voting. We believe in rough consensus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running code. (David Clark, IETF, July 1992)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Arial"/>
                <a:ea typeface="Montserrat"/>
              </a:rPr>
              <a:t>Reading Assignment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822960" y="2286000"/>
            <a:ext cx="9784080" cy="42739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Read the overview of Chapter 1 - “Problem: Building a Network”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  <a:hlinkClick r:id="rId2"/>
              </a:rPr>
              <a:t>https://book.systemsapproach.org/foundation/problem.html#problem-building-a-network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Cambria"/>
                <a:ea typeface="DejaVu Sans"/>
              </a:rPr>
              <a:t>About 5 minutes</a:t>
            </a:r>
            <a:br>
              <a:rPr sz="2200"/>
            </a:br>
            <a:r>
              <a:rPr lang="en-US" sz="2200" b="1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Read Chapter 1.2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  <a:hlinkClick r:id="rId3"/>
              </a:rPr>
              <a:t>https://book.systemsapproach.org/foundation/architecture.html#architecture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Cambria"/>
                <a:ea typeface="DejaVu Sans"/>
              </a:rPr>
              <a:t>About 45 minutes</a:t>
            </a:r>
            <a:br>
              <a:rPr sz="2200"/>
            </a:br>
            <a:r>
              <a:rPr lang="en-US" sz="2200" b="1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Reach Chapter 1.3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  <a:hlinkClick r:id="rId3"/>
              </a:rPr>
              <a:t>https://book.systemsapproach.org/foundation/architecture.html#architecture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Cambria"/>
                <a:ea typeface="DejaVu Sans"/>
              </a:rPr>
              <a:t>About 45 minutes</a:t>
            </a:r>
            <a:br>
              <a:rPr sz="2200"/>
            </a:br>
            <a:br>
              <a:rPr sz="2200"/>
            </a:br>
            <a:r>
              <a:rPr lang="en-US" sz="2200" b="1" strike="noStrike" spc="-1">
                <a:solidFill>
                  <a:srgbClr val="CE181E"/>
                </a:solidFill>
                <a:latin typeface="Cambria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_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Links, Nodes, Network, Internet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36" name="CustomShape 2_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You can view the network as a graph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Each device (a phone, a computer) is a node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Each connection is a link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Wires = real links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Bluetooth, Radio, Infrared = virtual links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Nodes + links = a network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Many connected networks = Internet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Picture 336"/>
          <p:cNvPicPr/>
          <p:nvPr/>
        </p:nvPicPr>
        <p:blipFill>
          <a:blip r:embed="rId3"/>
          <a:stretch/>
        </p:blipFill>
        <p:spPr>
          <a:xfrm>
            <a:off x="8229600" y="1188720"/>
            <a:ext cx="3616560" cy="2560320"/>
          </a:xfrm>
          <a:prstGeom prst="rect">
            <a:avLst/>
          </a:prstGeom>
          <a:ln w="54720">
            <a:noFill/>
          </a:ln>
        </p:spPr>
      </p:pic>
      <p:pic>
        <p:nvPicPr>
          <p:cNvPr id="338" name="Picture 337"/>
          <p:cNvPicPr/>
          <p:nvPr/>
        </p:nvPicPr>
        <p:blipFill>
          <a:blip r:embed="rId3"/>
          <a:stretch/>
        </p:blipFill>
        <p:spPr>
          <a:xfrm>
            <a:off x="7315200" y="4480560"/>
            <a:ext cx="2196000" cy="1554480"/>
          </a:xfrm>
          <a:prstGeom prst="rect">
            <a:avLst/>
          </a:prstGeom>
          <a:ln w="54720">
            <a:noFill/>
          </a:ln>
        </p:spPr>
      </p:pic>
      <p:pic>
        <p:nvPicPr>
          <p:cNvPr id="339" name="Picture 338"/>
          <p:cNvPicPr/>
          <p:nvPr/>
        </p:nvPicPr>
        <p:blipFill>
          <a:blip r:embed="rId3"/>
          <a:stretch/>
        </p:blipFill>
        <p:spPr>
          <a:xfrm>
            <a:off x="10149840" y="4536720"/>
            <a:ext cx="2116440" cy="1498320"/>
          </a:xfrm>
          <a:prstGeom prst="rect">
            <a:avLst/>
          </a:prstGeom>
          <a:ln w="54720">
            <a:noFill/>
          </a:ln>
        </p:spPr>
      </p:pic>
      <p:sp>
        <p:nvSpPr>
          <p:cNvPr id="340" name="Freeform 339"/>
          <p:cNvSpPr/>
          <p:nvPr/>
        </p:nvSpPr>
        <p:spPr>
          <a:xfrm>
            <a:off x="8693640" y="3566160"/>
            <a:ext cx="907560" cy="1152720"/>
          </a:xfrm>
          <a:custGeom>
            <a:avLst/>
            <a:gdLst/>
            <a:ahLst/>
            <a:cxnLst/>
            <a:rect l="0" t="0" r="r" b="b"/>
            <a:pathLst>
              <a:path w="2521" h="3202" fill="none">
                <a:moveTo>
                  <a:pt x="2521" y="0"/>
                </a:moveTo>
                <a:lnTo>
                  <a:pt x="0" y="3202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Freeform 340"/>
          <p:cNvSpPr/>
          <p:nvPr/>
        </p:nvSpPr>
        <p:spPr>
          <a:xfrm>
            <a:off x="9966960" y="3566160"/>
            <a:ext cx="914400" cy="1005840"/>
          </a:xfrm>
          <a:custGeom>
            <a:avLst/>
            <a:gdLst/>
            <a:ahLst/>
            <a:cxnLst/>
            <a:rect l="0" t="0" r="r" b="b"/>
            <a:pathLst>
              <a:path w="2540" h="2794" fill="none">
                <a:moveTo>
                  <a:pt x="0" y="0"/>
                </a:moveTo>
                <a:lnTo>
                  <a:pt x="2540" y="2794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Freeform 341"/>
          <p:cNvSpPr/>
          <p:nvPr/>
        </p:nvSpPr>
        <p:spPr>
          <a:xfrm>
            <a:off x="8693640" y="4718880"/>
            <a:ext cx="2194560" cy="0"/>
          </a:xfrm>
          <a:custGeom>
            <a:avLst/>
            <a:gdLst/>
            <a:ahLst/>
            <a:cxnLst/>
            <a:rect l="0" t="0" r="r" b="b"/>
            <a:pathLst>
              <a:path w="6096" fill="none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_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A Network and the Internet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4" name="CustomShape 2_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45" name="Picture 6_2" descr="f01-03-9780123850591 copy"/>
          <p:cNvPicPr/>
          <p:nvPr/>
        </p:nvPicPr>
        <p:blipFill>
          <a:blip r:embed="rId3"/>
          <a:stretch/>
        </p:blipFill>
        <p:spPr>
          <a:xfrm>
            <a:off x="731520" y="2140200"/>
            <a:ext cx="4601160" cy="4169160"/>
          </a:xfrm>
          <a:prstGeom prst="rect">
            <a:avLst/>
          </a:prstGeom>
          <a:ln w="54720">
            <a:noFill/>
          </a:ln>
        </p:spPr>
      </p:pic>
      <p:pic>
        <p:nvPicPr>
          <p:cNvPr id="346" name="Picture 6_3" descr="f01-04-9780123850591 copy"/>
          <p:cNvPicPr/>
          <p:nvPr/>
        </p:nvPicPr>
        <p:blipFill>
          <a:blip r:embed="rId4"/>
          <a:stretch/>
        </p:blipFill>
        <p:spPr>
          <a:xfrm>
            <a:off x="7132320" y="2103120"/>
            <a:ext cx="4402800" cy="3840480"/>
          </a:xfrm>
          <a:prstGeom prst="rect">
            <a:avLst/>
          </a:prstGeom>
          <a:ln w="54720">
            <a:noFill/>
          </a:ln>
        </p:spPr>
      </p:pic>
      <p:sp>
        <p:nvSpPr>
          <p:cNvPr id="347" name="Straight Connector 346"/>
          <p:cNvSpPr/>
          <p:nvPr/>
        </p:nvSpPr>
        <p:spPr>
          <a:xfrm>
            <a:off x="6035040" y="1989000"/>
            <a:ext cx="0" cy="450324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_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Links, Nodes, Routers, Switches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9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50" name="Picture 349"/>
          <p:cNvPicPr/>
          <p:nvPr/>
        </p:nvPicPr>
        <p:blipFill>
          <a:blip r:embed="rId3"/>
          <a:stretch/>
        </p:blipFill>
        <p:spPr>
          <a:xfrm>
            <a:off x="2468880" y="2103120"/>
            <a:ext cx="8138160" cy="418320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_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Client and Server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2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My laptop with a browser = client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It requests a service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Email, chat, video, youtube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A node running a program that serves the requests = server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Runs a service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Chat, video, messaging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A node can both be a client and a server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2_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Point-to-Point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Multiple access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Wireless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Picture 353"/>
          <p:cNvPicPr/>
          <p:nvPr/>
        </p:nvPicPr>
        <p:blipFill>
          <a:blip r:embed="rId3"/>
          <a:stretch/>
        </p:blipFill>
        <p:spPr>
          <a:xfrm>
            <a:off x="5225760" y="1463400"/>
            <a:ext cx="6765120" cy="4023000"/>
          </a:xfrm>
          <a:prstGeom prst="rect">
            <a:avLst/>
          </a:prstGeom>
          <a:ln w="54720">
            <a:noFill/>
          </a:ln>
        </p:spPr>
      </p:pic>
      <p:sp>
        <p:nvSpPr>
          <p:cNvPr id="355" name="TextBox 354"/>
          <p:cNvSpPr txBox="1"/>
          <p:nvPr/>
        </p:nvSpPr>
        <p:spPr>
          <a:xfrm>
            <a:off x="983520" y="822960"/>
            <a:ext cx="3222720" cy="61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Connectivity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_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Circuit Switching – Old telephone networks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7" name="CustomShape 2_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58" name="Picture 357"/>
          <p:cNvPicPr/>
          <p:nvPr/>
        </p:nvPicPr>
        <p:blipFill>
          <a:blip r:embed="rId3"/>
          <a:stretch/>
        </p:blipFill>
        <p:spPr>
          <a:xfrm>
            <a:off x="4471200" y="1989000"/>
            <a:ext cx="3301200" cy="3337560"/>
          </a:xfrm>
          <a:prstGeom prst="rect">
            <a:avLst/>
          </a:prstGeom>
          <a:ln w="54720">
            <a:noFill/>
          </a:ln>
        </p:spPr>
      </p:pic>
      <p:pic>
        <p:nvPicPr>
          <p:cNvPr id="359" name="Picture 358"/>
          <p:cNvPicPr/>
          <p:nvPr/>
        </p:nvPicPr>
        <p:blipFill>
          <a:blip r:embed="rId4"/>
          <a:stretch/>
        </p:blipFill>
        <p:spPr>
          <a:xfrm>
            <a:off x="1332000" y="2468880"/>
            <a:ext cx="2142720" cy="2142720"/>
          </a:xfrm>
          <a:prstGeom prst="rect">
            <a:avLst/>
          </a:prstGeom>
          <a:ln w="54720">
            <a:noFill/>
          </a:ln>
        </p:spPr>
      </p:pic>
      <p:pic>
        <p:nvPicPr>
          <p:cNvPr id="360" name="Picture 359"/>
          <p:cNvPicPr/>
          <p:nvPr/>
        </p:nvPicPr>
        <p:blipFill>
          <a:blip r:embed="rId4"/>
          <a:stretch/>
        </p:blipFill>
        <p:spPr>
          <a:xfrm>
            <a:off x="9052560" y="2337840"/>
            <a:ext cx="2142720" cy="2142720"/>
          </a:xfrm>
          <a:prstGeom prst="rect">
            <a:avLst/>
          </a:prstGeom>
          <a:ln w="54720">
            <a:noFill/>
          </a:ln>
        </p:spPr>
      </p:pic>
      <p:sp>
        <p:nvSpPr>
          <p:cNvPr id="361" name="Straight Connector 360"/>
          <p:cNvSpPr/>
          <p:nvPr/>
        </p:nvSpPr>
        <p:spPr>
          <a:xfrm>
            <a:off x="3474720" y="3566160"/>
            <a:ext cx="9144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Straight Connector 361"/>
          <p:cNvSpPr/>
          <p:nvPr/>
        </p:nvSpPr>
        <p:spPr>
          <a:xfrm>
            <a:off x="7772400" y="3566160"/>
            <a:ext cx="128016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371600" y="5943600"/>
            <a:ext cx="2881800" cy="858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Build physical wire: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Guaranteed resources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Great for voice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943600" y="5908320"/>
            <a:ext cx="6093360" cy="4255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E181E"/>
                </a:solidFill>
                <a:latin typeface="Cantarell"/>
              </a:rPr>
              <a:t> Why change a working system?</a:t>
            </a:r>
            <a:endParaRPr lang="en-US" sz="2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274320" y="4754880"/>
            <a:ext cx="217260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Operator, get me the navy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66" name="Picture 365"/>
          <p:cNvPicPr/>
          <p:nvPr/>
        </p:nvPicPr>
        <p:blipFill>
          <a:blip r:embed="rId5"/>
          <a:stretch/>
        </p:blipFill>
        <p:spPr>
          <a:xfrm>
            <a:off x="143280" y="3474720"/>
            <a:ext cx="1228320" cy="12283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_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Circuit Switching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2_1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Picture 368"/>
          <p:cNvPicPr/>
          <p:nvPr/>
        </p:nvPicPr>
        <p:blipFill>
          <a:blip r:embed="rId3"/>
          <a:stretch/>
        </p:blipFill>
        <p:spPr>
          <a:xfrm>
            <a:off x="1371600" y="1737360"/>
            <a:ext cx="7886880" cy="4065120"/>
          </a:xfrm>
          <a:prstGeom prst="rect">
            <a:avLst/>
          </a:prstGeom>
          <a:ln w="54720">
            <a:noFill/>
          </a:ln>
        </p:spPr>
      </p:pic>
      <p:sp>
        <p:nvSpPr>
          <p:cNvPr id="370" name="TextBox 369"/>
          <p:cNvSpPr txBox="1"/>
          <p:nvPr/>
        </p:nvSpPr>
        <p:spPr>
          <a:xfrm>
            <a:off x="3108960" y="5906520"/>
            <a:ext cx="5037480" cy="40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E181E"/>
                </a:solidFill>
                <a:latin typeface="Arial"/>
              </a:rPr>
              <a:t>What are the problems?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4416</TotalTime>
  <Words>1455</Words>
  <Application>Microsoft Macintosh PowerPoint</Application>
  <PresentationFormat>Widescreen</PresentationFormat>
  <Paragraphs>261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Cambria</vt:lpstr>
      <vt:lpstr>Cantarell</vt:lpstr>
      <vt:lpstr>Montserrat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for Common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Topology Zoo</vt:lpstr>
      <vt:lpstr>PowerPoint Presentation</vt:lpstr>
      <vt:lpstr>PowerPoint Presentation</vt:lpstr>
      <vt:lpstr>Interfaces</vt:lpstr>
      <vt:lpstr>Protocol Graph</vt:lpstr>
      <vt:lpstr>OSI Architecture</vt:lpstr>
      <vt:lpstr>Description of Layers</vt:lpstr>
      <vt:lpstr>Description of Layers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csu</dc:title>
  <dc:subject/>
  <dc:creator/>
  <dc:description/>
  <cp:lastModifiedBy>Shannigrahi, Susmit</cp:lastModifiedBy>
  <cp:revision>191</cp:revision>
  <cp:lastPrinted>2023-08-24T14:57:58Z</cp:lastPrinted>
  <dcterms:created xsi:type="dcterms:W3CDTF">2019-08-22T10:48:27Z</dcterms:created>
  <dcterms:modified xsi:type="dcterms:W3CDTF">2023-08-24T14:58:19Z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71</vt:r8>
  </property>
</Properties>
</file>