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1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FC80AA8-2CF6-4C2C-83D3-3FF89989D32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0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Delay = 2*50ms + (1000*1024*8)/(1.5*1000*1000) second +  50/2ms + 0 = 5.586seconds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Propagation delay = First bit from sender to receiver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Transmission delay = All bits on the wire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Ndn can help organizing the namespaces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Straight forward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F12643-A523-4C08-993B-94251B7C7D21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53C5D6-0E19-43FA-B009-4D6CC1C322A1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C4187B-69E6-428A-BB24-9750A9450FB3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A711E6-5EE5-46A2-9C43-1E3AA9EAD175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DC33BE-E15F-4A0C-B3DC-CF5572FBA99B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BF587D-E30C-48BB-8FCC-6255D789CFEB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9FB030-B133-49D4-A459-693D9A4ACDC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B5D4C6-8BC0-4C7D-BB89-9C5A01922818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10BC8F-1AAC-42A2-B996-33FCF9659B1D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B7435E-AD2B-4B24-90E6-E650E701B788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6EDDA7-C16F-487F-B9E0-96C7CD582E45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6DD8B0-AA18-4DD6-BE9B-B0DE894FF236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7f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fld id="{7D1E4F69-3935-49E3-B299-E3A8FF1DE6B0}" type="slidenum">
              <a:rPr b="0" lang="en-US" sz="1600" spc="-1" strike="noStrike">
                <a:solidFill>
                  <a:srgbClr val="000000"/>
                </a:solidFill>
                <a:latin typeface="Montserrat"/>
                <a:ea typeface="DejaVu Sans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Montserra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Montserra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AFA3470F-A3B3-4807-8830-BB512D4F696A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1C3E4085-FD96-4182-BAF0-4D28394B185E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>
              <a:spcBef>
                <a:spcPts val="850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0"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6080" bIns="4608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Click to edit Master title style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14FC1E-6D21-4985-B858-E3E42640DADB}" type="slidenum"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fld id="{DBA71D7E-9B0C-4764-924B-F2C30AFF2A1D}" type="slidenum">
              <a:rPr b="0" lang="en-US" sz="18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sshannigrahi@tntech.edu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mars.nasa.gov/msl/mission/communications/" TargetMode="External"/><Relationship Id="rId3" Type="http://schemas.openxmlformats.org/officeDocument/2006/relationships/hyperlink" Target="https://www.youtube.com/watch?v=NGgzq8eXZOQ" TargetMode="External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book.systemsapproach.org/foundation/performance.html#performance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 cap="all">
                <a:solidFill>
                  <a:srgbClr val="000000"/>
                </a:solidFill>
                <a:latin typeface="Montserrat"/>
                <a:ea typeface="DejaVu Sans"/>
              </a:rPr>
              <a:t>CSC4200/5200 – Computer Networking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600" spc="-1" strike="noStrike" cap="all">
                <a:solidFill>
                  <a:srgbClr val="ce181e"/>
                </a:solidFill>
                <a:latin typeface="Montserrat"/>
                <a:ea typeface="DejaVu Sans"/>
              </a:rPr>
              <a:t>Network performance basics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Instructor: Susmit Shannigrahi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54f5b"/>
                </a:solidFill>
                <a:latin typeface="Montserrat"/>
                <a:ea typeface="Montserrat"/>
                <a:hlinkClick r:id="rId1"/>
              </a:rPr>
              <a:t>sshannigrahi@tntech.edu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_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Performance – Example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2_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2_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c9211e"/>
                </a:solidFill>
                <a:latin typeface="Arial"/>
                <a:ea typeface="Montserrat"/>
              </a:rPr>
              <a:t>Breakout</a:t>
            </a:r>
            <a:endParaRPr b="0" lang="en-US" sz="2600" spc="-1" strike="noStrike">
              <a:solidFill>
                <a:srgbClr val="c9211e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9211e"/>
                </a:solidFill>
                <a:latin typeface="Arial"/>
                <a:ea typeface="Montserrat"/>
              </a:rPr>
              <a:t>Calculate the total time required to transfer a 1000-KB file using 1KB packets. Assuming bandwidth is 1.5 Mbps, the RTT of 50 ms, an initial 2 × RTT of “handshaking” before any data is sent. </a:t>
            </a:r>
            <a:endParaRPr b="0" lang="en-US" sz="26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ontserrat"/>
              </a:rPr>
              <a:t>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ontserrat"/>
              </a:rPr>
              <a:t>Delay = Handshake + Transmission + Propagation + Queuing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c9211e"/>
                </a:solidFill>
                <a:latin typeface="Montserrat"/>
                <a:ea typeface="Montserrat"/>
              </a:rPr>
              <a:t>Delay = 2*50ms + (1000*1024*8)/(1.5*1000*1000) second +  50/2ms + 0 = 5.586seconds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c9211e"/>
                </a:solidFill>
                <a:latin typeface="Montserrat"/>
                <a:ea typeface="Montserrat"/>
              </a:rPr>
              <a:t>Propagation delay = First bit from sender to receiver  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c9211e"/>
                </a:solidFill>
                <a:latin typeface="Montserrat"/>
                <a:ea typeface="Montserrat"/>
              </a:rPr>
              <a:t>Transmission delay = All bits on the wire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_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Bandwidth x Delay Product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2_1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2_1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1484280" y="1764360"/>
            <a:ext cx="9305640" cy="2076120"/>
          </a:xfrm>
          <a:prstGeom prst="rect">
            <a:avLst/>
          </a:prstGeom>
          <a:ln w="54720">
            <a:noFill/>
          </a:ln>
        </p:spPr>
      </p:pic>
      <p:sp>
        <p:nvSpPr>
          <p:cNvPr id="418" name=""/>
          <p:cNvSpPr txBox="1"/>
          <p:nvPr/>
        </p:nvSpPr>
        <p:spPr>
          <a:xfrm>
            <a:off x="1244160" y="4810320"/>
            <a:ext cx="9728640" cy="1700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Capacity of a network pipe = Bandwidth (bits) x </a:t>
            </a:r>
            <a:r>
              <a:rPr b="1" lang="en-US" sz="2600" spc="-1" strike="noStrike">
                <a:solidFill>
                  <a:srgbClr val="ce181e"/>
                </a:solidFill>
                <a:latin typeface="Cantarell"/>
                <a:ea typeface="Montserrat"/>
              </a:rPr>
              <a:t>Two way </a:t>
            </a: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Delay (Seconds) (a.k.a RTT or Round Trip Delay)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This is the amount of bits that a pipe can hold!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_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Bandwidth x Delay Product - Example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2_1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2_1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1484280" y="1764360"/>
            <a:ext cx="9305640" cy="2076120"/>
          </a:xfrm>
          <a:prstGeom prst="rect">
            <a:avLst/>
          </a:prstGeom>
          <a:ln w="54720">
            <a:noFill/>
          </a:ln>
        </p:spPr>
      </p:pic>
      <p:sp>
        <p:nvSpPr>
          <p:cNvPr id="423" name=""/>
          <p:cNvSpPr txBox="1"/>
          <p:nvPr/>
        </p:nvSpPr>
        <p:spPr>
          <a:xfrm>
            <a:off x="1244160" y="4810320"/>
            <a:ext cx="9728640" cy="21027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Bandwidth = 50Mbps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Latency = 100ms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Bandwidth x Delay = 50x10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mbria"/>
                <a:ea typeface="Montserrat"/>
              </a:rPr>
              <a:t>6</a:t>
            </a: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x100x10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mbria"/>
                <a:ea typeface="Montserrat"/>
              </a:rPr>
              <a:t>-3 = </a:t>
            </a: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5x10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mbria"/>
                <a:ea typeface="Montserrat"/>
              </a:rPr>
              <a:t>6 </a:t>
            </a: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bits = 625 kilobytes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_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Bandwidth x Delay - Some more examples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2_1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2_1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484280" y="1764360"/>
            <a:ext cx="9305640" cy="2076120"/>
          </a:xfrm>
          <a:prstGeom prst="rect">
            <a:avLst/>
          </a:prstGeom>
          <a:ln w="54720">
            <a:noFill/>
          </a:ln>
        </p:spPr>
      </p:pic>
      <p:sp>
        <p:nvSpPr>
          <p:cNvPr id="428" name=""/>
          <p:cNvSpPr txBox="1"/>
          <p:nvPr/>
        </p:nvSpPr>
        <p:spPr>
          <a:xfrm>
            <a:off x="1244160" y="4810320"/>
            <a:ext cx="9728640" cy="1700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Bandwidth = 54Mbps (Wireless G)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RTT = 1ms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How much data can the pipe hold?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BxD = 54x10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mbria"/>
                <a:ea typeface="Montserrat"/>
              </a:rPr>
              <a:t>6</a:t>
            </a: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x1x10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mbria"/>
                <a:ea typeface="Montserrat"/>
              </a:rPr>
              <a:t>-3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_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Bandwidth x Delay – Mars Rover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2_1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2_1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1484280" y="1764360"/>
            <a:ext cx="9305640" cy="2076120"/>
          </a:xfrm>
          <a:prstGeom prst="rect">
            <a:avLst/>
          </a:prstGeom>
          <a:ln w="54720">
            <a:noFill/>
          </a:ln>
        </p:spPr>
      </p:pic>
      <p:sp>
        <p:nvSpPr>
          <p:cNvPr id="433" name=""/>
          <p:cNvSpPr txBox="1"/>
          <p:nvPr/>
        </p:nvSpPr>
        <p:spPr>
          <a:xfrm>
            <a:off x="1463040" y="3675960"/>
            <a:ext cx="8778240" cy="35474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Montserrat"/>
                <a:hlinkClick r:id="rId2"/>
              </a:rPr>
              <a:t>https://mars.nasa.gov/msl/mission/communications/</a:t>
            </a:r>
            <a:br>
              <a:rPr sz="2200"/>
            </a:b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Montserrat"/>
                <a:hlinkClick r:id="rId3"/>
              </a:rPr>
              <a:t>https://www.youtube.com/watch?v=NGgzq8eXZOQ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c9211e"/>
                </a:solidFill>
                <a:latin typeface="Cantarell"/>
                <a:ea typeface="Montserrat"/>
              </a:rPr>
              <a:t>Breakout: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c9211e"/>
                </a:solidFill>
                <a:latin typeface="Cantarell"/>
                <a:ea typeface="Montserrat"/>
              </a:rPr>
              <a:t>- Bit rate of curiosity: 32000bits/second</a:t>
            </a:r>
            <a:br>
              <a:rPr sz="2200"/>
            </a:br>
            <a:r>
              <a:rPr b="0" lang="en-US" sz="2200" spc="-1" strike="noStrike">
                <a:solidFill>
                  <a:srgbClr val="c9211e"/>
                </a:solidFill>
                <a:latin typeface="Cantarell"/>
                <a:ea typeface="Montserrat"/>
              </a:rPr>
              <a:t>- Delay = 14 minutes each way</a:t>
            </a:r>
            <a:br>
              <a:rPr sz="2200"/>
            </a:br>
            <a:r>
              <a:rPr b="0" lang="en-US" sz="2200" spc="-1" strike="noStrike">
                <a:solidFill>
                  <a:srgbClr val="c9211e"/>
                </a:solidFill>
                <a:latin typeface="Cantarell"/>
                <a:ea typeface="Montserrat"/>
              </a:rPr>
              <a:t>- BxD = 32000*14*60*2</a:t>
            </a:r>
            <a:r>
              <a:rPr b="0" lang="en-US" sz="2200" spc="-1" strike="noStrike">
                <a:solidFill>
                  <a:srgbClr val="c9211e"/>
                </a:solidFill>
                <a:latin typeface="Cantarell"/>
                <a:ea typeface="Montserrat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_1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And one more thing - Jitter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2_2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2_2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315360" y="1444320"/>
            <a:ext cx="11620080" cy="2761920"/>
          </a:xfrm>
          <a:prstGeom prst="rect">
            <a:avLst/>
          </a:prstGeom>
          <a:ln w="54720">
            <a:noFill/>
          </a:ln>
        </p:spPr>
      </p:pic>
      <p:sp>
        <p:nvSpPr>
          <p:cNvPr id="438" name=""/>
          <p:cNvSpPr txBox="1"/>
          <p:nvPr/>
        </p:nvSpPr>
        <p:spPr>
          <a:xfrm>
            <a:off x="1317240" y="4297680"/>
            <a:ext cx="9106920" cy="25052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Also called Interpacket gap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why does it happen (which artifact of packet switching?)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why is it important (think video applications)?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How do you solve this?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Performance – Example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Calculate the total time required to transfer a 1000-KB file in the following case, assuming bandwidth is 1.5 Mbps, an RTT of 50 ms, a packet size of 1 KB data, and an initial 2 × RTT of “handshaking” before data is sent. (Peterson-Davie Exercise 3, Chapter 1)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Delay = Handshake + Transmission + Propagation + Queuing</a:t>
            </a:r>
            <a:br>
              <a:rPr sz="2200"/>
            </a:b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Delay = 2*50ms + (1000*1024*8)/(1.5*1000*1000) second +  50/2ms + 0 = 5.586seconds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Propagation delay = First bit from sender to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Performance – Example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Montserrat"/>
                <a:ea typeface="Montserrat"/>
              </a:rPr>
              <a:t>Calculate the total time required to transfer a 1.5-MB file in the following cases, assuming an RTT of 80 ms, bandwidth= 10Mbps, a packet size of 1 KB data, and an initial 2 × RTT of “handshaking” before data is sent: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Delay = Handshake + Transmission + Propagation + Queuing</a:t>
            </a:r>
            <a:br>
              <a:rPr sz="2200"/>
            </a:b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Propagation delay = First bit from sender to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_13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Montserrat"/>
                <a:ea typeface="Montserrat"/>
              </a:rPr>
              <a:t>What does it take to create a link?</a:t>
            </a:r>
            <a:endParaRPr b="0" lang="en-US" sz="32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266120" y="5394960"/>
            <a:ext cx="8039520" cy="10234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Common abstractions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</a:rPr>
              <a:t>Why?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011680" y="1694520"/>
            <a:ext cx="7717320" cy="351756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_1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Reading Assignment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2_18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822960" y="2286000"/>
            <a:ext cx="9784080" cy="38286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DejaVu Sans"/>
              </a:rPr>
              <a:t>Read Section 1.5: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DejaVu Sans"/>
                <a:hlinkClick r:id="rId1"/>
              </a:rPr>
              <a:t>https://book.systemsapproach.org/foundation/performance.html#performance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DejaVu Sans"/>
              </a:rPr>
              <a:t>~30Mins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_1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Montserrat"/>
                <a:ea typeface="Montserrat"/>
              </a:rPr>
              <a:t>Recap – Network = Graph (Nodes + Links)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_1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460800" y="2011680"/>
            <a:ext cx="6823080" cy="3566160"/>
          </a:xfrm>
          <a:prstGeom prst="rect">
            <a:avLst/>
          </a:prstGeom>
          <a:ln w="54720"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8389800" y="1346040"/>
            <a:ext cx="1851480" cy="542052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Apps (HTTP)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2" name="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Transport (TCP/UDP)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3" name="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Network (IP)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4" name="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Link (Ethernet)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5" name="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Apps (HTTP)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6" name="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Transport (TCP/UDP)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7" name="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Network (IP)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8" name="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Link (Ethernet)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9" name="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Ethernet Interface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0" name="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Ethernet Interface</a:t>
            </a:r>
            <a:endParaRPr b="0" lang="en-US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2" name="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3383280" y="3291840"/>
            <a:ext cx="5634000" cy="0"/>
          </a:xfrm>
          <a:prstGeom prst="line">
            <a:avLst/>
          </a:prstGeom>
          <a:ln w="54720">
            <a:solidFill>
              <a:srgbClr val="ff3838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Segments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3383280" y="2250720"/>
            <a:ext cx="5634000" cy="0"/>
          </a:xfrm>
          <a:prstGeom prst="line">
            <a:avLst/>
          </a:prstGeom>
          <a:ln w="54720">
            <a:solidFill>
              <a:srgbClr val="ff0000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3383280" y="4410720"/>
            <a:ext cx="5634000" cy="0"/>
          </a:xfrm>
          <a:prstGeom prst="line">
            <a:avLst/>
          </a:prstGeom>
          <a:ln w="54720">
            <a:solidFill>
              <a:srgbClr val="3465a4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Packets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3383280" y="5274720"/>
            <a:ext cx="5634000" cy="0"/>
          </a:xfrm>
          <a:prstGeom prst="line">
            <a:avLst/>
          </a:prstGeom>
          <a:ln w="54720">
            <a:solidFill>
              <a:srgbClr val="069a2e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Bits (1010001)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ln w="54720">
            <a:noFill/>
          </a:ln>
        </p:spPr>
      </p:pic>
      <p:cxnSp>
        <p:nvCxnSpPr>
          <p:cNvPr id="473" name=""/>
          <p:cNvCxnSpPr>
            <a:stCxn id="454" idx="4294967295"/>
            <a:endCxn id="460" idx="2"/>
          </p:cNvCxnSpPr>
          <p:nvPr/>
        </p:nvCxnSpPr>
        <p:spPr>
          <a:xfrm flipH="1" rot="16200000">
            <a:off x="3439800" y="4308480"/>
            <a:ext cx="233640" cy="2671560"/>
          </a:xfrm>
          <a:prstGeom prst="bentConnector3">
            <a:avLst>
              <a:gd name="adj1" fmla="val 491975"/>
            </a:avLst>
          </a:prstGeom>
          <a:ln w="54720">
            <a:solidFill>
              <a:srgbClr val="ff0000"/>
            </a:solidFill>
            <a:custDash>
              <a:ds d="33553" sp="83553"/>
              <a:ds d="33553" sp="83553"/>
              <a:ds d="167105" sp="83553"/>
              <a:ds d="167105" sp="83553"/>
              <a:ds d="167105" sp="83553"/>
            </a:custDash>
            <a:round/>
          </a:ln>
        </p:spPr>
      </p:cxnSp>
      <p:cxnSp>
        <p:nvCxnSpPr>
          <p:cNvPr id="474" name=""/>
          <p:cNvCxnSpPr>
            <a:stCxn id="460" idx="4294967295"/>
            <a:endCxn id="462" idx="2"/>
          </p:cNvCxnSpPr>
          <p:nvPr/>
        </p:nvCxnSpPr>
        <p:spPr>
          <a:xfrm rot="16200000">
            <a:off x="6242040" y="4410720"/>
            <a:ext cx="360" cy="2700360"/>
          </a:xfrm>
          <a:prstGeom prst="bentConnector3">
            <a:avLst>
              <a:gd name="adj1" fmla="val 101600000"/>
            </a:avLst>
          </a:prstGeom>
          <a:ln w="54720">
            <a:solidFill>
              <a:srgbClr val="158466"/>
            </a:solidFill>
            <a:round/>
          </a:ln>
        </p:spPr>
      </p:cxnSp>
      <p:cxnSp>
        <p:nvCxnSpPr>
          <p:cNvPr id="475" name=""/>
          <p:cNvCxnSpPr>
            <a:stCxn id="462" idx="2"/>
            <a:endCxn id="458" idx="2"/>
          </p:cNvCxnSpPr>
          <p:nvPr/>
        </p:nvCxnSpPr>
        <p:spPr>
          <a:xfrm flipH="1" flipV="1" rot="5400000">
            <a:off x="8749800" y="4369680"/>
            <a:ext cx="233640" cy="2549160"/>
          </a:xfrm>
          <a:prstGeom prst="bentConnector3">
            <a:avLst>
              <a:gd name="adj1" fmla="val -391975"/>
            </a:avLst>
          </a:prstGeom>
          <a:ln w="54720">
            <a:solidFill>
              <a:srgbClr val="ff0000"/>
            </a:solidFill>
            <a:custDash>
              <a:ds d="197000" sp="197000"/>
            </a:custDash>
            <a:round/>
          </a:ln>
        </p:spPr>
      </p:cxnSp>
      <p:pic>
        <p:nvPicPr>
          <p:cNvPr id="476" name="" descr=""/>
          <p:cNvPicPr/>
          <p:nvPr/>
        </p:nvPicPr>
        <p:blipFill>
          <a:blip r:embed="rId2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_1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Arial"/>
                <a:ea typeface="Montserrat"/>
              </a:rPr>
              <a:t>Packet Switching on the Internet</a:t>
            </a:r>
            <a:endParaRPr b="0" lang="en-US" sz="32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1048680" y="2034720"/>
            <a:ext cx="10153440" cy="280944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_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Performance – Terminology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2_8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_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Bits = b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Bytes = B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Kilobytes = KB (1024 Bytes or 1000Bytes)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Megabytes = MB (1024KB or 1000KB)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Ask ECE folks = 1000, 1Mbps = 1000*1000Bps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Ask CS folks = 1024, 1MB = 1024*1024Bytes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_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Cantarell"/>
                <a:ea typeface="Montserrat"/>
              </a:rPr>
              <a:t>Performance Basics - Bandwidth and Latency</a:t>
            </a:r>
            <a:endParaRPr b="0" lang="en-US" sz="3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3" name="CustomShape 2_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ce181e"/>
                </a:solidFill>
                <a:latin typeface="Cantarell"/>
                <a:ea typeface="Montserrat"/>
              </a:rPr>
              <a:t>Bandwidth = Size of the network pipe</a:t>
            </a:r>
            <a:br>
              <a:rPr sz="2600"/>
            </a:br>
            <a:r>
              <a:rPr b="1" lang="en-US" sz="2600" spc="-1" strike="noStrike">
                <a:solidFill>
                  <a:srgbClr val="ce181e"/>
                </a:solidFill>
                <a:latin typeface="Cantarel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ce181e"/>
                </a:solidFill>
                <a:latin typeface="Cantarell"/>
                <a:ea typeface="Montserrat"/>
              </a:rPr>
              <a:t>Latency = Delay in sending packets</a:t>
            </a:r>
            <a:br>
              <a:rPr sz="2600"/>
            </a:br>
            <a:r>
              <a:rPr b="1" lang="en-US" sz="2600" spc="-1" strike="noStrike">
                <a:solidFill>
                  <a:srgbClr val="ce181e"/>
                </a:solidFill>
                <a:latin typeface="Cantarel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ce181e"/>
                </a:solidFill>
                <a:latin typeface="Cantarell"/>
                <a:ea typeface="Montserrat"/>
              </a:rPr>
              <a:t>Throughput = How fast your can send data, function of both bandwidth and latency (and other things)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4" name=""/>
          <p:cNvSpPr/>
          <p:nvPr/>
        </p:nvSpPr>
        <p:spPr>
          <a:xfrm>
            <a:off x="8675280" y="1463040"/>
            <a:ext cx="2011680" cy="1463040"/>
          </a:xfrm>
          <a:prstGeom prst="flowChartMagneticDrum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_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Performance - Latency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_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_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Latency = Propagation Delay + Transmission Delay + Queuing Delay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Propagation = Distance/Speed Of Light (in Copper or Fiber)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Transmit = Size/Bandwidth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2531880" y="4480560"/>
            <a:ext cx="5240520" cy="2212200"/>
          </a:xfrm>
          <a:prstGeom prst="rect">
            <a:avLst/>
          </a:prstGeom>
          <a:ln w="54720">
            <a:noFill/>
          </a:ln>
        </p:spPr>
      </p:pic>
      <p:sp>
        <p:nvSpPr>
          <p:cNvPr id="349" name=""/>
          <p:cNvSpPr/>
          <p:nvPr/>
        </p:nvSpPr>
        <p:spPr>
          <a:xfrm flipH="1">
            <a:off x="5120640" y="4480560"/>
            <a:ext cx="1554480" cy="64008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6949440" y="4471200"/>
            <a:ext cx="49662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long to “put it on the wire?” (Transmission)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 flipH="1">
            <a:off x="8138160" y="5303520"/>
            <a:ext cx="210312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8061120" y="5505840"/>
            <a:ext cx="318600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long to traverse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link? (Propagation)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flipH="1" flipV="1">
            <a:off x="4754880" y="5486400"/>
            <a:ext cx="2505600" cy="43560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 txBox="1"/>
          <p:nvPr/>
        </p:nvSpPr>
        <p:spPr>
          <a:xfrm rot="544200">
            <a:off x="5013720" y="5913720"/>
            <a:ext cx="32331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long to queue? (queuing)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_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Performance – Bandwidth - bits/second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2_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Picture 6_1" descr="f01-16-9780123850591 copy"/>
          <p:cNvPicPr/>
          <p:nvPr/>
        </p:nvPicPr>
        <p:blipFill>
          <a:blip r:embed="rId1"/>
          <a:stretch/>
        </p:blipFill>
        <p:spPr>
          <a:xfrm>
            <a:off x="2265840" y="1709280"/>
            <a:ext cx="7297920" cy="2438640"/>
          </a:xfrm>
          <a:prstGeom prst="rect">
            <a:avLst/>
          </a:prstGeom>
          <a:ln w="54720">
            <a:noFill/>
          </a:ln>
        </p:spPr>
      </p:pic>
      <p:sp>
        <p:nvSpPr>
          <p:cNvPr id="358" name="Text Box 8_1"/>
          <p:cNvSpPr/>
          <p:nvPr/>
        </p:nvSpPr>
        <p:spPr>
          <a:xfrm>
            <a:off x="1401840" y="4228920"/>
            <a:ext cx="9601560" cy="21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3399"/>
                </a:solidFill>
                <a:latin typeface="Arial"/>
              </a:rPr>
              <a:t>Bits transmitted at a particular bandwidth can be regarded as having some width: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3399"/>
                </a:solidFill>
                <a:latin typeface="Arial"/>
              </a:rPr>
              <a:t>(a) bits transmitted at 1Mbps (each bit 1 μs wide);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3399"/>
                </a:solidFill>
                <a:latin typeface="Arial"/>
              </a:rPr>
              <a:t>(b) bits transmitted at 2Mbps (each bit 0.5 μs wide).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3399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3399"/>
                </a:solidFill>
                <a:latin typeface="Arial"/>
              </a:rPr>
              <a:t>Packets are made of bits – each bit need some time to be processed at the router. This is transmission delay!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_12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54f5b"/>
                </a:solidFill>
                <a:latin typeface="Montserrat"/>
                <a:ea typeface="Montserrat"/>
              </a:rPr>
              <a:t>Propagation delay</a:t>
            </a:r>
            <a:endParaRPr b="0" lang="en-US" sz="32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457200" y="1645920"/>
            <a:ext cx="2590560" cy="1761840"/>
          </a:xfrm>
          <a:prstGeom prst="rect">
            <a:avLst/>
          </a:prstGeom>
          <a:ln w="54720">
            <a:noFill/>
          </a:ln>
        </p:spPr>
      </p:pic>
      <p:sp>
        <p:nvSpPr>
          <p:cNvPr id="361" name=""/>
          <p:cNvSpPr/>
          <p:nvPr/>
        </p:nvSpPr>
        <p:spPr>
          <a:xfrm>
            <a:off x="822960" y="347760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005840" y="3569040"/>
            <a:ext cx="14630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10110...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2926080" y="3751920"/>
            <a:ext cx="502920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7955280" y="347760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4656600" y="3294720"/>
            <a:ext cx="802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2998440" y="1506600"/>
            <a:ext cx="8248680" cy="13701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Packets are made of bits. All bits must make it the next router 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before it can be forwarded.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Propagation delay = 50ms (time it takes for a bit to go from A to 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Transmission delay = 1 ms (time it takes for each bit to be converted into signal)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280520" y="3203280"/>
            <a:ext cx="345240" cy="14436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8707320" y="3111840"/>
            <a:ext cx="3452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365760" y="4029120"/>
            <a:ext cx="4572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822960" y="403128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926080" y="4305600"/>
            <a:ext cx="502920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7955280" y="403128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4656600" y="3848400"/>
            <a:ext cx="802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005840" y="4048560"/>
            <a:ext cx="1463040" cy="29059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0149840" y="4048560"/>
            <a:ext cx="73152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365760" y="4605480"/>
            <a:ext cx="4572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822960" y="460764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2926080" y="4773960"/>
            <a:ext cx="502920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7955280" y="460764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4656600" y="4424760"/>
            <a:ext cx="802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0149840" y="4624920"/>
            <a:ext cx="73152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t51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239760" y="2854440"/>
            <a:ext cx="562680" cy="747720"/>
          </a:xfrm>
          <a:prstGeom prst="rect">
            <a:avLst/>
          </a:prstGeom>
          <a:ln w="54720">
            <a:noFill/>
          </a:ln>
        </p:spPr>
      </p:pic>
      <p:pic>
        <p:nvPicPr>
          <p:cNvPr id="383" name="" descr=""/>
          <p:cNvPicPr/>
          <p:nvPr/>
        </p:nvPicPr>
        <p:blipFill>
          <a:blip r:embed="rId3"/>
          <a:stretch/>
        </p:blipFill>
        <p:spPr>
          <a:xfrm>
            <a:off x="10058400" y="2821320"/>
            <a:ext cx="562680" cy="747720"/>
          </a:xfrm>
          <a:prstGeom prst="rect">
            <a:avLst/>
          </a:prstGeom>
          <a:ln w="54720">
            <a:noFill/>
          </a:ln>
        </p:spPr>
      </p:pic>
      <p:sp>
        <p:nvSpPr>
          <p:cNvPr id="384" name=""/>
          <p:cNvSpPr txBox="1"/>
          <p:nvPr/>
        </p:nvSpPr>
        <p:spPr>
          <a:xfrm>
            <a:off x="379440" y="5159160"/>
            <a:ext cx="4572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836640" y="516132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2939760" y="5435640"/>
            <a:ext cx="502920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7968960" y="516132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4670280" y="4906440"/>
            <a:ext cx="802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8229600" y="4048560"/>
            <a:ext cx="1463040" cy="29059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0149840" y="5201280"/>
            <a:ext cx="4978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379800" y="5736240"/>
            <a:ext cx="4572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837000" y="573840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2940120" y="6012720"/>
            <a:ext cx="502920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7969320" y="573840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0150200" y="5778360"/>
            <a:ext cx="4978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380160" y="6277320"/>
            <a:ext cx="4572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837360" y="627948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2940480" y="6553800"/>
            <a:ext cx="5029200" cy="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7969680" y="6279480"/>
            <a:ext cx="2011680" cy="45720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0150560" y="6319440"/>
            <a:ext cx="497880" cy="346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t55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4656600" y="5577840"/>
            <a:ext cx="802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4656600" y="6126480"/>
            <a:ext cx="802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_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54f5b"/>
                </a:solidFill>
                <a:latin typeface="Arial"/>
                <a:ea typeface="Montserrat"/>
              </a:rPr>
              <a:t>Performance – Queuing Delay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R: link bandwidth (bps)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L: packet length (bits)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A: Average packet arrival rate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ntarell"/>
                <a:ea typeface="Montserrat"/>
              </a:rPr>
              <a:t>Traffic delay = AL/R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b="0" lang="en-US" sz="2600" spc="-1" strike="noStrike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6492240" y="2468880"/>
            <a:ext cx="4736160" cy="2651760"/>
          </a:xfrm>
          <a:prstGeom prst="rect">
            <a:avLst/>
          </a:prstGeom>
          <a:ln w="54720">
            <a:noFill/>
          </a:ln>
        </p:spPr>
      </p:pic>
      <p:sp>
        <p:nvSpPr>
          <p:cNvPr id="407" name=""/>
          <p:cNvSpPr txBox="1"/>
          <p:nvPr/>
        </p:nvSpPr>
        <p:spPr>
          <a:xfrm>
            <a:off x="8594640" y="5303520"/>
            <a:ext cx="1555200" cy="8586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mbria"/>
                <a:ea typeface="Montserrat"/>
              </a:rPr>
              <a:t>AL/R ~ 1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1828800" y="4206240"/>
            <a:ext cx="2523600" cy="1809360"/>
          </a:xfrm>
          <a:prstGeom prst="rect">
            <a:avLst/>
          </a:prstGeom>
          <a:ln w="54720">
            <a:noFill/>
          </a:ln>
        </p:spPr>
      </p:pic>
      <p:sp>
        <p:nvSpPr>
          <p:cNvPr id="409" name=""/>
          <p:cNvSpPr txBox="1"/>
          <p:nvPr/>
        </p:nvSpPr>
        <p:spPr>
          <a:xfrm>
            <a:off x="2286000" y="6181920"/>
            <a:ext cx="1555200" cy="8586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ontserrat"/>
              </a:rPr>
              <a:t>AL/R ~ 0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5486400" y="6309360"/>
            <a:ext cx="5401800" cy="364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Cantarell"/>
              </a:rPr>
              <a:t>Everyone in the front has to be serviced first!!!!!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2878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2019-08-22T10:48:27Z</dcterms:created>
  <dc:creator/>
  <dc:description/>
  <dc:language>en-US</dc:language>
  <cp:lastModifiedBy/>
  <dcterms:modified xsi:type="dcterms:W3CDTF">2021-01-25T09:06:10Z</dcterms:modified>
  <cp:revision>250</cp:revision>
  <dc:subject/>
  <dc:title>csu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71</vt:r8>
  </property>
</Properties>
</file>