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4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5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6.xml" ContentType="application/vnd.openxmlformats-officedocument.them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7.xml" ContentType="application/vnd.openxmlformats-officedocument.theme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</p:sldMasterIdLst>
  <p:notesMasterIdLst>
    <p:notesMasterId r:id="rId3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87" r:id="rId21"/>
    <p:sldId id="268" r:id="rId22"/>
    <p:sldId id="269" r:id="rId23"/>
    <p:sldId id="270" r:id="rId24"/>
    <p:sldId id="271" r:id="rId25"/>
    <p:sldId id="272" r:id="rId26"/>
    <p:sldId id="300" r:id="rId27"/>
    <p:sldId id="273" r:id="rId28"/>
    <p:sldId id="274" r:id="rId29"/>
    <p:sldId id="292" r:id="rId30"/>
    <p:sldId id="294" r:id="rId31"/>
    <p:sldId id="297" r:id="rId32"/>
    <p:sldId id="298" r:id="rId33"/>
    <p:sldId id="299" r:id="rId34"/>
    <p:sldId id="275" r:id="rId35"/>
    <p:sldId id="276" r:id="rId36"/>
    <p:sldId id="277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presProps" Target="presProps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4280"/>
            <a:ext cx="5028480" cy="377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notes format</a:t>
            </a:r>
          </a:p>
        </p:txBody>
      </p:sp>
      <p:sp>
        <p:nvSpPr>
          <p:cNvPr id="32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&lt;header&gt;</a:t>
            </a:r>
          </a:p>
        </p:txBody>
      </p:sp>
      <p:sp>
        <p:nvSpPr>
          <p:cNvPr id="328" name="PlaceHolder 4"/>
          <p:cNvSpPr>
            <a:spLocks noGrp="1"/>
          </p:cNvSpPr>
          <p:nvPr>
            <p:ph type="dt" idx="2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329" name="PlaceHolder 5"/>
          <p:cNvSpPr>
            <a:spLocks noGrp="1"/>
          </p:cNvSpPr>
          <p:nvPr>
            <p:ph type="ftr" idx="3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30" name="PlaceHolder 6"/>
          <p:cNvSpPr>
            <a:spLocks noGrp="1"/>
          </p:cNvSpPr>
          <p:nvPr>
            <p:ph type="sldNum" idx="4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865D5450-3B9C-4D14-ACA0-50BF7D5A9A5B}" type="slidenum"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Ndn can help organizing the namespaces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Once that’s done, data discovery and provenance is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Straight forward</a:t>
            </a:r>
          </a:p>
          <a:p>
            <a:pPr marL="216000" indent="0"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Retrieval, transparent failover, and specialized operations</a:t>
            </a:r>
          </a:p>
          <a:p>
            <a:pPr marL="216000" indent="0"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In this work, we take a real access log and try to  quantify NDN’s improvements to a climate 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workflow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Ndn can help organizing the namespaces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Once that’s done, data discovery and provenance is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Straight forward</a:t>
            </a:r>
          </a:p>
          <a:p>
            <a:pPr marL="216000" indent="0"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Retrieval, transparent failover, and specialized operations</a:t>
            </a:r>
          </a:p>
          <a:p>
            <a:pPr marL="216000" indent="0"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In this work, we take a real access log and try to  quantify NDN’s improvements to a climate 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workflow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Ndn can help organizing the namespaces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Once that’s done, data discovery and provenance is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Straight forward</a:t>
            </a:r>
          </a:p>
          <a:p>
            <a:pPr marL="216000" indent="0"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Retrieval, transparent failover, and specialized operations</a:t>
            </a:r>
          </a:p>
          <a:p>
            <a:pPr marL="216000" indent="0"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In this work, we take a real access log and try to  quantify NDN’s improvements to a climate 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workflow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Ndn can help organizing the namespaces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Once that’s done, data discovery and provenance is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Straight forward</a:t>
            </a:r>
          </a:p>
          <a:p>
            <a:pPr marL="216000" indent="0"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Retrieval, transparent failover, and specialized operations</a:t>
            </a:r>
          </a:p>
          <a:p>
            <a:pPr marL="216000" indent="0"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In this work, we take a real access log and try to  quantify NDN’s improvements to a climate 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workflow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7730464B-546C-5999-55E1-D158F786D44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1pPr>
            <a:lvl2pPr marL="742950" indent="-285750" defTabSz="966788" eaLnBrk="0" hangingPunct="0"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 defTabSz="966788" eaLnBrk="0" hangingPunct="0"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3pPr>
            <a:lvl4pPr marL="1600200" indent="-228600" defTabSz="966788" eaLnBrk="0" hangingPunct="0"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 defTabSz="966788" eaLnBrk="0" hangingPunct="0"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9pPr>
          </a:lstStyle>
          <a:p>
            <a:r>
              <a:rPr lang="en-US" altLang="en-US" sz="1300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1CD8B62C-26C4-4895-D152-B91FB903146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1pPr>
            <a:lvl2pPr marL="742950" indent="-285750" defTabSz="966788" eaLnBrk="0" hangingPunct="0"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 defTabSz="966788" eaLnBrk="0" hangingPunct="0"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3pPr>
            <a:lvl4pPr marL="1600200" indent="-228600" defTabSz="966788" eaLnBrk="0" hangingPunct="0"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 defTabSz="966788" eaLnBrk="0" hangingPunct="0"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9pPr>
          </a:lstStyle>
          <a:p>
            <a:fld id="{8B78DE35-8C29-0C44-8EAF-95CD81F69F86}" type="datetime3">
              <a:rPr lang="en-US" altLang="en-US" sz="1300" smtClean="0">
                <a:latin typeface="Times New Roman" panose="02020603050405020304" pitchFamily="18" charset="0"/>
              </a:rPr>
              <a:pPr/>
              <a:t>22 August 2023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7588" name="Rectangle 6">
            <a:extLst>
              <a:ext uri="{FF2B5EF4-FFF2-40B4-BE49-F238E27FC236}">
                <a16:creationId xmlns:a16="http://schemas.microsoft.com/office/drawing/2014/main" id="{4791925B-CB6F-C55F-EBAF-F76DD123F83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1pPr>
            <a:lvl2pPr marL="742950" indent="-285750" defTabSz="966788" eaLnBrk="0" hangingPunct="0"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 defTabSz="966788" eaLnBrk="0" hangingPunct="0"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3pPr>
            <a:lvl4pPr marL="1600200" indent="-228600" defTabSz="966788" eaLnBrk="0" hangingPunct="0"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 defTabSz="966788" eaLnBrk="0" hangingPunct="0"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9pPr>
          </a:lstStyle>
          <a:p>
            <a:r>
              <a:rPr lang="en-US" altLang="en-US" sz="1300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67589" name="Rectangle 7">
            <a:extLst>
              <a:ext uri="{FF2B5EF4-FFF2-40B4-BE49-F238E27FC236}">
                <a16:creationId xmlns:a16="http://schemas.microsoft.com/office/drawing/2014/main" id="{6CAC84DB-4E60-A765-D6DB-D409A0695F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1pPr>
            <a:lvl2pPr marL="742950" indent="-285750" defTabSz="966788" eaLnBrk="0" hangingPunct="0"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 defTabSz="966788" eaLnBrk="0" hangingPunct="0"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3pPr>
            <a:lvl4pPr marL="1600200" indent="-228600" defTabSz="966788" eaLnBrk="0" hangingPunct="0"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 defTabSz="966788" eaLnBrk="0" hangingPunct="0"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9pPr>
          </a:lstStyle>
          <a:p>
            <a:fld id="{5A14C043-7EA6-1C4B-A99D-9D52EAC9F356}" type="slidenum">
              <a:rPr lang="en-US" altLang="en-US" sz="1300">
                <a:latin typeface="Times New Roman" panose="02020603050405020304" pitchFamily="18" charset="0"/>
              </a:rPr>
              <a:pPr/>
              <a:t>25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7590" name="Rectangle 2">
            <a:extLst>
              <a:ext uri="{FF2B5EF4-FFF2-40B4-BE49-F238E27FC236}">
                <a16:creationId xmlns:a16="http://schemas.microsoft.com/office/drawing/2014/main" id="{3618D955-8507-2BD3-9E9B-56125988FC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ln/>
        </p:spPr>
      </p:sp>
      <p:sp>
        <p:nvSpPr>
          <p:cNvPr id="67591" name="Rectangle 3">
            <a:extLst>
              <a:ext uri="{FF2B5EF4-FFF2-40B4-BE49-F238E27FC236}">
                <a16:creationId xmlns:a16="http://schemas.microsoft.com/office/drawing/2014/main" id="{A725A243-9296-8E57-9135-9DF5EB5C52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4B734B95-4F26-67EA-1510-85ED1AF2A3F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1pPr>
            <a:lvl2pPr marL="742950" indent="-285750" defTabSz="966788" eaLnBrk="0" hangingPunct="0"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 defTabSz="966788" eaLnBrk="0" hangingPunct="0"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3pPr>
            <a:lvl4pPr marL="1600200" indent="-228600" defTabSz="966788" eaLnBrk="0" hangingPunct="0"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 defTabSz="966788" eaLnBrk="0" hangingPunct="0"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9pPr>
          </a:lstStyle>
          <a:p>
            <a:r>
              <a:rPr lang="en-US" altLang="en-US" sz="1300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B9F3FE0D-6ABF-CC79-84A9-C387DF97920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1pPr>
            <a:lvl2pPr marL="742950" indent="-285750" defTabSz="966788" eaLnBrk="0" hangingPunct="0"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 defTabSz="966788" eaLnBrk="0" hangingPunct="0"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3pPr>
            <a:lvl4pPr marL="1600200" indent="-228600" defTabSz="966788" eaLnBrk="0" hangingPunct="0"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 defTabSz="966788" eaLnBrk="0" hangingPunct="0"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9pPr>
          </a:lstStyle>
          <a:p>
            <a:fld id="{7CEBF0D6-9969-2C47-9E75-FC3C41EFD3EE}" type="datetime3">
              <a:rPr lang="en-US" altLang="en-US" sz="1300" smtClean="0">
                <a:latin typeface="Times New Roman" panose="02020603050405020304" pitchFamily="18" charset="0"/>
              </a:rPr>
              <a:pPr/>
              <a:t>22 August 2023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8612" name="Rectangle 6">
            <a:extLst>
              <a:ext uri="{FF2B5EF4-FFF2-40B4-BE49-F238E27FC236}">
                <a16:creationId xmlns:a16="http://schemas.microsoft.com/office/drawing/2014/main" id="{5006F1AA-3679-95E7-80C3-AF4221144E5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1pPr>
            <a:lvl2pPr marL="742950" indent="-285750" defTabSz="966788" eaLnBrk="0" hangingPunct="0"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 defTabSz="966788" eaLnBrk="0" hangingPunct="0"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3pPr>
            <a:lvl4pPr marL="1600200" indent="-228600" defTabSz="966788" eaLnBrk="0" hangingPunct="0"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 defTabSz="966788" eaLnBrk="0" hangingPunct="0"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9pPr>
          </a:lstStyle>
          <a:p>
            <a:r>
              <a:rPr lang="en-US" altLang="en-US" sz="1300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68613" name="Rectangle 7">
            <a:extLst>
              <a:ext uri="{FF2B5EF4-FFF2-40B4-BE49-F238E27FC236}">
                <a16:creationId xmlns:a16="http://schemas.microsoft.com/office/drawing/2014/main" id="{FB3F0343-4EFC-20CE-8AEB-EA3AF207F4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1pPr>
            <a:lvl2pPr marL="742950" indent="-285750" defTabSz="966788" eaLnBrk="0" hangingPunct="0"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 defTabSz="966788" eaLnBrk="0" hangingPunct="0"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3pPr>
            <a:lvl4pPr marL="1600200" indent="-228600" defTabSz="966788" eaLnBrk="0" hangingPunct="0"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 defTabSz="966788" eaLnBrk="0" hangingPunct="0"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9pPr>
          </a:lstStyle>
          <a:p>
            <a:fld id="{1C6B1086-1C67-A347-A276-58D1614AE12A}" type="slidenum">
              <a:rPr lang="en-US" altLang="en-US" sz="1300">
                <a:latin typeface="Times New Roman" panose="02020603050405020304" pitchFamily="18" charset="0"/>
              </a:rPr>
              <a:pPr/>
              <a:t>26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8614" name="Rectangle 2">
            <a:extLst>
              <a:ext uri="{FF2B5EF4-FFF2-40B4-BE49-F238E27FC236}">
                <a16:creationId xmlns:a16="http://schemas.microsoft.com/office/drawing/2014/main" id="{F8A08F89-9486-6071-26C1-A8522A56C7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ln/>
        </p:spPr>
      </p:sp>
      <p:sp>
        <p:nvSpPr>
          <p:cNvPr id="68615" name="Rectangle 3">
            <a:extLst>
              <a:ext uri="{FF2B5EF4-FFF2-40B4-BE49-F238E27FC236}">
                <a16:creationId xmlns:a16="http://schemas.microsoft.com/office/drawing/2014/main" id="{8DBB92FC-D1CA-F94A-9CE7-D2B5FB3BA4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Ndn can help organizing the namespaces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Once that’s done, data discovery and provenance is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Straight forward</a:t>
            </a:r>
          </a:p>
          <a:p>
            <a:pPr marL="216000" indent="0"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Retrieval, transparent failover, and specialized operations</a:t>
            </a:r>
          </a:p>
          <a:p>
            <a:pPr marL="216000" indent="0"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In this work, we take a real access log and try to  quantify NDN’s improvements to a climate 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workflow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Ndn can help organizing the namespaces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Once that’s done, data discovery and provenance is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Straight forward</a:t>
            </a:r>
          </a:p>
          <a:p>
            <a:pPr marL="216000" indent="0"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Retrieval, transparent failover, and specialized operations</a:t>
            </a:r>
          </a:p>
          <a:p>
            <a:pPr marL="216000" indent="0"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In this work, we take a real access log and try to  quantify NDN’s improvements to a climate 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workflow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Ndn can help organizing the namespaces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Once that’s done, data discovery and provenance is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Straight forward</a:t>
            </a:r>
          </a:p>
          <a:p>
            <a:pPr marL="216000" indent="0"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Retrieval, transparent failover, and specialized operations</a:t>
            </a:r>
          </a:p>
          <a:p>
            <a:pPr marL="216000" indent="0"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In this work, we take a real access log and try to  quantify NDN’s improvements to a climate 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workflow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Ndn can help organizing the namespaces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Once that’s done, data discovery and provenance is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Straight forward</a:t>
            </a:r>
          </a:p>
          <a:p>
            <a:pPr marL="216000" indent="0"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Retrieval, transparent failover, and specialized operations</a:t>
            </a:r>
          </a:p>
          <a:p>
            <a:pPr marL="216000" indent="0"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In this work, we take a real access log and try to  quantify NDN’s improvements to a climate 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workflow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Ndn can help organizing the namespaces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Once that’s done, data discovery and provenance is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Straight forward</a:t>
            </a:r>
          </a:p>
          <a:p>
            <a:pPr marL="216000" indent="0"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Retrieval, transparent failover, and specialized operations</a:t>
            </a:r>
          </a:p>
          <a:p>
            <a:pPr marL="216000" indent="0"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In this work, we take a real access log and try to  quantify NDN’s improvements to a climate 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workflow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Ndn can help organizing the namespaces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Once that’s done, data discovery and provenance is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Straight forward</a:t>
            </a:r>
          </a:p>
          <a:p>
            <a:pPr marL="216000" indent="0"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Retrieval, transparent failover, and specialized operations</a:t>
            </a:r>
          </a:p>
          <a:p>
            <a:pPr marL="216000" indent="0"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In this work, we take a real access log and try to  quantify NDN’s improvements to a climate 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workflow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Ndn can help organizing the namespaces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Once that’s done, data discovery and provenance is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Straight forward</a:t>
            </a:r>
          </a:p>
          <a:p>
            <a:pPr marL="216000" indent="0"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Retrieval, transparent failover, and specialized operations</a:t>
            </a:r>
          </a:p>
          <a:p>
            <a:pPr marL="216000" indent="0"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In this work, we take a real access log and try to  quantify NDN’s improvements to a climate 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workflow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Ndn can help organizing the namespaces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Once that’s done, data discovery and provenance is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Straight forward</a:t>
            </a:r>
          </a:p>
          <a:p>
            <a:pPr marL="216000" indent="0"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Retrieval, transparent failover, and specialized operations</a:t>
            </a:r>
          </a:p>
          <a:p>
            <a:pPr marL="216000" indent="0"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In this work, we take a real access log and try to  quantify NDN’s improvements to a climate 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workflow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918" y="115888"/>
            <a:ext cx="11042649" cy="7016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2285" y="1125538"/>
            <a:ext cx="5412316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7800" y="1125538"/>
            <a:ext cx="541231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556844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918" y="115888"/>
            <a:ext cx="11042649" cy="7016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912285" y="1125538"/>
            <a:ext cx="11027833" cy="511175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999841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08096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6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6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9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0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0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0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3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3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4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4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CA7FF6B7-DB6E-40DB-9151-B31B3BE3C9A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1FBC6937-ADD8-401B-ADC6-5BB54449720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09886307-08CF-4267-8F5A-A092E550E43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81A2F403-C243-4472-A602-7D644B107B8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AD13E30D-564C-4D98-9D73-5DC9B1A4D9B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5C18440A-5A74-4766-9FA0-369EB60F030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7978BC02-BCEF-4DA6-89BC-DD520C1986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06D12B67-9254-4933-BC18-2172489767A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7930CBF0-0796-4670-9380-9EC5E46A09A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EB580A00-548C-4059-8FFE-FF0697DE385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7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4C27581C-DD40-4F52-8F7C-E785C239966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7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8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8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8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7DE0FEB0-B271-4354-A9A5-6629F78EF78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30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30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30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31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31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32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32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32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32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ntarel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5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4.xml"/><Relationship Id="rId5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73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3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8.xml"/><Relationship Id="rId7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7.xml"/><Relationship Id="rId2" Type="http://schemas.openxmlformats.org/officeDocument/2006/relationships/slideLayout" Target="../slideLayouts/slideLayout77.xml"/><Relationship Id="rId1" Type="http://schemas.openxmlformats.org/officeDocument/2006/relationships/slideLayout" Target="../slideLayouts/slideLayout76.xml"/><Relationship Id="rId6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5.xml"/><Relationship Id="rId4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4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5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90.xml"/><Relationship Id="rId7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9.xml"/><Relationship Id="rId2" Type="http://schemas.openxmlformats.org/officeDocument/2006/relationships/slideLayout" Target="../slideLayouts/slideLayout89.xml"/><Relationship Id="rId1" Type="http://schemas.openxmlformats.org/officeDocument/2006/relationships/slideLayout" Target="../slideLayouts/slideLayout88.xml"/><Relationship Id="rId6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7.xml"/><Relationship Id="rId4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F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8277480" y="5619600"/>
            <a:ext cx="2996280" cy="133920"/>
          </a:xfrm>
          <a:prstGeom prst="rect">
            <a:avLst/>
          </a:prstGeom>
          <a:solidFill>
            <a:srgbClr val="8000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pic>
        <p:nvPicPr>
          <p:cNvPr id="3" name="Picture 2"/>
          <p:cNvPicPr/>
          <p:nvPr/>
        </p:nvPicPr>
        <p:blipFill>
          <a:blip r:embed="rId14"/>
          <a:stretch/>
        </p:blipFill>
        <p:spPr>
          <a:xfrm>
            <a:off x="101160" y="5577840"/>
            <a:ext cx="1910520" cy="1256760"/>
          </a:xfrm>
          <a:prstGeom prst="rect">
            <a:avLst/>
          </a:prstGeom>
          <a:ln w="5472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1084320" y="1506240"/>
            <a:ext cx="2041200" cy="133920"/>
          </a:xfrm>
          <a:prstGeom prst="rect">
            <a:avLst/>
          </a:prstGeom>
          <a:solidFill>
            <a:srgbClr val="8000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0" y="0"/>
            <a:ext cx="180000" cy="6854400"/>
          </a:xfrm>
          <a:prstGeom prst="rect">
            <a:avLst/>
          </a:prstGeom>
          <a:solidFill>
            <a:srgbClr val="8000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" name="CustomShape 3"/>
          <p:cNvSpPr/>
          <p:nvPr/>
        </p:nvSpPr>
        <p:spPr>
          <a:xfrm>
            <a:off x="10987200" y="6492240"/>
            <a:ext cx="1190160" cy="36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fld id="{EB216DA8-CA0C-4089-999B-E4272FB080E5}" type="slidenum">
              <a:rPr lang="en-US" sz="1600" b="0" strike="noStrike" spc="-1">
                <a:solidFill>
                  <a:srgbClr val="000000"/>
                </a:solidFill>
                <a:latin typeface="Montserrat"/>
                <a:ea typeface="DejaVu Sans"/>
              </a:rPr>
              <a:t>‹#›</a:t>
            </a:fld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Montserrat"/>
              </a:rPr>
              <a:t>Click to edit the title text format</a:t>
            </a: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Montserrat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Montserrat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Montserrat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Montserrat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Montserrat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Montserrat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Montserrat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752" r:id="rId13"/>
    <p:sldLayoutId id="2147483753" r:id="rId14"/>
    <p:sldLayoutId id="2147483754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 flipV="1">
            <a:off x="0" y="-20568960"/>
            <a:ext cx="134280" cy="6854400"/>
          </a:xfrm>
          <a:prstGeom prst="rect">
            <a:avLst/>
          </a:prstGeom>
          <a:solidFill>
            <a:srgbClr val="0F5808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1084320" y="1506240"/>
            <a:ext cx="2043000" cy="135720"/>
          </a:xfrm>
          <a:prstGeom prst="rect">
            <a:avLst/>
          </a:prstGeom>
          <a:solidFill>
            <a:srgbClr val="8000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0" y="0"/>
            <a:ext cx="181800" cy="6856200"/>
          </a:xfrm>
          <a:prstGeom prst="rect">
            <a:avLst/>
          </a:prstGeom>
          <a:solidFill>
            <a:srgbClr val="8000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ntarell"/>
              </a:rPr>
              <a:t>Click to edit the title text format</a:t>
            </a: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ntarel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Cantarel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Cantarel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ntarel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ntarel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ntarel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ntarell"/>
              </a:rPr>
              <a:t>Seventh Outline Level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10515600" y="6343560"/>
            <a:ext cx="1554480" cy="42732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10972800" y="6309360"/>
            <a:ext cx="1371600" cy="36936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 anchor="t">
            <a:noAutofit/>
          </a:bodyPr>
          <a:lstStyle/>
          <a:p>
            <a:fld id="{5F1E09D7-7B7E-464C-8CD8-281C9262E162}" type="slidenum">
              <a:rPr lang="en-US" sz="1800" b="0" strike="noStrike" spc="-1">
                <a:solidFill>
                  <a:srgbClr val="000000"/>
                </a:solidFill>
                <a:latin typeface="Montserrat"/>
              </a:rPr>
              <a:t>‹#›</a:t>
            </a:fld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1084320" y="1506240"/>
            <a:ext cx="2043360" cy="136080"/>
          </a:xfrm>
          <a:prstGeom prst="rect">
            <a:avLst/>
          </a:prstGeom>
          <a:solidFill>
            <a:srgbClr val="8000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0" y="0"/>
            <a:ext cx="182160" cy="6856560"/>
          </a:xfrm>
          <a:prstGeom prst="rect">
            <a:avLst/>
          </a:prstGeom>
          <a:solidFill>
            <a:srgbClr val="8000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11155680" y="6492240"/>
            <a:ext cx="1188720" cy="36936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 anchor="t">
            <a:noAutofit/>
          </a:bodyPr>
          <a:lstStyle/>
          <a:p>
            <a:fld id="{85B9F5D6-F7D8-4685-8F5D-29CCDF624388}" type="slidenum">
              <a:rPr lang="en-US" sz="1800" b="0" strike="noStrike" spc="-1">
                <a:solidFill>
                  <a:srgbClr val="000000"/>
                </a:solidFill>
                <a:latin typeface="Montserrat"/>
              </a:rPr>
              <a:t>‹#›</a:t>
            </a:fld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 flipV="1">
            <a:off x="0" y="-20568960"/>
            <a:ext cx="134280" cy="6854400"/>
          </a:xfrm>
          <a:prstGeom prst="rect">
            <a:avLst/>
          </a:prstGeom>
          <a:solidFill>
            <a:srgbClr val="0F5808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body"/>
          </p:nvPr>
        </p:nvSpPr>
        <p:spPr>
          <a:xfrm>
            <a:off x="921600" y="1811520"/>
            <a:ext cx="10348560" cy="4411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432000" indent="0"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0">
              <a:spcBef>
                <a:spcPts val="1134"/>
              </a:spcBef>
              <a:buNone/>
            </a:pPr>
            <a:r>
              <a:rPr lang="en-US" sz="2000" b="0" strike="noStrike" spc="-1">
                <a:solidFill>
                  <a:srgbClr val="454F5B"/>
                </a:solidFill>
                <a:latin typeface="Montserrat"/>
                <a:ea typeface="Montserrat"/>
              </a:rPr>
              <a:t> 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0">
              <a:spcBef>
                <a:spcPts val="850"/>
              </a:spcBef>
              <a:buNone/>
            </a:pPr>
            <a:r>
              <a:rPr lang="en-US" sz="2000" b="0" strike="noStrike" spc="-1">
                <a:solidFill>
                  <a:srgbClr val="454F5B"/>
                </a:solidFill>
                <a:latin typeface="Montserrat"/>
                <a:ea typeface="Montserrat"/>
              </a:rPr>
              <a:t> 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0">
              <a:spcBef>
                <a:spcPts val="567"/>
              </a:spcBef>
              <a:buNone/>
            </a:pPr>
            <a:r>
              <a:rPr lang="en-US" sz="2000" b="0" strike="noStrike" spc="-1">
                <a:solidFill>
                  <a:srgbClr val="454F5B"/>
                </a:solidFill>
                <a:latin typeface="Montserrat"/>
                <a:ea typeface="Montserrat"/>
              </a:rPr>
              <a:t> 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Shape 24"/>
          <p:cNvSpPr/>
          <p:nvPr/>
        </p:nvSpPr>
        <p:spPr>
          <a:xfrm>
            <a:off x="1084320" y="1506240"/>
            <a:ext cx="2044440" cy="137160"/>
          </a:xfrm>
          <a:prstGeom prst="rect">
            <a:avLst/>
          </a:prstGeom>
          <a:solidFill>
            <a:srgbClr val="8000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46080" bIns="46080" anchor="ctr">
            <a:noAutofit/>
          </a:bodyPr>
          <a:lstStyle/>
          <a:p>
            <a:endParaRPr lang="en-US" sz="1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4" name="Shape 25"/>
          <p:cNvSpPr/>
          <p:nvPr/>
        </p:nvSpPr>
        <p:spPr>
          <a:xfrm>
            <a:off x="0" y="0"/>
            <a:ext cx="183240" cy="6857640"/>
          </a:xfrm>
          <a:prstGeom prst="rect">
            <a:avLst/>
          </a:prstGeom>
          <a:solidFill>
            <a:srgbClr val="8000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endParaRPr lang="en-US" sz="1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title"/>
          </p:nvPr>
        </p:nvSpPr>
        <p:spPr>
          <a:xfrm>
            <a:off x="921600" y="634320"/>
            <a:ext cx="10348560" cy="657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3400" b="1" strike="noStrike" spc="-1">
                <a:solidFill>
                  <a:srgbClr val="454F5B"/>
                </a:solidFill>
                <a:latin typeface="Montserrat"/>
                <a:ea typeface="Montserrat"/>
              </a:rPr>
              <a:t>Click to edit Master title style</a:t>
            </a:r>
            <a:endParaRPr lang="en-US" sz="3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sldNum" idx="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B2C9324-95E1-4416-B567-BE49FB94219D}" type="slidenum">
              <a:rPr lang="en-US" sz="1200" b="0" strike="noStrike" spc="-1">
                <a:solidFill>
                  <a:srgbClr val="8B8B8B"/>
                </a:solidFill>
                <a:latin typeface="Arial"/>
                <a:ea typeface="Arial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1084320" y="1506240"/>
            <a:ext cx="2043000" cy="135720"/>
          </a:xfrm>
          <a:prstGeom prst="rect">
            <a:avLst/>
          </a:prstGeom>
          <a:solidFill>
            <a:srgbClr val="8000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4" name="CustomShape 2"/>
          <p:cNvSpPr/>
          <p:nvPr/>
        </p:nvSpPr>
        <p:spPr>
          <a:xfrm>
            <a:off x="0" y="0"/>
            <a:ext cx="181800" cy="6856200"/>
          </a:xfrm>
          <a:prstGeom prst="rect">
            <a:avLst/>
          </a:prstGeom>
          <a:solidFill>
            <a:srgbClr val="8000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87" name="TextBox 286"/>
          <p:cNvSpPr txBox="1"/>
          <p:nvPr/>
        </p:nvSpPr>
        <p:spPr>
          <a:xfrm>
            <a:off x="10515600" y="6343560"/>
            <a:ext cx="1554480" cy="42732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TextBox 287"/>
          <p:cNvSpPr txBox="1"/>
          <p:nvPr/>
        </p:nvSpPr>
        <p:spPr>
          <a:xfrm>
            <a:off x="10972800" y="6309360"/>
            <a:ext cx="1371600" cy="36936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 anchor="t">
            <a:noAutofit/>
          </a:bodyPr>
          <a:lstStyle/>
          <a:p>
            <a:fld id="{0EC4FD73-E242-4DD8-A2C6-F0A95FCF292C}" type="slidenum">
              <a:rPr lang="en-US" sz="1800" b="0" strike="noStrike" spc="-1">
                <a:solidFill>
                  <a:srgbClr val="000000"/>
                </a:solidFill>
                <a:latin typeface="Montserrat"/>
              </a:rPr>
              <a:t>‹#›</a:t>
            </a:fld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shannigrahi@tntech.edu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.systemsapproach.org/foundation/architecture.html#architecture" TargetMode="External"/><Relationship Id="rId2" Type="http://schemas.openxmlformats.org/officeDocument/2006/relationships/hyperlink" Target="https://book.systemsapproach.org/foundation/problem.html#problem-building-a-network" TargetMode="External"/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CustomShape 1"/>
          <p:cNvSpPr/>
          <p:nvPr/>
        </p:nvSpPr>
        <p:spPr>
          <a:xfrm>
            <a:off x="185400" y="2468880"/>
            <a:ext cx="11244600" cy="1828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2600" b="1" strike="noStrike" cap="all" spc="-1">
                <a:solidFill>
                  <a:srgbClr val="000000"/>
                </a:solidFill>
                <a:latin typeface="Arial"/>
                <a:ea typeface="DejaVu Sans"/>
              </a:rPr>
              <a:t>CSC4200/5200 – Computer Networking</a:t>
            </a:r>
            <a:br>
              <a:rPr sz="2600"/>
            </a:b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US" sz="2600" b="1" strike="noStrike" cap="all" spc="-1">
                <a:solidFill>
                  <a:srgbClr val="CE181E"/>
                </a:solidFill>
                <a:latin typeface="Arial"/>
                <a:ea typeface="DejaVu Sans"/>
              </a:rPr>
              <a:t>Network FUNDAMENTALS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CustomShape 2"/>
          <p:cNvSpPr/>
          <p:nvPr/>
        </p:nvSpPr>
        <p:spPr>
          <a:xfrm>
            <a:off x="2817720" y="5402880"/>
            <a:ext cx="8623800" cy="114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 algn="r"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US" sz="2400" b="1" strike="noStrike" spc="-1">
                <a:solidFill>
                  <a:srgbClr val="454F5B"/>
                </a:solidFill>
                <a:latin typeface="Arial"/>
                <a:ea typeface="Montserrat"/>
              </a:rPr>
              <a:t>Instructor: Susmit Shannigrahi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US" sz="2400" b="1" strike="noStrike" spc="-1">
                <a:solidFill>
                  <a:srgbClr val="454F5B"/>
                </a:solidFill>
                <a:latin typeface="Arial"/>
                <a:ea typeface="Montserrat"/>
                <a:hlinkClick r:id="rId2"/>
              </a:rPr>
              <a:t>sshannigrahi@tntech.edu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CustomShape 1_15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454F5B"/>
                </a:solidFill>
                <a:latin typeface="Arial"/>
                <a:ea typeface="Montserrat"/>
              </a:rPr>
              <a:t>Frequency Division Multiplexing for Circuit Switching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72" name="Picture 371"/>
          <p:cNvPicPr/>
          <p:nvPr/>
        </p:nvPicPr>
        <p:blipFill>
          <a:blip r:embed="rId3"/>
          <a:stretch/>
        </p:blipFill>
        <p:spPr>
          <a:xfrm>
            <a:off x="716760" y="2211840"/>
            <a:ext cx="10256040" cy="4029840"/>
          </a:xfrm>
          <a:prstGeom prst="rect">
            <a:avLst/>
          </a:prstGeom>
          <a:ln w="54720">
            <a:noFill/>
          </a:ln>
        </p:spPr>
      </p:pic>
      <p:sp>
        <p:nvSpPr>
          <p:cNvPr id="373" name="TextBox 372"/>
          <p:cNvSpPr txBox="1"/>
          <p:nvPr/>
        </p:nvSpPr>
        <p:spPr>
          <a:xfrm>
            <a:off x="8686800" y="5669280"/>
            <a:ext cx="1116360" cy="34632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wikipedia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CustomShape 1_16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454F5B"/>
                </a:solidFill>
                <a:latin typeface="Arial"/>
                <a:ea typeface="Montserrat"/>
              </a:rPr>
              <a:t>Time Division Multiplexing for Circuit Switching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TextBox 374"/>
          <p:cNvSpPr txBox="1"/>
          <p:nvPr/>
        </p:nvSpPr>
        <p:spPr>
          <a:xfrm>
            <a:off x="9235440" y="5669280"/>
            <a:ext cx="1116360" cy="34632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wikipedia</a:t>
            </a:r>
          </a:p>
        </p:txBody>
      </p:sp>
      <p:pic>
        <p:nvPicPr>
          <p:cNvPr id="376" name="Picture 375"/>
          <p:cNvPicPr/>
          <p:nvPr/>
        </p:nvPicPr>
        <p:blipFill>
          <a:blip r:embed="rId3"/>
          <a:stretch/>
        </p:blipFill>
        <p:spPr>
          <a:xfrm>
            <a:off x="1737360" y="2194560"/>
            <a:ext cx="8033040" cy="2396520"/>
          </a:xfrm>
          <a:prstGeom prst="rect">
            <a:avLst/>
          </a:prstGeom>
          <a:ln w="5472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CustomShape 1_19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400" b="1" strike="noStrike" spc="-1" dirty="0">
                <a:solidFill>
                  <a:srgbClr val="454F5B"/>
                </a:solidFill>
                <a:latin typeface="Montserrat"/>
                <a:ea typeface="Montserrat"/>
              </a:rPr>
              <a:t>Circuit Switching – TDM and FDM</a:t>
            </a:r>
            <a:endParaRPr lang="en-US" sz="3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CustomShape 2_13"/>
          <p:cNvSpPr/>
          <p:nvPr/>
        </p:nvSpPr>
        <p:spPr>
          <a:xfrm>
            <a:off x="1081440" y="1989000"/>
            <a:ext cx="10345320" cy="440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endParaRPr lang="en-US" sz="1800" b="1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79" name="Picture 378"/>
          <p:cNvPicPr/>
          <p:nvPr/>
        </p:nvPicPr>
        <p:blipFill>
          <a:blip r:embed="rId3"/>
          <a:stretch/>
        </p:blipFill>
        <p:spPr>
          <a:xfrm>
            <a:off x="1371600" y="1737360"/>
            <a:ext cx="7886880" cy="4065120"/>
          </a:xfrm>
          <a:prstGeom prst="rect">
            <a:avLst/>
          </a:prstGeom>
          <a:ln w="54720">
            <a:noFill/>
          </a:ln>
        </p:spPr>
      </p:pic>
      <p:sp>
        <p:nvSpPr>
          <p:cNvPr id="380" name="TextBox 379"/>
          <p:cNvSpPr txBox="1"/>
          <p:nvPr/>
        </p:nvSpPr>
        <p:spPr>
          <a:xfrm>
            <a:off x="3108960" y="5906520"/>
            <a:ext cx="5721480" cy="40284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1" strike="noStrike" spc="-1">
                <a:solidFill>
                  <a:srgbClr val="CE181E"/>
                </a:solidFill>
                <a:latin typeface="Arial"/>
              </a:rPr>
              <a:t>Problems solved? Or do they still exist?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6" descr="f01-07-9780123850591 copy">
            <a:extLst>
              <a:ext uri="{FF2B5EF4-FFF2-40B4-BE49-F238E27FC236}">
                <a16:creationId xmlns:a16="http://schemas.microsoft.com/office/drawing/2014/main" id="{6767D659-7857-CC82-B096-DC15F43A4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356" y="2818418"/>
            <a:ext cx="3816350" cy="271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2">
            <a:extLst>
              <a:ext uri="{FF2B5EF4-FFF2-40B4-BE49-F238E27FC236}">
                <a16:creationId xmlns:a16="http://schemas.microsoft.com/office/drawing/2014/main" id="{13BFDD9A-AE2F-B0F0-4584-950F3A7422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7275" y="620297"/>
            <a:ext cx="11042649" cy="701675"/>
          </a:xfrm>
        </p:spPr>
        <p:txBody>
          <a:bodyPr/>
          <a:lstStyle/>
          <a:p>
            <a:pPr eaLnBrk="1" hangingPunct="1"/>
            <a:r>
              <a:rPr lang="en-US" altLang="en-US" sz="3400" b="1" dirty="0"/>
              <a:t>Support for Common Services</a:t>
            </a:r>
            <a:endParaRPr lang="en-GB" altLang="en-US" sz="3400" b="1" dirty="0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340DA442-4B67-C865-A0D9-608E98CA9E4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36766" y="1772633"/>
            <a:ext cx="9692337" cy="2160588"/>
          </a:xfrm>
        </p:spPr>
        <p:txBody>
          <a:bodyPr/>
          <a:lstStyle/>
          <a:p>
            <a:pPr eaLnBrk="1" hangingPunct="1"/>
            <a:r>
              <a:rPr lang="en-US" altLang="en-US" dirty="0"/>
              <a:t>Logical Channels</a:t>
            </a:r>
          </a:p>
          <a:p>
            <a:pPr lvl="1" eaLnBrk="1" hangingPunct="1"/>
            <a:r>
              <a:rPr lang="en-US" altLang="en-US" dirty="0"/>
              <a:t>Application-to-Application communication path or a pipe</a:t>
            </a:r>
          </a:p>
        </p:txBody>
      </p:sp>
      <p:sp>
        <p:nvSpPr>
          <p:cNvPr id="485385" name="Text Box 9">
            <a:extLst>
              <a:ext uri="{FF2B5EF4-FFF2-40B4-BE49-F238E27FC236}">
                <a16:creationId xmlns:a16="http://schemas.microsoft.com/office/drawing/2014/main" id="{1127CEDD-138E-C9EC-A926-DF948F8E9D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5081" y="5536218"/>
            <a:ext cx="4464050" cy="7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20000"/>
              </a:spcBef>
              <a:buClr>
                <a:schemeClr val="tx1"/>
              </a:buClr>
              <a:buSzPct val="60000"/>
              <a:defRPr/>
            </a:pPr>
            <a:r>
              <a:rPr lang="en-US" sz="2000" dirty="0">
                <a:latin typeface="+mj-lt"/>
              </a:rPr>
              <a:t>Process communicating over an abstract channel</a:t>
            </a:r>
            <a:endParaRPr lang="en-GB" sz="2000" dirty="0">
              <a:solidFill>
                <a:srgbClr val="000066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CustomShape 1_10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400" b="1" strike="noStrike" spc="-1">
                <a:solidFill>
                  <a:srgbClr val="454F5B"/>
                </a:solidFill>
                <a:latin typeface="Montserrat"/>
                <a:ea typeface="Montserrat"/>
              </a:rPr>
              <a:t>Packet Switching</a:t>
            </a:r>
            <a:endParaRPr lang="en-US" sz="3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CustomShape 2_9"/>
          <p:cNvSpPr/>
          <p:nvPr/>
        </p:nvSpPr>
        <p:spPr>
          <a:xfrm>
            <a:off x="1081440" y="1989000"/>
            <a:ext cx="10345320" cy="440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83" name="Picture 382"/>
          <p:cNvPicPr/>
          <p:nvPr/>
        </p:nvPicPr>
        <p:blipFill>
          <a:blip r:embed="rId3"/>
          <a:stretch/>
        </p:blipFill>
        <p:spPr>
          <a:xfrm>
            <a:off x="1463040" y="1850040"/>
            <a:ext cx="9180720" cy="2173320"/>
          </a:xfrm>
          <a:prstGeom prst="rect">
            <a:avLst/>
          </a:prstGeom>
          <a:ln w="54720">
            <a:noFill/>
          </a:ln>
        </p:spPr>
      </p:pic>
      <p:sp>
        <p:nvSpPr>
          <p:cNvPr id="384" name="TextBox 383"/>
          <p:cNvSpPr txBox="1"/>
          <p:nvPr/>
        </p:nvSpPr>
        <p:spPr>
          <a:xfrm>
            <a:off x="1469880" y="3983400"/>
            <a:ext cx="9228600" cy="314892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Packets are low level components</a:t>
            </a:r>
            <a:br>
              <a:rPr sz="2200"/>
            </a:br>
            <a:r>
              <a:rPr lang="en-US" sz="2200" b="0" strike="noStrike" spc="-1">
                <a:solidFill>
                  <a:srgbClr val="000000"/>
                </a:solidFill>
                <a:latin typeface="Arial"/>
              </a:rPr>
              <a:t> 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Multiple kind of traffic with different requirements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Gaming vs Phone</a:t>
            </a:r>
            <a:br>
              <a:rPr sz="2200"/>
            </a:br>
            <a:r>
              <a:rPr lang="en-US" sz="2200" b="0" strike="noStrike" spc="-1">
                <a:solidFill>
                  <a:srgbClr val="000000"/>
                </a:solidFill>
                <a:latin typeface="Arial"/>
              </a:rPr>
              <a:t> 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Dumb network – How do you ensure quality of service?</a:t>
            </a:r>
            <a:br>
              <a:rPr sz="2200"/>
            </a:br>
            <a:r>
              <a:rPr lang="en-US" sz="2200" b="0" strike="noStrike" spc="-1">
                <a:solidFill>
                  <a:srgbClr val="000000"/>
                </a:solidFill>
                <a:latin typeface="Arial"/>
              </a:rPr>
              <a:t> 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End points must be smart</a:t>
            </a:r>
            <a:br>
              <a:rPr sz="2200"/>
            </a:br>
            <a:r>
              <a:rPr lang="en-US" sz="2200" b="0" strike="noStrike" spc="-1">
                <a:solidFill>
                  <a:srgbClr val="000000"/>
                </a:solidFill>
                <a:latin typeface="Arial"/>
              </a:rPr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CustomShape 1_0"/>
          <p:cNvSpPr/>
          <p:nvPr/>
        </p:nvSpPr>
        <p:spPr>
          <a:xfrm>
            <a:off x="921600" y="0"/>
            <a:ext cx="10347120" cy="1290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454F5B"/>
                </a:solidFill>
                <a:latin typeface="Arial"/>
                <a:ea typeface="Montserrat"/>
              </a:rPr>
              <a:t>Packet Switching</a:t>
            </a:r>
            <a:endParaRPr lang="en-US" sz="3200" b="0" strike="noStrike" spc="-1">
              <a:solidFill>
                <a:srgbClr val="666666"/>
              </a:solidFill>
              <a:latin typeface="Arial"/>
            </a:endParaRPr>
          </a:p>
        </p:txBody>
      </p:sp>
      <p:pic>
        <p:nvPicPr>
          <p:cNvPr id="386" name="Picture 385"/>
          <p:cNvPicPr/>
          <p:nvPr/>
        </p:nvPicPr>
        <p:blipFill>
          <a:blip r:embed="rId2"/>
          <a:stretch/>
        </p:blipFill>
        <p:spPr>
          <a:xfrm>
            <a:off x="1048680" y="2034720"/>
            <a:ext cx="10153440" cy="2809440"/>
          </a:xfrm>
          <a:prstGeom prst="rect">
            <a:avLst/>
          </a:prstGeom>
          <a:ln w="54720">
            <a:noFill/>
          </a:ln>
        </p:spPr>
      </p:pic>
      <p:sp>
        <p:nvSpPr>
          <p:cNvPr id="387" name="TextBox 386"/>
          <p:cNvSpPr txBox="1"/>
          <p:nvPr/>
        </p:nvSpPr>
        <p:spPr>
          <a:xfrm>
            <a:off x="2054880" y="5303520"/>
            <a:ext cx="3522960" cy="54648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3200" b="1" strike="noStrike" spc="-1">
                <a:solidFill>
                  <a:srgbClr val="454F5B"/>
                </a:solidFill>
                <a:latin typeface="Arial"/>
                <a:ea typeface="Montserrat"/>
              </a:rPr>
              <a:t>Analogy?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CustomShape 1_17"/>
          <p:cNvSpPr/>
          <p:nvPr/>
        </p:nvSpPr>
        <p:spPr>
          <a:xfrm>
            <a:off x="921600" y="0"/>
            <a:ext cx="10347120" cy="1290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454F5B"/>
                </a:solidFill>
                <a:latin typeface="Arial"/>
                <a:ea typeface="Montserrat"/>
              </a:rPr>
              <a:t>Statistical Multiplexing for Packet Switching</a:t>
            </a:r>
            <a:endParaRPr lang="en-US" sz="3200" b="0" strike="noStrike" spc="-1">
              <a:solidFill>
                <a:srgbClr val="666666"/>
              </a:solidFill>
              <a:latin typeface="Arial"/>
            </a:endParaRPr>
          </a:p>
        </p:txBody>
      </p:sp>
      <p:pic>
        <p:nvPicPr>
          <p:cNvPr id="389" name="Picture 388"/>
          <p:cNvPicPr/>
          <p:nvPr/>
        </p:nvPicPr>
        <p:blipFill>
          <a:blip r:embed="rId2"/>
          <a:stretch/>
        </p:blipFill>
        <p:spPr>
          <a:xfrm>
            <a:off x="1443960" y="2183040"/>
            <a:ext cx="9362880" cy="3952440"/>
          </a:xfrm>
          <a:prstGeom prst="rect">
            <a:avLst/>
          </a:prstGeom>
          <a:ln w="54720">
            <a:noFill/>
          </a:ln>
        </p:spPr>
      </p:pic>
      <p:sp>
        <p:nvSpPr>
          <p:cNvPr id="390" name="TextBox 389"/>
          <p:cNvSpPr txBox="1"/>
          <p:nvPr/>
        </p:nvSpPr>
        <p:spPr>
          <a:xfrm>
            <a:off x="4754880" y="4297680"/>
            <a:ext cx="7617960" cy="265068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ntarell"/>
                <a:ea typeface="Montserrat"/>
              </a:rPr>
              <a:t>Ensures that slots will not be wasted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ntarell"/>
                <a:ea typeface="Montserrat"/>
              </a:rPr>
              <a:t>Introduces queuing delay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C9211E"/>
                </a:solidFill>
                <a:latin typeface="Cantarell"/>
                <a:ea typeface="Montserrat"/>
              </a:rPr>
              <a:t>What actions can you take when queue becomes full? There may be many choices.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C9211E"/>
                </a:solidFill>
                <a:latin typeface="Cantarell"/>
                <a:ea typeface="Montserrat"/>
              </a:rPr>
              <a:t>Your choice would have p</a:t>
            </a:r>
            <a:r>
              <a:rPr lang="en-US" sz="1800" b="0" strike="noStrike" spc="-1">
                <a:solidFill>
                  <a:srgbClr val="CE181E"/>
                </a:solidFill>
                <a:latin typeface="Cantarell"/>
                <a:ea typeface="Montserrat"/>
              </a:rPr>
              <a:t>rofound implications on performance</a:t>
            </a:r>
            <a:br>
              <a:rPr sz="1800"/>
            </a:br>
            <a:r>
              <a:rPr lang="en-US" sz="1800" b="0" strike="noStrike" spc="-1">
                <a:solidFill>
                  <a:srgbClr val="CE181E"/>
                </a:solidFill>
                <a:latin typeface="Cantarell"/>
              </a:rPr>
              <a:t>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CE181E"/>
                </a:solidFill>
                <a:latin typeface="Cantarell"/>
                <a:ea typeface="Montserrat"/>
              </a:rPr>
              <a:t>Drop packets, tell the sender to slow down, direct to another routers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CustomShape 1_18"/>
          <p:cNvSpPr/>
          <p:nvPr/>
        </p:nvSpPr>
        <p:spPr>
          <a:xfrm>
            <a:off x="921600" y="0"/>
            <a:ext cx="10347120" cy="1290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454F5B"/>
                </a:solidFill>
                <a:latin typeface="Arial"/>
                <a:ea typeface="Montserrat"/>
              </a:rPr>
              <a:t>How many users can you support?</a:t>
            </a:r>
            <a:endParaRPr lang="en-US" sz="3200" b="0" strike="noStrike" spc="-1">
              <a:solidFill>
                <a:srgbClr val="666666"/>
              </a:solidFill>
              <a:latin typeface="Arial"/>
            </a:endParaRPr>
          </a:p>
        </p:txBody>
      </p:sp>
      <p:sp>
        <p:nvSpPr>
          <p:cNvPr id="392" name="CustomShape 2_12"/>
          <p:cNvSpPr/>
          <p:nvPr/>
        </p:nvSpPr>
        <p:spPr>
          <a:xfrm>
            <a:off x="1081440" y="1989000"/>
            <a:ext cx="10345320" cy="440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endParaRPr lang="en-US" sz="1800" b="1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93" name="Picture 392"/>
          <p:cNvPicPr/>
          <p:nvPr/>
        </p:nvPicPr>
        <p:blipFill>
          <a:blip r:embed="rId2"/>
          <a:stretch/>
        </p:blipFill>
        <p:spPr>
          <a:xfrm>
            <a:off x="723960" y="1823400"/>
            <a:ext cx="9362880" cy="3952440"/>
          </a:xfrm>
          <a:prstGeom prst="rect">
            <a:avLst/>
          </a:prstGeom>
          <a:ln w="54720">
            <a:noFill/>
          </a:ln>
        </p:spPr>
      </p:pic>
      <p:sp>
        <p:nvSpPr>
          <p:cNvPr id="394" name="TextBox 393"/>
          <p:cNvSpPr txBox="1"/>
          <p:nvPr/>
        </p:nvSpPr>
        <p:spPr>
          <a:xfrm>
            <a:off x="4560480" y="4023360"/>
            <a:ext cx="7776000" cy="251352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ntarell"/>
              </a:rPr>
              <a:t>1Mbps link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ntarell"/>
              </a:rPr>
              <a:t>Users are active 10% of the time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ntarell"/>
              </a:rPr>
              <a:t>10 Simultaneous users = full capacity</a:t>
            </a:r>
            <a:br>
              <a:rPr sz="1800"/>
            </a:br>
            <a:r>
              <a:rPr lang="en-US" sz="1800" b="0" strike="noStrike" spc="-1">
                <a:solidFill>
                  <a:srgbClr val="000000"/>
                </a:solidFill>
                <a:latin typeface="Cantarell"/>
              </a:rPr>
              <a:t>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ntarell"/>
              </a:rPr>
              <a:t>Circuit switching = 10 users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ntarell"/>
              </a:rPr>
              <a:t>Packet switching with 35 users -&gt; Probability of 10 sim. Users &lt; 0.0004</a:t>
            </a:r>
            <a:br>
              <a:rPr sz="1800"/>
            </a:br>
            <a:br>
              <a:rPr sz="1800"/>
            </a:br>
            <a:r>
              <a:rPr lang="en-US" sz="1500" b="0" strike="noStrike" spc="-1">
                <a:solidFill>
                  <a:srgbClr val="000000"/>
                </a:solidFill>
                <a:latin typeface="Cantarell"/>
              </a:rPr>
              <a:t>https://math.stackexchange.com/questions/918861/probability-problem-in-networking</a:t>
            </a:r>
            <a:endParaRPr lang="en-US" sz="1500" b="0" strike="noStrike" spc="-1">
              <a:solidFill>
                <a:srgbClr val="000000"/>
              </a:solid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CustomShape 1_1"/>
          <p:cNvSpPr/>
          <p:nvPr/>
        </p:nvSpPr>
        <p:spPr>
          <a:xfrm>
            <a:off x="921600" y="0"/>
            <a:ext cx="10347120" cy="1290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454F5B"/>
                </a:solidFill>
                <a:latin typeface="Cantarell"/>
                <a:ea typeface="Montserrat"/>
              </a:rPr>
              <a:t>Circuit vs Packet Switching</a:t>
            </a:r>
            <a:endParaRPr lang="en-US" sz="3200" b="0" strike="noStrike" spc="-1">
              <a:solidFill>
                <a:srgbClr val="666666"/>
              </a:solidFill>
              <a:latin typeface="Cantarell"/>
            </a:endParaRPr>
          </a:p>
        </p:txBody>
      </p:sp>
      <p:sp>
        <p:nvSpPr>
          <p:cNvPr id="396" name="TextBox 395"/>
          <p:cNvSpPr txBox="1"/>
          <p:nvPr/>
        </p:nvSpPr>
        <p:spPr>
          <a:xfrm>
            <a:off x="914400" y="1855800"/>
            <a:ext cx="2673720" cy="45612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CE181E"/>
                </a:solidFill>
                <a:latin typeface="Cantarell"/>
              </a:rPr>
              <a:t>Circuit Switching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TextBox 396"/>
          <p:cNvSpPr txBox="1"/>
          <p:nvPr/>
        </p:nvSpPr>
        <p:spPr>
          <a:xfrm>
            <a:off x="828720" y="3867480"/>
            <a:ext cx="2714760" cy="45612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CE181E"/>
                </a:solidFill>
                <a:latin typeface="Cantarell"/>
              </a:rPr>
              <a:t>Packet Switching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TextBox 397"/>
          <p:cNvSpPr txBox="1"/>
          <p:nvPr/>
        </p:nvSpPr>
        <p:spPr>
          <a:xfrm>
            <a:off x="1280160" y="2364840"/>
            <a:ext cx="9493560" cy="77004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latin typeface="Cantarell"/>
              </a:rPr>
              <a:t>Dedicated resource divided among participants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latin typeface="Cantarell"/>
              </a:rPr>
              <a:t>Requires setup, guaranteed performance (unless the link breaks)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TextBox 398"/>
          <p:cNvSpPr txBox="1"/>
          <p:nvPr/>
        </p:nvSpPr>
        <p:spPr>
          <a:xfrm>
            <a:off x="1266120" y="4572000"/>
            <a:ext cx="8176680" cy="102348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ntarell"/>
              </a:rPr>
              <a:t>Shared resource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ntarell"/>
              </a:rPr>
              <a:t>Use small chunks of data (packets), send as soon as possible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ntarell"/>
              </a:rPr>
              <a:t>Store-and-forward packets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AFAC9-57D7-6FE9-CCD9-DA3DBDD83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Topology Zoo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D00CDF-3E2F-EC57-65E7-784CC6B2CA0F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http://</a:t>
            </a:r>
            <a:r>
              <a:rPr lang="en-US" dirty="0" err="1"/>
              <a:t>www.topology-zoo.org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381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ustomShape 1_2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400" b="1" strike="noStrike" spc="-1">
                <a:solidFill>
                  <a:srgbClr val="454F5B"/>
                </a:solidFill>
                <a:latin typeface="Montserrat"/>
                <a:ea typeface="Montserrat"/>
              </a:rPr>
              <a:t>Chapter 1: Fundamentals </a:t>
            </a:r>
            <a:endParaRPr lang="en-US" sz="3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334" name="CustomShape 2_1"/>
          <p:cNvSpPr/>
          <p:nvPr/>
        </p:nvSpPr>
        <p:spPr>
          <a:xfrm>
            <a:off x="1081440" y="1989000"/>
            <a:ext cx="10345320" cy="440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marL="343080" indent="-339480">
              <a:lnSpc>
                <a:spcPct val="100000"/>
              </a:lnSpc>
              <a:buClr>
                <a:srgbClr val="963334"/>
              </a:buClr>
              <a:buFont typeface="Wingdings" charset="2"/>
              <a:buChar char="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Montserrat"/>
              </a:rPr>
              <a:t>Networking is ubiquitous </a:t>
            </a:r>
            <a:endParaRPr lang="en-US" sz="2600" b="1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1" strike="noStrike" spc="-1">
                <a:solidFill>
                  <a:srgbClr val="C9211E"/>
                </a:solidFill>
                <a:latin typeface="Arial"/>
                <a:ea typeface="Montserrat"/>
              </a:rPr>
              <a:t> </a:t>
            </a: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Montserrat"/>
              </a:rPr>
              <a:t>What did you use it for today? </a:t>
            </a:r>
            <a:endParaRPr lang="en-US" sz="2200" b="1" strike="noStrike" spc="-1">
              <a:solidFill>
                <a:srgbClr val="000000"/>
              </a:solidFill>
              <a:latin typeface="Arial"/>
            </a:endParaRPr>
          </a:p>
          <a:p>
            <a:pPr marL="343080" indent="-339480">
              <a:lnSpc>
                <a:spcPct val="100000"/>
              </a:lnSpc>
              <a:buClr>
                <a:srgbClr val="963334"/>
              </a:buClr>
              <a:buFont typeface="Wingdings" charset="2"/>
              <a:buChar char=""/>
            </a:pPr>
            <a:endParaRPr lang="en-US" sz="2600" b="1" strike="noStrike" spc="-1">
              <a:solidFill>
                <a:srgbClr val="000000"/>
              </a:solidFill>
              <a:latin typeface="Arial"/>
            </a:endParaRPr>
          </a:p>
          <a:p>
            <a:pPr marL="343080" indent="-339480">
              <a:lnSpc>
                <a:spcPct val="100000"/>
              </a:lnSpc>
              <a:buClr>
                <a:srgbClr val="963334"/>
              </a:buClr>
              <a:buFont typeface="Wingdings" charset="2"/>
              <a:buChar char="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Montserrat"/>
              </a:rPr>
              <a:t>First things first:</a:t>
            </a:r>
            <a:endParaRPr lang="en-US" sz="2600" b="1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Montserrat"/>
              </a:rPr>
              <a:t>Terminology</a:t>
            </a:r>
            <a:endParaRPr lang="en-US" sz="2200" b="1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Montserrat"/>
              </a:rPr>
              <a:t>Basic tools</a:t>
            </a:r>
            <a:endParaRPr lang="en-US" sz="2200" b="1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Montserrat"/>
              </a:rPr>
              <a:t>What does it take to build an Internet?</a:t>
            </a:r>
            <a:endParaRPr lang="en-US" sz="2200" b="1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CustomShape 1_11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400" b="1" strike="noStrike" spc="-1">
                <a:solidFill>
                  <a:srgbClr val="454F5B"/>
                </a:solidFill>
                <a:latin typeface="Montserrat"/>
                <a:ea typeface="Montserrat"/>
              </a:rPr>
              <a:t>But What is a Packet?	</a:t>
            </a:r>
            <a:endParaRPr lang="en-US" sz="3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CustomShape 2_8"/>
          <p:cNvSpPr/>
          <p:nvPr/>
        </p:nvSpPr>
        <p:spPr>
          <a:xfrm>
            <a:off x="914400" y="1371600"/>
            <a:ext cx="11061720" cy="559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39480">
              <a:lnSpc>
                <a:spcPct val="100000"/>
              </a:lnSpc>
              <a:buClr>
                <a:srgbClr val="963334"/>
              </a:buClr>
              <a:buFont typeface="Wingdings" charset="2"/>
              <a:buChar char=""/>
            </a:pP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02" name="Picture 401"/>
          <p:cNvPicPr/>
          <p:nvPr/>
        </p:nvPicPr>
        <p:blipFill>
          <a:blip r:embed="rId2"/>
          <a:stretch/>
        </p:blipFill>
        <p:spPr>
          <a:xfrm>
            <a:off x="327960" y="1737360"/>
            <a:ext cx="6438600" cy="3471840"/>
          </a:xfrm>
          <a:prstGeom prst="rect">
            <a:avLst/>
          </a:prstGeom>
          <a:ln w="54720">
            <a:noFill/>
          </a:ln>
        </p:spPr>
      </p:pic>
      <p:sp>
        <p:nvSpPr>
          <p:cNvPr id="403" name="TextBox 402"/>
          <p:cNvSpPr txBox="1"/>
          <p:nvPr/>
        </p:nvSpPr>
        <p:spPr>
          <a:xfrm>
            <a:off x="6772320" y="1466280"/>
            <a:ext cx="7216920" cy="292284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Self-contained data unit</a:t>
            </a:r>
            <a:br>
              <a:rPr sz="2200"/>
            </a:br>
            <a:r>
              <a:rPr lang="en-US" sz="2200" b="0" strike="noStrike" spc="-1">
                <a:solidFill>
                  <a:srgbClr val="000000"/>
                </a:solidFill>
                <a:latin typeface="Arial"/>
              </a:rPr>
              <a:t> 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Has two parts (generally)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Control information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Payload</a:t>
            </a:r>
            <a:br>
              <a:rPr sz="1800"/>
            </a:b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 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CE181E"/>
                </a:solidFill>
                <a:latin typeface="Arial"/>
                <a:ea typeface="DejaVu Sans"/>
              </a:rPr>
              <a:t>How do we transmit “Hello World?”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CE181E"/>
                </a:solidFill>
                <a:latin typeface="Arial"/>
                <a:ea typeface="DejaVu Sans"/>
              </a:rPr>
              <a:t>How do we transmit a dictionary?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CustomShape 1_12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400" b="1" strike="noStrike" spc="-1">
                <a:solidFill>
                  <a:srgbClr val="454F5B"/>
                </a:solidFill>
                <a:latin typeface="Montserrat"/>
                <a:ea typeface="Montserrat"/>
              </a:rPr>
              <a:t>Network Architecture</a:t>
            </a:r>
            <a:endParaRPr lang="en-US" sz="3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CustomShape 2_11"/>
          <p:cNvSpPr/>
          <p:nvPr/>
        </p:nvSpPr>
        <p:spPr>
          <a:xfrm>
            <a:off x="914400" y="1371600"/>
            <a:ext cx="11061720" cy="559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39480">
              <a:lnSpc>
                <a:spcPct val="100000"/>
              </a:lnSpc>
              <a:buClr>
                <a:srgbClr val="963334"/>
              </a:buClr>
              <a:buFont typeface="Wingdings" charset="2"/>
              <a:buChar char=""/>
            </a:pP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TextBox 405"/>
          <p:cNvSpPr txBox="1"/>
          <p:nvPr/>
        </p:nvSpPr>
        <p:spPr>
          <a:xfrm>
            <a:off x="921240" y="2103120"/>
            <a:ext cx="9868680" cy="292284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What are the requirements from a network?</a:t>
            </a:r>
            <a:br>
              <a:rPr sz="2200"/>
            </a:br>
            <a:r>
              <a:rPr lang="en-US" sz="2200" b="0" strike="noStrike" spc="-1">
                <a:solidFill>
                  <a:srgbClr val="000000"/>
                </a:solidFill>
                <a:latin typeface="Arial"/>
              </a:rPr>
              <a:t> 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Architecture = High-level blueprint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Protocols = Building blocks of the architecture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Layering = Break down the problem in smaller pieces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07" name="Picture 406"/>
          <p:cNvPicPr/>
          <p:nvPr/>
        </p:nvPicPr>
        <p:blipFill>
          <a:blip r:embed="rId2"/>
          <a:stretch/>
        </p:blipFill>
        <p:spPr>
          <a:xfrm>
            <a:off x="3566160" y="3931920"/>
            <a:ext cx="4389120" cy="2732040"/>
          </a:xfrm>
          <a:prstGeom prst="rect">
            <a:avLst/>
          </a:prstGeom>
          <a:ln w="54720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6" descr="f01-10-9780123850591 copy">
            <a:extLst>
              <a:ext uri="{FF2B5EF4-FFF2-40B4-BE49-F238E27FC236}">
                <a16:creationId xmlns:a16="http://schemas.microsoft.com/office/drawing/2014/main" id="{7AC54D37-4CE6-9F53-71B9-522CE750C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050" y="2065339"/>
            <a:ext cx="5041900" cy="272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Rectangle 2">
            <a:extLst>
              <a:ext uri="{FF2B5EF4-FFF2-40B4-BE49-F238E27FC236}">
                <a16:creationId xmlns:a16="http://schemas.microsoft.com/office/drawing/2014/main" id="{3E549A4A-4955-2384-046F-162730B7D2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1989" y="597802"/>
            <a:ext cx="11042649" cy="701675"/>
          </a:xfrm>
        </p:spPr>
        <p:txBody>
          <a:bodyPr/>
          <a:lstStyle/>
          <a:p>
            <a:pPr eaLnBrk="1" hangingPunct="1"/>
            <a:r>
              <a:rPr lang="en-US" altLang="en-US" dirty="0"/>
              <a:t>Interfaces</a:t>
            </a:r>
            <a:endParaRPr lang="en-GB" altLang="en-US" dirty="0"/>
          </a:p>
        </p:txBody>
      </p:sp>
      <p:sp>
        <p:nvSpPr>
          <p:cNvPr id="21508" name="Text Box 8">
            <a:extLst>
              <a:ext uri="{FF2B5EF4-FFF2-40B4-BE49-F238E27FC236}">
                <a16:creationId xmlns:a16="http://schemas.microsoft.com/office/drawing/2014/main" id="{0FEB0DC3-741E-F3F1-4D40-59F1F14FF2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0238" y="5013325"/>
            <a:ext cx="3344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altLang="en-US" sz="2000">
                <a:solidFill>
                  <a:srgbClr val="000066"/>
                </a:solidFill>
                <a:latin typeface="Arial" panose="020B0604020202020204" pitchFamily="34" charset="0"/>
              </a:rPr>
              <a:t>Service and Peer Interfaces</a:t>
            </a:r>
            <a:endParaRPr lang="en-GB" altLang="en-US" sz="200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55485463-9019-D26B-0437-69A765BCFB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3134" y="470586"/>
            <a:ext cx="11042649" cy="701675"/>
          </a:xfrm>
        </p:spPr>
        <p:txBody>
          <a:bodyPr/>
          <a:lstStyle/>
          <a:p>
            <a:pPr eaLnBrk="1" hangingPunct="1"/>
            <a:r>
              <a:rPr lang="en-US" altLang="en-US" dirty="0"/>
              <a:t>Protocol Graph</a:t>
            </a:r>
            <a:endParaRPr lang="en-GB" altLang="en-US" dirty="0"/>
          </a:p>
        </p:txBody>
      </p:sp>
      <p:sp>
        <p:nvSpPr>
          <p:cNvPr id="483336" name="Text Box 8">
            <a:extLst>
              <a:ext uri="{FF2B5EF4-FFF2-40B4-BE49-F238E27FC236}">
                <a16:creationId xmlns:a16="http://schemas.microsoft.com/office/drawing/2014/main" id="{151609BB-8B50-B4F6-96FD-FFD95490DE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4941888"/>
            <a:ext cx="6878638" cy="768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000099"/>
                </a:solidFill>
                <a:latin typeface="Arial" pitchFamily="34" charset="0"/>
              </a:rPr>
              <a:t>Example of a protocol graph</a:t>
            </a:r>
          </a:p>
          <a:p>
            <a:pPr algn="ctr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000099"/>
                </a:solidFill>
              </a:rPr>
              <a:t>nodes are the protocols and links the “depends-on” relation</a:t>
            </a:r>
            <a:endParaRPr lang="en-GB" sz="2000" dirty="0">
              <a:solidFill>
                <a:srgbClr val="000099"/>
              </a:solidFill>
            </a:endParaRPr>
          </a:p>
        </p:txBody>
      </p:sp>
      <p:pic>
        <p:nvPicPr>
          <p:cNvPr id="23556" name="Picture 6" descr="f01-11-9780123850591 copy">
            <a:extLst>
              <a:ext uri="{FF2B5EF4-FFF2-40B4-BE49-F238E27FC236}">
                <a16:creationId xmlns:a16="http://schemas.microsoft.com/office/drawing/2014/main" id="{F717AA54-9A30-6B1B-969A-113EAB830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614" y="1196975"/>
            <a:ext cx="4968875" cy="361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95102474-9A29-BF06-30AE-51DB2497DF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OSI Architecture</a:t>
            </a:r>
            <a:endParaRPr lang="en-GB" altLang="en-US"/>
          </a:p>
        </p:txBody>
      </p:sp>
      <p:sp>
        <p:nvSpPr>
          <p:cNvPr id="483336" name="Text Box 8">
            <a:extLst>
              <a:ext uri="{FF2B5EF4-FFF2-40B4-BE49-F238E27FC236}">
                <a16:creationId xmlns:a16="http://schemas.microsoft.com/office/drawing/2014/main" id="{92921182-11CA-CEFE-A3C5-83F913F2D4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598" y="5729695"/>
            <a:ext cx="4411662" cy="151499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003399"/>
                </a:solidFill>
                <a:latin typeface="+mj-lt"/>
              </a:rPr>
              <a:t>The OSI 7-layer Model</a:t>
            </a:r>
          </a:p>
          <a:p>
            <a:pPr algn="ctr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003399"/>
                </a:solidFill>
                <a:latin typeface="+mj-lt"/>
              </a:rPr>
              <a:t>OSI – Open Systems Interconnection</a:t>
            </a:r>
          </a:p>
          <a:p>
            <a:pPr algn="ctr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endParaRPr lang="en-GB" sz="2000" dirty="0">
              <a:solidFill>
                <a:srgbClr val="003399"/>
              </a:solidFill>
              <a:latin typeface="+mj-lt"/>
            </a:endParaRPr>
          </a:p>
        </p:txBody>
      </p:sp>
      <p:pic>
        <p:nvPicPr>
          <p:cNvPr id="25604" name="Picture 6" descr="f01-13-9780123850591 copy">
            <a:extLst>
              <a:ext uri="{FF2B5EF4-FFF2-40B4-BE49-F238E27FC236}">
                <a16:creationId xmlns:a16="http://schemas.microsoft.com/office/drawing/2014/main" id="{B864BFB4-2E1A-258C-BBF4-D4A950A6E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848" y="1240544"/>
            <a:ext cx="7076312" cy="517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93088B26-E369-24EA-B895-A115395833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480" y="518748"/>
            <a:ext cx="8281987" cy="708025"/>
          </a:xfrm>
        </p:spPr>
        <p:txBody>
          <a:bodyPr/>
          <a:lstStyle/>
          <a:p>
            <a:pPr eaLnBrk="1" hangingPunct="1"/>
            <a:r>
              <a:rPr lang="en-US" altLang="en-US"/>
              <a:t>Description of Layers</a:t>
            </a:r>
            <a:endParaRPr lang="en-AU" altLang="en-US"/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1320586A-1E90-778F-C49C-353364BA33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Physical Layer</a:t>
            </a:r>
          </a:p>
          <a:p>
            <a:pPr lvl="1" eaLnBrk="1" hangingPunct="1"/>
            <a:r>
              <a:rPr lang="en-US" altLang="en-US" sz="2000"/>
              <a:t>Handles the transmission of raw bits over a communication link</a:t>
            </a:r>
          </a:p>
          <a:p>
            <a:pPr eaLnBrk="1" hangingPunct="1"/>
            <a:r>
              <a:rPr lang="en-US" altLang="en-US" sz="2400"/>
              <a:t>Data Link Layer</a:t>
            </a:r>
          </a:p>
          <a:p>
            <a:pPr lvl="1" eaLnBrk="1" hangingPunct="1"/>
            <a:r>
              <a:rPr lang="en-US" altLang="en-US" sz="2000"/>
              <a:t>Collects a stream of bits into a larger aggregate called a </a:t>
            </a:r>
            <a:r>
              <a:rPr lang="en-US" altLang="en-US" sz="2000" i="1">
                <a:solidFill>
                  <a:srgbClr val="3399FF"/>
                </a:solidFill>
              </a:rPr>
              <a:t>frame</a:t>
            </a:r>
          </a:p>
          <a:p>
            <a:pPr lvl="1" eaLnBrk="1" hangingPunct="1"/>
            <a:r>
              <a:rPr lang="en-US" altLang="en-US" sz="2000"/>
              <a:t>Network adaptor along with device driver in OS implement the protocol in this layer</a:t>
            </a:r>
          </a:p>
          <a:p>
            <a:pPr lvl="1" eaLnBrk="1" hangingPunct="1"/>
            <a:r>
              <a:rPr lang="en-US" altLang="en-US" sz="2000"/>
              <a:t>Frames are actually delivered to hosts</a:t>
            </a:r>
          </a:p>
          <a:p>
            <a:pPr eaLnBrk="1" hangingPunct="1"/>
            <a:r>
              <a:rPr lang="en-US" altLang="en-US" sz="2400"/>
              <a:t>Network Layer</a:t>
            </a:r>
          </a:p>
          <a:p>
            <a:pPr lvl="1" eaLnBrk="1" hangingPunct="1"/>
            <a:r>
              <a:rPr lang="en-US" altLang="en-US" sz="2000"/>
              <a:t>Handles routing among nodes within a packet-switched network</a:t>
            </a:r>
          </a:p>
          <a:p>
            <a:pPr lvl="1" eaLnBrk="1" hangingPunct="1"/>
            <a:r>
              <a:rPr lang="en-US" altLang="en-US" sz="2000"/>
              <a:t>Unit of data exchanged between nodes in this layer is called a </a:t>
            </a:r>
            <a:r>
              <a:rPr lang="en-US" altLang="en-US" sz="2000" i="1">
                <a:solidFill>
                  <a:srgbClr val="3399FF"/>
                </a:solidFill>
              </a:rPr>
              <a:t>packet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en-US" sz="2000"/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000"/>
              <a:t>The lower three layers are implemented on all network nodes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5586BDC3-5F45-C6BC-CDE5-D7A0D559F6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1966" y="613268"/>
            <a:ext cx="8281987" cy="708025"/>
          </a:xfrm>
        </p:spPr>
        <p:txBody>
          <a:bodyPr/>
          <a:lstStyle/>
          <a:p>
            <a:pPr eaLnBrk="1" hangingPunct="1"/>
            <a:r>
              <a:rPr lang="en-US" altLang="en-US" dirty="0"/>
              <a:t>Description of Layers</a:t>
            </a:r>
            <a:endParaRPr lang="en-AU" altLang="en-US" dirty="0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EE99FE6C-605E-4607-5C79-DCAD555577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41966" y="1913439"/>
            <a:ext cx="10972440" cy="397728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sz="2400" dirty="0"/>
              <a:t>Transport Layer</a:t>
            </a:r>
          </a:p>
          <a:p>
            <a:pPr lvl="1" eaLnBrk="1" hangingPunct="1"/>
            <a:r>
              <a:rPr lang="en-US" altLang="en-US" sz="2000" dirty="0"/>
              <a:t>Implements a process-to-process channel</a:t>
            </a:r>
          </a:p>
          <a:p>
            <a:pPr lvl="1" eaLnBrk="1" hangingPunct="1"/>
            <a:r>
              <a:rPr lang="en-US" altLang="en-US" sz="2000" dirty="0"/>
              <a:t>Unit of data exchanges in this layer is called a </a:t>
            </a:r>
            <a:r>
              <a:rPr lang="en-US" altLang="en-US" sz="2000" i="1" dirty="0">
                <a:solidFill>
                  <a:srgbClr val="3399FF"/>
                </a:solidFill>
              </a:rPr>
              <a:t>message</a:t>
            </a:r>
          </a:p>
          <a:p>
            <a:pPr eaLnBrk="1" hangingPunct="1"/>
            <a:r>
              <a:rPr lang="en-US" altLang="en-US" sz="2400" dirty="0"/>
              <a:t>Session Layer</a:t>
            </a:r>
          </a:p>
          <a:p>
            <a:pPr lvl="1" eaLnBrk="1" hangingPunct="1"/>
            <a:r>
              <a:rPr lang="en-US" altLang="en-US" sz="2000" dirty="0"/>
              <a:t>Provides a name space that is used to tie together the potentially different transport streams that are part of a single application</a:t>
            </a:r>
          </a:p>
          <a:p>
            <a:pPr eaLnBrk="1" hangingPunct="1"/>
            <a:r>
              <a:rPr lang="en-US" altLang="en-US" sz="2400" dirty="0"/>
              <a:t>Presentation Layer</a:t>
            </a:r>
          </a:p>
          <a:p>
            <a:pPr lvl="1" eaLnBrk="1" hangingPunct="1"/>
            <a:r>
              <a:rPr lang="en-US" altLang="en-US" sz="2000" dirty="0"/>
              <a:t>Concerned about the format of data exchanged between peers</a:t>
            </a:r>
          </a:p>
          <a:p>
            <a:pPr eaLnBrk="1" hangingPunct="1"/>
            <a:r>
              <a:rPr lang="en-US" altLang="en-US" sz="2400" dirty="0"/>
              <a:t>Application Layer</a:t>
            </a:r>
          </a:p>
          <a:p>
            <a:pPr lvl="1" eaLnBrk="1" hangingPunct="1"/>
            <a:r>
              <a:rPr lang="en-US" altLang="en-US" sz="2000" dirty="0"/>
              <a:t>Standardize common type of exchanges</a:t>
            </a:r>
          </a:p>
          <a:p>
            <a:pPr lvl="1" eaLnBrk="1" hangingPunct="1"/>
            <a:endParaRPr lang="en-US" altLang="en-US" sz="2000" dirty="0"/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000" dirty="0"/>
              <a:t>The transport layer and the higher layers typically run only on end-hosts and not on the intermediate switches and routers</a:t>
            </a:r>
          </a:p>
          <a:p>
            <a:pPr lvl="1" eaLnBrk="1" hangingPunct="1"/>
            <a:endParaRPr lang="en-US" altLang="en-US" sz="20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CustomShape 1_13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400" b="1" strike="noStrike" spc="-1">
                <a:solidFill>
                  <a:srgbClr val="454F5B"/>
                </a:solidFill>
                <a:latin typeface="Montserrat"/>
                <a:ea typeface="Montserrat"/>
              </a:rPr>
              <a:t>Network Layers</a:t>
            </a:r>
            <a:endParaRPr lang="en-US" sz="3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CustomShape 2_10"/>
          <p:cNvSpPr/>
          <p:nvPr/>
        </p:nvSpPr>
        <p:spPr>
          <a:xfrm>
            <a:off x="914400" y="1371600"/>
            <a:ext cx="11061720" cy="559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39480">
              <a:lnSpc>
                <a:spcPct val="100000"/>
              </a:lnSpc>
              <a:buClr>
                <a:srgbClr val="963334"/>
              </a:buClr>
              <a:buFont typeface="Wingdings" charset="2"/>
              <a:buChar char=""/>
            </a:pP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10" name="Picture 409"/>
          <p:cNvPicPr/>
          <p:nvPr/>
        </p:nvPicPr>
        <p:blipFill>
          <a:blip r:embed="rId2"/>
          <a:stretch/>
        </p:blipFill>
        <p:spPr>
          <a:xfrm>
            <a:off x="1064160" y="2286000"/>
            <a:ext cx="4239360" cy="3059280"/>
          </a:xfrm>
          <a:prstGeom prst="rect">
            <a:avLst/>
          </a:prstGeom>
          <a:ln w="54720">
            <a:noFill/>
          </a:ln>
        </p:spPr>
      </p:pic>
      <p:pic>
        <p:nvPicPr>
          <p:cNvPr id="411" name="Picture 410"/>
          <p:cNvPicPr/>
          <p:nvPr/>
        </p:nvPicPr>
        <p:blipFill>
          <a:blip r:embed="rId3"/>
          <a:stretch/>
        </p:blipFill>
        <p:spPr>
          <a:xfrm>
            <a:off x="6594840" y="2021400"/>
            <a:ext cx="5381280" cy="3190680"/>
          </a:xfrm>
          <a:prstGeom prst="rect">
            <a:avLst/>
          </a:prstGeom>
          <a:ln w="54720">
            <a:noFill/>
          </a:ln>
        </p:spPr>
      </p:pic>
      <p:sp>
        <p:nvSpPr>
          <p:cNvPr id="412" name="TextBox 411"/>
          <p:cNvSpPr txBox="1"/>
          <p:nvPr/>
        </p:nvSpPr>
        <p:spPr>
          <a:xfrm>
            <a:off x="548640" y="5486400"/>
            <a:ext cx="9784080" cy="136836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Makes it easier to divide functionality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Hides implementation details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CE181E"/>
                </a:solidFill>
                <a:latin typeface="Arial"/>
                <a:ea typeface="DejaVu Sans"/>
              </a:rPr>
              <a:t>Few other reasons?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3" name="Straight Connector 412"/>
          <p:cNvSpPr/>
          <p:nvPr/>
        </p:nvSpPr>
        <p:spPr>
          <a:xfrm flipV="1">
            <a:off x="6309360" y="1737360"/>
            <a:ext cx="0" cy="3291840"/>
          </a:xfrm>
          <a:prstGeom prst="line">
            <a:avLst/>
          </a:prstGeom>
          <a:ln w="5472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4" name="TextBox 413"/>
          <p:cNvSpPr txBox="1"/>
          <p:nvPr/>
        </p:nvSpPr>
        <p:spPr>
          <a:xfrm>
            <a:off x="6309360" y="1371600"/>
            <a:ext cx="1920240" cy="36576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solidFill>
                  <a:srgbClr val="FF0000"/>
                </a:solidFill>
                <a:latin typeface="Arial"/>
              </a:rPr>
              <a:t>Export Service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Straight Connector 414"/>
          <p:cNvSpPr/>
          <p:nvPr/>
        </p:nvSpPr>
        <p:spPr>
          <a:xfrm>
            <a:off x="5852160" y="1737360"/>
            <a:ext cx="0" cy="3291840"/>
          </a:xfrm>
          <a:prstGeom prst="line">
            <a:avLst/>
          </a:prstGeom>
          <a:ln w="54720">
            <a:solidFill>
              <a:srgbClr val="00A933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6" name="TextBox 415"/>
          <p:cNvSpPr txBox="1"/>
          <p:nvPr/>
        </p:nvSpPr>
        <p:spPr>
          <a:xfrm>
            <a:off x="4572000" y="1371600"/>
            <a:ext cx="1920240" cy="36576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solidFill>
                  <a:srgbClr val="158466"/>
                </a:solidFill>
                <a:latin typeface="Arial"/>
              </a:rPr>
              <a:t>Use Service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CustomShape 1_14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400" b="1" strike="noStrike" spc="-1">
                <a:solidFill>
                  <a:srgbClr val="454F5B"/>
                </a:solidFill>
                <a:latin typeface="Montserrat"/>
                <a:ea typeface="Montserrat"/>
              </a:rPr>
              <a:t>IP Suite</a:t>
            </a:r>
            <a:endParaRPr lang="en-US" sz="3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18" name="Picture 417"/>
          <p:cNvPicPr/>
          <p:nvPr/>
        </p:nvPicPr>
        <p:blipFill>
          <a:blip r:embed="rId2"/>
          <a:stretch/>
        </p:blipFill>
        <p:spPr>
          <a:xfrm>
            <a:off x="3452760" y="822960"/>
            <a:ext cx="4776840" cy="5650920"/>
          </a:xfrm>
          <a:prstGeom prst="rect">
            <a:avLst/>
          </a:prstGeom>
          <a:ln w="54720">
            <a:noFill/>
          </a:ln>
        </p:spPr>
      </p:pic>
      <p:sp>
        <p:nvSpPr>
          <p:cNvPr id="419" name="TextBox 418"/>
          <p:cNvSpPr txBox="1"/>
          <p:nvPr/>
        </p:nvSpPr>
        <p:spPr>
          <a:xfrm>
            <a:off x="9966960" y="6035040"/>
            <a:ext cx="1142280" cy="36468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wikipedia</a:t>
            </a:r>
          </a:p>
        </p:txBody>
      </p:sp>
      <p:pic>
        <p:nvPicPr>
          <p:cNvPr id="420" name="Picture 419"/>
          <p:cNvPicPr/>
          <p:nvPr/>
        </p:nvPicPr>
        <p:blipFill>
          <a:blip r:embed="rId3"/>
          <a:stretch/>
        </p:blipFill>
        <p:spPr>
          <a:xfrm>
            <a:off x="8595360" y="1278720"/>
            <a:ext cx="2619000" cy="3476160"/>
          </a:xfrm>
          <a:prstGeom prst="rect">
            <a:avLst/>
          </a:prstGeom>
          <a:ln w="54720">
            <a:noFill/>
          </a:ln>
        </p:spPr>
      </p:pic>
      <p:pic>
        <p:nvPicPr>
          <p:cNvPr id="421" name="Picture 420"/>
          <p:cNvPicPr/>
          <p:nvPr/>
        </p:nvPicPr>
        <p:blipFill>
          <a:blip r:embed="rId3"/>
          <a:stretch/>
        </p:blipFill>
        <p:spPr>
          <a:xfrm>
            <a:off x="8595360" y="1278720"/>
            <a:ext cx="3474720" cy="4611960"/>
          </a:xfrm>
          <a:prstGeom prst="rect">
            <a:avLst/>
          </a:prstGeom>
          <a:ln w="54720">
            <a:noFill/>
          </a:ln>
        </p:spPr>
      </p:pic>
      <p:sp>
        <p:nvSpPr>
          <p:cNvPr id="422" name="TextBox 421"/>
          <p:cNvSpPr txBox="1"/>
          <p:nvPr/>
        </p:nvSpPr>
        <p:spPr>
          <a:xfrm>
            <a:off x="457200" y="6126480"/>
            <a:ext cx="8595360" cy="120564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We reject kings, presidents, and voting. We believe in rough consensus</a:t>
            </a:r>
          </a:p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and running code. (David Clark, IETF, July 1992)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CustomShape 1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400" b="1" strike="noStrike" spc="-1">
                <a:solidFill>
                  <a:srgbClr val="454F5B"/>
                </a:solidFill>
                <a:latin typeface="Arial"/>
                <a:ea typeface="Montserrat"/>
              </a:rPr>
              <a:t>Reading Assignment</a:t>
            </a:r>
            <a:endParaRPr lang="en-US" sz="3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4" name="CustomShape 2"/>
          <p:cNvSpPr/>
          <p:nvPr/>
        </p:nvSpPr>
        <p:spPr>
          <a:xfrm>
            <a:off x="914400" y="1371600"/>
            <a:ext cx="11061720" cy="559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39480">
              <a:lnSpc>
                <a:spcPct val="100000"/>
              </a:lnSpc>
              <a:buClr>
                <a:srgbClr val="963334"/>
              </a:buClr>
              <a:buFont typeface="Wingdings" charset="2"/>
              <a:buChar char=""/>
            </a:pP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" name="TextBox 424"/>
          <p:cNvSpPr txBox="1"/>
          <p:nvPr/>
        </p:nvSpPr>
        <p:spPr>
          <a:xfrm>
            <a:off x="822960" y="2286000"/>
            <a:ext cx="9784080" cy="427392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latin typeface="Cambria"/>
                <a:ea typeface="DejaVu Sans"/>
              </a:rPr>
              <a:t>Read the overview of Chapter 1 - “Problem: Building a Network”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latin typeface="Cambria"/>
                <a:ea typeface="DejaVu Sans"/>
                <a:hlinkClick r:id="rId2"/>
              </a:rPr>
              <a:t>https://book.systemsapproach.org/foundation/problem.html#problem-building-a-network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1" strike="noStrike" spc="-1">
                <a:solidFill>
                  <a:srgbClr val="000000"/>
                </a:solidFill>
                <a:latin typeface="Cambria"/>
                <a:ea typeface="DejaVu Sans"/>
              </a:rPr>
              <a:t>About 5 minutes</a:t>
            </a:r>
            <a:br>
              <a:rPr sz="2200"/>
            </a:br>
            <a:r>
              <a:rPr lang="en-US" sz="2200" b="1" strike="noStrike" spc="-1">
                <a:solidFill>
                  <a:srgbClr val="000000"/>
                </a:solidFill>
                <a:latin typeface="Cambria"/>
              </a:rPr>
              <a:t> 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latin typeface="Cambria"/>
                <a:ea typeface="DejaVu Sans"/>
              </a:rPr>
              <a:t>Read Chapter 1.2 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latin typeface="Cambria"/>
                <a:ea typeface="DejaVu Sans"/>
                <a:hlinkClick r:id="rId3"/>
              </a:rPr>
              <a:t>https://book.systemsapproach.org/foundation/architecture.html#architecture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1" strike="noStrike" spc="-1">
                <a:solidFill>
                  <a:srgbClr val="000000"/>
                </a:solidFill>
                <a:latin typeface="Cambria"/>
                <a:ea typeface="DejaVu Sans"/>
              </a:rPr>
              <a:t>About 45 minutes</a:t>
            </a:r>
            <a:br>
              <a:rPr sz="2200"/>
            </a:br>
            <a:r>
              <a:rPr lang="en-US" sz="2200" b="1" strike="noStrike" spc="-1">
                <a:solidFill>
                  <a:srgbClr val="000000"/>
                </a:solidFill>
                <a:latin typeface="Cambria"/>
              </a:rPr>
              <a:t> 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latin typeface="Cambria"/>
                <a:ea typeface="DejaVu Sans"/>
              </a:rPr>
              <a:t>Reach Chapter 1.3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latin typeface="Cambria"/>
                <a:ea typeface="DejaVu Sans"/>
                <a:hlinkClick r:id="rId3"/>
              </a:rPr>
              <a:t>https://book.systemsapproach.org/foundation/architecture.html#architecture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1" strike="noStrike" spc="-1">
                <a:solidFill>
                  <a:srgbClr val="000000"/>
                </a:solidFill>
                <a:latin typeface="Cambria"/>
                <a:ea typeface="DejaVu Sans"/>
              </a:rPr>
              <a:t>About 45 minutes</a:t>
            </a:r>
            <a:br>
              <a:rPr sz="2200"/>
            </a:br>
            <a:br>
              <a:rPr sz="2200"/>
            </a:br>
            <a:r>
              <a:rPr lang="en-US" sz="2200" b="1" strike="noStrike" spc="-1">
                <a:solidFill>
                  <a:srgbClr val="CE181E"/>
                </a:solidFill>
                <a:latin typeface="Cambria"/>
              </a:rPr>
              <a:t> 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ustomShape 1_3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400" b="1" strike="noStrike" spc="-1">
                <a:solidFill>
                  <a:srgbClr val="454F5B"/>
                </a:solidFill>
                <a:latin typeface="Montserrat"/>
                <a:ea typeface="Montserrat"/>
              </a:rPr>
              <a:t>Links, Nodes, Network, Internet</a:t>
            </a:r>
            <a:endParaRPr lang="en-US" sz="3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336" name="CustomShape 2_0"/>
          <p:cNvSpPr/>
          <p:nvPr/>
        </p:nvSpPr>
        <p:spPr>
          <a:xfrm>
            <a:off x="1081440" y="1989000"/>
            <a:ext cx="10345320" cy="440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marL="343080" indent="-339480">
              <a:lnSpc>
                <a:spcPct val="100000"/>
              </a:lnSpc>
              <a:buClr>
                <a:srgbClr val="963334"/>
              </a:buClr>
              <a:buFont typeface="Wingdings" charset="2"/>
              <a:buChar char="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Montserrat"/>
              </a:rPr>
              <a:t>You can view the network as a graph</a:t>
            </a:r>
            <a:br>
              <a:rPr sz="2600"/>
            </a:br>
            <a:r>
              <a:rPr lang="en-US" sz="2600" b="0" strike="noStrike" spc="-1">
                <a:solidFill>
                  <a:srgbClr val="000000"/>
                </a:solidFill>
                <a:latin typeface="Arial"/>
              </a:rPr>
              <a:t> </a:t>
            </a:r>
            <a:endParaRPr lang="en-US" sz="2600" b="1" strike="noStrike" spc="-1">
              <a:solidFill>
                <a:srgbClr val="000000"/>
              </a:solidFill>
              <a:latin typeface="Arial"/>
            </a:endParaRPr>
          </a:p>
          <a:p>
            <a:pPr marL="343080" indent="-339480">
              <a:lnSpc>
                <a:spcPct val="100000"/>
              </a:lnSpc>
              <a:buClr>
                <a:srgbClr val="963334"/>
              </a:buClr>
              <a:buFont typeface="Wingdings" charset="2"/>
              <a:buChar char="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Montserrat"/>
              </a:rPr>
              <a:t>Each device (a phone, a computer) is a node</a:t>
            </a:r>
            <a:br>
              <a:rPr sz="2600"/>
            </a:br>
            <a:r>
              <a:rPr lang="en-US" sz="2600" b="0" strike="noStrike" spc="-1">
                <a:solidFill>
                  <a:srgbClr val="000000"/>
                </a:solidFill>
                <a:latin typeface="Arial"/>
              </a:rPr>
              <a:t> </a:t>
            </a:r>
            <a:endParaRPr lang="en-US" sz="2600" b="1" strike="noStrike" spc="-1">
              <a:solidFill>
                <a:srgbClr val="000000"/>
              </a:solidFill>
              <a:latin typeface="Arial"/>
            </a:endParaRPr>
          </a:p>
          <a:p>
            <a:pPr marL="343080" indent="-339480">
              <a:lnSpc>
                <a:spcPct val="100000"/>
              </a:lnSpc>
              <a:buClr>
                <a:srgbClr val="963334"/>
              </a:buClr>
              <a:buFont typeface="Wingdings" charset="2"/>
              <a:buChar char="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Montserrat"/>
              </a:rPr>
              <a:t>Each connection is a link </a:t>
            </a:r>
            <a:endParaRPr lang="en-US" sz="2600" b="1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Montserrat"/>
              </a:rPr>
              <a:t>Wires = real links</a:t>
            </a:r>
            <a:endParaRPr lang="en-US" sz="2600" b="1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Montserrat"/>
              </a:rPr>
              <a:t>Bluetooth, Radio, Infrared = virtual links</a:t>
            </a:r>
            <a:br>
              <a:rPr sz="2600"/>
            </a:br>
            <a:r>
              <a:rPr lang="en-US" sz="2600" b="0" strike="noStrike" spc="-1">
                <a:solidFill>
                  <a:srgbClr val="000000"/>
                </a:solidFill>
                <a:latin typeface="Arial"/>
              </a:rPr>
              <a:t> </a:t>
            </a:r>
            <a:endParaRPr lang="en-US" sz="2600" b="1" strike="noStrike" spc="-1">
              <a:solidFill>
                <a:srgbClr val="000000"/>
              </a:solidFill>
              <a:latin typeface="Arial"/>
            </a:endParaRPr>
          </a:p>
          <a:p>
            <a:pPr marL="343080" indent="-339480">
              <a:lnSpc>
                <a:spcPct val="100000"/>
              </a:lnSpc>
              <a:buClr>
                <a:srgbClr val="963334"/>
              </a:buClr>
              <a:buFont typeface="Wingdings" charset="2"/>
              <a:buChar char="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Montserrat"/>
              </a:rPr>
              <a:t>Nodes + links = a network</a:t>
            </a:r>
            <a:endParaRPr lang="en-US" sz="2600" b="1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Montserrat"/>
              </a:rPr>
              <a:t>Many connected networks = Internet</a:t>
            </a:r>
            <a:br>
              <a:rPr sz="2600"/>
            </a:br>
            <a:r>
              <a:rPr lang="en-US" sz="2600" b="0" strike="noStrike" spc="-1">
                <a:solidFill>
                  <a:srgbClr val="000000"/>
                </a:solidFill>
                <a:latin typeface="Arial"/>
              </a:rPr>
              <a:t> </a:t>
            </a:r>
            <a:endParaRPr lang="en-US" sz="2600" b="1" strike="noStrike" spc="-1">
              <a:solidFill>
                <a:srgbClr val="000000"/>
              </a:solidFill>
              <a:latin typeface="Arial"/>
            </a:endParaRPr>
          </a:p>
          <a:p>
            <a:pPr marL="343080" indent="-339480">
              <a:lnSpc>
                <a:spcPct val="100000"/>
              </a:lnSpc>
              <a:buClr>
                <a:srgbClr val="963334"/>
              </a:buClr>
              <a:buFont typeface="Wingdings" charset="2"/>
              <a:buChar char=""/>
            </a:pPr>
            <a:endParaRPr lang="en-US" sz="2600" b="1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7" name="Picture 336"/>
          <p:cNvPicPr/>
          <p:nvPr/>
        </p:nvPicPr>
        <p:blipFill>
          <a:blip r:embed="rId3"/>
          <a:stretch/>
        </p:blipFill>
        <p:spPr>
          <a:xfrm>
            <a:off x="8229600" y="1188720"/>
            <a:ext cx="3616560" cy="2560320"/>
          </a:xfrm>
          <a:prstGeom prst="rect">
            <a:avLst/>
          </a:prstGeom>
          <a:ln w="54720">
            <a:noFill/>
          </a:ln>
        </p:spPr>
      </p:pic>
      <p:pic>
        <p:nvPicPr>
          <p:cNvPr id="338" name="Picture 337"/>
          <p:cNvPicPr/>
          <p:nvPr/>
        </p:nvPicPr>
        <p:blipFill>
          <a:blip r:embed="rId3"/>
          <a:stretch/>
        </p:blipFill>
        <p:spPr>
          <a:xfrm>
            <a:off x="7315200" y="4480560"/>
            <a:ext cx="2196000" cy="1554480"/>
          </a:xfrm>
          <a:prstGeom prst="rect">
            <a:avLst/>
          </a:prstGeom>
          <a:ln w="54720">
            <a:noFill/>
          </a:ln>
        </p:spPr>
      </p:pic>
      <p:pic>
        <p:nvPicPr>
          <p:cNvPr id="339" name="Picture 338"/>
          <p:cNvPicPr/>
          <p:nvPr/>
        </p:nvPicPr>
        <p:blipFill>
          <a:blip r:embed="rId3"/>
          <a:stretch/>
        </p:blipFill>
        <p:spPr>
          <a:xfrm>
            <a:off x="10149840" y="4536720"/>
            <a:ext cx="2116440" cy="1498320"/>
          </a:xfrm>
          <a:prstGeom prst="rect">
            <a:avLst/>
          </a:prstGeom>
          <a:ln w="54720">
            <a:noFill/>
          </a:ln>
        </p:spPr>
      </p:pic>
      <p:sp>
        <p:nvSpPr>
          <p:cNvPr id="340" name="Freeform 339"/>
          <p:cNvSpPr/>
          <p:nvPr/>
        </p:nvSpPr>
        <p:spPr>
          <a:xfrm>
            <a:off x="8693640" y="3566160"/>
            <a:ext cx="907560" cy="1152720"/>
          </a:xfrm>
          <a:custGeom>
            <a:avLst/>
            <a:gdLst/>
            <a:ahLst/>
            <a:cxnLst/>
            <a:rect l="0" t="0" r="r" b="b"/>
            <a:pathLst>
              <a:path w="2521" h="3202" fill="none">
                <a:moveTo>
                  <a:pt x="2521" y="0"/>
                </a:moveTo>
                <a:lnTo>
                  <a:pt x="0" y="3202"/>
                </a:lnTo>
              </a:path>
            </a:pathLst>
          </a:custGeom>
          <a:ln w="54720">
            <a:solidFill>
              <a:srgbClr val="FF0000"/>
            </a:solidFill>
            <a:round/>
          </a:ln>
        </p:spPr>
        <p:txBody>
          <a:bodyPr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Freeform 340"/>
          <p:cNvSpPr/>
          <p:nvPr/>
        </p:nvSpPr>
        <p:spPr>
          <a:xfrm>
            <a:off x="9966960" y="3566160"/>
            <a:ext cx="914400" cy="1005840"/>
          </a:xfrm>
          <a:custGeom>
            <a:avLst/>
            <a:gdLst/>
            <a:ahLst/>
            <a:cxnLst/>
            <a:rect l="0" t="0" r="r" b="b"/>
            <a:pathLst>
              <a:path w="2540" h="2794" fill="none">
                <a:moveTo>
                  <a:pt x="0" y="0"/>
                </a:moveTo>
                <a:lnTo>
                  <a:pt x="2540" y="2794"/>
                </a:lnTo>
              </a:path>
            </a:pathLst>
          </a:custGeom>
          <a:ln w="54720">
            <a:solidFill>
              <a:srgbClr val="FF0000"/>
            </a:solidFill>
            <a:round/>
          </a:ln>
        </p:spPr>
        <p:txBody>
          <a:bodyPr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Freeform 341"/>
          <p:cNvSpPr/>
          <p:nvPr/>
        </p:nvSpPr>
        <p:spPr>
          <a:xfrm>
            <a:off x="8693640" y="4718880"/>
            <a:ext cx="2194560" cy="0"/>
          </a:xfrm>
          <a:custGeom>
            <a:avLst/>
            <a:gdLst/>
            <a:ahLst/>
            <a:cxnLst/>
            <a:rect l="0" t="0" r="r" b="b"/>
            <a:pathLst>
              <a:path w="6096" fill="none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54720">
            <a:solidFill>
              <a:srgbClr val="FF0000"/>
            </a:solidFill>
            <a:round/>
          </a:ln>
        </p:spPr>
        <p:txBody>
          <a:bodyPr lIns="90000" tIns="-45000" rIns="90000" bIns="-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_7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400" b="1" strike="noStrike" spc="-1">
                <a:solidFill>
                  <a:srgbClr val="454F5B"/>
                </a:solidFill>
                <a:latin typeface="Montserrat"/>
                <a:ea typeface="Montserrat"/>
              </a:rPr>
              <a:t>A Network and the Internet</a:t>
            </a:r>
            <a:endParaRPr lang="en-US" sz="3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344" name="CustomShape 2_4"/>
          <p:cNvSpPr/>
          <p:nvPr/>
        </p:nvSpPr>
        <p:spPr>
          <a:xfrm>
            <a:off x="1081440" y="1989000"/>
            <a:ext cx="10345320" cy="440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endParaRPr lang="en-US" sz="1800" b="1" strike="noStrike" spc="-1">
              <a:solidFill>
                <a:srgbClr val="000000"/>
              </a:solidFill>
              <a:latin typeface="Cantarell"/>
            </a:endParaRPr>
          </a:p>
        </p:txBody>
      </p:sp>
      <p:pic>
        <p:nvPicPr>
          <p:cNvPr id="345" name="Picture 6_2" descr="f01-03-9780123850591 copy"/>
          <p:cNvPicPr/>
          <p:nvPr/>
        </p:nvPicPr>
        <p:blipFill>
          <a:blip r:embed="rId3"/>
          <a:stretch/>
        </p:blipFill>
        <p:spPr>
          <a:xfrm>
            <a:off x="731520" y="2140200"/>
            <a:ext cx="4601160" cy="4169160"/>
          </a:xfrm>
          <a:prstGeom prst="rect">
            <a:avLst/>
          </a:prstGeom>
          <a:ln w="54720">
            <a:noFill/>
          </a:ln>
        </p:spPr>
      </p:pic>
      <p:pic>
        <p:nvPicPr>
          <p:cNvPr id="346" name="Picture 6_3" descr="f01-04-9780123850591 copy"/>
          <p:cNvPicPr/>
          <p:nvPr/>
        </p:nvPicPr>
        <p:blipFill>
          <a:blip r:embed="rId4"/>
          <a:stretch/>
        </p:blipFill>
        <p:spPr>
          <a:xfrm>
            <a:off x="7132320" y="2103120"/>
            <a:ext cx="4402800" cy="3840480"/>
          </a:xfrm>
          <a:prstGeom prst="rect">
            <a:avLst/>
          </a:prstGeom>
          <a:ln w="54720">
            <a:noFill/>
          </a:ln>
        </p:spPr>
      </p:pic>
      <p:sp>
        <p:nvSpPr>
          <p:cNvPr id="347" name="Straight Connector 346"/>
          <p:cNvSpPr/>
          <p:nvPr/>
        </p:nvSpPr>
        <p:spPr>
          <a:xfrm>
            <a:off x="6035040" y="1989000"/>
            <a:ext cx="0" cy="4503240"/>
          </a:xfrm>
          <a:prstGeom prst="line">
            <a:avLst/>
          </a:prstGeom>
          <a:ln w="5472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CustomShape 1_4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400" b="1" strike="noStrike" spc="-1">
                <a:solidFill>
                  <a:srgbClr val="454F5B"/>
                </a:solidFill>
                <a:latin typeface="Montserrat"/>
                <a:ea typeface="Montserrat"/>
              </a:rPr>
              <a:t>Links, Nodes, Routers, Switches</a:t>
            </a:r>
            <a:endParaRPr lang="en-US" sz="3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349" name="CustomShape 2_3"/>
          <p:cNvSpPr/>
          <p:nvPr/>
        </p:nvSpPr>
        <p:spPr>
          <a:xfrm>
            <a:off x="1081440" y="1989000"/>
            <a:ext cx="10345320" cy="440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endParaRPr lang="en-US" sz="1800" b="1" strike="noStrike" spc="-1">
              <a:solidFill>
                <a:srgbClr val="000000"/>
              </a:solidFill>
              <a:latin typeface="Cantarell"/>
            </a:endParaRPr>
          </a:p>
        </p:txBody>
      </p:sp>
      <p:pic>
        <p:nvPicPr>
          <p:cNvPr id="350" name="Picture 349"/>
          <p:cNvPicPr/>
          <p:nvPr/>
        </p:nvPicPr>
        <p:blipFill>
          <a:blip r:embed="rId3"/>
          <a:stretch/>
        </p:blipFill>
        <p:spPr>
          <a:xfrm>
            <a:off x="2468880" y="2103120"/>
            <a:ext cx="8138160" cy="4183200"/>
          </a:xfrm>
          <a:prstGeom prst="rect">
            <a:avLst/>
          </a:prstGeom>
          <a:ln w="5472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CustomShape 1_5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400" b="1" strike="noStrike" spc="-1">
                <a:solidFill>
                  <a:srgbClr val="454F5B"/>
                </a:solidFill>
                <a:latin typeface="Montserrat"/>
                <a:ea typeface="Montserrat"/>
              </a:rPr>
              <a:t>Client and Server</a:t>
            </a:r>
            <a:endParaRPr lang="en-US" sz="3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352" name="CustomShape 2_2"/>
          <p:cNvSpPr/>
          <p:nvPr/>
        </p:nvSpPr>
        <p:spPr>
          <a:xfrm>
            <a:off x="1081440" y="1989000"/>
            <a:ext cx="10345320" cy="440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marL="343080" indent="-339480">
              <a:lnSpc>
                <a:spcPct val="100000"/>
              </a:lnSpc>
              <a:buClr>
                <a:srgbClr val="963334"/>
              </a:buClr>
              <a:buFont typeface="Wingdings" charset="2"/>
              <a:buChar char="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Montserrat"/>
              </a:rPr>
              <a:t>My laptop with a browser = client</a:t>
            </a:r>
            <a:endParaRPr lang="en-US" sz="2600" b="1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Montserrat"/>
              </a:rPr>
              <a:t>It requests a service</a:t>
            </a:r>
            <a:endParaRPr lang="en-US" sz="2600" b="1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Montserrat"/>
              </a:rPr>
              <a:t>Email, chat, video, youtube</a:t>
            </a:r>
            <a:br>
              <a:rPr sz="2600"/>
            </a:br>
            <a:r>
              <a:rPr lang="en-US" sz="2600" b="0" strike="noStrike" spc="-1">
                <a:solidFill>
                  <a:srgbClr val="000000"/>
                </a:solidFill>
                <a:latin typeface="Arial"/>
              </a:rPr>
              <a:t> </a:t>
            </a:r>
            <a:endParaRPr lang="en-US" sz="2600" b="1" strike="noStrike" spc="-1">
              <a:solidFill>
                <a:srgbClr val="000000"/>
              </a:solidFill>
              <a:latin typeface="Arial"/>
            </a:endParaRPr>
          </a:p>
          <a:p>
            <a:pPr marL="343080" indent="-339480">
              <a:lnSpc>
                <a:spcPct val="100000"/>
              </a:lnSpc>
              <a:buClr>
                <a:srgbClr val="963334"/>
              </a:buClr>
              <a:buFont typeface="Wingdings" charset="2"/>
              <a:buChar char="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Montserrat"/>
              </a:rPr>
              <a:t>A node running a program that serves the requests = server</a:t>
            </a:r>
            <a:endParaRPr lang="en-US" sz="2600" b="1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Montserrat"/>
              </a:rPr>
              <a:t>Runs a service</a:t>
            </a:r>
            <a:endParaRPr lang="en-US" sz="2600" b="1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Montserrat"/>
              </a:rPr>
              <a:t>Chat, video, messaging</a:t>
            </a:r>
            <a:br>
              <a:rPr sz="2600"/>
            </a:br>
            <a:r>
              <a:rPr lang="en-US" sz="2600" b="0" strike="noStrike" spc="-1">
                <a:solidFill>
                  <a:srgbClr val="000000"/>
                </a:solidFill>
                <a:latin typeface="Arial"/>
              </a:rPr>
              <a:t> </a:t>
            </a:r>
            <a:endParaRPr lang="en-US" sz="2600" b="1" strike="noStrike" spc="-1">
              <a:solidFill>
                <a:srgbClr val="000000"/>
              </a:solidFill>
              <a:latin typeface="Arial"/>
            </a:endParaRPr>
          </a:p>
          <a:p>
            <a:pPr marL="343080" indent="-339480">
              <a:lnSpc>
                <a:spcPct val="100000"/>
              </a:lnSpc>
              <a:buClr>
                <a:srgbClr val="963334"/>
              </a:buClr>
              <a:buFont typeface="Wingdings" charset="2"/>
              <a:buChar char="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Montserrat"/>
              </a:rPr>
              <a:t>A node can both be a client and a server</a:t>
            </a:r>
            <a:endParaRPr lang="en-US" sz="2600" b="1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CustomShape 2_5"/>
          <p:cNvSpPr/>
          <p:nvPr/>
        </p:nvSpPr>
        <p:spPr>
          <a:xfrm>
            <a:off x="1081440" y="1989000"/>
            <a:ext cx="10345320" cy="440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marL="343080" indent="-339480">
              <a:lnSpc>
                <a:spcPct val="100000"/>
              </a:lnSpc>
              <a:buClr>
                <a:srgbClr val="963334"/>
              </a:buClr>
              <a:buFont typeface="Wingdings" charset="2"/>
              <a:buChar char=""/>
            </a:pPr>
            <a:endParaRPr lang="en-US" sz="2600" b="1" strike="noStrike" spc="-1">
              <a:solidFill>
                <a:srgbClr val="000000"/>
              </a:solidFill>
              <a:latin typeface="Arial"/>
            </a:endParaRPr>
          </a:p>
          <a:p>
            <a:pPr marL="343080" indent="-339480">
              <a:lnSpc>
                <a:spcPct val="100000"/>
              </a:lnSpc>
              <a:buClr>
                <a:srgbClr val="963334"/>
              </a:buClr>
              <a:buFont typeface="Wingdings" charset="2"/>
              <a:buChar char="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Montserrat"/>
              </a:rPr>
              <a:t>Point-to-Point</a:t>
            </a:r>
            <a:endParaRPr lang="en-US" sz="2600" b="1" strike="noStrike" spc="-1">
              <a:solidFill>
                <a:srgbClr val="000000"/>
              </a:solidFill>
              <a:latin typeface="Arial"/>
            </a:endParaRPr>
          </a:p>
          <a:p>
            <a:pPr marL="343080" indent="-339480">
              <a:lnSpc>
                <a:spcPct val="100000"/>
              </a:lnSpc>
              <a:buClr>
                <a:srgbClr val="963334"/>
              </a:buClr>
              <a:buFont typeface="Wingdings" charset="2"/>
              <a:buChar char="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Montserrat"/>
              </a:rPr>
              <a:t>Multiple access</a:t>
            </a:r>
            <a:endParaRPr lang="en-US" sz="2600" b="1" strike="noStrike" spc="-1">
              <a:solidFill>
                <a:srgbClr val="000000"/>
              </a:solidFill>
              <a:latin typeface="Arial"/>
            </a:endParaRPr>
          </a:p>
          <a:p>
            <a:pPr marL="343080" indent="-339480">
              <a:lnSpc>
                <a:spcPct val="100000"/>
              </a:lnSpc>
              <a:buClr>
                <a:srgbClr val="963334"/>
              </a:buClr>
              <a:buFont typeface="Wingdings" charset="2"/>
              <a:buChar char="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Montserrat"/>
              </a:rPr>
              <a:t>Wireless</a:t>
            </a:r>
            <a:endParaRPr lang="en-US" sz="2600" b="1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54" name="Picture 353"/>
          <p:cNvPicPr/>
          <p:nvPr/>
        </p:nvPicPr>
        <p:blipFill>
          <a:blip r:embed="rId3"/>
          <a:stretch/>
        </p:blipFill>
        <p:spPr>
          <a:xfrm>
            <a:off x="5225760" y="1463400"/>
            <a:ext cx="6765120" cy="4023000"/>
          </a:xfrm>
          <a:prstGeom prst="rect">
            <a:avLst/>
          </a:prstGeom>
          <a:ln w="54720">
            <a:noFill/>
          </a:ln>
        </p:spPr>
      </p:pic>
      <p:sp>
        <p:nvSpPr>
          <p:cNvPr id="355" name="TextBox 354"/>
          <p:cNvSpPr txBox="1"/>
          <p:nvPr/>
        </p:nvSpPr>
        <p:spPr>
          <a:xfrm>
            <a:off x="983520" y="822960"/>
            <a:ext cx="3222720" cy="61632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3400" b="1" strike="noStrike" spc="-1">
                <a:solidFill>
                  <a:srgbClr val="454F5B"/>
                </a:solidFill>
                <a:latin typeface="Montserrat"/>
                <a:ea typeface="Montserrat"/>
              </a:rPr>
              <a:t>Connectivity</a:t>
            </a:r>
            <a:endParaRPr lang="en-US" sz="3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CustomShape 1_8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400" b="1" strike="noStrike" spc="-1">
                <a:solidFill>
                  <a:srgbClr val="454F5B"/>
                </a:solidFill>
                <a:latin typeface="Montserrat"/>
                <a:ea typeface="Montserrat"/>
              </a:rPr>
              <a:t>Circuit Switching – Old telephone networks</a:t>
            </a:r>
            <a:endParaRPr lang="en-US" sz="34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357" name="CustomShape 2_7"/>
          <p:cNvSpPr/>
          <p:nvPr/>
        </p:nvSpPr>
        <p:spPr>
          <a:xfrm>
            <a:off x="1081440" y="1989000"/>
            <a:ext cx="10345320" cy="440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endParaRPr lang="en-US" sz="1800" b="1" strike="noStrike" spc="-1">
              <a:solidFill>
                <a:srgbClr val="000000"/>
              </a:solidFill>
              <a:latin typeface="Cantarell"/>
            </a:endParaRPr>
          </a:p>
        </p:txBody>
      </p:sp>
      <p:pic>
        <p:nvPicPr>
          <p:cNvPr id="358" name="Picture 357"/>
          <p:cNvPicPr/>
          <p:nvPr/>
        </p:nvPicPr>
        <p:blipFill>
          <a:blip r:embed="rId3"/>
          <a:stretch/>
        </p:blipFill>
        <p:spPr>
          <a:xfrm>
            <a:off x="4471200" y="1989000"/>
            <a:ext cx="3301200" cy="3337560"/>
          </a:xfrm>
          <a:prstGeom prst="rect">
            <a:avLst/>
          </a:prstGeom>
          <a:ln w="54720">
            <a:noFill/>
          </a:ln>
        </p:spPr>
      </p:pic>
      <p:pic>
        <p:nvPicPr>
          <p:cNvPr id="359" name="Picture 358"/>
          <p:cNvPicPr/>
          <p:nvPr/>
        </p:nvPicPr>
        <p:blipFill>
          <a:blip r:embed="rId4"/>
          <a:stretch/>
        </p:blipFill>
        <p:spPr>
          <a:xfrm>
            <a:off x="1332000" y="2468880"/>
            <a:ext cx="2142720" cy="2142720"/>
          </a:xfrm>
          <a:prstGeom prst="rect">
            <a:avLst/>
          </a:prstGeom>
          <a:ln w="54720">
            <a:noFill/>
          </a:ln>
        </p:spPr>
      </p:pic>
      <p:pic>
        <p:nvPicPr>
          <p:cNvPr id="360" name="Picture 359"/>
          <p:cNvPicPr/>
          <p:nvPr/>
        </p:nvPicPr>
        <p:blipFill>
          <a:blip r:embed="rId4"/>
          <a:stretch/>
        </p:blipFill>
        <p:spPr>
          <a:xfrm>
            <a:off x="9052560" y="2337840"/>
            <a:ext cx="2142720" cy="2142720"/>
          </a:xfrm>
          <a:prstGeom prst="rect">
            <a:avLst/>
          </a:prstGeom>
          <a:ln w="54720">
            <a:noFill/>
          </a:ln>
        </p:spPr>
      </p:pic>
      <p:sp>
        <p:nvSpPr>
          <p:cNvPr id="361" name="Straight Connector 360"/>
          <p:cNvSpPr/>
          <p:nvPr/>
        </p:nvSpPr>
        <p:spPr>
          <a:xfrm>
            <a:off x="3474720" y="3566160"/>
            <a:ext cx="914400" cy="0"/>
          </a:xfrm>
          <a:prstGeom prst="line">
            <a:avLst/>
          </a:prstGeom>
          <a:ln w="5472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5000" rIns="90000" bIns="-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Straight Connector 361"/>
          <p:cNvSpPr/>
          <p:nvPr/>
        </p:nvSpPr>
        <p:spPr>
          <a:xfrm>
            <a:off x="7772400" y="3566160"/>
            <a:ext cx="1280160" cy="0"/>
          </a:xfrm>
          <a:prstGeom prst="line">
            <a:avLst/>
          </a:prstGeom>
          <a:ln w="5472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5000" rIns="90000" bIns="-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TextBox 362"/>
          <p:cNvSpPr txBox="1"/>
          <p:nvPr/>
        </p:nvSpPr>
        <p:spPr>
          <a:xfrm>
            <a:off x="1371600" y="5943600"/>
            <a:ext cx="2881800" cy="85824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Build physical wire:</a:t>
            </a:r>
            <a:endParaRPr lang="en-US" sz="1800" b="0" strike="noStrike" spc="-1">
              <a:solidFill>
                <a:srgbClr val="000000"/>
              </a:solidFill>
              <a:latin typeface="Cantarel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Guaranteed resources</a:t>
            </a:r>
            <a:endParaRPr lang="en-US" sz="1800" b="0" strike="noStrike" spc="-1">
              <a:solidFill>
                <a:srgbClr val="000000"/>
              </a:solidFill>
              <a:latin typeface="Cantarel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Great for voice</a:t>
            </a:r>
            <a:endParaRPr lang="en-US" sz="18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364" name="TextBox 363"/>
          <p:cNvSpPr txBox="1"/>
          <p:nvPr/>
        </p:nvSpPr>
        <p:spPr>
          <a:xfrm>
            <a:off x="5943600" y="5908320"/>
            <a:ext cx="6093360" cy="42552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1" strike="noStrike" spc="-1">
                <a:solidFill>
                  <a:srgbClr val="CE181E"/>
                </a:solidFill>
                <a:latin typeface="Cantarell"/>
              </a:rPr>
              <a:t> Why change a working system?</a:t>
            </a:r>
            <a:endParaRPr lang="en-US" sz="2200" b="0" strike="noStrike" spc="-1">
              <a:solidFill>
                <a:srgbClr val="000000"/>
              </a:solidFill>
              <a:latin typeface="Cantarell"/>
            </a:endParaRPr>
          </a:p>
        </p:txBody>
      </p:sp>
      <p:sp>
        <p:nvSpPr>
          <p:cNvPr id="365" name="TextBox 364"/>
          <p:cNvSpPr txBox="1"/>
          <p:nvPr/>
        </p:nvSpPr>
        <p:spPr>
          <a:xfrm>
            <a:off x="274320" y="4754880"/>
            <a:ext cx="2172600" cy="60228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Operator, get me the navy</a:t>
            </a:r>
            <a:endParaRPr lang="en-US" sz="1800" b="0" strike="noStrike" spc="-1">
              <a:solidFill>
                <a:srgbClr val="000000"/>
              </a:solidFill>
              <a:latin typeface="Cantarell"/>
            </a:endParaRPr>
          </a:p>
        </p:txBody>
      </p:sp>
      <p:pic>
        <p:nvPicPr>
          <p:cNvPr id="366" name="Picture 365"/>
          <p:cNvPicPr/>
          <p:nvPr/>
        </p:nvPicPr>
        <p:blipFill>
          <a:blip r:embed="rId5"/>
          <a:stretch/>
        </p:blipFill>
        <p:spPr>
          <a:xfrm>
            <a:off x="143280" y="3474720"/>
            <a:ext cx="1228320" cy="1228320"/>
          </a:xfrm>
          <a:prstGeom prst="rect">
            <a:avLst/>
          </a:prstGeom>
          <a:ln w="5472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_9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400" b="1" strike="noStrike" spc="-1">
                <a:solidFill>
                  <a:srgbClr val="454F5B"/>
                </a:solidFill>
                <a:latin typeface="Montserrat"/>
                <a:ea typeface="Montserrat"/>
              </a:rPr>
              <a:t>Circuit Switching</a:t>
            </a:r>
            <a:endParaRPr lang="en-US" sz="3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CustomShape 2_14"/>
          <p:cNvSpPr/>
          <p:nvPr/>
        </p:nvSpPr>
        <p:spPr>
          <a:xfrm>
            <a:off x="1081440" y="1989000"/>
            <a:ext cx="10345320" cy="440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endParaRPr lang="en-US" sz="1800" b="1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69" name="Picture 368"/>
          <p:cNvPicPr/>
          <p:nvPr/>
        </p:nvPicPr>
        <p:blipFill>
          <a:blip r:embed="rId3"/>
          <a:stretch/>
        </p:blipFill>
        <p:spPr>
          <a:xfrm>
            <a:off x="1371600" y="1737360"/>
            <a:ext cx="7886880" cy="4065120"/>
          </a:xfrm>
          <a:prstGeom prst="rect">
            <a:avLst/>
          </a:prstGeom>
          <a:ln w="54720">
            <a:noFill/>
          </a:ln>
        </p:spPr>
      </p:pic>
      <p:sp>
        <p:nvSpPr>
          <p:cNvPr id="370" name="TextBox 369"/>
          <p:cNvSpPr txBox="1"/>
          <p:nvPr/>
        </p:nvSpPr>
        <p:spPr>
          <a:xfrm>
            <a:off x="3108960" y="5906520"/>
            <a:ext cx="5037480" cy="40284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1" strike="noStrike" spc="-1">
                <a:solidFill>
                  <a:srgbClr val="CE181E"/>
                </a:solidFill>
                <a:latin typeface="Arial"/>
              </a:rPr>
              <a:t>What are the problems?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csu</Template>
  <TotalTime>1929</TotalTime>
  <Words>1455</Words>
  <Application>Microsoft Macintosh PowerPoint</Application>
  <PresentationFormat>Widescreen</PresentationFormat>
  <Paragraphs>261</Paragraphs>
  <Slides>29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29</vt:i4>
      </vt:variant>
    </vt:vector>
  </HeadingPairs>
  <TitlesOfParts>
    <vt:vector size="44" baseType="lpstr">
      <vt:lpstr>Arial</vt:lpstr>
      <vt:lpstr>Cambria</vt:lpstr>
      <vt:lpstr>Cantarell</vt:lpstr>
      <vt:lpstr>Montserrat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Support for Common Services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Internet Topology Zoo</vt:lpstr>
      <vt:lpstr>PowerPoint Presentation</vt:lpstr>
      <vt:lpstr>PowerPoint Presentation</vt:lpstr>
      <vt:lpstr>Interfaces</vt:lpstr>
      <vt:lpstr>Protocol Graph</vt:lpstr>
      <vt:lpstr>OSI Architecture</vt:lpstr>
      <vt:lpstr>Description of Layers</vt:lpstr>
      <vt:lpstr>Description of Layers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csu</dc:title>
  <dc:subject/>
  <dc:creator/>
  <dc:description/>
  <cp:lastModifiedBy>Shannigrahi, Susmit</cp:lastModifiedBy>
  <cp:revision>191</cp:revision>
  <dcterms:created xsi:type="dcterms:W3CDTF">2019-08-22T10:48:27Z</dcterms:created>
  <dcterms:modified xsi:type="dcterms:W3CDTF">2023-08-22T21:30:33Z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r8>0</vt:r8>
  </property>
  <property fmtid="{D5CDD505-2E9C-101B-9397-08002B2CF9AE}" pid="3" name="HyperlinksChanged">
    <vt:bool>false</vt:bool>
  </property>
  <property fmtid="{D5CDD505-2E9C-101B-9397-08002B2CF9AE}" pid="4" name="LinksUpToDate">
    <vt:bool>false</vt:bool>
  </property>
  <property fmtid="{D5CDD505-2E9C-101B-9397-08002B2CF9AE}" pid="5" name="MMClips">
    <vt:r8>3</vt:r8>
  </property>
  <property fmtid="{D5CDD505-2E9C-101B-9397-08002B2CF9AE}" pid="6" name="Notes">
    <vt:r8>15</vt:r8>
  </property>
  <property fmtid="{D5CDD505-2E9C-101B-9397-08002B2CF9AE}" pid="7" name="PresentationFormat">
    <vt:lpwstr>Widescreen</vt:lpwstr>
  </property>
  <property fmtid="{D5CDD505-2E9C-101B-9397-08002B2CF9AE}" pid="8" name="ScaleCrop">
    <vt:bool>false</vt:bool>
  </property>
  <property fmtid="{D5CDD505-2E9C-101B-9397-08002B2CF9AE}" pid="9" name="ShareDoc">
    <vt:bool>false</vt:bool>
  </property>
  <property fmtid="{D5CDD505-2E9C-101B-9397-08002B2CF9AE}" pid="10" name="Slides">
    <vt:r8>71</vt:r8>
  </property>
</Properties>
</file>