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42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dt" idx="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29" name="PlaceHolder 5"/>
          <p:cNvSpPr>
            <a:spLocks noGrp="1"/>
          </p:cNvSpPr>
          <p:nvPr>
            <p:ph type="ftr" idx="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0" name="PlaceHolder 6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3E9AD2A-05E7-4630-BFF2-8DAC2EE6EF1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</a:pPr>
            <a:fld id="{2CE6FC51-F156-4070-9D9C-B5600E1313A1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7A228972-195D-4867-877B-5739B13DE2E8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ectangle 2_0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Rectangle 3_1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</a:pPr>
            <a:fld id="{E74BBED7-90A3-4E23-8355-E3AD2E343144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Rectangle 6_1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Rectangle 7_1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E5A64314-AE4D-409C-BA4B-65CCA57849D2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Rectangle 2_1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Rectangle 3_2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</a:pPr>
            <a:fld id="{45E794D1-16F5-43C4-8BA0-11CFA1585E79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Rectangle 6_2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Rectangle 7_2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A3C623B-094A-4DCD-8353-A6A5C46FE449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Rectangle 2_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Rectangle 3_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</a:pPr>
            <a:fld id="{670855F5-4057-44C9-8716-9C1FBBD2D202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Rectangle 6_3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Rectangle 7_3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02192B04-EC3F-486B-BAEA-D7F38BF8AC02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0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B441602-6FFB-43EF-8A60-4BB968A25610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1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2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3055D60-D413-47B1-B05E-BCC40F3E11EA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Ndn can help organizing the namespaces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Once that’s done, data discovery and provenance is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Straight forward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Retrieval, transparent failover, and specialized operations</a:t>
            </a:r>
          </a:p>
          <a:p>
            <a:pPr marL="216000" indent="0"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 this work, we take a real access log and try to  quantify NDN’s improvements to a climate </a:t>
            </a:r>
          </a:p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workflow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6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807725D-BF8E-43FE-8F69-C3528D3559D8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7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8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E5A895A-A26F-429B-88AA-9D203D84D93C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2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0C8CFA7-48DE-4971-81D0-0D147B95F78C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3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4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B93CDD7-F26F-489F-B2DE-97032C78D8E7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8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C300F9E-CA13-4175-A479-92DB01AE6DAB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9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0" name="Rectangle 7"/>
          <p:cNvSpPr/>
          <p:nvPr/>
        </p:nvSpPr>
        <p:spPr>
          <a:xfrm>
            <a:off x="3885840" y="868716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30A7B6-1348-4B86-84DB-2813543D7F18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4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9D33627-8D9E-4957-8554-6425A21CCC82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5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6" name="Rectangle 7"/>
          <p:cNvSpPr/>
          <p:nvPr/>
        </p:nvSpPr>
        <p:spPr>
          <a:xfrm>
            <a:off x="3885840" y="8687160"/>
            <a:ext cx="29721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22AF5EF-08CB-4C0C-A5FD-B720D0159B56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0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1B3136-ACBF-4B4D-93C1-F461702805AE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1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2" name="Rectangle 7"/>
          <p:cNvSpPr/>
          <p:nvPr/>
        </p:nvSpPr>
        <p:spPr>
          <a:xfrm>
            <a:off x="3885480" y="8687160"/>
            <a:ext cx="29721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4270E7-6065-41F2-9C2B-12BE4E0A8F19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6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773F694-305D-4F74-BC98-9F63C0E69A36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7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8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28E538-8FCE-4F5C-B818-00E8278AC02D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3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ectangle 2"/>
          <p:cNvSpPr/>
          <p:nvPr/>
        </p:nvSpPr>
        <p:spPr>
          <a:xfrm>
            <a:off x="-36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The University of Adelaide, School of Computer Science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Rectangle 3"/>
          <p:cNvSpPr/>
          <p:nvPr/>
        </p:nvSpPr>
        <p:spPr>
          <a:xfrm>
            <a:off x="3885840" y="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t">
            <a:noAutofit/>
          </a:bodyPr>
          <a:lstStyle/>
          <a:p>
            <a:pPr algn="r">
              <a:lnSpc>
                <a:spcPct val="100000"/>
              </a:lnSpc>
            </a:pPr>
            <a:fld id="{3B07AFF3-BE8C-44A1-8867-EDDEDFD20ED5}" type="datetime3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6 September 2023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Rectangle 6"/>
          <p:cNvSpPr/>
          <p:nvPr/>
        </p:nvSpPr>
        <p:spPr>
          <a:xfrm>
            <a:off x="0" y="8687160"/>
            <a:ext cx="297180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Chapter 2 — Instructions: Language of the Computer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Rectangle 7"/>
          <p:cNvSpPr/>
          <p:nvPr/>
        </p:nvSpPr>
        <p:spPr>
          <a:xfrm>
            <a:off x="3885480" y="8687160"/>
            <a:ext cx="2972160" cy="456480"/>
          </a:xfrm>
          <a:prstGeom prst="rect">
            <a:avLst/>
          </a:prstGeom>
          <a:noFill/>
          <a:ln w="54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840" tIns="48240" rIns="9684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0F126931-D053-4FBE-81E5-4593A360603E}" type="slidenum">
              <a:rPr lang="en-US" sz="13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6880" y="686160"/>
            <a:ext cx="4944240" cy="34297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913680" y="4344120"/>
            <a:ext cx="5030280" cy="41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AU" sz="17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B5A56E6-EE70-4375-8C07-2ADDC30ADD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1AF1FEF-F107-4900-9E08-8C6E586707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C4350C7-625E-4377-8B9D-FDFFBD6BAD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BC004EB-02D7-40A8-BA61-04FA406542D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37674E4-9B14-4490-9620-40054A424C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E06BAF9-E03F-4852-A7F6-BAA84C75E8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78F1FD-7E64-4140-B314-6185305189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6D2D891-C2C4-4439-9414-446265280D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CC1B559-131E-46BD-94A4-CD45E8BAA0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B602327-B736-421F-95CB-512FAF439C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81C4384-F42F-42FB-8A59-507EC6A342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3B4D20-EE38-4180-A5BA-940DFF078E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ln w="5472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fld id="{2D609482-1D62-4E9A-8C8B-50E713B64802}" type="slidenum">
              <a:rPr lang="en-US" sz="1600" b="0" strike="noStrike" spc="-1">
                <a:solidFill>
                  <a:srgbClr val="000000"/>
                </a:solidFill>
                <a:latin typeface="Montserrat"/>
                <a:ea typeface="DejaVu Sans"/>
              </a:rPr>
              <a:t>‹#›</a:t>
            </a:fld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Montserrat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660FFA46-2932-4AD1-A9A6-EE722E5438A4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84320" y="1506240"/>
            <a:ext cx="2043360" cy="13608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0"/>
            <a:ext cx="182160" cy="68565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155680" y="6492240"/>
            <a:ext cx="118872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F9AF6A8E-670D-4792-B625-470B9E42A85C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V="1">
            <a:off x="0" y="-20568960"/>
            <a:ext cx="134280" cy="6854400"/>
          </a:xfrm>
          <a:prstGeom prst="rect">
            <a:avLst/>
          </a:prstGeom>
          <a:solidFill>
            <a:srgbClr val="0F580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0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0">
              <a:spcBef>
                <a:spcPts val="1134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0">
              <a:spcBef>
                <a:spcPts val="850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>
              <a:spcBef>
                <a:spcPts val="567"/>
              </a:spcBef>
              <a:buNone/>
            </a:pPr>
            <a:r>
              <a:rPr lang="en-US" sz="2000" b="0" strike="noStrike" spc="-1">
                <a:solidFill>
                  <a:srgbClr val="454F5B"/>
                </a:solidFill>
                <a:latin typeface="Montserrat"/>
                <a:ea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24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46080" bIns="4608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Shape 25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Click to edit Master title style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302311-2634-4E21-A7C6-337CDF8D2E34}" type="slidenum">
              <a:rPr lang="en-US" sz="1200" b="0" strike="noStrike" spc="-1">
                <a:solidFill>
                  <a:srgbClr val="8B8B8B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9ED74A18-7925-4416-9A27-7DDC8799A05A}" type="slidenum">
              <a:rPr lang="en-US" sz="1800" b="0" strike="noStrike" spc="-1">
                <a:solidFill>
                  <a:srgbClr val="000000"/>
                </a:solidFill>
                <a:latin typeface="Montserrat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hannigrahi@tntech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000000"/>
                </a:solidFill>
                <a:latin typeface="Montserrat"/>
                <a:ea typeface="DejaVu Sans"/>
              </a:rPr>
              <a:t>CSC4200/5200 – Computer Networking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600" b="1" strike="noStrike" cap="all" spc="-1">
                <a:solidFill>
                  <a:srgbClr val="CE181E"/>
                </a:solidFill>
                <a:latin typeface="Montserrat"/>
                <a:ea typeface="DejaVu Sans"/>
              </a:rPr>
              <a:t>Connecting machines to a network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Instructor: Susmit Shannigrahi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454F5B"/>
                </a:solidFill>
                <a:latin typeface="Montserrat"/>
                <a:ea typeface="Montserrat"/>
                <a:hlinkClick r:id="rId2"/>
              </a:rPr>
              <a:t>sshannigrahi@tntech.edu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14320" y="54864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Montserrat"/>
              </a:rPr>
              <a:t>Error Detection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697"/>
              </a:spcBef>
              <a:buNone/>
            </a:pPr>
            <a:br>
              <a:rPr sz="2600"/>
            </a:b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Common technique for detecting transmission error</a:t>
            </a:r>
          </a:p>
          <a:p>
            <a:pPr marL="864000" lvl="1" indent="-32400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CRC (Cyclic Redundancy Check)</a:t>
            </a:r>
          </a:p>
          <a:p>
            <a:pPr marL="1296000" lvl="2" indent="-288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Used in HDLC, DDCMP, CSMA/CD, Token Ring</a:t>
            </a:r>
          </a:p>
          <a:p>
            <a:pPr marL="864000" lvl="1" indent="-32400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Other approaches</a:t>
            </a:r>
          </a:p>
          <a:p>
            <a:pPr marL="1296000" lvl="2" indent="-288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Two Dimensional Parity (BISYNC)</a:t>
            </a:r>
          </a:p>
          <a:p>
            <a:pPr marL="1296000" lvl="2" indent="-288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Checksum (IP)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814320" y="45720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Error Detection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69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Basic Idea of Error Detection</a:t>
            </a:r>
          </a:p>
          <a:p>
            <a:pPr marL="864000" lvl="1" indent="-32400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To add redundant information to a frame that can be used to determine if errors have been introduced</a:t>
            </a:r>
          </a:p>
          <a:p>
            <a:pPr marL="864000" lvl="1" indent="0">
              <a:spcBef>
                <a:spcPts val="598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382" name="Group 7"/>
          <p:cNvGrpSpPr/>
          <p:nvPr/>
        </p:nvGrpSpPr>
        <p:grpSpPr>
          <a:xfrm>
            <a:off x="1547280" y="3429360"/>
            <a:ext cx="1218960" cy="442800"/>
            <a:chOff x="1547280" y="3429360"/>
            <a:chExt cx="1218960" cy="442800"/>
          </a:xfrm>
        </p:grpSpPr>
        <p:sp>
          <p:nvSpPr>
            <p:cNvPr id="383" name="Text Box 5"/>
            <p:cNvSpPr/>
            <p:nvPr/>
          </p:nvSpPr>
          <p:spPr>
            <a:xfrm>
              <a:off x="1547280" y="343152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384" name="Text Box 5"/>
            <p:cNvSpPr/>
            <p:nvPr/>
          </p:nvSpPr>
          <p:spPr>
            <a:xfrm>
              <a:off x="2156760" y="342936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385" name="Group 7"/>
          <p:cNvGrpSpPr/>
          <p:nvPr/>
        </p:nvGrpSpPr>
        <p:grpSpPr>
          <a:xfrm>
            <a:off x="2766240" y="3429720"/>
            <a:ext cx="1218960" cy="442800"/>
            <a:chOff x="2766240" y="3429720"/>
            <a:chExt cx="1218960" cy="442800"/>
          </a:xfrm>
        </p:grpSpPr>
        <p:sp>
          <p:nvSpPr>
            <p:cNvPr id="386" name="Text Box 5"/>
            <p:cNvSpPr/>
            <p:nvPr/>
          </p:nvSpPr>
          <p:spPr>
            <a:xfrm>
              <a:off x="2766240" y="343188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387" name="Text Box 5"/>
            <p:cNvSpPr/>
            <p:nvPr/>
          </p:nvSpPr>
          <p:spPr>
            <a:xfrm>
              <a:off x="3375720" y="342972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388" name="Group 7"/>
          <p:cNvGrpSpPr/>
          <p:nvPr/>
        </p:nvGrpSpPr>
        <p:grpSpPr>
          <a:xfrm>
            <a:off x="3985200" y="3427560"/>
            <a:ext cx="1218960" cy="442800"/>
            <a:chOff x="3985200" y="3427560"/>
            <a:chExt cx="1218960" cy="442800"/>
          </a:xfrm>
        </p:grpSpPr>
        <p:sp>
          <p:nvSpPr>
            <p:cNvPr id="389" name="Text Box 5"/>
            <p:cNvSpPr/>
            <p:nvPr/>
          </p:nvSpPr>
          <p:spPr>
            <a:xfrm>
              <a:off x="3985200" y="342972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390" name="Text Box 5"/>
            <p:cNvSpPr/>
            <p:nvPr/>
          </p:nvSpPr>
          <p:spPr>
            <a:xfrm>
              <a:off x="4594680" y="342756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1" strike="noStrike" spc="-1">
                  <a:solidFill>
                    <a:srgbClr val="CE181E"/>
                  </a:solidFill>
                  <a:latin typeface="Arial"/>
                </a:rPr>
                <a:t>0</a:t>
              </a:r>
            </a:p>
          </p:txBody>
        </p:sp>
      </p:grpSp>
      <p:grpSp>
        <p:nvGrpSpPr>
          <p:cNvPr id="391" name="Group 7"/>
          <p:cNvGrpSpPr/>
          <p:nvPr/>
        </p:nvGrpSpPr>
        <p:grpSpPr>
          <a:xfrm>
            <a:off x="1554480" y="4128840"/>
            <a:ext cx="1218960" cy="442800"/>
            <a:chOff x="1554480" y="4128840"/>
            <a:chExt cx="1218960" cy="442800"/>
          </a:xfrm>
        </p:grpSpPr>
        <p:sp>
          <p:nvSpPr>
            <p:cNvPr id="392" name="Text Box 5"/>
            <p:cNvSpPr/>
            <p:nvPr/>
          </p:nvSpPr>
          <p:spPr>
            <a:xfrm>
              <a:off x="1554480" y="413100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393" name="Text Box 5"/>
            <p:cNvSpPr/>
            <p:nvPr/>
          </p:nvSpPr>
          <p:spPr>
            <a:xfrm>
              <a:off x="2163960" y="412884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394" name="Group 7"/>
          <p:cNvGrpSpPr/>
          <p:nvPr/>
        </p:nvGrpSpPr>
        <p:grpSpPr>
          <a:xfrm>
            <a:off x="2773440" y="4129200"/>
            <a:ext cx="1218960" cy="442800"/>
            <a:chOff x="2773440" y="4129200"/>
            <a:chExt cx="1218960" cy="442800"/>
          </a:xfrm>
        </p:grpSpPr>
        <p:sp>
          <p:nvSpPr>
            <p:cNvPr id="395" name="Text Box 5"/>
            <p:cNvSpPr/>
            <p:nvPr/>
          </p:nvSpPr>
          <p:spPr>
            <a:xfrm>
              <a:off x="2773440" y="413136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396" name="Text Box 5"/>
            <p:cNvSpPr/>
            <p:nvPr/>
          </p:nvSpPr>
          <p:spPr>
            <a:xfrm>
              <a:off x="3382920" y="412920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397" name="Group 7"/>
          <p:cNvGrpSpPr/>
          <p:nvPr/>
        </p:nvGrpSpPr>
        <p:grpSpPr>
          <a:xfrm>
            <a:off x="3992400" y="4127040"/>
            <a:ext cx="1218960" cy="442800"/>
            <a:chOff x="3992400" y="4127040"/>
            <a:chExt cx="1218960" cy="442800"/>
          </a:xfrm>
        </p:grpSpPr>
        <p:sp>
          <p:nvSpPr>
            <p:cNvPr id="398" name="Text Box 5"/>
            <p:cNvSpPr/>
            <p:nvPr/>
          </p:nvSpPr>
          <p:spPr>
            <a:xfrm>
              <a:off x="3992400" y="412920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399" name="Text Box 5"/>
            <p:cNvSpPr/>
            <p:nvPr/>
          </p:nvSpPr>
          <p:spPr>
            <a:xfrm>
              <a:off x="4601880" y="4127040"/>
              <a:ext cx="609480" cy="44064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noAutofit/>
            </a:bodyPr>
            <a:lstStyle/>
            <a:p>
              <a:pPr marL="216000" indent="-216000" algn="ctr">
                <a:spcBef>
                  <a:spcPts val="998"/>
                </a:spcBef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lang="en-US" sz="1600" b="1" strike="noStrike" spc="-1">
                  <a:solidFill>
                    <a:srgbClr val="CE181E"/>
                  </a:solidFill>
                  <a:latin typeface="Arial"/>
                </a:rPr>
                <a:t>1</a:t>
              </a:r>
            </a:p>
          </p:txBody>
        </p:sp>
      </p:grpSp>
      <p:sp>
        <p:nvSpPr>
          <p:cNvPr id="400" name="TextBox 399"/>
          <p:cNvSpPr txBox="1"/>
          <p:nvPr/>
        </p:nvSpPr>
        <p:spPr>
          <a:xfrm>
            <a:off x="6035040" y="4114800"/>
            <a:ext cx="2562480" cy="858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Number of 1s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Odd 1s = Parity bit 1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Even 1s = Parity bit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14320" y="550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Two-dimensional parity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697"/>
              </a:spcBef>
              <a:buNone/>
            </a:pP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Two-dimensional parity does a similar calculation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Extra parity byte for the entire frame, in addition to a parity bit for each byte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Two-dimensional parity catches all 1-, 2-, and 3-bit errors and most 4-bit errors</a:t>
            </a:r>
          </a:p>
          <a:p>
            <a:pPr marL="432000" indent="0">
              <a:spcBef>
                <a:spcPts val="69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Picture 5" descr="f02-14-9780123850591 copy"/>
          <p:cNvPicPr/>
          <p:nvPr/>
        </p:nvPicPr>
        <p:blipFill>
          <a:blip r:embed="rId2"/>
          <a:stretch/>
        </p:blipFill>
        <p:spPr>
          <a:xfrm>
            <a:off x="3695400" y="1052640"/>
            <a:ext cx="3456360" cy="3992400"/>
          </a:xfrm>
          <a:prstGeom prst="rect">
            <a:avLst/>
          </a:prstGeom>
          <a:ln w="54720">
            <a:noFill/>
          </a:ln>
        </p:spPr>
      </p:pic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814320" y="550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Two-dimensional parity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05" name="Text Box 8"/>
          <p:cNvSpPr/>
          <p:nvPr/>
        </p:nvSpPr>
        <p:spPr>
          <a:xfrm>
            <a:off x="3986280" y="5229360"/>
            <a:ext cx="2855520" cy="39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t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66"/>
                </a:solidFill>
                <a:latin typeface="Arial"/>
              </a:rPr>
              <a:t>Two Dimensional Parity</a:t>
            </a:r>
            <a:endParaRPr lang="en-US" sz="2000" b="0" strike="noStrike" spc="-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8138160" y="1554480"/>
            <a:ext cx="2562480" cy="858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Number of 1s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Odd 1s = Parity bit 1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Even 1s = Parity bit 0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8046720" y="3348000"/>
            <a:ext cx="4123440" cy="858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Do it both horizontally and vertically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14320" y="-6152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Internet Checksum Algorithm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pPr marL="419040" indent="0">
              <a:spcBef>
                <a:spcPts val="697"/>
              </a:spcBef>
              <a:buNone/>
            </a:pP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  <a:p>
            <a:pPr marL="419040" indent="-31428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Not used at the link level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419040" indent="-31428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Add up all the words that are transmitted and then transmit the result of that sum </a:t>
            </a:r>
          </a:p>
          <a:p>
            <a:pPr marL="838080" lvl="1" indent="-31428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The result is called the checksum 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419040" indent="-31428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The receiver performs the same calculation on the received data and compares the result with the received checksum</a:t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419040" indent="0">
              <a:spcBef>
                <a:spcPts val="69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31520" y="-608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Internet Checksum Algorithm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697"/>
              </a:spcBef>
              <a:buNone/>
            </a:pP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1188720" y="1737360"/>
            <a:ext cx="10241280" cy="68990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Montserrat"/>
              </a:rPr>
              <a:t>Server Side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1. It treats segment contents as sequence of 16-bit integers.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2. All segments are added. Let's call it sum.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3. Checksum : 1's complement of sum.(In 1's complement all 0s are converted into 1s and all 1s are converted into 0s).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4. Sender puts this checksum value in UDP checksum field. </a:t>
            </a:r>
            <a:br>
              <a:rPr sz="1000"/>
            </a:br>
            <a:br>
              <a:rPr sz="1000"/>
            </a:b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Client Side: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latin typeface="Montserrat"/>
              </a:rPr>
              <a:t>1. Calculate checksum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latin typeface="Montserrat"/>
              </a:rPr>
              <a:t>2. All segments are added and then sum is added with sender's checksum.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latin typeface="Montserrat"/>
              </a:rPr>
              <a:t>3. Check that any 0 bit is presented in checksum. If receiver side checksum contains any 0 then error is detected. So the packet is discarded by receiver.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731520" y="-9144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ontserrat"/>
              </a:rPr>
              <a:t>Internet Checksum Algorithm (RFC 1071)</a:t>
            </a:r>
            <a:endParaRPr lang="en-US" sz="28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7000"/>
          </a:bodyPr>
          <a:lstStyle/>
          <a:p>
            <a:pPr marL="159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-119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>
              <a:rPr sz="3600"/>
            </a:br>
            <a:r>
              <a:rPr lang="en-US" sz="3600" b="0" strike="noStrike" spc="-1">
                <a:solidFill>
                  <a:srgbClr val="000000"/>
                </a:solidFill>
                <a:latin typeface="Montserrat"/>
                <a:ea typeface="Source Han Sans CN Regular"/>
              </a:rPr>
              <a:t>Calculate the checksum for </a:t>
            </a:r>
            <a:r>
              <a:rPr lang="en-US" sz="3600" b="1" strike="noStrike" spc="-1">
                <a:solidFill>
                  <a:srgbClr val="000000"/>
                </a:solidFill>
                <a:latin typeface="Cantarell"/>
                <a:ea typeface="Source Han Sans CN Regular"/>
              </a:rPr>
              <a:t>0110011001100110</a:t>
            </a:r>
            <a:r>
              <a:rPr lang="en-US" sz="3600" b="0" strike="noStrike" spc="-1">
                <a:solidFill>
                  <a:srgbClr val="000000"/>
                </a:solidFill>
                <a:latin typeface="Cantarell"/>
                <a:ea typeface="Source Han Sans CN Regular"/>
              </a:rPr>
              <a:t>0101010101010101</a:t>
            </a:r>
            <a:r>
              <a:rPr lang="en-US" sz="3600" b="1" strike="noStrike" spc="-1">
                <a:solidFill>
                  <a:srgbClr val="000000"/>
                </a:solidFill>
                <a:latin typeface="Cantarell"/>
                <a:ea typeface="Source Han Sans CN Regular"/>
              </a:rPr>
              <a:t>0000111100001111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Cantarell"/>
                <a:ea typeface="Source Han Sans CN Regular"/>
              </a:rPr>
              <a:t>Break it into 16 bit integers.</a:t>
            </a:r>
            <a:br>
              <a:rPr sz="3600"/>
            </a:b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-119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Montserrat"/>
              </a:rPr>
              <a:t>A =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0110011001100110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-119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Montserrat"/>
              </a:rPr>
              <a:t>B =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0101010101010101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------------------------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Montserrat"/>
              </a:rPr>
              <a:t>A+B =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1011101110111011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-1198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Montserrat"/>
              </a:rPr>
              <a:t>C =     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0000111100001111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------------------------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        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1100101011001010</a:t>
            </a: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  (sum of all segments) 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        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0011010100110101</a:t>
            </a: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  (1’s complement, 1→0, 0→ 1) &lt;= this is the checksum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ntarell"/>
              </a:rPr>
              <a:t>At receiver: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ntarell"/>
                <a:ea typeface="Source Han Sans CN Regular"/>
              </a:rPr>
              <a:t>Add sum of all segments and checksum</a:t>
            </a:r>
            <a:br>
              <a:rPr sz="3600"/>
            </a:br>
            <a:r>
              <a:rPr lang="en-US" sz="3600" b="0" strike="noStrike" spc="-1">
                <a:solidFill>
                  <a:srgbClr val="000000"/>
                </a:solidFill>
                <a:latin typeface="Cantarell"/>
                <a:ea typeface="Source Han Sans CN Regular"/>
              </a:rPr>
              <a:t>  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1100101011001010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Nimbus Mono PS"/>
                <a:ea typeface="Source Han Sans CN Regular"/>
              </a:rPr>
              <a:t>+</a:t>
            </a: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0011010100110101</a:t>
            </a:r>
            <a:br>
              <a:rPr sz="3600"/>
            </a:b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----------------------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Nimbus Mono PS"/>
              </a:rPr>
              <a:t> 1111111111111111</a:t>
            </a:r>
            <a:endParaRPr lang="en-US" sz="3600" b="0" strike="noStrike" spc="-1">
              <a:solidFill>
                <a:srgbClr val="000000"/>
              </a:solidFill>
              <a:latin typeface="Montserrat"/>
            </a:endParaRPr>
          </a:p>
          <a:p>
            <a:pPr marL="319680" lvl="1" indent="-1198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ntarell"/>
              </a:rPr>
              <a:t>If correct, all 1s!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  <a:p>
            <a:pPr marL="159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753120" y="21348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Montserrat"/>
              </a:rPr>
              <a:t>Others - Cyclic Redundancy Check (CRC)</a:t>
            </a:r>
            <a:endParaRPr lang="en-US" sz="40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697"/>
              </a:spcBef>
              <a:buNone/>
            </a:pP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Reduce the number of extra bits and maximize protection</a:t>
            </a: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N+1 bit message is N degree polynomial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</a:p>
          <a:p>
            <a:pPr marL="432000" indent="0">
              <a:spcBef>
                <a:spcPts val="69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10011010 →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69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Msg(x)=(1×x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7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)+(0×x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6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)+(0×x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5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)+(1×x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4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)+(1×x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3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)+(0×x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2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)+(1×x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1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)+(0×x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0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)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Msg(x)=x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7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4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3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1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753120" y="21348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Montserrat"/>
              </a:rPr>
              <a:t>Others - Cyclic Redundancy Check (CRC)</a:t>
            </a:r>
            <a:endParaRPr lang="en-US" sz="40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lstStyle/>
          <a:p>
            <a:pPr marL="358560" indent="0">
              <a:spcBef>
                <a:spcPts val="697"/>
              </a:spcBef>
              <a:buNone/>
            </a:pP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Msg(x)=x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7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4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3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1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  <a:ea typeface="Source Han Sans CN Regular"/>
              </a:rPr>
              <a:t>Pick a divisor polynomial (from a table)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0">
              <a:spcBef>
                <a:spcPts val="69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  <a:ea typeface="Source Han Sans CN Regular"/>
              </a:rPr>
              <a:t>C(x) =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  <a:ea typeface="Source Han Sans CN Regular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3+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2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+1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Divide M(X) by C(x) → subtract the reminder from M(x)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717120" lvl="1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Gives you M’(X)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717120" lvl="1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You can do this by performing a logical XOR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Send M’(x)and C(x) to the recipient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717120" lvl="1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If the result is 0, you received a good copy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753120" y="21348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Montserrat"/>
              </a:rPr>
              <a:t>Others - Cyclic Redundancy Check (CRC)</a:t>
            </a:r>
            <a:endParaRPr lang="en-US" sz="40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lstStyle/>
          <a:p>
            <a:pPr marL="358560" indent="0">
              <a:spcBef>
                <a:spcPts val="697"/>
              </a:spcBef>
              <a:buNone/>
            </a:pP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Msg(x)=x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7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4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3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1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  <a:ea typeface="Source Han Sans CN Regular"/>
              </a:rPr>
              <a:t>Pick a divisor polynomial (from a table)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0">
              <a:spcBef>
                <a:spcPts val="69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  <a:ea typeface="Source Han Sans CN Regular"/>
              </a:rPr>
              <a:t>C(x) =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  <a:ea typeface="Source Han Sans CN Regular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3+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x</a:t>
            </a:r>
            <a:r>
              <a:rPr lang="en-US" sz="2600" b="0" strike="noStrike" spc="-1" baseline="33000">
                <a:solidFill>
                  <a:srgbClr val="000000"/>
                </a:solidFill>
                <a:latin typeface="Nimbus Mono PS"/>
              </a:rPr>
              <a:t>2</a:t>
            </a: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+1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Divide M(X) by C(x) → subtract the reminder from M(x)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717120" lvl="1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Gives you M’(X)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717120" lvl="1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You can do this by performing a logical XOR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358560" indent="-268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Send M’(x)and C(x) to the recipient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  <a:p>
            <a:pPr marL="717120" lvl="1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If the result is 0, you received a good copy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Nimbus Mono PS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332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Apps (HTTP)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Transport (TCP/UDP)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Network (IP)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Link (Ethernet)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Apps (HTTP)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Transport (TCP/UDP)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Network (IP)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Link (Ethernet)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Ethernet Interface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Ethernet Interface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Straight Connector 344"/>
          <p:cNvSpPr/>
          <p:nvPr/>
        </p:nvSpPr>
        <p:spPr>
          <a:xfrm>
            <a:off x="3383280" y="3291840"/>
            <a:ext cx="5634000" cy="0"/>
          </a:xfrm>
          <a:prstGeom prst="line">
            <a:avLst/>
          </a:prstGeom>
          <a:ln w="54720">
            <a:solidFill>
              <a:srgbClr val="FF3838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Segments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Straight Connector 346"/>
          <p:cNvSpPr/>
          <p:nvPr/>
        </p:nvSpPr>
        <p:spPr>
          <a:xfrm>
            <a:off x="3383280" y="2250720"/>
            <a:ext cx="5634000" cy="0"/>
          </a:xfrm>
          <a:prstGeom prst="line">
            <a:avLst/>
          </a:prstGeom>
          <a:ln w="54720">
            <a:solidFill>
              <a:srgbClr val="FF0000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Straight Connector 348"/>
          <p:cNvSpPr/>
          <p:nvPr/>
        </p:nvSpPr>
        <p:spPr>
          <a:xfrm>
            <a:off x="3383280" y="4410720"/>
            <a:ext cx="5634000" cy="0"/>
          </a:xfrm>
          <a:prstGeom prst="line">
            <a:avLst/>
          </a:prstGeom>
          <a:ln w="54720">
            <a:solidFill>
              <a:srgbClr val="3465A4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Packets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Straight Connector 350"/>
          <p:cNvSpPr/>
          <p:nvPr/>
        </p:nvSpPr>
        <p:spPr>
          <a:xfrm>
            <a:off x="3383280" y="5274720"/>
            <a:ext cx="5634000" cy="0"/>
          </a:xfrm>
          <a:prstGeom prst="line">
            <a:avLst/>
          </a:prstGeom>
          <a:ln w="54720">
            <a:solidFill>
              <a:srgbClr val="069A2E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Frames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Bits (1010001)</a:t>
            </a:r>
          </a:p>
        </p:txBody>
      </p:sp>
      <p:pic>
        <p:nvPicPr>
          <p:cNvPr id="354" name="Picture 353"/>
          <p:cNvPicPr/>
          <p:nvPr/>
        </p:nvPicPr>
        <p:blipFill>
          <a:blip r:embed="rId2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ln w="54720">
            <a:noFill/>
          </a:ln>
        </p:spPr>
      </p:pic>
      <p:cxnSp>
        <p:nvCxnSpPr>
          <p:cNvPr id="355" name="Elbow Connector 354"/>
          <p:cNvCxnSpPr>
            <a:stCxn id="336" idx="4294967295"/>
            <a:endCxn id="342" idx="2"/>
          </p:cNvCxnSpPr>
          <p:nvPr/>
        </p:nvCxnSpPr>
        <p:spPr>
          <a:xfrm rot="16200000" flipH="1">
            <a:off x="3439800" y="4308480"/>
            <a:ext cx="233640" cy="2671560"/>
          </a:xfrm>
          <a:prstGeom prst="bentConnector3">
            <a:avLst>
              <a:gd name="adj1" fmla="val 491975"/>
            </a:avLst>
          </a:prstGeom>
          <a:ln w="54720">
            <a:solidFill>
              <a:srgbClr val="FF0000"/>
            </a:solidFill>
            <a:custDash>
              <a:ds d="33553" sp="83553"/>
              <a:ds d="33553" sp="83553"/>
              <a:ds d="167105" sp="83553"/>
              <a:ds d="167105" sp="83553"/>
              <a:ds d="167105" sp="83553"/>
            </a:custDash>
            <a:round/>
          </a:ln>
        </p:spPr>
      </p:cxnSp>
      <p:cxnSp>
        <p:nvCxnSpPr>
          <p:cNvPr id="356" name="Elbow Connector 355"/>
          <p:cNvCxnSpPr>
            <a:stCxn id="342" idx="4294967295"/>
            <a:endCxn id="344" idx="2"/>
          </p:cNvCxnSpPr>
          <p:nvPr/>
        </p:nvCxnSpPr>
        <p:spPr>
          <a:xfrm rot="16200000">
            <a:off x="6242040" y="4410720"/>
            <a:ext cx="360" cy="2700360"/>
          </a:xfrm>
          <a:prstGeom prst="bentConnector3">
            <a:avLst>
              <a:gd name="adj1" fmla="val 101600000"/>
            </a:avLst>
          </a:prstGeom>
          <a:ln w="54720">
            <a:solidFill>
              <a:srgbClr val="158466"/>
            </a:solidFill>
            <a:round/>
          </a:ln>
        </p:spPr>
      </p:cxnSp>
      <p:cxnSp>
        <p:nvCxnSpPr>
          <p:cNvPr id="357" name="Elbow Connector 356"/>
          <p:cNvCxnSpPr>
            <a:stCxn id="344" idx="2"/>
            <a:endCxn id="340" idx="2"/>
          </p:cNvCxnSpPr>
          <p:nvPr/>
        </p:nvCxnSpPr>
        <p:spPr>
          <a:xfrm rot="5400000" flipH="1" flipV="1">
            <a:off x="8749800" y="4369680"/>
            <a:ext cx="233640" cy="2549160"/>
          </a:xfrm>
          <a:prstGeom prst="bentConnector3">
            <a:avLst>
              <a:gd name="adj1" fmla="val -391975"/>
            </a:avLst>
          </a:prstGeom>
          <a:ln w="54720">
            <a:solidFill>
              <a:srgbClr val="FF0000"/>
            </a:solidFill>
            <a:custDash>
              <a:ds d="197000" sp="197000"/>
            </a:custDash>
            <a:round/>
          </a:ln>
        </p:spPr>
      </p:cxnSp>
      <p:pic>
        <p:nvPicPr>
          <p:cNvPr id="358" name="Picture 357"/>
          <p:cNvPicPr/>
          <p:nvPr/>
        </p:nvPicPr>
        <p:blipFill>
          <a:blip r:embed="rId2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753120" y="213480"/>
            <a:ext cx="11042640" cy="143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Montserrat"/>
              </a:rPr>
              <a:t>Others - Cyclic Redundancy Check (CRC)</a:t>
            </a:r>
            <a:endParaRPr lang="en-US" sz="4000" b="0" strike="noStrike" spc="-1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422" name="Picture 421"/>
          <p:cNvPicPr/>
          <p:nvPr/>
        </p:nvPicPr>
        <p:blipFill>
          <a:blip r:embed="rId3"/>
          <a:stretch/>
        </p:blipFill>
        <p:spPr>
          <a:xfrm>
            <a:off x="6583680" y="1737360"/>
            <a:ext cx="5051520" cy="3651480"/>
          </a:xfrm>
          <a:prstGeom prst="rect">
            <a:avLst/>
          </a:prstGeom>
          <a:ln w="54720">
            <a:noFill/>
          </a:ln>
        </p:spPr>
      </p:pic>
      <p:sp>
        <p:nvSpPr>
          <p:cNvPr id="423" name="TextBox 422"/>
          <p:cNvSpPr txBox="1"/>
          <p:nvPr/>
        </p:nvSpPr>
        <p:spPr>
          <a:xfrm>
            <a:off x="457200" y="1828800"/>
            <a:ext cx="4937760" cy="53409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1. Msg(x)=10011010 = x</a:t>
            </a:r>
            <a:r>
              <a:rPr lang="en-US" sz="2400" b="0" strike="noStrike" spc="-1" baseline="33000">
                <a:solidFill>
                  <a:srgbClr val="000000"/>
                </a:solidFill>
                <a:latin typeface="Nimbus Mono PS"/>
              </a:rPr>
              <a:t>7</a:t>
            </a:r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400" b="0" strike="noStrike" spc="-1" baseline="33000">
                <a:solidFill>
                  <a:srgbClr val="000000"/>
                </a:solidFill>
                <a:latin typeface="Nimbus Mono PS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400" b="0" strike="noStrike" spc="-1" baseline="33000">
                <a:solidFill>
                  <a:srgbClr val="000000"/>
                </a:solidFill>
                <a:latin typeface="Nimbus Mono PS"/>
              </a:rPr>
              <a:t>3</a:t>
            </a:r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400" b="0" strike="noStrike" spc="-1" baseline="33000">
                <a:solidFill>
                  <a:srgbClr val="000000"/>
                </a:solidFill>
                <a:latin typeface="Nimbus Mono PS"/>
              </a:rPr>
              <a:t>1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2. add k zeros at the end of the message, 3 in this case.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10011010000 ← T(x)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3. Pick a c(x) → x</a:t>
            </a:r>
            <a:r>
              <a:rPr lang="en-US" sz="2400" b="0" strike="noStrike" spc="-1" baseline="33000">
                <a:solidFill>
                  <a:srgbClr val="000000"/>
                </a:solidFill>
                <a:latin typeface="Nimbus Mono PS"/>
              </a:rPr>
              <a:t>3</a:t>
            </a:r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+x</a:t>
            </a:r>
            <a:r>
              <a:rPr lang="en-US" sz="2400" b="0" strike="noStrike" spc="-1" baseline="33000">
                <a:solidFill>
                  <a:srgbClr val="000000"/>
                </a:solidFill>
                <a:latin typeface="Nimbus Mono PS"/>
              </a:rPr>
              <a:t>2</a:t>
            </a:r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+1. </a:t>
            </a: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4. T(x)/c(x) → Reminder 101.</a:t>
            </a:r>
            <a:br>
              <a:rPr sz="2400"/>
            </a:b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Nimbus Mono PS"/>
              </a:rPr>
              <a:t>5. Subtract from message and send</a:t>
            </a: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_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Frames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Picture 424"/>
          <p:cNvPicPr/>
          <p:nvPr/>
        </p:nvPicPr>
        <p:blipFill>
          <a:blip r:embed="rId3"/>
          <a:stretch/>
        </p:blipFill>
        <p:spPr>
          <a:xfrm>
            <a:off x="2682360" y="217764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426" name="TextBox 425"/>
          <p:cNvSpPr txBox="1"/>
          <p:nvPr/>
        </p:nvSpPr>
        <p:spPr>
          <a:xfrm>
            <a:off x="548640" y="4846320"/>
            <a:ext cx="11578680" cy="12981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We are still sending frames between hosts!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Shortcomings of error correction/detection?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_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Step 2.4 - Reliable Delivery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_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2_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Frames might get lost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Too many bits lost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Clock did not sync properly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Error detected but the report got lost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we build links that does not have errors?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Not possible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How about all those error correction stuff we learned?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Can we add them to frames?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We could, but think of the overhead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What happens when the entire frame is lost?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_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Frames – bag of bits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Picture 430"/>
          <p:cNvPicPr/>
          <p:nvPr/>
        </p:nvPicPr>
        <p:blipFill>
          <a:blip r:embed="rId3"/>
          <a:stretch/>
        </p:blipFill>
        <p:spPr>
          <a:xfrm>
            <a:off x="2682360" y="217764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432" name="TextBox 431"/>
          <p:cNvSpPr txBox="1"/>
          <p:nvPr/>
        </p:nvSpPr>
        <p:spPr>
          <a:xfrm>
            <a:off x="548640" y="4846320"/>
            <a:ext cx="11578680" cy="129816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Sending side – encapsulation, add error check bits, flow control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Receiving side – extract frames, check for error, flow control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_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2_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5" name="Picture 5_1" descr="f02-17-9780123850591 copy"/>
          <p:cNvPicPr/>
          <p:nvPr/>
        </p:nvPicPr>
        <p:blipFill>
          <a:blip r:embed="rId3"/>
          <a:stretch/>
        </p:blipFill>
        <p:spPr>
          <a:xfrm>
            <a:off x="6816600" y="952560"/>
            <a:ext cx="4610160" cy="4209840"/>
          </a:xfrm>
          <a:prstGeom prst="rect">
            <a:avLst/>
          </a:prstGeom>
          <a:ln w="54720">
            <a:noFill/>
          </a:ln>
        </p:spPr>
      </p:pic>
      <p:sp>
        <p:nvSpPr>
          <p:cNvPr id="436" name="CustomShape 2_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sends a frame, sets a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timeout (e.g., 1 sec)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Receiver receives the frame,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sends an ACK</a:t>
            </a:r>
            <a:br>
              <a:rPr sz="2600"/>
            </a:b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sends the next frame on ACK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retransmits the same frame if timeout happens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1" strike="noStrike" spc="-1">
                <a:solidFill>
                  <a:srgbClr val="CE181E"/>
                </a:solidFill>
                <a:latin typeface="Montserrat"/>
                <a:ea typeface="Montserrat"/>
              </a:rPr>
              <a:t>Spot the bugs in the protocol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_7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Bugs (C and D)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_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Picture 5_0" descr="f02-17-9780123850591 copy"/>
          <p:cNvPicPr/>
          <p:nvPr/>
        </p:nvPicPr>
        <p:blipFill>
          <a:blip r:embed="rId3"/>
          <a:stretch/>
        </p:blipFill>
        <p:spPr>
          <a:xfrm>
            <a:off x="2856600" y="1672560"/>
            <a:ext cx="5578560" cy="5094000"/>
          </a:xfrm>
          <a:prstGeom prst="rect">
            <a:avLst/>
          </a:prstGeom>
          <a:ln w="54720">
            <a:noFill/>
          </a:ln>
        </p:spPr>
      </p:pic>
      <p:sp>
        <p:nvSpPr>
          <p:cNvPr id="440" name="CustomShape 2_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_8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to fix the bug?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2_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_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788400" y="2011680"/>
            <a:ext cx="451512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Hint: Uniquely identify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each packet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Picture 5_3" descr="f02-18-9780123850591 copy"/>
          <p:cNvPicPr/>
          <p:nvPr/>
        </p:nvPicPr>
        <p:blipFill>
          <a:blip r:embed="rId3"/>
          <a:stretch/>
        </p:blipFill>
        <p:spPr>
          <a:xfrm>
            <a:off x="7589520" y="1554480"/>
            <a:ext cx="3492360" cy="43927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_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v2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2_1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2_1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9" name="Picture 448"/>
          <p:cNvPicPr/>
          <p:nvPr/>
        </p:nvPicPr>
        <p:blipFill>
          <a:blip r:embed="rId3"/>
          <a:stretch/>
        </p:blipFill>
        <p:spPr>
          <a:xfrm>
            <a:off x="4846320" y="113760"/>
            <a:ext cx="6217920" cy="67442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_1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 - V2 Problems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2_8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2_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2_14"/>
          <p:cNvSpPr/>
          <p:nvPr/>
        </p:nvSpPr>
        <p:spPr>
          <a:xfrm>
            <a:off x="1081440" y="20088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sets a timeout to wait for an ACK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Too small – retransmissions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Too large – long wait if frames are lost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Solution: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Keep a running average of Round Trip Times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EstimatedRTT = (1 – α) • EstimatedRTT + α • SampleRTT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Timeout = 2*EstimatedRTT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Value of α = 0.125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Where does α come from? RFC 6928 (for now)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2_15"/>
          <p:cNvSpPr/>
          <p:nvPr/>
        </p:nvSpPr>
        <p:spPr>
          <a:xfrm>
            <a:off x="1081440" y="20088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5" name="Picture 5_2" descr="f02-18-9780123850591 copy"/>
          <p:cNvPicPr/>
          <p:nvPr/>
        </p:nvPicPr>
        <p:blipFill>
          <a:blip r:embed="rId3"/>
          <a:stretch/>
        </p:blipFill>
        <p:spPr>
          <a:xfrm>
            <a:off x="8309880" y="1554480"/>
            <a:ext cx="3492360" cy="4392720"/>
          </a:xfrm>
          <a:prstGeom prst="rect">
            <a:avLst/>
          </a:prstGeom>
          <a:ln w="54720">
            <a:noFill/>
          </a:ln>
        </p:spPr>
      </p:pic>
      <p:sp>
        <p:nvSpPr>
          <p:cNvPr id="456" name="TextBox 455"/>
          <p:cNvSpPr txBox="1"/>
          <p:nvPr/>
        </p:nvSpPr>
        <p:spPr>
          <a:xfrm>
            <a:off x="8686800" y="1554480"/>
            <a:ext cx="3834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CE181E"/>
                </a:solidFill>
                <a:latin typeface="Arial"/>
              </a:rPr>
              <a:t>t1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8687160" y="2994480"/>
            <a:ext cx="3834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CE181E"/>
                </a:solidFill>
                <a:latin typeface="Arial"/>
              </a:rPr>
              <a:t>t2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_1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to fix the bug?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2_1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2_1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788400" y="2011680"/>
            <a:ext cx="451512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Hint: Uniquely identify 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each packet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Picture 5_5" descr="f02-18-9780123850591 copy"/>
          <p:cNvPicPr/>
          <p:nvPr/>
        </p:nvPicPr>
        <p:blipFill>
          <a:blip r:embed="rId3"/>
          <a:stretch/>
        </p:blipFill>
        <p:spPr>
          <a:xfrm>
            <a:off x="7589520" y="1554480"/>
            <a:ext cx="3492360" cy="43927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_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What does it take to create a link?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266120" y="5394960"/>
            <a:ext cx="8039520" cy="10234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Common abstractions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Why?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Picture 360"/>
          <p:cNvPicPr/>
          <p:nvPr/>
        </p:nvPicPr>
        <p:blipFill>
          <a:blip r:embed="rId2"/>
          <a:stretch/>
        </p:blipFill>
        <p:spPr>
          <a:xfrm>
            <a:off x="2011680" y="1694520"/>
            <a:ext cx="7717320" cy="351756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_1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does it perform?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2_18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2_1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788400" y="2011680"/>
            <a:ext cx="7166880" cy="54702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Bandwidth (R)= 1Gbps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Packet size (L) = 1000 bytes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RTT = 30ms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</a:t>
            </a:r>
            <a:r>
              <a:rPr lang="en-US" sz="2600" b="0" strike="noStrike" spc="-1" baseline="-33000">
                <a:solidFill>
                  <a:srgbClr val="000000"/>
                </a:solidFill>
                <a:latin typeface="Montserrat"/>
                <a:ea typeface="Montserrat"/>
              </a:rPr>
              <a:t>trans 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= L/R = 8000bits/10</a:t>
            </a:r>
            <a:r>
              <a:rPr lang="en-US" sz="2600" b="0" strike="noStrike" spc="-1" baseline="33000">
                <a:solidFill>
                  <a:srgbClr val="000000"/>
                </a:solidFill>
                <a:latin typeface="Montserrat"/>
                <a:ea typeface="Montserrat"/>
              </a:rPr>
              <a:t>9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bits/sec = 8microsecond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</a:t>
            </a:r>
            <a:r>
              <a:rPr lang="en-US" sz="2600" b="0" strike="noStrike" spc="-1" baseline="-33000">
                <a:solidFill>
                  <a:srgbClr val="000000"/>
                </a:solidFill>
                <a:latin typeface="Montserrat"/>
                <a:ea typeface="Montserrat"/>
              </a:rPr>
              <a:t>prop </a:t>
            </a: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= 15ms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Total Delay = 15.008 ms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Picture 466"/>
          <p:cNvPicPr/>
          <p:nvPr/>
        </p:nvPicPr>
        <p:blipFill>
          <a:blip r:embed="rId3"/>
          <a:stretch/>
        </p:blipFill>
        <p:spPr>
          <a:xfrm>
            <a:off x="7855200" y="1920240"/>
            <a:ext cx="3571560" cy="1875960"/>
          </a:xfrm>
          <a:prstGeom prst="rect">
            <a:avLst/>
          </a:prstGeom>
          <a:ln w="54720">
            <a:noFill/>
          </a:ln>
        </p:spPr>
      </p:pic>
      <p:sp>
        <p:nvSpPr>
          <p:cNvPr id="468" name="TextBox 467"/>
          <p:cNvSpPr txBox="1"/>
          <p:nvPr/>
        </p:nvSpPr>
        <p:spPr>
          <a:xfrm>
            <a:off x="8778240" y="4114800"/>
            <a:ext cx="14868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Kurose/Ross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_1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Stop and Wait – How does it perform?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2_1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2_17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788400" y="2011680"/>
            <a:ext cx="7166880" cy="45180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Sender transmits for only 0.008 ms in 30.008ms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Utilization = 0.008/30.008 = 0.00027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One bit at a time</a:t>
            </a:r>
            <a:br>
              <a:rPr sz="2600"/>
            </a:br>
            <a:r>
              <a:rPr lang="en-US" sz="26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Worse when loss happens!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7855200" y="1920240"/>
            <a:ext cx="3571560" cy="1875960"/>
          </a:xfrm>
          <a:prstGeom prst="rect">
            <a:avLst/>
          </a:prstGeom>
          <a:blipFill rotWithShape="0">
            <a:blip r:embed="rId3"/>
            <a:stretch/>
          </a:blipFill>
          <a:ln w="5472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ACK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9052560" y="5669280"/>
            <a:ext cx="14868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Kurose/Ross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8046720" y="1463040"/>
            <a:ext cx="320040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</a:t>
            </a:r>
          </a:p>
        </p:txBody>
      </p:sp>
      <p:sp>
        <p:nvSpPr>
          <p:cNvPr id="476" name="TextBox 475"/>
          <p:cNvSpPr txBox="1"/>
          <p:nvPr/>
        </p:nvSpPr>
        <p:spPr>
          <a:xfrm>
            <a:off x="10426320" y="1463040"/>
            <a:ext cx="1201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t0+15.008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7772400" y="3108960"/>
            <a:ext cx="1201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t0+30.008</a:t>
            </a:r>
          </a:p>
        </p:txBody>
      </p:sp>
      <p:sp>
        <p:nvSpPr>
          <p:cNvPr id="478" name="TextBox 477"/>
          <p:cNvSpPr txBox="1"/>
          <p:nvPr/>
        </p:nvSpPr>
        <p:spPr>
          <a:xfrm>
            <a:off x="10424160" y="3070080"/>
            <a:ext cx="12016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t0+15.008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478"/>
          <p:cNvSpPr/>
          <p:nvPr/>
        </p:nvSpPr>
        <p:spPr>
          <a:xfrm>
            <a:off x="109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Apps (HTTP)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109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Transport (TCP/UDP)</a:t>
            </a:r>
          </a:p>
        </p:txBody>
      </p:sp>
      <p:sp>
        <p:nvSpPr>
          <p:cNvPr id="481" name="Rectangle 480"/>
          <p:cNvSpPr/>
          <p:nvPr/>
        </p:nvSpPr>
        <p:spPr>
          <a:xfrm>
            <a:off x="107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Network (IP)</a:t>
            </a:r>
          </a:p>
        </p:txBody>
      </p:sp>
      <p:sp>
        <p:nvSpPr>
          <p:cNvPr id="482" name="Rectangle 481"/>
          <p:cNvSpPr/>
          <p:nvPr/>
        </p:nvSpPr>
        <p:spPr>
          <a:xfrm>
            <a:off x="107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Link (Ethernet)</a:t>
            </a:r>
          </a:p>
        </p:txBody>
      </p:sp>
      <p:sp>
        <p:nvSpPr>
          <p:cNvPr id="483" name="Rectangle 482"/>
          <p:cNvSpPr/>
          <p:nvPr/>
        </p:nvSpPr>
        <p:spPr>
          <a:xfrm>
            <a:off x="9017280" y="201168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Apps (HTTP)</a:t>
            </a:r>
          </a:p>
        </p:txBody>
      </p:sp>
      <p:sp>
        <p:nvSpPr>
          <p:cNvPr id="484" name="Rectangle 483"/>
          <p:cNvSpPr/>
          <p:nvPr/>
        </p:nvSpPr>
        <p:spPr>
          <a:xfrm>
            <a:off x="9017280" y="31089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Transport (TCP/UDP)</a:t>
            </a:r>
          </a:p>
        </p:txBody>
      </p:sp>
      <p:sp>
        <p:nvSpPr>
          <p:cNvPr id="485" name="Rectangle 484"/>
          <p:cNvSpPr/>
          <p:nvPr/>
        </p:nvSpPr>
        <p:spPr>
          <a:xfrm>
            <a:off x="8997840" y="402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Network (IP)</a:t>
            </a:r>
          </a:p>
        </p:txBody>
      </p:sp>
      <p:sp>
        <p:nvSpPr>
          <p:cNvPr id="486" name="Rectangle 485"/>
          <p:cNvSpPr/>
          <p:nvPr/>
        </p:nvSpPr>
        <p:spPr>
          <a:xfrm>
            <a:off x="8997840" y="4887360"/>
            <a:ext cx="2286000" cy="640080"/>
          </a:xfrm>
          <a:prstGeom prst="rect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Link (Ethernet)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3741840" y="5139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Ethernet Interface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36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6441840" y="5103360"/>
            <a:ext cx="2286000" cy="64008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latin typeface="Montserrat"/>
              </a:rPr>
              <a:t>Ethernet Interface</a:t>
            </a:r>
          </a:p>
        </p:txBody>
      </p:sp>
      <p:sp>
        <p:nvSpPr>
          <p:cNvPr id="490" name="Rectangle 489"/>
          <p:cNvSpPr/>
          <p:nvPr/>
        </p:nvSpPr>
        <p:spPr>
          <a:xfrm>
            <a:off x="6357600" y="4023360"/>
            <a:ext cx="2468880" cy="173736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Straight Connector 490"/>
          <p:cNvSpPr/>
          <p:nvPr/>
        </p:nvSpPr>
        <p:spPr>
          <a:xfrm>
            <a:off x="3383280" y="3291840"/>
            <a:ext cx="5634000" cy="0"/>
          </a:xfrm>
          <a:prstGeom prst="line">
            <a:avLst/>
          </a:prstGeom>
          <a:ln w="54720">
            <a:solidFill>
              <a:srgbClr val="FF3838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3863520" y="2926080"/>
            <a:ext cx="127188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Segments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Straight Connector 492"/>
          <p:cNvSpPr/>
          <p:nvPr/>
        </p:nvSpPr>
        <p:spPr>
          <a:xfrm>
            <a:off x="3383280" y="2250720"/>
            <a:ext cx="5634000" cy="0"/>
          </a:xfrm>
          <a:prstGeom prst="line">
            <a:avLst/>
          </a:prstGeom>
          <a:ln w="54720">
            <a:solidFill>
              <a:srgbClr val="FF0000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3899520" y="1884960"/>
            <a:ext cx="6746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Data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Straight Connector 494"/>
          <p:cNvSpPr/>
          <p:nvPr/>
        </p:nvSpPr>
        <p:spPr>
          <a:xfrm>
            <a:off x="3383280" y="4410720"/>
            <a:ext cx="5634000" cy="0"/>
          </a:xfrm>
          <a:prstGeom prst="line">
            <a:avLst/>
          </a:prstGeom>
          <a:ln w="54720">
            <a:solidFill>
              <a:srgbClr val="3465A4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3863520" y="4044960"/>
            <a:ext cx="10418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Packets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Straight Connector 496"/>
          <p:cNvSpPr/>
          <p:nvPr/>
        </p:nvSpPr>
        <p:spPr>
          <a:xfrm>
            <a:off x="3383280" y="5274720"/>
            <a:ext cx="5634000" cy="0"/>
          </a:xfrm>
          <a:prstGeom prst="line">
            <a:avLst/>
          </a:prstGeom>
          <a:ln w="54720">
            <a:solidFill>
              <a:srgbClr val="069A2E"/>
            </a:solidFill>
            <a:custDash>
              <a:ds d="197000" sp="197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3863520" y="4764960"/>
            <a:ext cx="99144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Frames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2268360" y="6146640"/>
            <a:ext cx="1663560" cy="3463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Bits (1010001)</a:t>
            </a:r>
          </a:p>
        </p:txBody>
      </p:sp>
      <p:pic>
        <p:nvPicPr>
          <p:cNvPr id="500" name="Picture 499"/>
          <p:cNvPicPr/>
          <p:nvPr/>
        </p:nvPicPr>
        <p:blipFill>
          <a:blip r:embed="rId2"/>
          <a:stretch/>
        </p:blipFill>
        <p:spPr>
          <a:xfrm>
            <a:off x="1005840" y="66960"/>
            <a:ext cx="2590560" cy="1761840"/>
          </a:xfrm>
          <a:prstGeom prst="rect">
            <a:avLst/>
          </a:prstGeom>
          <a:ln w="54720">
            <a:noFill/>
          </a:ln>
        </p:spPr>
      </p:pic>
      <p:cxnSp>
        <p:nvCxnSpPr>
          <p:cNvPr id="501" name="Elbow Connector 500"/>
          <p:cNvCxnSpPr>
            <a:stCxn id="482" idx="4294967295"/>
            <a:endCxn id="488" idx="2"/>
          </p:cNvCxnSpPr>
          <p:nvPr/>
        </p:nvCxnSpPr>
        <p:spPr>
          <a:xfrm rot="16200000" flipH="1">
            <a:off x="3439800" y="4308480"/>
            <a:ext cx="233640" cy="2671560"/>
          </a:xfrm>
          <a:prstGeom prst="bentConnector3">
            <a:avLst>
              <a:gd name="adj1" fmla="val 491975"/>
            </a:avLst>
          </a:prstGeom>
          <a:ln w="54720">
            <a:solidFill>
              <a:srgbClr val="FF0000"/>
            </a:solidFill>
            <a:custDash>
              <a:ds d="33553" sp="83553"/>
              <a:ds d="33553" sp="83553"/>
              <a:ds d="167105" sp="83553"/>
              <a:ds d="167105" sp="83553"/>
              <a:ds d="167105" sp="83553"/>
            </a:custDash>
            <a:round/>
          </a:ln>
        </p:spPr>
      </p:cxnSp>
      <p:cxnSp>
        <p:nvCxnSpPr>
          <p:cNvPr id="502" name="Elbow Connector 501"/>
          <p:cNvCxnSpPr>
            <a:stCxn id="488" idx="4294967295"/>
            <a:endCxn id="490" idx="2"/>
          </p:cNvCxnSpPr>
          <p:nvPr/>
        </p:nvCxnSpPr>
        <p:spPr>
          <a:xfrm rot="16200000">
            <a:off x="6242040" y="4410720"/>
            <a:ext cx="360" cy="2700360"/>
          </a:xfrm>
          <a:prstGeom prst="bentConnector3">
            <a:avLst>
              <a:gd name="adj1" fmla="val 101600000"/>
            </a:avLst>
          </a:prstGeom>
          <a:ln w="54720">
            <a:solidFill>
              <a:srgbClr val="158466"/>
            </a:solidFill>
            <a:round/>
          </a:ln>
        </p:spPr>
      </p:cxnSp>
      <p:cxnSp>
        <p:nvCxnSpPr>
          <p:cNvPr id="503" name="Elbow Connector 502"/>
          <p:cNvCxnSpPr>
            <a:stCxn id="490" idx="2"/>
            <a:endCxn id="486" idx="2"/>
          </p:cNvCxnSpPr>
          <p:nvPr/>
        </p:nvCxnSpPr>
        <p:spPr>
          <a:xfrm rot="5400000" flipH="1" flipV="1">
            <a:off x="8749800" y="4369680"/>
            <a:ext cx="233640" cy="2549160"/>
          </a:xfrm>
          <a:prstGeom prst="bentConnector3">
            <a:avLst>
              <a:gd name="adj1" fmla="val -391975"/>
            </a:avLst>
          </a:prstGeom>
          <a:ln w="54720">
            <a:solidFill>
              <a:srgbClr val="FF0000"/>
            </a:solidFill>
            <a:custDash>
              <a:ds d="197000" sp="197000"/>
            </a:custDash>
            <a:round/>
          </a:ln>
        </p:spPr>
      </p:cxnSp>
      <p:pic>
        <p:nvPicPr>
          <p:cNvPr id="504" name="Picture 503"/>
          <p:cNvPicPr/>
          <p:nvPr/>
        </p:nvPicPr>
        <p:blipFill>
          <a:blip r:embed="rId2"/>
          <a:stretch/>
        </p:blipFill>
        <p:spPr>
          <a:xfrm>
            <a:off x="8869680" y="91440"/>
            <a:ext cx="2590560" cy="17618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Reading Assignment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914400" y="1371600"/>
            <a:ext cx="11061720" cy="55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39480">
              <a:lnSpc>
                <a:spcPct val="100000"/>
              </a:lnSpc>
              <a:buClr>
                <a:srgbClr val="963334"/>
              </a:buClr>
              <a:buFont typeface="Wingdings" charset="2"/>
              <a:buChar char="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822960" y="2286000"/>
            <a:ext cx="9784080" cy="408060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Montserrat"/>
                <a:ea typeface="DejaVu Sans"/>
              </a:rPr>
              <a:t>Chapter 2.4 –Error detection and CRC- 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solidFill>
                  <a:srgbClr val="000000"/>
                </a:solidFill>
                <a:latin typeface="Montserrat"/>
                <a:ea typeface="DejaVu Sans"/>
              </a:rPr>
              <a:t>Until Sliding window</a:t>
            </a: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solidFill>
                  <a:srgbClr val="000000"/>
                </a:solidFill>
                <a:latin typeface="Montserrat"/>
              </a:rPr>
              <a:t>Pay </a:t>
            </a:r>
            <a:r>
              <a:rPr lang="en-US" sz="1600" spc="-1">
                <a:solidFill>
                  <a:srgbClr val="000000"/>
                </a:solidFill>
                <a:latin typeface="Montserrat"/>
              </a:rPr>
              <a:t>special attention to CRC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br>
              <a:rPr sz="1600" dirty="0"/>
            </a:br>
            <a:br>
              <a:rPr sz="1600" dirty="0"/>
            </a:b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_0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Two Steps to a Link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287360" y="2103120"/>
            <a:ext cx="9771120" cy="313308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Create a physical medium between nodes</a:t>
            </a:r>
            <a:r>
              <a:rPr lang="en-US" sz="2400" b="1" strike="noStrike" spc="-1">
                <a:solidFill>
                  <a:srgbClr val="000000"/>
                </a:solidFill>
                <a:latin typeface="Montserrat"/>
              </a:rPr>
              <a:t> (wire, fiber, air!)</a:t>
            </a:r>
            <a:br>
              <a:rPr sz="2400"/>
            </a:br>
            <a:r>
              <a:rPr lang="en-US" sz="2400" b="1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Make it carry bits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Encoding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 bits so that the other end understands 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(encoding)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Create bag of bits to create messages (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framing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Detect errors in frames (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error detection</a:t>
            </a: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Deal with lost frames 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(reliable delivery)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Create shared access to link, e.g, WiFi </a:t>
            </a:r>
            <a:r>
              <a:rPr lang="en-US" sz="2000" b="1" strike="noStrike" spc="-1">
                <a:solidFill>
                  <a:srgbClr val="000000"/>
                </a:solidFill>
                <a:latin typeface="Montserrat"/>
              </a:rPr>
              <a:t>(media access)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_2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Step 1  - Create the Physical Link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pic>
        <p:nvPicPr>
          <p:cNvPr id="365" name="Picture 364"/>
          <p:cNvPicPr/>
          <p:nvPr/>
        </p:nvPicPr>
        <p:blipFill>
          <a:blip r:embed="rId2"/>
          <a:stretch/>
        </p:blipFill>
        <p:spPr>
          <a:xfrm>
            <a:off x="2011680" y="1694520"/>
            <a:ext cx="7717320" cy="351756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Step 2.1 - Encoding</a:t>
            </a:r>
            <a:endParaRPr lang="en-US" sz="3200" b="0" strike="noStrike" spc="-1">
              <a:solidFill>
                <a:srgbClr val="666666"/>
              </a:solidFill>
              <a:latin typeface="Arial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57920" y="2387880"/>
            <a:ext cx="11334960" cy="210312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Bit pattern - 0101001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Must encode it into electrical signals and then decode it on the other end!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Picture 367"/>
          <p:cNvPicPr/>
          <p:nvPr/>
        </p:nvPicPr>
        <p:blipFill>
          <a:blip r:embed="rId2"/>
          <a:stretch/>
        </p:blipFill>
        <p:spPr>
          <a:xfrm>
            <a:off x="457200" y="4137120"/>
            <a:ext cx="5299200" cy="1623600"/>
          </a:xfrm>
          <a:prstGeom prst="rect">
            <a:avLst/>
          </a:prstGeom>
          <a:ln w="54720">
            <a:noFill/>
          </a:ln>
        </p:spPr>
      </p:pic>
      <p:pic>
        <p:nvPicPr>
          <p:cNvPr id="369" name="Picture 368"/>
          <p:cNvPicPr/>
          <p:nvPr/>
        </p:nvPicPr>
        <p:blipFill>
          <a:blip r:embed="rId3"/>
          <a:stretch/>
        </p:blipFill>
        <p:spPr>
          <a:xfrm>
            <a:off x="6033600" y="4284360"/>
            <a:ext cx="5670720" cy="120204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b="1" strike="noStrike" spc="-1">
                <a:solidFill>
                  <a:srgbClr val="454F5B"/>
                </a:solidFill>
                <a:latin typeface="Montserrat"/>
                <a:ea typeface="Montserrat"/>
              </a:rPr>
              <a:t>Step 2.2 – Create Frames – bag of bits 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Picture 370"/>
          <p:cNvPicPr/>
          <p:nvPr/>
        </p:nvPicPr>
        <p:blipFill>
          <a:blip r:embed="rId3"/>
          <a:stretch/>
        </p:blipFill>
        <p:spPr>
          <a:xfrm>
            <a:off x="2682360" y="2177640"/>
            <a:ext cx="6886080" cy="2523600"/>
          </a:xfrm>
          <a:prstGeom prst="rect">
            <a:avLst/>
          </a:prstGeom>
          <a:ln w="54720">
            <a:noFill/>
          </a:ln>
        </p:spPr>
      </p:pic>
      <p:sp>
        <p:nvSpPr>
          <p:cNvPr id="372" name="TextBox 371"/>
          <p:cNvSpPr txBox="1"/>
          <p:nvPr/>
        </p:nvSpPr>
        <p:spPr>
          <a:xfrm>
            <a:off x="548640" y="4846320"/>
            <a:ext cx="11578680" cy="2505240"/>
          </a:xfrm>
          <a:prstGeom prst="rect">
            <a:avLst/>
          </a:prstGeom>
          <a:noFill/>
          <a:ln w="54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Bits - between adaptors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Frames – between hosts (two computers want to exchange messages)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The job of an adaptor is to find frames in a bit sequence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Frames are link layer protocols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912240" y="51804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Step 2.2 - Framing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79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Montserrat"/>
              </a:rPr>
              <a:t>Point-to-point </a:t>
            </a:r>
          </a:p>
          <a:p>
            <a:pPr marL="864000" lvl="1" indent="-324000"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Special start of text character denoted as Flag</a:t>
            </a:r>
          </a:p>
          <a:p>
            <a:pPr marL="1296000" lvl="2" indent="-2880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0 1 1 1 1 1 1 0</a:t>
            </a:r>
          </a:p>
          <a:p>
            <a:pPr marL="864000" lvl="1" indent="-324000"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Address, control : default numbers</a:t>
            </a:r>
          </a:p>
          <a:p>
            <a:pPr marL="864000" lvl="1" indent="-324000"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Protocol for demux : IP / IPX</a:t>
            </a:r>
          </a:p>
          <a:p>
            <a:pPr marL="864000" lvl="1" indent="-324000"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Payload : negotiated (1500 bytes)</a:t>
            </a:r>
          </a:p>
          <a:p>
            <a:pPr marL="864000" lvl="1" indent="-324000">
              <a:spcBef>
                <a:spcPts val="6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Montserrat"/>
              </a:rPr>
              <a:t>Checksum : for error detection </a:t>
            </a:r>
          </a:p>
        </p:txBody>
      </p:sp>
      <p:pic>
        <p:nvPicPr>
          <p:cNvPr id="375" name="Picture 5" descr="f02-08-9780123850591 copy"/>
          <p:cNvPicPr/>
          <p:nvPr/>
        </p:nvPicPr>
        <p:blipFill>
          <a:blip r:embed="rId3"/>
          <a:stretch/>
        </p:blipFill>
        <p:spPr>
          <a:xfrm>
            <a:off x="1589040" y="5852160"/>
            <a:ext cx="8852760" cy="731520"/>
          </a:xfrm>
          <a:prstGeom prst="rect">
            <a:avLst/>
          </a:prstGeom>
          <a:ln w="5472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814320" y="609480"/>
            <a:ext cx="11042640" cy="762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marL="216000"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Montserrat"/>
              </a:rPr>
              <a:t>Step 2.3 - Error Detection</a:t>
            </a:r>
            <a:endParaRPr lang="en-US" sz="3200" b="0" strike="noStrike" spc="-1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912240" y="1125360"/>
            <a:ext cx="11027520" cy="511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0">
              <a:spcBef>
                <a:spcPts val="697"/>
              </a:spcBef>
              <a:buNone/>
            </a:pPr>
            <a:br>
              <a:rPr sz="2400"/>
            </a:b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Bit errors are introduced into frames</a:t>
            </a:r>
          </a:p>
          <a:p>
            <a:pPr marL="864000" lvl="1" indent="-32400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Because of electrical interference and thermal noises</a:t>
            </a: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Detecting Error</a:t>
            </a: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Correction Error</a:t>
            </a:r>
          </a:p>
          <a:p>
            <a:pPr marL="432000" indent="-324000"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Montserrat"/>
              </a:rPr>
              <a:t>Two approaches when the recipient detects an error</a:t>
            </a:r>
          </a:p>
          <a:p>
            <a:pPr marL="864000" lvl="1" indent="-32400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Notify the sender that the message was corrupted, so the sender can send again.</a:t>
            </a:r>
          </a:p>
          <a:p>
            <a:pPr marL="1296000" lvl="2" indent="-288000"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Montserrat"/>
              </a:rPr>
              <a:t>If the error is rare, then the retransmitted message will  be error-free</a:t>
            </a:r>
          </a:p>
          <a:p>
            <a:pPr marL="864000" lvl="1" indent="-324000">
              <a:spcBef>
                <a:spcPts val="59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Montserrat"/>
              </a:rPr>
              <a:t>Using some error correct detection and correction algorithm, the receiver reconstructs the message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</Template>
  <TotalTime>2947</TotalTime>
  <Words>2411</Words>
  <Application>Microsoft Macintosh PowerPoint</Application>
  <PresentationFormat>Widescreen</PresentationFormat>
  <Paragraphs>397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Black</vt:lpstr>
      <vt:lpstr>Cantarell</vt:lpstr>
      <vt:lpstr>Montserrat</vt:lpstr>
      <vt:lpstr>Nimbus Mono PS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2.2 - Framing</vt:lpstr>
      <vt:lpstr>Step 2.3 - Error Detection</vt:lpstr>
      <vt:lpstr>Error Detection</vt:lpstr>
      <vt:lpstr>Error Detection</vt:lpstr>
      <vt:lpstr>Two-dimensional parity</vt:lpstr>
      <vt:lpstr>Two-dimensional parity</vt:lpstr>
      <vt:lpstr>Internet Checksum Algorithm</vt:lpstr>
      <vt:lpstr>Internet Checksum Algorithm</vt:lpstr>
      <vt:lpstr>Internet Checksum Algorithm (RFC 1071)</vt:lpstr>
      <vt:lpstr>Others - Cyclic Redundancy Check (CRC)</vt:lpstr>
      <vt:lpstr>Others - Cyclic Redundancy Check (CRC)</vt:lpstr>
      <vt:lpstr>Others - Cyclic Redundancy Check (CRC)</vt:lpstr>
      <vt:lpstr>Others - Cyclic Redundancy Check (CRC)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csu</dc:title>
  <dc:subject/>
  <dc:creator/>
  <dc:description/>
  <cp:lastModifiedBy>Shannigrahi, Susmit</cp:lastModifiedBy>
  <cp:revision>264</cp:revision>
  <dcterms:created xsi:type="dcterms:W3CDTF">2019-08-22T10:48:27Z</dcterms:created>
  <dcterms:modified xsi:type="dcterms:W3CDTF">2023-09-06T13:35:38Z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3</vt:r8>
  </property>
  <property fmtid="{D5CDD505-2E9C-101B-9397-08002B2CF9AE}" pid="6" name="Notes">
    <vt:r8>15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71</vt:r8>
  </property>
</Properties>
</file>