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</p:sldMasterIdLst>
  <p:notesMasterIdLst>
    <p:notesMasterId r:id="rId33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4280"/>
            <a:ext cx="502848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32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328" name="PlaceHolder 4"/>
          <p:cNvSpPr>
            <a:spLocks noGrp="1"/>
          </p:cNvSpPr>
          <p:nvPr>
            <p:ph type="dt" idx="2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329" name="PlaceHolder 5"/>
          <p:cNvSpPr>
            <a:spLocks noGrp="1"/>
          </p:cNvSpPr>
          <p:nvPr>
            <p:ph type="ftr" idx="3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30" name="PlaceHolder 6"/>
          <p:cNvSpPr>
            <a:spLocks noGrp="1"/>
          </p:cNvSpPr>
          <p:nvPr>
            <p:ph type="sldNum" idx="4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F9F54C02-6AE5-4BB5-8595-B66F3FED1E1B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Ndn can help organizing the namespaces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Straight forward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workflow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Ndn can help organizing the namespaces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Straight forward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workflow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Ndn can help organizing the namespaces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Straight forward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workflow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Ndn can help organizing the namespaces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Straight forward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workflow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Ndn can help organizing the namespaces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Straight forward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workflow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Ndn can help organizing the namespaces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Straight forward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workflow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Ndn can help organizing the namespaces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Straight forward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workflow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Ndn can help organizing the namespaces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Straight forward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workflow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Ndn can help organizing the namespaces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Straight forward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workflow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Ndn can help organizing the namespaces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Straight forward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workflow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Ndn can help organizing the namespaces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Straight forward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workflow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Ndn can help organizing the namespaces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Straight forward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workflow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Rectangle 2"/>
          <p:cNvSpPr/>
          <p:nvPr/>
        </p:nvSpPr>
        <p:spPr>
          <a:xfrm>
            <a:off x="-360" y="0"/>
            <a:ext cx="2972160" cy="456480"/>
          </a:xfrm>
          <a:prstGeom prst="rect">
            <a:avLst/>
          </a:prstGeom>
          <a:noFill/>
          <a:ln w="54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840" tIns="48240" rIns="96840" bIns="482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Times New Roman"/>
              </a:rPr>
              <a:t>The University of Adelaide, School of Computer Science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Rectangle 3"/>
          <p:cNvSpPr/>
          <p:nvPr/>
        </p:nvSpPr>
        <p:spPr>
          <a:xfrm>
            <a:off x="3885840" y="-360"/>
            <a:ext cx="2972160" cy="456840"/>
          </a:xfrm>
          <a:prstGeom prst="rect">
            <a:avLst/>
          </a:prstGeom>
          <a:noFill/>
          <a:ln w="54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840" tIns="48240" rIns="96840" bIns="48240" anchor="t">
            <a:noAutofit/>
          </a:bodyPr>
          <a:lstStyle/>
          <a:p>
            <a:pPr algn="r">
              <a:lnSpc>
                <a:spcPct val="100000"/>
              </a:lnSpc>
            </a:pPr>
            <a:fld id="{FBB0DD0B-CC32-4F24-A462-2082482CFA3B}" type="datetime3">
              <a:rPr lang="en-US" sz="1300" b="0" strike="noStrike" spc="-1">
                <a:solidFill>
                  <a:srgbClr val="000000"/>
                </a:solidFill>
                <a:latin typeface="Times New Roman"/>
              </a:rPr>
              <a:t>5 September 2023</a:t>
            </a:fld>
            <a:endParaRPr lang="en-US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Rectangle 6"/>
          <p:cNvSpPr/>
          <p:nvPr/>
        </p:nvSpPr>
        <p:spPr>
          <a:xfrm>
            <a:off x="0" y="8687160"/>
            <a:ext cx="2971800" cy="456480"/>
          </a:xfrm>
          <a:prstGeom prst="rect">
            <a:avLst/>
          </a:prstGeom>
          <a:noFill/>
          <a:ln w="54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840" tIns="48240" rIns="96840" bIns="482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Times New Roman"/>
              </a:rPr>
              <a:t>Chapter 2 — Instructions: Language of the Computer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Rectangle 7"/>
          <p:cNvSpPr/>
          <p:nvPr/>
        </p:nvSpPr>
        <p:spPr>
          <a:xfrm>
            <a:off x="3885480" y="8687160"/>
            <a:ext cx="2972160" cy="456480"/>
          </a:xfrm>
          <a:prstGeom prst="rect">
            <a:avLst/>
          </a:prstGeom>
          <a:noFill/>
          <a:ln w="54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840" tIns="48240" rIns="9684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2FC6F593-6121-45FD-AB89-80AEA92859BE}" type="slidenum">
              <a:rPr lang="en-US" sz="1300" b="0" strike="noStrike" spc="-1">
                <a:solidFill>
                  <a:srgbClr val="000000"/>
                </a:solidFill>
                <a:latin typeface="Times New Roman"/>
              </a:rPr>
              <a:t>23</a:t>
            </a:fld>
            <a:endParaRPr lang="en-US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56880" y="686160"/>
            <a:ext cx="4944240" cy="3429720"/>
          </a:xfrm>
          <a:prstGeom prst="rect">
            <a:avLst/>
          </a:prstGeom>
          <a:ln w="0">
            <a:noFill/>
          </a:ln>
        </p:spPr>
      </p:sp>
      <p:sp>
        <p:nvSpPr>
          <p:cNvPr id="493" name="PlaceHolder 2"/>
          <p:cNvSpPr>
            <a:spLocks noGrp="1"/>
          </p:cNvSpPr>
          <p:nvPr>
            <p:ph type="body"/>
          </p:nvPr>
        </p:nvSpPr>
        <p:spPr>
          <a:xfrm>
            <a:off x="913680" y="4344120"/>
            <a:ext cx="5030280" cy="411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AU" sz="179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Ndn can help organizing the namespaces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Straight forward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workflow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Ndn can help organizing the namespaces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Straight forward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workflow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Ndn can help organizing the namespaces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Straight forward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workflow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Ndn can help organizing the namespaces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Straight forward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workflow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Ndn can help organizing the namespaces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Straight forward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workflow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Ndn can help organizing the namespaces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Straight forward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workflow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Ndn can help organizing the namespaces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Straight forward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workflow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0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29CC133-2BD4-4B1C-9223-E481E9F738E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0BD5DFF-D656-46C6-B341-9C936281602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1696163-0219-463B-8ACC-8645141315A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ECDF43A-A02A-473F-9588-698C04C2BE3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026BF8D-371B-425C-9452-7DCEB05912D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6083995-98AA-45C9-8344-EC92977703B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105B274-7DBA-4491-B6A7-AE5A06A2932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6F4FD49-3F87-46D5-9EAA-7FABDD5A447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5D68FCD-D92B-4C6C-A348-AE31634FDF2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128AB86-0C08-41CD-AE59-CEC489A0651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FF6452A-D120-4907-9BF2-53D77F1D233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8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8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26D45C4-9161-421A-A25A-4D83D694739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1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2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2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F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8277480" y="5619600"/>
            <a:ext cx="2996280" cy="13392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101160" y="5577840"/>
            <a:ext cx="1910520" cy="1256760"/>
          </a:xfrm>
          <a:prstGeom prst="rect">
            <a:avLst/>
          </a:prstGeom>
          <a:ln w="5472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084320" y="1506240"/>
            <a:ext cx="2041200" cy="13392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0" y="0"/>
            <a:ext cx="180000" cy="685440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10987200" y="6492240"/>
            <a:ext cx="1190160" cy="36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fld id="{3B7E93E1-6252-49CF-A373-ED5EECCFDB4A}" type="slidenum">
              <a:rPr lang="en-US" sz="1600" b="0" strike="noStrike" spc="-1">
                <a:solidFill>
                  <a:srgbClr val="000000"/>
                </a:solidFill>
                <a:latin typeface="Montserrat"/>
                <a:ea typeface="DejaVu Sans"/>
              </a:rPr>
              <a:t>‹#›</a:t>
            </a:fld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Montserrat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Montserra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Montserra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Montserra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Montserra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Montserra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Montserra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Montserra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 flipV="1">
            <a:off x="0" y="-20568960"/>
            <a:ext cx="134280" cy="6854400"/>
          </a:xfrm>
          <a:prstGeom prst="rect">
            <a:avLst/>
          </a:prstGeom>
          <a:solidFill>
            <a:srgbClr val="0F580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084320" y="1506240"/>
            <a:ext cx="2043000" cy="13572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0" y="0"/>
            <a:ext cx="181800" cy="685620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0515600" y="6343560"/>
            <a:ext cx="1554480" cy="4273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0972800" y="6309360"/>
            <a:ext cx="1371600" cy="36936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fld id="{53BA5913-7970-4242-B8E6-26054A475130}" type="slidenum">
              <a:rPr lang="en-US" sz="1800" b="0" strike="noStrike" spc="-1">
                <a:solidFill>
                  <a:srgbClr val="000000"/>
                </a:solidFill>
                <a:latin typeface="Montserrat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084320" y="1506240"/>
            <a:ext cx="2043360" cy="13608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0" y="0"/>
            <a:ext cx="182160" cy="685656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11155680" y="6492240"/>
            <a:ext cx="1188720" cy="36936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fld id="{01ED9013-6332-4F64-A76E-6321A50B8A21}" type="slidenum">
              <a:rPr lang="en-US" sz="1800" b="0" strike="noStrike" spc="-1">
                <a:solidFill>
                  <a:srgbClr val="000000"/>
                </a:solidFill>
                <a:latin typeface="Montserrat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 flipV="1">
            <a:off x="0" y="-20568960"/>
            <a:ext cx="134280" cy="6854400"/>
          </a:xfrm>
          <a:prstGeom prst="rect">
            <a:avLst/>
          </a:prstGeom>
          <a:solidFill>
            <a:srgbClr val="0F580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body"/>
          </p:nvPr>
        </p:nvSpPr>
        <p:spPr>
          <a:xfrm>
            <a:off x="921600" y="1811520"/>
            <a:ext cx="10348560" cy="4411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0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0">
              <a:spcBef>
                <a:spcPts val="1134"/>
              </a:spcBef>
              <a:buNone/>
            </a:pPr>
            <a:r>
              <a:rPr lang="en-US" sz="2000" b="0" strike="noStrike" spc="-1">
                <a:solidFill>
                  <a:srgbClr val="454F5B"/>
                </a:solidFill>
                <a:latin typeface="Montserrat"/>
                <a:ea typeface="Montserrat"/>
              </a:rPr>
              <a:t>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0">
              <a:spcBef>
                <a:spcPts val="850"/>
              </a:spcBef>
              <a:buNone/>
            </a:pPr>
            <a:r>
              <a:rPr lang="en-US" sz="2000" b="0" strike="noStrike" spc="-1">
                <a:solidFill>
                  <a:srgbClr val="454F5B"/>
                </a:solidFill>
                <a:latin typeface="Montserrat"/>
                <a:ea typeface="Montserrat"/>
              </a:rPr>
              <a:t>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0">
              <a:spcBef>
                <a:spcPts val="567"/>
              </a:spcBef>
              <a:buNone/>
            </a:pPr>
            <a:r>
              <a:rPr lang="en-US" sz="2000" b="0" strike="noStrike" spc="-1">
                <a:solidFill>
                  <a:srgbClr val="454F5B"/>
                </a:solidFill>
                <a:latin typeface="Montserrat"/>
                <a:ea typeface="Montserrat"/>
              </a:rPr>
              <a:t>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Shape 24"/>
          <p:cNvSpPr/>
          <p:nvPr/>
        </p:nvSpPr>
        <p:spPr>
          <a:xfrm>
            <a:off x="1084320" y="1506240"/>
            <a:ext cx="2044440" cy="13716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46080" bIns="46080" anchor="ctr">
            <a:noAutofit/>
          </a:bodyPr>
          <a:lstStyle/>
          <a:p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4" name="Shape 25"/>
          <p:cNvSpPr/>
          <p:nvPr/>
        </p:nvSpPr>
        <p:spPr>
          <a:xfrm>
            <a:off x="0" y="0"/>
            <a:ext cx="183240" cy="685764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title"/>
          </p:nvPr>
        </p:nvSpPr>
        <p:spPr>
          <a:xfrm>
            <a:off x="921600" y="634320"/>
            <a:ext cx="10348560" cy="657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Click to edit Master title style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sldNum" idx="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0E3000E-846C-49A9-95AE-F1EA7DDC430F}" type="slidenum">
              <a:rPr lang="en-US" sz="1200" b="0" strike="noStrike" spc="-1">
                <a:solidFill>
                  <a:srgbClr val="8B8B8B"/>
                </a:solidFill>
                <a:latin typeface="Arial"/>
                <a:ea typeface="Arial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1084320" y="1506240"/>
            <a:ext cx="2043000" cy="13572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0" y="0"/>
            <a:ext cx="181800" cy="685620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10515600" y="6343560"/>
            <a:ext cx="1554480" cy="4273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10972800" y="6309360"/>
            <a:ext cx="1371600" cy="36936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fld id="{A0C7192C-E7E3-4B25-ADD4-FC221D41AC53}" type="slidenum">
              <a:rPr lang="en-US" sz="1800" b="0" strike="noStrike" spc="-1">
                <a:solidFill>
                  <a:srgbClr val="000000"/>
                </a:solidFill>
                <a:latin typeface="Montserrat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shannigrahi@tntech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Go-Back-N_ARQ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185400" y="2468880"/>
            <a:ext cx="11244600" cy="1828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2600" b="1" strike="noStrike" cap="all" spc="-1">
                <a:solidFill>
                  <a:srgbClr val="000000"/>
                </a:solidFill>
                <a:latin typeface="Montserrat"/>
                <a:ea typeface="DejaVu Sans"/>
              </a:rPr>
              <a:t>CSC4200/5200 – Computer Networking</a:t>
            </a:r>
            <a:br>
              <a:rPr sz="2600"/>
            </a:b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2600" b="1" strike="noStrike" cap="all" spc="-1">
                <a:solidFill>
                  <a:srgbClr val="CE181E"/>
                </a:solidFill>
                <a:latin typeface="Montserrat"/>
                <a:ea typeface="DejaVu Sans"/>
              </a:rPr>
              <a:t>Reliable Delivery – part 1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2817720" y="5402880"/>
            <a:ext cx="8623800" cy="114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r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2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Instructor: Susmit Shannigrahi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2400" b="1" strike="noStrike" spc="-1">
                <a:solidFill>
                  <a:srgbClr val="454F5B"/>
                </a:solidFill>
                <a:latin typeface="Montserrat"/>
                <a:ea typeface="Montserrat"/>
                <a:hlinkClick r:id="rId2"/>
              </a:rPr>
              <a:t>sshannigrahi@tntech.edu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Stop and Wait 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v2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CustomShape 2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6" name="Picture 385"/>
          <p:cNvPicPr/>
          <p:nvPr/>
        </p:nvPicPr>
        <p:blipFill>
          <a:blip r:embed="rId3"/>
          <a:stretch/>
        </p:blipFill>
        <p:spPr>
          <a:xfrm>
            <a:off x="4846320" y="113760"/>
            <a:ext cx="6217920" cy="6744240"/>
          </a:xfrm>
          <a:prstGeom prst="rect">
            <a:avLst/>
          </a:prstGeom>
          <a:ln w="5472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Stop and Wait  - V2 Problems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CustomShape 2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CustomShape 2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CustomShape 2"/>
          <p:cNvSpPr/>
          <p:nvPr/>
        </p:nvSpPr>
        <p:spPr>
          <a:xfrm>
            <a:off x="1081440" y="20088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Sender sets a timeout to wait for an ACK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Too small – retransmissions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Too large – long wait if frames are lost</a:t>
            </a:r>
            <a:br>
              <a:rPr sz="2600"/>
            </a:br>
            <a:r>
              <a:rPr lang="en-US" sz="2600" b="0" strike="noStrike" spc="-1">
                <a:solidFill>
                  <a:srgbClr val="000000"/>
                </a:solidFill>
                <a:latin typeface="Montserrat"/>
              </a:rPr>
              <a:t>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Solution: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Keep a running average of Round Trip Times</a:t>
            </a:r>
            <a:br>
              <a:rPr sz="2600"/>
            </a:br>
            <a:r>
              <a:rPr lang="en-US" sz="2600" b="0" strike="noStrike" spc="-1">
                <a:solidFill>
                  <a:srgbClr val="000000"/>
                </a:solidFill>
                <a:latin typeface="Montserrat"/>
              </a:rPr>
              <a:t>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EstimatedRTT = (1 – α) • EstimatedRTT + α • SampleRTT</a:t>
            </a:r>
            <a:br>
              <a:rPr sz="2000"/>
            </a:br>
            <a:r>
              <a:rPr lang="en-US" sz="2000" b="0" strike="noStrike" spc="-1">
                <a:solidFill>
                  <a:srgbClr val="000000"/>
                </a:solidFill>
                <a:latin typeface="Montserrat"/>
              </a:rPr>
              <a:t>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Timeout = 2*EstimatedRTT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Value of α = 0.125 </a:t>
            </a:r>
            <a:br>
              <a:rPr sz="2000"/>
            </a:br>
            <a:r>
              <a:rPr lang="en-US" sz="2000" b="0" strike="noStrike" spc="-1">
                <a:solidFill>
                  <a:srgbClr val="000000"/>
                </a:solidFill>
                <a:latin typeface="Montserrat"/>
              </a:rPr>
              <a:t>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Where does α come from? RFC 6928 (for now)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CustomShape 2"/>
          <p:cNvSpPr/>
          <p:nvPr/>
        </p:nvSpPr>
        <p:spPr>
          <a:xfrm>
            <a:off x="1081440" y="20088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2" name="Picture 5" descr="f02-18-9780123850591 copy"/>
          <p:cNvPicPr/>
          <p:nvPr/>
        </p:nvPicPr>
        <p:blipFill>
          <a:blip r:embed="rId3"/>
          <a:stretch/>
        </p:blipFill>
        <p:spPr>
          <a:xfrm>
            <a:off x="8309880" y="1554480"/>
            <a:ext cx="3492360" cy="4392720"/>
          </a:xfrm>
          <a:prstGeom prst="rect">
            <a:avLst/>
          </a:prstGeom>
          <a:ln w="54720">
            <a:noFill/>
          </a:ln>
        </p:spPr>
      </p:pic>
      <p:sp>
        <p:nvSpPr>
          <p:cNvPr id="393" name="TextBox 392"/>
          <p:cNvSpPr txBox="1"/>
          <p:nvPr/>
        </p:nvSpPr>
        <p:spPr>
          <a:xfrm>
            <a:off x="8686800" y="1554480"/>
            <a:ext cx="38340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1" strike="noStrike" spc="-1">
                <a:solidFill>
                  <a:srgbClr val="CE181E"/>
                </a:solidFill>
                <a:latin typeface="Arial"/>
              </a:rPr>
              <a:t>t1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TextBox 393"/>
          <p:cNvSpPr txBox="1"/>
          <p:nvPr/>
        </p:nvSpPr>
        <p:spPr>
          <a:xfrm>
            <a:off x="8687160" y="2994480"/>
            <a:ext cx="38340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1" strike="noStrike" spc="-1">
                <a:solidFill>
                  <a:srgbClr val="CE181E"/>
                </a:solidFill>
                <a:latin typeface="Arial"/>
              </a:rPr>
              <a:t>t2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Stop and Wait – How to fix the bug?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CustomShape 2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CustomShape 2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TextBox 397"/>
          <p:cNvSpPr txBox="1"/>
          <p:nvPr/>
        </p:nvSpPr>
        <p:spPr>
          <a:xfrm>
            <a:off x="788400" y="2011680"/>
            <a:ext cx="4515120" cy="451800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Hint: Uniquely identify </a:t>
            </a:r>
            <a:br>
              <a:rPr sz="2600"/>
            </a:b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each packet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9" name="Picture 5" descr="f02-18-9780123850591 copy"/>
          <p:cNvPicPr/>
          <p:nvPr/>
        </p:nvPicPr>
        <p:blipFill>
          <a:blip r:embed="rId3"/>
          <a:stretch/>
        </p:blipFill>
        <p:spPr>
          <a:xfrm>
            <a:off x="7589520" y="1554480"/>
            <a:ext cx="3492360" cy="4392720"/>
          </a:xfrm>
          <a:prstGeom prst="rect">
            <a:avLst/>
          </a:prstGeom>
          <a:ln w="5472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Stop and Wait – How does it perform?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CustomShape 2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TextBox 402"/>
          <p:cNvSpPr txBox="1"/>
          <p:nvPr/>
        </p:nvSpPr>
        <p:spPr>
          <a:xfrm>
            <a:off x="788400" y="2011680"/>
            <a:ext cx="7166880" cy="547020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Bandwidth (R)= 1Gbps</a:t>
            </a:r>
            <a:br>
              <a:rPr sz="2600"/>
            </a:br>
            <a:r>
              <a:rPr lang="en-US" sz="2600" b="0" strike="noStrike" spc="-1">
                <a:solidFill>
                  <a:srgbClr val="000000"/>
                </a:solidFill>
                <a:latin typeface="Montserrat"/>
              </a:rPr>
              <a:t>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Packet size (L) = 1000 bytes</a:t>
            </a:r>
            <a:br>
              <a:rPr sz="2600"/>
            </a:br>
            <a:r>
              <a:rPr lang="en-US" sz="2600" b="0" strike="noStrike" spc="-1">
                <a:solidFill>
                  <a:srgbClr val="000000"/>
                </a:solidFill>
                <a:latin typeface="Montserrat"/>
              </a:rPr>
              <a:t>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RTT = 30ms</a:t>
            </a:r>
            <a:br>
              <a:rPr sz="2600"/>
            </a:br>
            <a:r>
              <a:rPr lang="en-US" sz="2600" b="0" strike="noStrike" spc="-1">
                <a:solidFill>
                  <a:srgbClr val="000000"/>
                </a:solidFill>
                <a:latin typeface="Montserrat"/>
              </a:rPr>
              <a:t>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T</a:t>
            </a:r>
            <a:r>
              <a:rPr lang="en-US" sz="2600" b="0" strike="noStrike" spc="-1" baseline="-33000">
                <a:solidFill>
                  <a:srgbClr val="000000"/>
                </a:solidFill>
                <a:latin typeface="Montserrat"/>
                <a:ea typeface="Montserrat"/>
              </a:rPr>
              <a:t>trans </a:t>
            </a: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= L/R = 8000bits/10</a:t>
            </a:r>
            <a:r>
              <a:rPr lang="en-US" sz="2600" b="0" strike="noStrike" spc="-1" baseline="33000">
                <a:solidFill>
                  <a:srgbClr val="000000"/>
                </a:solidFill>
                <a:latin typeface="Montserrat"/>
                <a:ea typeface="Montserrat"/>
              </a:rPr>
              <a:t>9</a:t>
            </a: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bits/sec = 8microsecond</a:t>
            </a:r>
            <a:br>
              <a:rPr sz="2600"/>
            </a:br>
            <a:r>
              <a:rPr lang="en-US" sz="2600" b="0" strike="noStrike" spc="-1">
                <a:solidFill>
                  <a:srgbClr val="000000"/>
                </a:solidFill>
                <a:latin typeface="Montserrat"/>
              </a:rPr>
              <a:t>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T</a:t>
            </a:r>
            <a:r>
              <a:rPr lang="en-US" sz="2600" b="0" strike="noStrike" spc="-1" baseline="-33000">
                <a:solidFill>
                  <a:srgbClr val="000000"/>
                </a:solidFill>
                <a:latin typeface="Montserrat"/>
                <a:ea typeface="Montserrat"/>
              </a:rPr>
              <a:t>prop </a:t>
            </a: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= 15ms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Total Delay = 15.008 ms</a:t>
            </a:r>
            <a:br>
              <a:rPr sz="2600"/>
            </a:br>
            <a:r>
              <a:rPr lang="en-US" sz="2600" b="0" strike="noStrike" spc="-1">
                <a:solidFill>
                  <a:srgbClr val="000000"/>
                </a:solidFill>
                <a:latin typeface="Montserrat"/>
              </a:rPr>
              <a:t>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4" name="Picture 403"/>
          <p:cNvPicPr/>
          <p:nvPr/>
        </p:nvPicPr>
        <p:blipFill>
          <a:blip r:embed="rId3"/>
          <a:stretch/>
        </p:blipFill>
        <p:spPr>
          <a:xfrm>
            <a:off x="7855200" y="1920240"/>
            <a:ext cx="3571560" cy="1875960"/>
          </a:xfrm>
          <a:prstGeom prst="rect">
            <a:avLst/>
          </a:prstGeom>
          <a:ln w="54720">
            <a:noFill/>
          </a:ln>
        </p:spPr>
      </p:pic>
      <p:sp>
        <p:nvSpPr>
          <p:cNvPr id="405" name="TextBox 404"/>
          <p:cNvSpPr txBox="1"/>
          <p:nvPr/>
        </p:nvSpPr>
        <p:spPr>
          <a:xfrm>
            <a:off x="8778240" y="4114800"/>
            <a:ext cx="148680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Kurose/Ross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Stop and Wait – How does it perform?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CustomShape 2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CustomShape 2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TextBox 408"/>
          <p:cNvSpPr txBox="1"/>
          <p:nvPr/>
        </p:nvSpPr>
        <p:spPr>
          <a:xfrm>
            <a:off x="788400" y="2011680"/>
            <a:ext cx="7166880" cy="451800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Sender transmits for only 0.008 ms in 30.008ms</a:t>
            </a:r>
            <a:br>
              <a:rPr sz="2600"/>
            </a:br>
            <a:r>
              <a:rPr lang="en-US" sz="2600" b="0" strike="noStrike" spc="-1">
                <a:solidFill>
                  <a:srgbClr val="000000"/>
                </a:solidFill>
                <a:latin typeface="Montserrat"/>
              </a:rPr>
              <a:t>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Utilization = 0.008/30.008 = 0.00027</a:t>
            </a:r>
            <a:br>
              <a:rPr sz="2600"/>
            </a:br>
            <a:r>
              <a:rPr lang="en-US" sz="2600" b="0" strike="noStrike" spc="-1">
                <a:solidFill>
                  <a:srgbClr val="000000"/>
                </a:solidFill>
                <a:latin typeface="Montserrat"/>
              </a:rPr>
              <a:t>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One bit at a time</a:t>
            </a:r>
            <a:br>
              <a:rPr sz="2600"/>
            </a:br>
            <a:r>
              <a:rPr lang="en-US" sz="2600" b="0" strike="noStrike" spc="-1">
                <a:solidFill>
                  <a:srgbClr val="000000"/>
                </a:solidFill>
                <a:latin typeface="Montserrat"/>
              </a:rPr>
              <a:t>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Worse when loss happens!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TextBox 409"/>
          <p:cNvSpPr txBox="1"/>
          <p:nvPr/>
        </p:nvSpPr>
        <p:spPr>
          <a:xfrm>
            <a:off x="7855200" y="1920240"/>
            <a:ext cx="3571560" cy="1875960"/>
          </a:xfrm>
          <a:prstGeom prst="rect">
            <a:avLst/>
          </a:prstGeom>
          <a:blipFill rotWithShape="0">
            <a:blip r:embed="rId3"/>
            <a:stretch/>
          </a:blipFill>
          <a:ln w="54720">
            <a:noFill/>
          </a:ln>
        </p:spPr>
        <p:txBody>
          <a:bodyPr lIns="90000" tIns="45000" rIns="90000" bIns="45000" anchor="ctr" anchorCtr="1">
            <a:noAutofit/>
          </a:bodyPr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ACK</a:t>
            </a:r>
          </a:p>
        </p:txBody>
      </p:sp>
      <p:sp>
        <p:nvSpPr>
          <p:cNvPr id="411" name="TextBox 410"/>
          <p:cNvSpPr txBox="1"/>
          <p:nvPr/>
        </p:nvSpPr>
        <p:spPr>
          <a:xfrm>
            <a:off x="9052560" y="5669280"/>
            <a:ext cx="148680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Kurose/Ross</a:t>
            </a:r>
          </a:p>
        </p:txBody>
      </p:sp>
      <p:sp>
        <p:nvSpPr>
          <p:cNvPr id="412" name="TextBox 411"/>
          <p:cNvSpPr txBox="1"/>
          <p:nvPr/>
        </p:nvSpPr>
        <p:spPr>
          <a:xfrm>
            <a:off x="8046720" y="1463040"/>
            <a:ext cx="320040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t0</a:t>
            </a:r>
          </a:p>
        </p:txBody>
      </p:sp>
      <p:sp>
        <p:nvSpPr>
          <p:cNvPr id="413" name="TextBox 412"/>
          <p:cNvSpPr txBox="1"/>
          <p:nvPr/>
        </p:nvSpPr>
        <p:spPr>
          <a:xfrm>
            <a:off x="10426320" y="1463040"/>
            <a:ext cx="120168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t0+15.008</a:t>
            </a:r>
          </a:p>
        </p:txBody>
      </p:sp>
      <p:sp>
        <p:nvSpPr>
          <p:cNvPr id="414" name="TextBox 413"/>
          <p:cNvSpPr txBox="1"/>
          <p:nvPr/>
        </p:nvSpPr>
        <p:spPr>
          <a:xfrm>
            <a:off x="7772400" y="3108960"/>
            <a:ext cx="120168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t0+30.008</a:t>
            </a:r>
          </a:p>
        </p:txBody>
      </p:sp>
      <p:sp>
        <p:nvSpPr>
          <p:cNvPr id="415" name="TextBox 414"/>
          <p:cNvSpPr txBox="1"/>
          <p:nvPr/>
        </p:nvSpPr>
        <p:spPr>
          <a:xfrm>
            <a:off x="10424160" y="3070080"/>
            <a:ext cx="120168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t0+15.008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Sliding window to the rescue!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CustomShape 2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9" name="Picture 418"/>
          <p:cNvPicPr/>
          <p:nvPr/>
        </p:nvPicPr>
        <p:blipFill>
          <a:blip r:embed="rId3"/>
          <a:stretch/>
        </p:blipFill>
        <p:spPr>
          <a:xfrm>
            <a:off x="2118600" y="1989000"/>
            <a:ext cx="8305560" cy="4781160"/>
          </a:xfrm>
          <a:prstGeom prst="rect">
            <a:avLst/>
          </a:prstGeom>
          <a:ln w="54720">
            <a:noFill/>
          </a:ln>
        </p:spPr>
      </p:pic>
      <p:sp>
        <p:nvSpPr>
          <p:cNvPr id="420" name="TextBox 419"/>
          <p:cNvSpPr txBox="1"/>
          <p:nvPr/>
        </p:nvSpPr>
        <p:spPr>
          <a:xfrm>
            <a:off x="5943600" y="1288440"/>
            <a:ext cx="6067800" cy="129780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Utilization = 0.008*3/30.008 = 0.00079 (3 times increase)</a:t>
            </a:r>
            <a:br>
              <a:rPr sz="2600"/>
            </a:b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Sliding window to the rescue!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CustomShape 2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CustomShape 2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4" name="Picture 423"/>
          <p:cNvPicPr/>
          <p:nvPr/>
        </p:nvPicPr>
        <p:blipFill>
          <a:blip r:embed="rId3"/>
          <a:stretch/>
        </p:blipFill>
        <p:spPr>
          <a:xfrm>
            <a:off x="2118600" y="1989000"/>
            <a:ext cx="8305560" cy="4781160"/>
          </a:xfrm>
          <a:prstGeom prst="rect">
            <a:avLst/>
          </a:prstGeom>
          <a:ln w="54720">
            <a:noFill/>
          </a:ln>
        </p:spPr>
      </p:pic>
      <p:sp>
        <p:nvSpPr>
          <p:cNvPr id="425" name="TextBox 424"/>
          <p:cNvSpPr txBox="1"/>
          <p:nvPr/>
        </p:nvSpPr>
        <p:spPr>
          <a:xfrm>
            <a:off x="5943600" y="1288440"/>
            <a:ext cx="6067800" cy="129780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Utilization = 0.008*3/30.008 = 0.00079 (3 times increase)</a:t>
            </a:r>
            <a:br>
              <a:rPr sz="2600"/>
            </a:b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_0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Sliding window – How does this work?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CustomShape 2_2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CustomShape 2_3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9" name="Picture 428"/>
          <p:cNvPicPr/>
          <p:nvPr/>
        </p:nvPicPr>
        <p:blipFill>
          <a:blip r:embed="rId3"/>
          <a:stretch/>
        </p:blipFill>
        <p:spPr>
          <a:xfrm>
            <a:off x="1030680" y="2103120"/>
            <a:ext cx="6650280" cy="1524960"/>
          </a:xfrm>
          <a:prstGeom prst="rect">
            <a:avLst/>
          </a:prstGeom>
          <a:ln w="54720">
            <a:noFill/>
          </a:ln>
        </p:spPr>
      </p:pic>
      <p:sp>
        <p:nvSpPr>
          <p:cNvPr id="430" name="TextBox 429"/>
          <p:cNvSpPr txBox="1"/>
          <p:nvPr/>
        </p:nvSpPr>
        <p:spPr>
          <a:xfrm>
            <a:off x="8321040" y="2103120"/>
            <a:ext cx="3200400" cy="103644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Outstanding requests → SWS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22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LFS - LAR &lt;= SWS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TextBox 430"/>
          <p:cNvSpPr txBox="1"/>
          <p:nvPr/>
        </p:nvSpPr>
        <p:spPr>
          <a:xfrm>
            <a:off x="5486400" y="3840480"/>
            <a:ext cx="186948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Last Frame Sent</a:t>
            </a:r>
          </a:p>
        </p:txBody>
      </p:sp>
      <p:sp>
        <p:nvSpPr>
          <p:cNvPr id="432" name="TextBox 431"/>
          <p:cNvSpPr txBox="1"/>
          <p:nvPr/>
        </p:nvSpPr>
        <p:spPr>
          <a:xfrm>
            <a:off x="1788120" y="3859920"/>
            <a:ext cx="202032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Last Frame Acked</a:t>
            </a:r>
          </a:p>
        </p:txBody>
      </p:sp>
      <p:sp>
        <p:nvSpPr>
          <p:cNvPr id="433" name="TextBox 432"/>
          <p:cNvSpPr txBox="1"/>
          <p:nvPr/>
        </p:nvSpPr>
        <p:spPr>
          <a:xfrm>
            <a:off x="3657600" y="1642680"/>
            <a:ext cx="224568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Sliding Window Size</a:t>
            </a:r>
          </a:p>
        </p:txBody>
      </p:sp>
      <p:pic>
        <p:nvPicPr>
          <p:cNvPr id="434" name="Picture 433"/>
          <p:cNvPicPr/>
          <p:nvPr/>
        </p:nvPicPr>
        <p:blipFill>
          <a:blip r:embed="rId4"/>
          <a:stretch/>
        </p:blipFill>
        <p:spPr>
          <a:xfrm>
            <a:off x="1593000" y="4572000"/>
            <a:ext cx="5630760" cy="1306800"/>
          </a:xfrm>
          <a:prstGeom prst="rect">
            <a:avLst/>
          </a:prstGeom>
          <a:ln w="54720">
            <a:noFill/>
          </a:ln>
        </p:spPr>
      </p:pic>
      <p:sp>
        <p:nvSpPr>
          <p:cNvPr id="435" name="TextBox 434"/>
          <p:cNvSpPr txBox="1"/>
          <p:nvPr/>
        </p:nvSpPr>
        <p:spPr>
          <a:xfrm>
            <a:off x="5029200" y="5878800"/>
            <a:ext cx="251388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Last Acceptable Frame</a:t>
            </a:r>
          </a:p>
        </p:txBody>
      </p:sp>
      <p:sp>
        <p:nvSpPr>
          <p:cNvPr id="436" name="TextBox 435"/>
          <p:cNvSpPr txBox="1"/>
          <p:nvPr/>
        </p:nvSpPr>
        <p:spPr>
          <a:xfrm>
            <a:off x="1600920" y="5878800"/>
            <a:ext cx="234936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Last Frame Received</a:t>
            </a:r>
          </a:p>
        </p:txBody>
      </p:sp>
      <p:sp>
        <p:nvSpPr>
          <p:cNvPr id="437" name="TextBox 436"/>
          <p:cNvSpPr txBox="1"/>
          <p:nvPr/>
        </p:nvSpPr>
        <p:spPr>
          <a:xfrm>
            <a:off x="8229600" y="4023360"/>
            <a:ext cx="91512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Sender</a:t>
            </a:r>
          </a:p>
        </p:txBody>
      </p:sp>
      <p:sp>
        <p:nvSpPr>
          <p:cNvPr id="438" name="Straight Connector 437"/>
          <p:cNvSpPr/>
          <p:nvPr/>
        </p:nvSpPr>
        <p:spPr>
          <a:xfrm flipH="1" flipV="1">
            <a:off x="7498080" y="3628080"/>
            <a:ext cx="731520" cy="395280"/>
          </a:xfrm>
          <a:prstGeom prst="line">
            <a:avLst/>
          </a:prstGeom>
          <a:ln w="5472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Rectangle 438"/>
          <p:cNvSpPr/>
          <p:nvPr/>
        </p:nvSpPr>
        <p:spPr>
          <a:xfrm>
            <a:off x="640080" y="1642680"/>
            <a:ext cx="7040880" cy="265500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CustomShape 1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Sliding window - 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Go-Back-N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CustomShape 2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CustomShape 2"/>
          <p:cNvSpPr/>
          <p:nvPr/>
        </p:nvSpPr>
        <p:spPr>
          <a:xfrm>
            <a:off x="1081440" y="2025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3" name="Picture 442"/>
          <p:cNvPicPr/>
          <p:nvPr/>
        </p:nvPicPr>
        <p:blipFill>
          <a:blip r:embed="rId3"/>
          <a:stretch/>
        </p:blipFill>
        <p:spPr>
          <a:xfrm>
            <a:off x="5595120" y="22320"/>
            <a:ext cx="5525280" cy="6857640"/>
          </a:xfrm>
          <a:prstGeom prst="rect">
            <a:avLst/>
          </a:prstGeom>
          <a:ln w="54720">
            <a:noFill/>
          </a:ln>
        </p:spPr>
      </p:pic>
      <p:sp>
        <p:nvSpPr>
          <p:cNvPr id="444" name="TextBox 443"/>
          <p:cNvSpPr txBox="1"/>
          <p:nvPr/>
        </p:nvSpPr>
        <p:spPr>
          <a:xfrm>
            <a:off x="788400" y="2011680"/>
            <a:ext cx="7166880" cy="451800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Can transmit N bits before ACK</a:t>
            </a:r>
            <a:br>
              <a:rPr sz="2600"/>
            </a:br>
            <a:r>
              <a:rPr lang="en-US" sz="2600" b="0" strike="noStrike" spc="-1">
                <a:solidFill>
                  <a:srgbClr val="000000"/>
                </a:solidFill>
                <a:latin typeface="Montserrat"/>
              </a:rPr>
              <a:t>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See the problem?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Can not move forward</a:t>
            </a:r>
            <a:br>
              <a:rPr sz="2600"/>
            </a:b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until all previous packets are</a:t>
            </a:r>
            <a:br>
              <a:rPr sz="2600"/>
            </a:b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acknowledged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CustomShape 1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Sliding Window - Selective Repeat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CustomShape 2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CustomShape 2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TextBox 447"/>
          <p:cNvSpPr txBox="1"/>
          <p:nvPr/>
        </p:nvSpPr>
        <p:spPr>
          <a:xfrm>
            <a:off x="788400" y="2011680"/>
            <a:ext cx="7166880" cy="49201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Receiver: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Individually acks all packets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Buffers packets as necessary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Buffer packets until lost packets are received</a:t>
            </a:r>
            <a:br>
              <a:rPr sz="2600"/>
            </a:br>
            <a:r>
              <a:rPr lang="en-US" sz="2600" b="0" strike="noStrike" spc="-1">
                <a:solidFill>
                  <a:srgbClr val="000000"/>
                </a:solidFill>
                <a:latin typeface="Montserrat"/>
              </a:rPr>
              <a:t>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Sender: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Resend packets </a:t>
            </a:r>
            <a:r>
              <a:rPr lang="en-US" sz="2600" b="1" i="1" strike="noStrike" spc="-1">
                <a:solidFill>
                  <a:srgbClr val="000000"/>
                </a:solidFill>
                <a:latin typeface="Montserrat"/>
                <a:ea typeface="Montserrat"/>
              </a:rPr>
              <a:t>(only) </a:t>
            </a: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for which ACK not received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Timer for each unACKed packet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Can send only n packets</a:t>
            </a:r>
            <a:br>
              <a:rPr sz="2600"/>
            </a:br>
            <a:r>
              <a:rPr lang="en-US" sz="2600" b="0" strike="noStrike" spc="-1">
                <a:solidFill>
                  <a:srgbClr val="000000"/>
                </a:solidFill>
                <a:latin typeface="Montserrat"/>
              </a:rPr>
              <a:t>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TextBox 448"/>
          <p:cNvSpPr txBox="1"/>
          <p:nvPr/>
        </p:nvSpPr>
        <p:spPr>
          <a:xfrm>
            <a:off x="7132320" y="1645920"/>
            <a:ext cx="4297680" cy="199260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http://www.exa.unicen.edu.ar/catedras/comdat1/material/Filminas3_Practico3.swf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Rectangle 332"/>
          <p:cNvSpPr/>
          <p:nvPr/>
        </p:nvSpPr>
        <p:spPr>
          <a:xfrm>
            <a:off x="1097280" y="2011680"/>
            <a:ext cx="2286000" cy="64008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latin typeface="Montserrat"/>
              </a:rPr>
              <a:t>Apps (HTTP)</a:t>
            </a:r>
          </a:p>
        </p:txBody>
      </p:sp>
      <p:sp>
        <p:nvSpPr>
          <p:cNvPr id="334" name="Rectangle 333"/>
          <p:cNvSpPr/>
          <p:nvPr/>
        </p:nvSpPr>
        <p:spPr>
          <a:xfrm>
            <a:off x="1097280" y="3108960"/>
            <a:ext cx="2286000" cy="64008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latin typeface="Montserrat"/>
              </a:rPr>
              <a:t>Transport (TCP/UDP)</a:t>
            </a:r>
          </a:p>
        </p:txBody>
      </p:sp>
      <p:sp>
        <p:nvSpPr>
          <p:cNvPr id="335" name="Rectangle 334"/>
          <p:cNvSpPr/>
          <p:nvPr/>
        </p:nvSpPr>
        <p:spPr>
          <a:xfrm>
            <a:off x="1077840" y="4023360"/>
            <a:ext cx="2286000" cy="64008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latin typeface="Montserrat"/>
              </a:rPr>
              <a:t>Network (IP)</a:t>
            </a:r>
          </a:p>
        </p:txBody>
      </p:sp>
      <p:sp>
        <p:nvSpPr>
          <p:cNvPr id="336" name="Rectangle 335"/>
          <p:cNvSpPr/>
          <p:nvPr/>
        </p:nvSpPr>
        <p:spPr>
          <a:xfrm>
            <a:off x="1077840" y="4887360"/>
            <a:ext cx="2286000" cy="640080"/>
          </a:xfrm>
          <a:prstGeom prst="rect">
            <a:avLst/>
          </a:prstGeom>
          <a:noFill/>
          <a:ln w="5472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latin typeface="Montserrat"/>
              </a:rPr>
              <a:t>Link (Ethernet)</a:t>
            </a:r>
          </a:p>
        </p:txBody>
      </p:sp>
      <p:sp>
        <p:nvSpPr>
          <p:cNvPr id="337" name="Rectangle 336"/>
          <p:cNvSpPr/>
          <p:nvPr/>
        </p:nvSpPr>
        <p:spPr>
          <a:xfrm>
            <a:off x="9017280" y="2011680"/>
            <a:ext cx="2286000" cy="64008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latin typeface="Montserrat"/>
              </a:rPr>
              <a:t>Apps (HTTP)</a:t>
            </a:r>
          </a:p>
        </p:txBody>
      </p:sp>
      <p:sp>
        <p:nvSpPr>
          <p:cNvPr id="338" name="Rectangle 337"/>
          <p:cNvSpPr/>
          <p:nvPr/>
        </p:nvSpPr>
        <p:spPr>
          <a:xfrm>
            <a:off x="9017280" y="3108960"/>
            <a:ext cx="2286000" cy="64008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latin typeface="Montserrat"/>
              </a:rPr>
              <a:t>Transport (TCP/UDP)</a:t>
            </a:r>
          </a:p>
        </p:txBody>
      </p:sp>
      <p:sp>
        <p:nvSpPr>
          <p:cNvPr id="339" name="Rectangle 338"/>
          <p:cNvSpPr/>
          <p:nvPr/>
        </p:nvSpPr>
        <p:spPr>
          <a:xfrm>
            <a:off x="8997840" y="4023360"/>
            <a:ext cx="2286000" cy="64008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latin typeface="Montserrat"/>
              </a:rPr>
              <a:t>Network (IP)</a:t>
            </a:r>
          </a:p>
        </p:txBody>
      </p:sp>
      <p:sp>
        <p:nvSpPr>
          <p:cNvPr id="340" name="Rectangle 339"/>
          <p:cNvSpPr/>
          <p:nvPr/>
        </p:nvSpPr>
        <p:spPr>
          <a:xfrm>
            <a:off x="8997840" y="4887360"/>
            <a:ext cx="2286000" cy="640080"/>
          </a:xfrm>
          <a:prstGeom prst="rect">
            <a:avLst/>
          </a:prstGeom>
          <a:noFill/>
          <a:ln w="5472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latin typeface="Montserrat"/>
              </a:rPr>
              <a:t>Link (Ethernet)</a:t>
            </a:r>
          </a:p>
        </p:txBody>
      </p:sp>
      <p:sp>
        <p:nvSpPr>
          <p:cNvPr id="341" name="Rectangle 340"/>
          <p:cNvSpPr/>
          <p:nvPr/>
        </p:nvSpPr>
        <p:spPr>
          <a:xfrm>
            <a:off x="3741840" y="5139360"/>
            <a:ext cx="2286000" cy="64008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latin typeface="Montserrat"/>
              </a:rPr>
              <a:t>Ethernet Interface</a:t>
            </a:r>
          </a:p>
        </p:txBody>
      </p:sp>
      <p:sp>
        <p:nvSpPr>
          <p:cNvPr id="342" name="Rectangle 341"/>
          <p:cNvSpPr/>
          <p:nvPr/>
        </p:nvSpPr>
        <p:spPr>
          <a:xfrm>
            <a:off x="3657600" y="4023360"/>
            <a:ext cx="2468880" cy="173736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Rectangle 342"/>
          <p:cNvSpPr/>
          <p:nvPr/>
        </p:nvSpPr>
        <p:spPr>
          <a:xfrm>
            <a:off x="6441840" y="5103360"/>
            <a:ext cx="2286000" cy="64008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latin typeface="Montserrat"/>
              </a:rPr>
              <a:t>Ethernet Interface</a:t>
            </a:r>
          </a:p>
        </p:txBody>
      </p:sp>
      <p:sp>
        <p:nvSpPr>
          <p:cNvPr id="344" name="Rectangle 343"/>
          <p:cNvSpPr/>
          <p:nvPr/>
        </p:nvSpPr>
        <p:spPr>
          <a:xfrm>
            <a:off x="6357600" y="4023360"/>
            <a:ext cx="2468880" cy="173736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Straight Connector 344"/>
          <p:cNvSpPr/>
          <p:nvPr/>
        </p:nvSpPr>
        <p:spPr>
          <a:xfrm>
            <a:off x="3383280" y="3291840"/>
            <a:ext cx="5634000" cy="0"/>
          </a:xfrm>
          <a:prstGeom prst="line">
            <a:avLst/>
          </a:prstGeom>
          <a:ln w="54720">
            <a:solidFill>
              <a:srgbClr val="FF3838"/>
            </a:solidFill>
            <a:custDash>
              <a:ds d="197000" sp="197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3863520" y="2926080"/>
            <a:ext cx="127188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Segments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Straight Connector 346"/>
          <p:cNvSpPr/>
          <p:nvPr/>
        </p:nvSpPr>
        <p:spPr>
          <a:xfrm>
            <a:off x="3383280" y="2250720"/>
            <a:ext cx="5634000" cy="0"/>
          </a:xfrm>
          <a:prstGeom prst="line">
            <a:avLst/>
          </a:prstGeom>
          <a:ln w="54720">
            <a:solidFill>
              <a:srgbClr val="FF0000"/>
            </a:solidFill>
            <a:custDash>
              <a:ds d="197000" sp="197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3899520" y="1884960"/>
            <a:ext cx="67464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Data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Straight Connector 348"/>
          <p:cNvSpPr/>
          <p:nvPr/>
        </p:nvSpPr>
        <p:spPr>
          <a:xfrm>
            <a:off x="3383280" y="4410720"/>
            <a:ext cx="5634000" cy="0"/>
          </a:xfrm>
          <a:prstGeom prst="line">
            <a:avLst/>
          </a:prstGeom>
          <a:ln w="54720">
            <a:solidFill>
              <a:srgbClr val="3465A4"/>
            </a:solidFill>
            <a:custDash>
              <a:ds d="197000" sp="197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TextBox 349"/>
          <p:cNvSpPr txBox="1"/>
          <p:nvPr/>
        </p:nvSpPr>
        <p:spPr>
          <a:xfrm>
            <a:off x="3863520" y="4044960"/>
            <a:ext cx="104184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Packets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Straight Connector 350"/>
          <p:cNvSpPr/>
          <p:nvPr/>
        </p:nvSpPr>
        <p:spPr>
          <a:xfrm>
            <a:off x="3383280" y="5274720"/>
            <a:ext cx="5634000" cy="0"/>
          </a:xfrm>
          <a:prstGeom prst="line">
            <a:avLst/>
          </a:prstGeom>
          <a:ln w="54720">
            <a:solidFill>
              <a:srgbClr val="069A2E"/>
            </a:solidFill>
            <a:custDash>
              <a:ds d="197000" sp="197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3863520" y="4764960"/>
            <a:ext cx="99144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Frames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2268360" y="6146640"/>
            <a:ext cx="166356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Bits (1010001)</a:t>
            </a:r>
          </a:p>
        </p:txBody>
      </p:sp>
      <p:pic>
        <p:nvPicPr>
          <p:cNvPr id="354" name="Picture 353"/>
          <p:cNvPicPr/>
          <p:nvPr/>
        </p:nvPicPr>
        <p:blipFill>
          <a:blip r:embed="rId2"/>
          <a:stretch/>
        </p:blipFill>
        <p:spPr>
          <a:xfrm>
            <a:off x="1005840" y="66960"/>
            <a:ext cx="2590560" cy="1761840"/>
          </a:xfrm>
          <a:prstGeom prst="rect">
            <a:avLst/>
          </a:prstGeom>
          <a:ln w="54720">
            <a:noFill/>
          </a:ln>
        </p:spPr>
      </p:pic>
      <p:cxnSp>
        <p:nvCxnSpPr>
          <p:cNvPr id="355" name="Elbow Connector 354"/>
          <p:cNvCxnSpPr>
            <a:stCxn id="336" idx="4294967295"/>
            <a:endCxn id="342" idx="2"/>
          </p:cNvCxnSpPr>
          <p:nvPr/>
        </p:nvCxnSpPr>
        <p:spPr>
          <a:xfrm rot="16200000" flipH="1">
            <a:off x="3439800" y="4308480"/>
            <a:ext cx="233640" cy="2671560"/>
          </a:xfrm>
          <a:prstGeom prst="bentConnector3">
            <a:avLst>
              <a:gd name="adj1" fmla="val 491975"/>
            </a:avLst>
          </a:prstGeom>
          <a:ln w="54720">
            <a:solidFill>
              <a:srgbClr val="FF0000"/>
            </a:solidFill>
            <a:custDash>
              <a:ds d="33553" sp="83553"/>
              <a:ds d="33553" sp="83553"/>
              <a:ds d="167105" sp="83553"/>
              <a:ds d="167105" sp="83553"/>
              <a:ds d="167105" sp="83553"/>
            </a:custDash>
            <a:round/>
          </a:ln>
        </p:spPr>
      </p:cxnSp>
      <p:cxnSp>
        <p:nvCxnSpPr>
          <p:cNvPr id="356" name="Elbow Connector 355"/>
          <p:cNvCxnSpPr>
            <a:stCxn id="342" idx="4294967295"/>
            <a:endCxn id="344" idx="2"/>
          </p:cNvCxnSpPr>
          <p:nvPr/>
        </p:nvCxnSpPr>
        <p:spPr>
          <a:xfrm rot="16200000">
            <a:off x="6242040" y="4410720"/>
            <a:ext cx="360" cy="2700360"/>
          </a:xfrm>
          <a:prstGeom prst="bentConnector3">
            <a:avLst>
              <a:gd name="adj1" fmla="val 101600000"/>
            </a:avLst>
          </a:prstGeom>
          <a:ln w="54720">
            <a:solidFill>
              <a:srgbClr val="158466"/>
            </a:solidFill>
            <a:round/>
          </a:ln>
        </p:spPr>
      </p:cxnSp>
      <p:cxnSp>
        <p:nvCxnSpPr>
          <p:cNvPr id="357" name="Elbow Connector 356"/>
          <p:cNvCxnSpPr>
            <a:stCxn id="344" idx="2"/>
            <a:endCxn id="340" idx="2"/>
          </p:cNvCxnSpPr>
          <p:nvPr/>
        </p:nvCxnSpPr>
        <p:spPr>
          <a:xfrm rot="5400000" flipH="1" flipV="1">
            <a:off x="8749800" y="4369680"/>
            <a:ext cx="233640" cy="2549160"/>
          </a:xfrm>
          <a:prstGeom prst="bentConnector3">
            <a:avLst>
              <a:gd name="adj1" fmla="val -391975"/>
            </a:avLst>
          </a:prstGeom>
          <a:ln w="54720">
            <a:solidFill>
              <a:srgbClr val="FF0000"/>
            </a:solidFill>
            <a:custDash>
              <a:ds d="197000" sp="197000"/>
            </a:custDash>
            <a:round/>
          </a:ln>
        </p:spPr>
      </p:cxnSp>
      <p:pic>
        <p:nvPicPr>
          <p:cNvPr id="358" name="Picture 357"/>
          <p:cNvPicPr/>
          <p:nvPr/>
        </p:nvPicPr>
        <p:blipFill>
          <a:blip r:embed="rId2"/>
          <a:stretch/>
        </p:blipFill>
        <p:spPr>
          <a:xfrm>
            <a:off x="8869680" y="91440"/>
            <a:ext cx="2590560" cy="1761840"/>
          </a:xfrm>
          <a:prstGeom prst="rect">
            <a:avLst/>
          </a:prstGeom>
          <a:ln w="54720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CustomShape 1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Sliding window - </a:t>
            </a:r>
            <a:br>
              <a:rPr sz="3400"/>
            </a:b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Selective Repeat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CustomShape 2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CustomShape 2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3" name="Picture 452"/>
          <p:cNvPicPr/>
          <p:nvPr/>
        </p:nvPicPr>
        <p:blipFill>
          <a:blip r:embed="rId3"/>
          <a:stretch/>
        </p:blipFill>
        <p:spPr>
          <a:xfrm>
            <a:off x="1284480" y="2106000"/>
            <a:ext cx="8591040" cy="4676400"/>
          </a:xfrm>
          <a:prstGeom prst="rect">
            <a:avLst/>
          </a:prstGeom>
          <a:ln w="5472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CustomShape 2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CustomShape 2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7" name="Picture 456"/>
          <p:cNvPicPr/>
          <p:nvPr/>
        </p:nvPicPr>
        <p:blipFill>
          <a:blip r:embed="rId3"/>
          <a:stretch/>
        </p:blipFill>
        <p:spPr>
          <a:xfrm>
            <a:off x="4023360" y="7920"/>
            <a:ext cx="7315200" cy="6860160"/>
          </a:xfrm>
          <a:prstGeom prst="rect">
            <a:avLst/>
          </a:prstGeom>
          <a:ln w="54720">
            <a:noFill/>
          </a:ln>
        </p:spPr>
      </p:pic>
      <p:sp>
        <p:nvSpPr>
          <p:cNvPr id="458" name="TextBox 457"/>
          <p:cNvSpPr txBox="1"/>
          <p:nvPr/>
        </p:nvSpPr>
        <p:spPr>
          <a:xfrm>
            <a:off x="548640" y="92160"/>
            <a:ext cx="5212080" cy="310788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8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Sliding window - </a:t>
            </a:r>
            <a:br>
              <a:rPr sz="2800"/>
            </a:br>
            <a:r>
              <a:rPr lang="en-US" sz="28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Selective Repeat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CustomShape 1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Sliding window - </a:t>
            </a:r>
            <a:br>
              <a:rPr sz="3400"/>
            </a:b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Selective Repeat - LOSS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CustomShape 2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TextBox 461"/>
          <p:cNvSpPr txBox="1"/>
          <p:nvPr/>
        </p:nvSpPr>
        <p:spPr>
          <a:xfrm>
            <a:off x="788400" y="2011680"/>
            <a:ext cx="5612400" cy="451800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1" strike="noStrike" spc="-1">
                <a:solidFill>
                  <a:srgbClr val="000000"/>
                </a:solidFill>
                <a:latin typeface="Montserrat"/>
                <a:ea typeface="Montserrat"/>
              </a:rPr>
              <a:t>Sender</a:t>
            </a:r>
            <a:r>
              <a:rPr lang="en-US" sz="22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: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Data received, if next to-be-sent-packet’s seq # within window, send. Else, buffer or return to application.</a:t>
            </a:r>
            <a:br>
              <a:rPr sz="2200"/>
            </a:br>
            <a:r>
              <a:rPr lang="en-US" sz="2200" b="0" strike="noStrike" spc="-1">
                <a:solidFill>
                  <a:srgbClr val="000000"/>
                </a:solidFill>
                <a:latin typeface="Montserrat"/>
              </a:rPr>
              <a:t> 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Timeout: Each packet has its own timer. resend the packet</a:t>
            </a:r>
            <a:br>
              <a:rPr sz="2200"/>
            </a:br>
            <a:r>
              <a:rPr lang="en-US" sz="2200" b="0" strike="noStrike" spc="-1">
                <a:solidFill>
                  <a:srgbClr val="000000"/>
                </a:solidFill>
                <a:latin typeface="Montserrat"/>
              </a:rPr>
              <a:t> 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ACK received: Mark received,</a:t>
            </a:r>
            <a:br>
              <a:rPr sz="2200"/>
            </a:br>
            <a:r>
              <a:rPr lang="en-US" sz="22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Advance window to next unacked seq # if ack for send_base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TextBox 462"/>
          <p:cNvSpPr txBox="1"/>
          <p:nvPr/>
        </p:nvSpPr>
        <p:spPr>
          <a:xfrm>
            <a:off x="6400800" y="1974240"/>
            <a:ext cx="5886720" cy="451800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latin typeface="Montserrat"/>
                <a:ea typeface="Montserrat"/>
              </a:rPr>
              <a:t>Receiver</a:t>
            </a:r>
            <a:r>
              <a:rPr lang="en-US" sz="20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, packet (n)</a:t>
            </a:r>
            <a:br>
              <a:rPr sz="2000"/>
            </a:br>
            <a:r>
              <a:rPr lang="en-US" sz="2000" b="0" strike="noStrike" spc="-1">
                <a:solidFill>
                  <a:srgbClr val="000000"/>
                </a:solidFill>
                <a:latin typeface="Montserrat"/>
              </a:rPr>
              <a:t>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Sequence between recev_base, recv_base + N - 1, send ack (n)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Out of order: buffer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In-order or closes gap – deliver to application</a:t>
            </a:r>
            <a:br>
              <a:rPr sz="2000"/>
            </a:br>
            <a:r>
              <a:rPr lang="en-US" sz="2000" b="0" strike="noStrike" spc="-1">
                <a:solidFill>
                  <a:srgbClr val="000000"/>
                </a:solidFill>
                <a:latin typeface="Montserrat"/>
              </a:rPr>
              <a:t>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Packet within &lt;recv_base-N, recv_base -1&gt;, ACK(n)</a:t>
            </a: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Montserrat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Otherwise: Ignore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814320" y="232920"/>
            <a:ext cx="11042640" cy="584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marL="216000" indent="0"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Montserrat"/>
              </a:rPr>
              <a:t>Issues with Sliding Window Protocol</a:t>
            </a: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/>
          </p:nvPr>
        </p:nvSpPr>
        <p:spPr>
          <a:xfrm>
            <a:off x="912240" y="1125360"/>
            <a:ext cx="11027520" cy="5112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432000" indent="0">
              <a:lnSpc>
                <a:spcPct val="90000"/>
              </a:lnSpc>
              <a:spcBef>
                <a:spcPts val="598"/>
              </a:spcBef>
              <a:buNone/>
            </a:pPr>
            <a:br>
              <a:rPr sz="2400"/>
            </a:br>
            <a:endParaRPr lang="en-US" sz="2400" b="0" strike="noStrike" spc="-1">
              <a:solidFill>
                <a:srgbClr val="000000"/>
              </a:solidFill>
              <a:latin typeface="Montserrat"/>
            </a:endParaRPr>
          </a:p>
          <a:p>
            <a:pPr marL="432000" indent="-3240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Montserrat"/>
                <a:ea typeface="Arial"/>
              </a:rPr>
              <a:t>When timeout occurs, the amount of data in transit decreases</a:t>
            </a:r>
            <a:endParaRPr lang="en-US" sz="2400" b="0" strike="noStrike" spc="-1">
              <a:solidFill>
                <a:srgbClr val="000000"/>
              </a:solidFill>
              <a:latin typeface="Montserrat"/>
            </a:endParaRPr>
          </a:p>
          <a:p>
            <a:pPr marL="864000" lvl="1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Montserrat"/>
                <a:ea typeface="Arial"/>
              </a:rPr>
              <a:t>Since the sender is unable to advance its window</a:t>
            </a:r>
            <a:endParaRPr lang="en-US" sz="2000" b="0" strike="noStrike" spc="-1">
              <a:solidFill>
                <a:srgbClr val="000000"/>
              </a:solidFill>
              <a:latin typeface="Montserrat"/>
            </a:endParaRPr>
          </a:p>
          <a:p>
            <a:pPr marL="432000" indent="0">
              <a:lnSpc>
                <a:spcPct val="90000"/>
              </a:lnSpc>
              <a:spcBef>
                <a:spcPts val="499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Montserrat"/>
            </a:endParaRPr>
          </a:p>
          <a:p>
            <a:pPr marL="432000" indent="-3240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Montserrat"/>
                <a:ea typeface="Arial"/>
              </a:rPr>
              <a:t>When the packet loss occurs, this scheme is no longer keeping the pipe full</a:t>
            </a:r>
            <a:endParaRPr lang="en-US" sz="2400" b="0" strike="noStrike" spc="-1">
              <a:solidFill>
                <a:srgbClr val="000000"/>
              </a:solidFill>
              <a:latin typeface="Montserrat"/>
            </a:endParaRPr>
          </a:p>
          <a:p>
            <a:pPr marL="864000" lvl="1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Montserrat"/>
                <a:ea typeface="Arial"/>
              </a:rPr>
              <a:t>The longer it takes to notice that a packet loss has occurred, the more severe the problem becomes</a:t>
            </a:r>
            <a:endParaRPr lang="en-US" sz="2000" b="0" strike="noStrike" spc="-1">
              <a:solidFill>
                <a:srgbClr val="000000"/>
              </a:solidFill>
              <a:latin typeface="Montserrat"/>
            </a:endParaRPr>
          </a:p>
          <a:p>
            <a:pPr marL="432000" indent="0">
              <a:lnSpc>
                <a:spcPct val="90000"/>
              </a:lnSpc>
              <a:spcBef>
                <a:spcPts val="499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Montserrat"/>
            </a:endParaRPr>
          </a:p>
          <a:p>
            <a:pPr marL="432000" indent="-3240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Montserrat"/>
                <a:ea typeface="Arial"/>
              </a:rPr>
              <a:t>How to improve this</a:t>
            </a:r>
            <a:endParaRPr lang="en-US" sz="2400" b="0" strike="noStrike" spc="-1">
              <a:solidFill>
                <a:srgbClr val="000000"/>
              </a:solidFill>
              <a:latin typeface="Montserrat"/>
            </a:endParaRPr>
          </a:p>
          <a:p>
            <a:pPr marL="864000" lvl="1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Montserrat"/>
                <a:ea typeface="Arial"/>
              </a:rPr>
              <a:t>Negative Acknowledgement (NAK)</a:t>
            </a:r>
            <a:endParaRPr lang="en-US" sz="2000" b="0" strike="noStrike" spc="-1">
              <a:solidFill>
                <a:srgbClr val="000000"/>
              </a:solidFill>
              <a:latin typeface="Montserrat"/>
            </a:endParaRPr>
          </a:p>
          <a:p>
            <a:pPr marL="864000" lvl="1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Montserrat"/>
                <a:ea typeface="Arial"/>
              </a:rPr>
              <a:t>Additional Acknowledgement</a:t>
            </a:r>
            <a:endParaRPr lang="en-US" sz="2000" b="0" strike="noStrike" spc="-1">
              <a:solidFill>
                <a:srgbClr val="000000"/>
              </a:solidFill>
              <a:latin typeface="Montserrat"/>
            </a:endParaRPr>
          </a:p>
          <a:p>
            <a:pPr marL="864000" lvl="1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Montserrat"/>
                <a:ea typeface="Arial"/>
              </a:rPr>
              <a:t>Selective Acknowledgement (SAK)</a:t>
            </a:r>
            <a:endParaRPr lang="en-US" sz="2000" b="0" strike="noStrike" spc="-1">
              <a:solidFill>
                <a:srgbClr val="000000"/>
              </a:solidFill>
              <a:latin typeface="Montserrat"/>
            </a:endParaRPr>
          </a:p>
          <a:p>
            <a:pPr marL="432000" indent="0">
              <a:spcBef>
                <a:spcPts val="499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CustomShape 1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Next Steps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CustomShape 2"/>
          <p:cNvSpPr/>
          <p:nvPr/>
        </p:nvSpPr>
        <p:spPr>
          <a:xfrm>
            <a:off x="914400" y="1371600"/>
            <a:ext cx="11061720" cy="559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TextBox 467"/>
          <p:cNvSpPr txBox="1"/>
          <p:nvPr/>
        </p:nvSpPr>
        <p:spPr>
          <a:xfrm>
            <a:off x="822960" y="2286000"/>
            <a:ext cx="9784080" cy="382860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latin typeface="Montserrat"/>
                <a:ea typeface="DejaVu Sans"/>
              </a:rPr>
              <a:t>Reading Material: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Montserrat"/>
                <a:ea typeface="DejaVu Sans"/>
              </a:rPr>
              <a:t>Chapter </a:t>
            </a:r>
            <a:r>
              <a:rPr lang="en-US" sz="2200" b="0" strike="noStrike" spc="-1" dirty="0">
                <a:solidFill>
                  <a:srgbClr val="000000"/>
                </a:solidFill>
                <a:latin typeface="Montserrat"/>
                <a:ea typeface="DejaVu Sans"/>
              </a:rPr>
              <a:t>2.5</a:t>
            </a:r>
            <a:br>
              <a:rPr sz="2200" dirty="0"/>
            </a:br>
            <a:r>
              <a:rPr lang="en-US" sz="2200" b="0" strike="noStrike" spc="-1" dirty="0">
                <a:solidFill>
                  <a:srgbClr val="000000"/>
                </a:solidFill>
                <a:latin typeface="Montserrat"/>
              </a:rPr>
              <a:t> 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latin typeface="Montserrat"/>
                <a:ea typeface="DejaVu Sans"/>
                <a:hlinkClick r:id="rId2"/>
              </a:rPr>
              <a:t>https://en.wikipedia.org/wiki/Go-Back-N_ARQ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latin typeface="Montserrat"/>
                <a:ea typeface="DejaVu Sans"/>
              </a:rPr>
              <a:t>5 minutes</a:t>
            </a:r>
            <a:br>
              <a:rPr sz="2200" dirty="0"/>
            </a:br>
            <a:r>
              <a:rPr lang="en-US" sz="2200" b="0" strike="noStrike" spc="-1" dirty="0">
                <a:solidFill>
                  <a:srgbClr val="000000"/>
                </a:solidFill>
                <a:latin typeface="Montserrat"/>
              </a:rPr>
              <a:t> 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Frames – bag of bits 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0" name="Picture 359"/>
          <p:cNvPicPr/>
          <p:nvPr/>
        </p:nvPicPr>
        <p:blipFill>
          <a:blip r:embed="rId3"/>
          <a:stretch/>
        </p:blipFill>
        <p:spPr>
          <a:xfrm>
            <a:off x="2682360" y="2177640"/>
            <a:ext cx="6886080" cy="2523600"/>
          </a:xfrm>
          <a:prstGeom prst="rect">
            <a:avLst/>
          </a:prstGeom>
          <a:ln w="54720">
            <a:noFill/>
          </a:ln>
        </p:spPr>
      </p:pic>
      <p:sp>
        <p:nvSpPr>
          <p:cNvPr id="361" name="TextBox 360"/>
          <p:cNvSpPr txBox="1"/>
          <p:nvPr/>
        </p:nvSpPr>
        <p:spPr>
          <a:xfrm>
            <a:off x="548640" y="4846320"/>
            <a:ext cx="11578680" cy="129816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Sending side – encapsulation, add error check bits, flow control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Receiving side – extract frames, check for error, flow control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_1"/>
          <p:cNvSpPr/>
          <p:nvPr/>
        </p:nvSpPr>
        <p:spPr>
          <a:xfrm>
            <a:off x="921600" y="0"/>
            <a:ext cx="10347120" cy="1290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Two (2.5) Steps to a Link</a:t>
            </a:r>
            <a:endParaRPr lang="en-US" sz="3200" b="0" strike="noStrike" spc="-1">
              <a:solidFill>
                <a:srgbClr val="666666"/>
              </a:solidFill>
              <a:latin typeface="Arial"/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1287360" y="2103120"/>
            <a:ext cx="9771120" cy="313308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Montserrat"/>
              </a:rPr>
              <a:t>Create a physical medium between nodes</a:t>
            </a:r>
            <a:r>
              <a:rPr lang="en-US" sz="2400" b="1" strike="noStrike" spc="-1">
                <a:solidFill>
                  <a:srgbClr val="000000"/>
                </a:solidFill>
                <a:latin typeface="Montserrat"/>
              </a:rPr>
              <a:t> (wire, fiber, air!)</a:t>
            </a:r>
            <a:br>
              <a:rPr sz="2400"/>
            </a:br>
            <a:r>
              <a:rPr lang="en-US" sz="2400" b="1" strike="noStrike" spc="-1">
                <a:solidFill>
                  <a:srgbClr val="000000"/>
                </a:solidFill>
                <a:latin typeface="Montserrat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Montserrat"/>
              </a:rPr>
              <a:t>Make it carry bits</a:t>
            </a: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Montserrat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latin typeface="Montserrat"/>
              </a:rPr>
              <a:t>Encoding</a:t>
            </a:r>
            <a:r>
              <a:rPr lang="en-US" sz="2000" b="0" strike="noStrike" spc="-1">
                <a:solidFill>
                  <a:srgbClr val="000000"/>
                </a:solidFill>
                <a:latin typeface="Montserrat"/>
              </a:rPr>
              <a:t> bits so that the other end understands </a:t>
            </a:r>
            <a:r>
              <a:rPr lang="en-US" sz="2000" b="1" strike="noStrike" spc="-1">
                <a:solidFill>
                  <a:srgbClr val="000000"/>
                </a:solidFill>
                <a:latin typeface="Montserrat"/>
              </a:rPr>
              <a:t>(encoding)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Montserrat"/>
              </a:rPr>
              <a:t>Create bag of bits to create messages (</a:t>
            </a:r>
            <a:r>
              <a:rPr lang="en-US" sz="2000" b="1" strike="noStrike" spc="-1">
                <a:solidFill>
                  <a:srgbClr val="000000"/>
                </a:solidFill>
                <a:latin typeface="Montserrat"/>
              </a:rPr>
              <a:t>framing</a:t>
            </a:r>
            <a:r>
              <a:rPr lang="en-US" sz="2000" b="0" strike="noStrike" spc="-1">
                <a:solidFill>
                  <a:srgbClr val="000000"/>
                </a:solidFill>
                <a:latin typeface="Montserrat"/>
              </a:rPr>
              <a:t>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Montserrat"/>
              </a:rPr>
              <a:t>Detect errors in frames (</a:t>
            </a:r>
            <a:r>
              <a:rPr lang="en-US" sz="2000" b="1" strike="noStrike" spc="-1">
                <a:solidFill>
                  <a:srgbClr val="000000"/>
                </a:solidFill>
                <a:latin typeface="Montserrat"/>
              </a:rPr>
              <a:t>error detection</a:t>
            </a:r>
            <a:r>
              <a:rPr lang="en-US" sz="2000" b="0" strike="noStrike" spc="-1">
                <a:solidFill>
                  <a:srgbClr val="000000"/>
                </a:solidFill>
                <a:latin typeface="Montserrat"/>
              </a:rPr>
              <a:t>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Montserrat"/>
              </a:rPr>
              <a:t>Deal with lost frames </a:t>
            </a:r>
            <a:r>
              <a:rPr lang="en-US" sz="2000" b="1" strike="noStrike" spc="-1">
                <a:solidFill>
                  <a:srgbClr val="000000"/>
                </a:solidFill>
                <a:latin typeface="Montserrat"/>
              </a:rPr>
              <a:t>(reliable delivery)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Montserrat"/>
              </a:rPr>
              <a:t>Create shared access to link, e.g, WiFi </a:t>
            </a:r>
            <a:r>
              <a:rPr lang="en-US" sz="2000" b="1" strike="noStrike" spc="-1">
                <a:solidFill>
                  <a:srgbClr val="000000"/>
                </a:solidFill>
                <a:latin typeface="Montserrat"/>
              </a:rPr>
              <a:t>(media access)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Reliable Delivery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Frames might get lost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Too many bits lost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Clock did not sync properly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Error detected but the report got lost</a:t>
            </a:r>
            <a:br>
              <a:rPr sz="2200"/>
            </a:br>
            <a:r>
              <a:rPr lang="en-US" sz="2200" b="0" strike="noStrike" spc="-1">
                <a:solidFill>
                  <a:srgbClr val="000000"/>
                </a:solidFill>
                <a:latin typeface="Montserrat"/>
              </a:rPr>
              <a:t> 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Can we build links that does not have errors?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Not possible</a:t>
            </a:r>
            <a:br>
              <a:rPr sz="2200"/>
            </a:br>
            <a:r>
              <a:rPr lang="en-US" sz="2200" b="0" strike="noStrike" spc="-1">
                <a:solidFill>
                  <a:srgbClr val="000000"/>
                </a:solidFill>
                <a:latin typeface="Montserrat"/>
              </a:rPr>
              <a:t> 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How about all those error correction stuff we learned?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Can we add them to frames?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We could, but think of the overhead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What happens when the entire frame is lost?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Frames – bag of bits 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8" name="Picture 367"/>
          <p:cNvPicPr/>
          <p:nvPr/>
        </p:nvPicPr>
        <p:blipFill>
          <a:blip r:embed="rId3"/>
          <a:stretch/>
        </p:blipFill>
        <p:spPr>
          <a:xfrm>
            <a:off x="2682360" y="2177640"/>
            <a:ext cx="6886080" cy="2523600"/>
          </a:xfrm>
          <a:prstGeom prst="rect">
            <a:avLst/>
          </a:prstGeom>
          <a:ln w="54720">
            <a:noFill/>
          </a:ln>
        </p:spPr>
      </p:pic>
      <p:sp>
        <p:nvSpPr>
          <p:cNvPr id="369" name="TextBox 368"/>
          <p:cNvSpPr txBox="1"/>
          <p:nvPr/>
        </p:nvSpPr>
        <p:spPr>
          <a:xfrm>
            <a:off x="548640" y="4846320"/>
            <a:ext cx="11578680" cy="129816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Sending side – encapsulation, add error check bits, flow control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Receiving side – extract frames, check for error, flow control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Stop and Wait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2" name="Picture 5" descr="f02-17-9780123850591 copy"/>
          <p:cNvPicPr/>
          <p:nvPr/>
        </p:nvPicPr>
        <p:blipFill>
          <a:blip r:embed="rId3"/>
          <a:stretch/>
        </p:blipFill>
        <p:spPr>
          <a:xfrm>
            <a:off x="6816600" y="952560"/>
            <a:ext cx="4610160" cy="4209840"/>
          </a:xfrm>
          <a:prstGeom prst="rect">
            <a:avLst/>
          </a:prstGeom>
          <a:ln w="54720">
            <a:noFill/>
          </a:ln>
        </p:spPr>
      </p:pic>
      <p:sp>
        <p:nvSpPr>
          <p:cNvPr id="373" name="CustomShape 2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Sender sends a frame, sets a </a:t>
            </a:r>
            <a:br>
              <a:rPr sz="2600"/>
            </a:b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timeout (e.g., 1 sec)</a:t>
            </a:r>
            <a:br>
              <a:rPr sz="2600"/>
            </a:br>
            <a:r>
              <a:rPr lang="en-US" sz="2600" b="0" strike="noStrike" spc="-1">
                <a:solidFill>
                  <a:srgbClr val="000000"/>
                </a:solidFill>
                <a:latin typeface="Montserrat"/>
              </a:rPr>
              <a:t>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Receiver receives the frame,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sends an ACK</a:t>
            </a:r>
            <a:br>
              <a:rPr sz="2600"/>
            </a:b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Sender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sends the next frame on ACK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retransmits the same frame if timeout happens</a:t>
            </a:r>
            <a:br>
              <a:rPr sz="2600"/>
            </a:br>
            <a:r>
              <a:rPr lang="en-US" sz="2600" b="0" strike="noStrike" spc="-1">
                <a:solidFill>
                  <a:srgbClr val="000000"/>
                </a:solidFill>
                <a:latin typeface="Montserrat"/>
              </a:rPr>
              <a:t>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lang="en-US" sz="2600" b="1" strike="noStrike" spc="-1">
                <a:solidFill>
                  <a:srgbClr val="CE181E"/>
                </a:solidFill>
                <a:latin typeface="Montserrat"/>
                <a:ea typeface="Montserrat"/>
              </a:rPr>
              <a:t>Spot the bugs in the protocol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Stop and Wait – Bugs (C and D)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6" name="Picture 5" descr="f02-17-9780123850591 copy"/>
          <p:cNvPicPr/>
          <p:nvPr/>
        </p:nvPicPr>
        <p:blipFill>
          <a:blip r:embed="rId3"/>
          <a:stretch/>
        </p:blipFill>
        <p:spPr>
          <a:xfrm>
            <a:off x="2856600" y="1672560"/>
            <a:ext cx="5578560" cy="5094000"/>
          </a:xfrm>
          <a:prstGeom prst="rect">
            <a:avLst/>
          </a:prstGeom>
          <a:ln w="54720">
            <a:noFill/>
          </a:ln>
        </p:spPr>
      </p:pic>
      <p:sp>
        <p:nvSpPr>
          <p:cNvPr id="377" name="CustomShape 2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Stop and Wait – How to fix the bug?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CustomShape 2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TextBox 380"/>
          <p:cNvSpPr txBox="1"/>
          <p:nvPr/>
        </p:nvSpPr>
        <p:spPr>
          <a:xfrm>
            <a:off x="788400" y="2011680"/>
            <a:ext cx="4515120" cy="451800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Hint: Uniquely identify </a:t>
            </a:r>
            <a:br>
              <a:rPr sz="2600"/>
            </a:b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each packet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1 bit sequence number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- 0 or 1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Alternate between 0 and 1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2" name="Picture 5" descr="f02-18-9780123850591 copy"/>
          <p:cNvPicPr/>
          <p:nvPr/>
        </p:nvPicPr>
        <p:blipFill>
          <a:blip r:embed="rId3"/>
          <a:stretch/>
        </p:blipFill>
        <p:spPr>
          <a:xfrm>
            <a:off x="7589520" y="1554480"/>
            <a:ext cx="3492360" cy="4392720"/>
          </a:xfrm>
          <a:prstGeom prst="rect">
            <a:avLst/>
          </a:prstGeom>
          <a:ln w="5472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csu</Template>
  <TotalTime>4004</TotalTime>
  <Words>1866</Words>
  <Application>Microsoft Macintosh PowerPoint</Application>
  <PresentationFormat>Widescreen</PresentationFormat>
  <Paragraphs>315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24</vt:i4>
      </vt:variant>
    </vt:vector>
  </HeadingPairs>
  <TitlesOfParts>
    <vt:vector size="38" baseType="lpstr">
      <vt:lpstr>Arial</vt:lpstr>
      <vt:lpstr>Courier New</vt:lpstr>
      <vt:lpstr>Montserrat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Issues with Sliding Window Protocol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csu</dc:title>
  <dc:subject/>
  <dc:creator/>
  <dc:description/>
  <cp:lastModifiedBy>Shannigrahi, Susmit</cp:lastModifiedBy>
  <cp:revision>320</cp:revision>
  <dcterms:created xsi:type="dcterms:W3CDTF">2019-08-22T10:48:27Z</dcterms:created>
  <dcterms:modified xsi:type="dcterms:W3CDTF">2023-09-06T13:35:56Z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0</vt:r8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r8>3</vt:r8>
  </property>
  <property fmtid="{D5CDD505-2E9C-101B-9397-08002B2CF9AE}" pid="6" name="Notes">
    <vt:r8>15</vt:r8>
  </property>
  <property fmtid="{D5CDD505-2E9C-101B-9397-08002B2CF9AE}" pid="7" name="PresentationFormat">
    <vt:lpwstr>Widescreen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r8>71</vt:r8>
  </property>
</Properties>
</file>