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0.jpeg" ContentType="image/jpeg"/>
  <Override PartName="/ppt/media/image5.png" ContentType="image/png"/>
  <Override PartName="/ppt/media/image8.jpeg" ContentType="image/jpeg"/>
  <Override PartName="/ppt/media/image2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9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78823B6-6E77-4509-A6FC-C8A418B7C63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BFAB3381-4B49-4FB9-8A75-D826B101D8C1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Rectangle 7"/>
          <p:cNvSpPr/>
          <p:nvPr/>
        </p:nvSpPr>
        <p:spPr>
          <a:xfrm>
            <a:off x="3885840" y="8687160"/>
            <a:ext cx="2972160" cy="4561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F95EF943-A8E5-4BD6-978F-06B37391E98A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153D1C60-37B4-47AC-9521-926ACBF670C1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8D218C9E-AECB-45E0-9345-6033ABCE32B5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0C5C4D6A-0033-4202-833D-72A0E7C14407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22097BAE-9AAE-49C9-91EF-AF1FD9C7CE7D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B2277706-D07D-4143-BAED-566AE890FA41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DC33269C-8919-4D40-BA5C-007C699CC66A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357609F4-0D01-4EEC-B604-1ACD49AC3A4A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217D5DF-9930-4367-A47C-8294F9AA9560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BBA6FC3D-9D86-4896-9249-0C9C1262A657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8BD4D72C-AD61-424E-85BC-A6231F06AEB6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6CA56510-B4DA-4981-A792-33E0D6A96951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C2FE7CDD-E3D4-49FA-8D88-803D94C8ECD1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0F2F9E99-968A-400E-B8AE-89DF68BAA13D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DBFA01BA-577A-4325-AECD-EBD0671549CE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B9973CFB-B65D-4040-B681-D9E59004396E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Rectangle 7"/>
          <p:cNvSpPr/>
          <p:nvPr/>
        </p:nvSpPr>
        <p:spPr>
          <a:xfrm>
            <a:off x="3885480" y="8687160"/>
            <a:ext cx="2972160" cy="4561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89AACAB4-0C8F-4D74-9A13-BFB96DF9CBDD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76D93493-02B3-4848-BAD8-EDA2EF7C7EB6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FF28D1D6-C870-4BB1-BF6F-202ABCEF4AD3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63402769-DAD6-432B-A2EA-E541E6F36F78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727C4BDC-9329-417E-AF92-E40348A94BCD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0A0756F3-0DFF-4CEA-842D-40CD478EACD2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1B39D564-6310-41B7-A9BF-3DDC6AB2555E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1CB59AE1-22F2-48C2-A42B-57FECD666C4F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31FF33A8-3F88-425B-B3F7-FCDFBE5C095F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1EC4648D-20FA-4978-9BAD-CF0947BB70F2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1250FD1E-8291-475F-8E61-7F91F22B2AAD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B32489FA-61F7-4D67-9715-40BFF16C5938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B993242C-D995-446E-B516-F24382054C2F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Rectangle 3"/>
          <p:cNvSpPr/>
          <p:nvPr/>
        </p:nvSpPr>
        <p:spPr>
          <a:xfrm>
            <a:off x="3885840" y="-360"/>
            <a:ext cx="2972160" cy="45684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noAutofit/>
          </a:bodyPr>
          <a:p>
            <a:pPr algn="r">
              <a:lnSpc>
                <a:spcPct val="100000"/>
              </a:lnSpc>
            </a:pPr>
            <a:fld id="{FE120B06-2E3F-4839-B7A5-56AF582411A3}" type="datetime3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September 7, 2023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6790FF4-EC2D-4C41-817B-F390C457231B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AU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Rectangle 7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5E871400-D2CD-4625-BB41-0ABE635C360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Rectangle 7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F7400C3A-F569-4236-AA94-E921A82A61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Rectangle 7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CAF95FCD-7C32-4441-9F16-1436F9A7CCB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Rectangle 7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0E6A1D09-D0A5-4343-BBFE-521760736FA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Rectangle 7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B3C627CF-D4A2-41AF-A034-868AB612606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Rectangle 7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2224BD4F-5DA5-4A3A-87A6-9BB29C83FFE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Rectangle 7_1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534129C2-C31E-4AC7-9EBF-CF74A1F017D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Rectangle 7_2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6CA1EF94-0464-4485-A813-CA4CBF6D024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39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Rectangle 7_3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9FFEAAD3-2169-450C-9AB1-533FFE359F5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Rectangle 7_4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CA54ADE0-14AD-48E1-A1A4-D71B5A05466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Rectangle 7_5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82BC0C7A-CFBE-4C68-9262-25FD54F3CDB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ctangle 7_6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2F55AB82-D593-4EDA-9295-FAA492AD6E9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Rectangle 7_7"/>
          <p:cNvSpPr/>
          <p:nvPr/>
        </p:nvSpPr>
        <p:spPr>
          <a:xfrm>
            <a:off x="3885480" y="8685720"/>
            <a:ext cx="2972160" cy="45792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B141B37D-AFE1-4137-B0EC-6334E97548B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1178640" y="684720"/>
            <a:ext cx="4501800" cy="342900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913680" y="4343040"/>
            <a:ext cx="503028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2091E7-B169-4D16-9F91-7908B4771994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63A22D-B3C2-4BF5-81CF-642D09B3069B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EEE4D5-64B2-461C-AA1C-628F609DBF75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602523-412E-4D25-A1CD-0110F3B4B298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BF86C4-E950-406C-9FD8-708525998BC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568CFB-F51D-48FF-8B1E-C10585766E79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BA94CA-0EE1-4010-91FE-70AA13FAF39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31D6EA-A0A9-4CAA-AC7A-555DDB60EAD2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AC5DAA-83BF-40D8-AEA3-1478CACB4F8E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69B5C6-9F3E-4F80-9F97-2E1B53EA4AF0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D5D563-F801-4A37-A6AF-D7683EB543A8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D92B2C-E651-4B44-94FF-43E267BC4A4E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7f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ln w="5472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fld id="{501F1968-C073-4D68-ADD2-DA62E48F6298}" type="slidenum">
              <a:rPr b="0" lang="en-US" sz="1600" spc="-1" strike="noStrike">
                <a:solidFill>
                  <a:srgbClr val="000000"/>
                </a:solidFill>
                <a:latin typeface="Montserrat"/>
                <a:ea typeface="DejaVu Sans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Montserra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fld id="{4E575089-3A64-44C4-8721-D55D1B256028}" type="slidenum">
              <a:rPr b="0" lang="en-US" sz="18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fld id="{E35A4849-639D-4C08-9C60-D6C101607CBB}" type="slidenum">
              <a:rPr b="0" lang="en-US" sz="18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921600" y="1811520"/>
            <a:ext cx="10348560" cy="441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0">
              <a:spcBef>
                <a:spcPts val="850"/>
              </a:spcBef>
              <a:buNone/>
            </a:pPr>
            <a:r>
              <a:rPr b="0" lang="en-U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0">
              <a:spcBef>
                <a:spcPts val="567"/>
              </a:spcBef>
              <a:buNone/>
            </a:pPr>
            <a:r>
              <a:rPr b="0" lang="en-U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hape 24"/>
          <p:cNvSpPr/>
          <p:nvPr/>
        </p:nvSpPr>
        <p:spPr>
          <a:xfrm>
            <a:off x="1084320" y="1506240"/>
            <a:ext cx="2044440" cy="1371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6080" bIns="46080" anchor="ctr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Shape 25"/>
          <p:cNvSpPr/>
          <p:nvPr/>
        </p:nvSpPr>
        <p:spPr>
          <a:xfrm>
            <a:off x="0" y="0"/>
            <a:ext cx="183240" cy="685764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921600" y="634320"/>
            <a:ext cx="10348560" cy="65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Click to </a:t>
            </a: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edit </a:t>
            </a: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Master </a:t>
            </a: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title style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6C36D4-8FB9-4342-BC3D-8337906B4497}" type="slidenum"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fld id="{E1E7A45B-2C1E-4E65-8543-737C9C0CC271}" type="slidenum">
              <a:rPr b="0" lang="en-US" sz="18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7f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ln w="5472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sshannigrahi@tntech.edu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book.systemsapproach.org/direct/access.html#cellular-network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 cap="all">
                <a:solidFill>
                  <a:srgbClr val="000000"/>
                </a:solidFill>
                <a:latin typeface="Montserrat"/>
                <a:ea typeface="DejaVu Sans"/>
              </a:rPr>
              <a:t>CSC4200/5200 – Computer Networking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600" spc="-1" strike="noStrike" cap="all">
                <a:solidFill>
                  <a:srgbClr val="ce181e"/>
                </a:solidFill>
                <a:latin typeface="Montserrat"/>
                <a:ea typeface="DejaVu Sans"/>
              </a:rPr>
              <a:t>Ethernet and WIFI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Instructor: Susmit Shannigrahi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54f5b"/>
                </a:solidFill>
                <a:latin typeface="Montserrat"/>
                <a:ea typeface="Montserrat"/>
                <a:hlinkClick r:id="rId1"/>
              </a:rPr>
              <a:t>sshannigrahi@tntech.edu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Ethernet – Wire as Shared Medium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822960" y="2011680"/>
            <a:ext cx="11578680" cy="22842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Most successful local area networking technology of last 20 years.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Developed in the mid-1970s by researchers at the Xerox Palo Alto Research Centers (PARC).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For alohanet the medium was the atmosphere, for ethernet, coax cables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9" name="" descr=""/>
          <p:cNvPicPr/>
          <p:nvPr/>
        </p:nvPicPr>
        <p:blipFill>
          <a:blip r:embed="rId1"/>
          <a:stretch/>
        </p:blipFill>
        <p:spPr>
          <a:xfrm>
            <a:off x="2743200" y="4334400"/>
            <a:ext cx="6886080" cy="2523600"/>
          </a:xfrm>
          <a:prstGeom prst="rect">
            <a:avLst/>
          </a:prstGeom>
          <a:ln w="54720">
            <a:noFill/>
          </a:ln>
        </p:spPr>
      </p:pic>
      <p:sp>
        <p:nvSpPr>
          <p:cNvPr id="430" name=""/>
          <p:cNvSpPr txBox="1"/>
          <p:nvPr/>
        </p:nvSpPr>
        <p:spPr>
          <a:xfrm>
            <a:off x="4165560" y="5486400"/>
            <a:ext cx="955080" cy="346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highlight>
                  <a:srgbClr val="fff200"/>
                </a:highlight>
                <a:latin typeface="Arial"/>
              </a:rPr>
              <a:t>Frames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7365960" y="5505480"/>
            <a:ext cx="955080" cy="346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highlight>
                  <a:srgbClr val="fff200"/>
                </a:highlight>
                <a:latin typeface="Arial"/>
              </a:rPr>
              <a:t>Frames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Ethernet – IEEE Standard 802.3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822960" y="2011680"/>
            <a:ext cx="11578680" cy="12981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How to allow many adaptors to send frames over the wire?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Access protocol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2743200" y="4334400"/>
            <a:ext cx="6886080" cy="2523600"/>
          </a:xfrm>
          <a:prstGeom prst="rect">
            <a:avLst/>
          </a:prstGeom>
          <a:ln w="54720">
            <a:noFill/>
          </a:ln>
        </p:spPr>
      </p:pic>
      <p:sp>
        <p:nvSpPr>
          <p:cNvPr id="435" name=""/>
          <p:cNvSpPr txBox="1"/>
          <p:nvPr/>
        </p:nvSpPr>
        <p:spPr>
          <a:xfrm>
            <a:off x="4165560" y="5486400"/>
            <a:ext cx="955080" cy="346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highlight>
                  <a:srgbClr val="fff200"/>
                </a:highlight>
                <a:latin typeface="Arial"/>
              </a:rPr>
              <a:t>Frames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7365960" y="5505480"/>
            <a:ext cx="955080" cy="346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highlight>
                  <a:srgbClr val="fff200"/>
                </a:highlight>
                <a:latin typeface="Arial"/>
              </a:rPr>
              <a:t>Frames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Picture 5" descr="f02-23-9780123850591 copy"/>
          <p:cNvPicPr/>
          <p:nvPr/>
        </p:nvPicPr>
        <p:blipFill>
          <a:blip r:embed="rId1"/>
          <a:stretch/>
        </p:blipFill>
        <p:spPr>
          <a:xfrm>
            <a:off x="1487880" y="1125360"/>
            <a:ext cx="9262800" cy="4319640"/>
          </a:xfrm>
          <a:prstGeom prst="rect">
            <a:avLst/>
          </a:prstGeom>
          <a:ln w="54720">
            <a:noFill/>
          </a:ln>
        </p:spPr>
      </p:pic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814320" y="47160"/>
            <a:ext cx="11042640" cy="770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Ethernet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39" name="Text Box 8"/>
          <p:cNvSpPr/>
          <p:nvPr/>
        </p:nvSpPr>
        <p:spPr>
          <a:xfrm>
            <a:off x="5409720" y="5805360"/>
            <a:ext cx="216180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</a:rPr>
              <a:t>Ethernet repeater</a:t>
            </a:r>
            <a:endParaRPr b="0" lang="en-US" sz="20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Ethernet – Random Access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822960" y="2011680"/>
            <a:ext cx="11578680" cy="37072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How to allow many adaptors to send frames over the wire?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Random access</a:t>
            </a:r>
            <a:br>
              <a:rPr sz="2200"/>
            </a:br>
            <a:r>
              <a:rPr b="1" lang="en-US" sz="22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When you have data – send at Full channel rate!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No coordination needed.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If collision happens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Detect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Recover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Retransmit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CSMA/CD – Listen first, talk later!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"/>
          <p:cNvSpPr txBox="1"/>
          <p:nvPr/>
        </p:nvSpPr>
        <p:spPr>
          <a:xfrm>
            <a:off x="822960" y="2011680"/>
            <a:ext cx="11578680" cy="55209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CSMA – Carrier sense Multiple access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Listen if anyone is transmitting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Wait until carrier is free, do not interrupt others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What is the carrier here?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CD – Collision Detection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If you hear anyone while talking, 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collision, stop!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Monitor signal strength at the adapter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Higher than normal = collision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Random wait before retransmitting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Why?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CSMA/CD – Ethernet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338040" y="1371600"/>
            <a:ext cx="4660560" cy="5496480"/>
          </a:xfrm>
          <a:prstGeom prst="rect">
            <a:avLst/>
          </a:prstGeom>
          <a:ln w="54720">
            <a:noFill/>
          </a:ln>
        </p:spPr>
      </p:pic>
      <p:sp>
        <p:nvSpPr>
          <p:cNvPr id="446" name=""/>
          <p:cNvSpPr txBox="1"/>
          <p:nvPr/>
        </p:nvSpPr>
        <p:spPr>
          <a:xfrm>
            <a:off x="5852160" y="915840"/>
            <a:ext cx="5818320" cy="61250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CS – wait until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Channel idle – trasmit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Channel busy – wait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CD – listen while transmitting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No collision: transmission successful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Collission: abort, send jam signal (32bit special sequence)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Wait random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Try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After m</a:t>
            </a:r>
            <a:r>
              <a:rPr b="0" lang="en-US" sz="2400" spc="-1" strike="noStrike" baseline="33000">
                <a:solidFill>
                  <a:srgbClr val="000000"/>
                </a:solidFill>
                <a:latin typeface="Montserrat"/>
                <a:ea typeface="Montserrat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collision,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t = random(0,2</a:t>
            </a:r>
            <a:r>
              <a:rPr b="0" lang="en-US" sz="2400" spc="-1" strike="noStrike" baseline="33000">
                <a:solidFill>
                  <a:srgbClr val="000000"/>
                </a:solidFill>
                <a:latin typeface="Montserrat"/>
                <a:ea typeface="Montserrat"/>
              </a:rPr>
              <a:t>m –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1),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Wait t*512 bit times before retry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5" descr="f02-25-9780123850591 copy"/>
          <p:cNvPicPr/>
          <p:nvPr/>
        </p:nvPicPr>
        <p:blipFill>
          <a:blip r:embed="rId1"/>
          <a:stretch/>
        </p:blipFill>
        <p:spPr>
          <a:xfrm>
            <a:off x="2446920" y="3036960"/>
            <a:ext cx="7297920" cy="784080"/>
          </a:xfrm>
          <a:prstGeom prst="rect">
            <a:avLst/>
          </a:prstGeom>
          <a:ln w="54720">
            <a:noFill/>
          </a:ln>
        </p:spPr>
      </p:pic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914400" y="365760"/>
            <a:ext cx="11042640" cy="770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Ethernet Frame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49" name=""/>
          <p:cNvSpPr/>
          <p:nvPr/>
        </p:nvSpPr>
        <p:spPr>
          <a:xfrm flipV="1">
            <a:off x="1188720" y="3931920"/>
            <a:ext cx="1645920" cy="155448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SYNC- 7 bytes of 10101010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 byte of 10101011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 flipV="1">
            <a:off x="4663440" y="3821040"/>
            <a:ext cx="457200" cy="193968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 flipH="1" flipV="1">
            <a:off x="5852160" y="3821040"/>
            <a:ext cx="274320" cy="184824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4572000" y="6126480"/>
            <a:ext cx="21466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MAC ADDRESSES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 flipV="1">
            <a:off x="7132320" y="3749040"/>
            <a:ext cx="91440" cy="16459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6949440" y="5760720"/>
            <a:ext cx="2233440" cy="6022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Upper layer protocol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(usually IP)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 flipV="1">
            <a:off x="8312760" y="3762720"/>
            <a:ext cx="0" cy="80928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7863840" y="4682880"/>
            <a:ext cx="10036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Payload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814320" y="-6152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Access Protocol for Ethernet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912240" y="184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The algorithm is commonly called Ethernet’s Media Access Control (MAC).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It is implemented in Hardware on the network adaptor.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Frame format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Preamble (64bit): allows the receiver to synchronize with the signal (sequence of alternating 0s and 1s).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Host and Destination Address (48bit each).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Hardcoded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Packet type (16bit): acts as demux key to identify the higher level protocol.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Data (up to 1500 bytes)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2" marL="1296000" indent="-288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Minimally a frame must contain at least 46 bytes of data.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  <a:p>
            <a:pPr lvl="2" marL="1296000" indent="-288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Frame must be long enough to detect collision.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CRC (32bit)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814320" y="-6152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Ethernet Transmitter Algorithm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0">
              <a:lnSpc>
                <a:spcPct val="90000"/>
              </a:lnSpc>
              <a:spcBef>
                <a:spcPts val="598"/>
              </a:spcBef>
              <a:buNone/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Once an adaptor has detected a collision, and stopped its transmission, it waits a certain amount of time and tries again.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Each time the adaptor tries to transmit but fails, it doubles the amount of time it waits before trying again.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This strategy of doubling the delay interval between each retransmission attempt is known as </a:t>
            </a:r>
            <a:r>
              <a:rPr b="0" i="1" lang="en-US" sz="2400" spc="-1" strike="noStrike">
                <a:solidFill>
                  <a:srgbClr val="000099"/>
                </a:solidFill>
                <a:latin typeface="Montserrat"/>
              </a:rPr>
              <a:t>Exponential</a:t>
            </a:r>
            <a:r>
              <a:rPr b="0" lang="en-US" sz="2400" spc="-1" strike="noStrike">
                <a:solidFill>
                  <a:srgbClr val="000099"/>
                </a:solidFill>
                <a:latin typeface="Montserrat"/>
              </a:rPr>
              <a:t> </a:t>
            </a:r>
            <a:r>
              <a:rPr b="0" i="1" lang="en-US" sz="2400" spc="-1" strike="noStrike">
                <a:solidFill>
                  <a:srgbClr val="000099"/>
                </a:solidFill>
                <a:latin typeface="Montserrat"/>
              </a:rPr>
              <a:t>Backoff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814320" y="-6152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Ethernet Transmitter Algorithm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0">
              <a:lnSpc>
                <a:spcPct val="90000"/>
              </a:lnSpc>
              <a:spcBef>
                <a:spcPts val="598"/>
              </a:spcBef>
              <a:buNone/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The adaptor first delays either 0 or 51.2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s, selected at random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If this effort fails, it then waits 0, 51.2, 102.4, 153.6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s (selected randomly) before trying again;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This is </a:t>
            </a:r>
            <a:r>
              <a:rPr b="0" i="1" lang="en-US" sz="2000" spc="-1" strike="noStrike">
                <a:solidFill>
                  <a:srgbClr val="000000"/>
                </a:solidFill>
                <a:latin typeface="Montserrat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 * 51.2 for </a:t>
            </a:r>
            <a:r>
              <a:rPr b="0" i="1" lang="en-US" sz="2000" spc="-1" strike="noStrike">
                <a:solidFill>
                  <a:srgbClr val="000000"/>
                </a:solidFill>
                <a:latin typeface="Montserrat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 = 0, 1, 2, 3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After the third collision, it waits </a:t>
            </a:r>
            <a:r>
              <a:rPr b="0" i="1" lang="en-US" sz="2400" spc="-1" strike="noStrike">
                <a:solidFill>
                  <a:srgbClr val="000000"/>
                </a:solidFill>
                <a:latin typeface="Montserrat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* 51.2 for </a:t>
            </a:r>
            <a:r>
              <a:rPr b="0" i="1" lang="en-US" sz="2400" spc="-1" strike="noStrike">
                <a:solidFill>
                  <a:srgbClr val="000000"/>
                </a:solidFill>
                <a:latin typeface="Montserrat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= 0…2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Montserrat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– 1 (again selected at random).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In general, the algorithm randomly selects a </a:t>
            </a:r>
            <a:r>
              <a:rPr b="0" i="1" lang="en-US" sz="2400" spc="-1" strike="noStrike">
                <a:solidFill>
                  <a:srgbClr val="000000"/>
                </a:solidFill>
                <a:latin typeface="Montserrat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between 0 and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Montserrat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– 1 and waits for </a:t>
            </a:r>
            <a:r>
              <a:rPr b="0" i="1" lang="en-US" sz="2400" spc="-1" strike="noStrike">
                <a:solidFill>
                  <a:srgbClr val="000000"/>
                </a:solidFill>
                <a:latin typeface="Montserrat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* 51.2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s, where </a:t>
            </a:r>
            <a:r>
              <a:rPr b="0" i="1" lang="en-US" sz="2400" spc="-1" strike="noStrike">
                <a:solidFill>
                  <a:srgbClr val="000000"/>
                </a:solidFill>
                <a:latin typeface="Montserrat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is the number of collisions experienced so far.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Apps (HTTP)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4" name="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Transport (TCP/UDP)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5" name="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Network (IP)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6" name="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Link (Ethernet)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7" name="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Apps (HTTP)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8" name="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Transport (TCP/UDP)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9" name="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Network (IP)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0" name="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Link (Ethernet)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1" name="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Ethernet Interface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2" name="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Ethernet Interface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4" name="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3383280" y="3291840"/>
            <a:ext cx="5634000" cy="0"/>
          </a:xfrm>
          <a:prstGeom prst="line">
            <a:avLst/>
          </a:prstGeom>
          <a:ln w="54720">
            <a:solidFill>
              <a:srgbClr val="ff3838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3863520" y="2926080"/>
            <a:ext cx="12718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Segments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3383280" y="2250720"/>
            <a:ext cx="5634000" cy="0"/>
          </a:xfrm>
          <a:prstGeom prst="line">
            <a:avLst/>
          </a:prstGeom>
          <a:ln w="54720">
            <a:solidFill>
              <a:srgbClr val="ff0000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3899520" y="1884960"/>
            <a:ext cx="6746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3383280" y="4410720"/>
            <a:ext cx="5634000" cy="0"/>
          </a:xfrm>
          <a:prstGeom prst="line">
            <a:avLst/>
          </a:prstGeom>
          <a:ln w="54720">
            <a:solidFill>
              <a:srgbClr val="3465a4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3863520" y="4044960"/>
            <a:ext cx="10418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Packets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3383280" y="5274720"/>
            <a:ext cx="5634000" cy="0"/>
          </a:xfrm>
          <a:prstGeom prst="line">
            <a:avLst/>
          </a:prstGeom>
          <a:ln w="54720">
            <a:solidFill>
              <a:srgbClr val="069a2e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3863520" y="4764960"/>
            <a:ext cx="991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Frames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Bits (1010001)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ln w="54720">
            <a:noFill/>
          </a:ln>
        </p:spPr>
      </p:pic>
      <p:cxnSp>
        <p:nvCxnSpPr>
          <p:cNvPr id="395" name=""/>
          <p:cNvCxnSpPr>
            <a:stCxn id="376" idx="4294967295"/>
            <a:endCxn id="382" idx="2"/>
          </p:cNvCxnSpPr>
          <p:nvPr/>
        </p:nvCxnSpPr>
        <p:spPr>
          <a:xfrm flipH="1" rot="16200000">
            <a:off x="3439800" y="4308480"/>
            <a:ext cx="233640" cy="2671560"/>
          </a:xfrm>
          <a:prstGeom prst="bentConnector3">
            <a:avLst>
              <a:gd name="adj1" fmla="val 491975"/>
            </a:avLst>
          </a:prstGeom>
          <a:ln w="54720">
            <a:solidFill>
              <a:srgbClr val="ff0000"/>
            </a:solidFill>
            <a:custDash>
              <a:ds d="33553" sp="83553"/>
              <a:ds d="33553" sp="83553"/>
              <a:ds d="167105" sp="83553"/>
              <a:ds d="167105" sp="83553"/>
              <a:ds d="167105" sp="83553"/>
            </a:custDash>
            <a:round/>
          </a:ln>
        </p:spPr>
      </p:cxnSp>
      <p:cxnSp>
        <p:nvCxnSpPr>
          <p:cNvPr id="396" name=""/>
          <p:cNvCxnSpPr>
            <a:stCxn id="382" idx="4294967295"/>
            <a:endCxn id="384" idx="2"/>
          </p:cNvCxnSpPr>
          <p:nvPr/>
        </p:nvCxnSpPr>
        <p:spPr>
          <a:xfrm rot="16200000">
            <a:off x="6242040" y="4410720"/>
            <a:ext cx="360" cy="2700360"/>
          </a:xfrm>
          <a:prstGeom prst="bentConnector3">
            <a:avLst>
              <a:gd name="adj1" fmla="val 101600000"/>
            </a:avLst>
          </a:prstGeom>
          <a:ln w="54720">
            <a:solidFill>
              <a:srgbClr val="158466"/>
            </a:solidFill>
            <a:round/>
          </a:ln>
        </p:spPr>
      </p:cxnSp>
      <p:cxnSp>
        <p:nvCxnSpPr>
          <p:cNvPr id="397" name=""/>
          <p:cNvCxnSpPr>
            <a:stCxn id="384" idx="2"/>
            <a:endCxn id="380" idx="2"/>
          </p:cNvCxnSpPr>
          <p:nvPr/>
        </p:nvCxnSpPr>
        <p:spPr>
          <a:xfrm flipH="1" flipV="1" rot="5400000">
            <a:off x="8749800" y="4369680"/>
            <a:ext cx="233640" cy="2549160"/>
          </a:xfrm>
          <a:prstGeom prst="bentConnector3">
            <a:avLst>
              <a:gd name="adj1" fmla="val -391975"/>
            </a:avLst>
          </a:prstGeom>
          <a:ln w="54720">
            <a:solidFill>
              <a:srgbClr val="ff0000"/>
            </a:solidFill>
            <a:custDash>
              <a:ds d="197000" sp="197000"/>
            </a:custDash>
            <a:round/>
          </a:ln>
        </p:spPr>
      </p:cxnSp>
      <p:pic>
        <p:nvPicPr>
          <p:cNvPr id="398" name="" descr=""/>
          <p:cNvPicPr/>
          <p:nvPr/>
        </p:nvPicPr>
        <p:blipFill>
          <a:blip r:embed="rId2"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814320" y="-6152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ontserrat"/>
              </a:rPr>
              <a:t>Ethernet Transmitter Algorithm</a:t>
            </a: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380160" indent="0">
              <a:lnSpc>
                <a:spcPct val="80000"/>
              </a:lnSpc>
              <a:spcBef>
                <a:spcPts val="624"/>
              </a:spcBef>
              <a:buNone/>
            </a:pPr>
            <a:br>
              <a:rPr sz="2500"/>
            </a:br>
            <a:endParaRPr b="0" lang="en-US" sz="2500" spc="-1" strike="noStrike">
              <a:solidFill>
                <a:srgbClr val="000000"/>
              </a:solidFill>
              <a:latin typeface="Montserrat"/>
            </a:endParaRPr>
          </a:p>
          <a:p>
            <a:pPr marL="380160" indent="-28512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</a:rPr>
              <a:t>An adaptor may begin transmitting at/near the same time</a:t>
            </a:r>
            <a:endParaRPr b="0" lang="en-US" sz="2500" spc="-1" strike="noStrike">
              <a:solidFill>
                <a:srgbClr val="000000"/>
              </a:solidFill>
              <a:latin typeface="Montserrat"/>
            </a:endParaRPr>
          </a:p>
          <a:p>
            <a:pPr lvl="1" marL="760320" indent="-28512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Either because both found the line to be idle,</a:t>
            </a:r>
            <a:endParaRPr b="0" lang="en-US" sz="2200" spc="-1" strike="noStrike">
              <a:solidFill>
                <a:srgbClr val="000000"/>
              </a:solidFill>
              <a:latin typeface="Montserrat"/>
            </a:endParaRPr>
          </a:p>
          <a:p>
            <a:pPr lvl="1" marL="760320" indent="-28512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Or, both had been waiting for a busy line to become idle.</a:t>
            </a:r>
            <a:endParaRPr b="0" lang="en-US" sz="2200" spc="-1" strike="noStrike">
              <a:solidFill>
                <a:srgbClr val="000000"/>
              </a:solidFill>
              <a:latin typeface="Montserrat"/>
            </a:endParaRPr>
          </a:p>
          <a:p>
            <a:pPr marL="380160" indent="-28512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</a:rPr>
              <a:t>Simultaneously transmitted frames collide</a:t>
            </a:r>
            <a:br>
              <a:rPr sz="2500"/>
            </a:br>
            <a:r>
              <a:rPr b="0" lang="en-US" sz="25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500" spc="-1" strike="noStrike">
              <a:solidFill>
                <a:srgbClr val="000000"/>
              </a:solidFill>
              <a:latin typeface="Montserrat"/>
            </a:endParaRPr>
          </a:p>
          <a:p>
            <a:pPr marL="380160" indent="-28512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</a:rPr>
              <a:t>Each sender can detect collisions (CDMA/CS)</a:t>
            </a:r>
            <a:endParaRPr b="0" lang="en-US" sz="2500" spc="-1" strike="noStrike">
              <a:solidFill>
                <a:srgbClr val="000000"/>
              </a:solidFill>
              <a:latin typeface="Montserrat"/>
            </a:endParaRPr>
          </a:p>
          <a:p>
            <a:pPr lvl="1" marL="760320" indent="-285120">
              <a:lnSpc>
                <a:spcPct val="8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500" spc="-1" strike="noStrike">
                <a:solidFill>
                  <a:srgbClr val="000000"/>
                </a:solidFill>
                <a:latin typeface="Montserrat"/>
              </a:rPr>
              <a:t>Detection MUST happen during transmission</a:t>
            </a:r>
            <a:endParaRPr b="0" lang="en-US" sz="2500" spc="-1" strike="noStrike">
              <a:solidFill>
                <a:srgbClr val="000000"/>
              </a:solidFill>
              <a:latin typeface="Montserrat"/>
            </a:endParaRPr>
          </a:p>
          <a:p>
            <a:pPr lvl="1" marL="760320" indent="-28512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Each transmits a 32-bit jamming sequence</a:t>
            </a:r>
            <a:endParaRPr b="0" lang="en-US" sz="2200" spc="-1" strike="noStrike">
              <a:solidFill>
                <a:srgbClr val="000000"/>
              </a:solidFill>
              <a:latin typeface="Montserrat"/>
            </a:endParaRPr>
          </a:p>
          <a:p>
            <a:pPr lvl="1" marL="760320" indent="-28512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Will minimally send </a:t>
            </a:r>
            <a:r>
              <a:rPr b="1" lang="en-US" sz="2200" spc="-1" strike="noStrike">
                <a:solidFill>
                  <a:srgbClr val="000000"/>
                </a:solidFill>
                <a:latin typeface="Montserrat"/>
              </a:rPr>
              <a:t>96 </a:t>
            </a: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bits (</a:t>
            </a:r>
            <a:r>
              <a:rPr b="0" i="1" lang="en-US" sz="2200" spc="-1" strike="noStrike">
                <a:solidFill>
                  <a:srgbClr val="000000"/>
                </a:solidFill>
                <a:latin typeface="Montserrat"/>
              </a:rPr>
              <a:t>runt </a:t>
            </a: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frame)</a:t>
            </a:r>
            <a:endParaRPr b="0" lang="en-US" sz="2200" spc="-1" strike="noStrike">
              <a:solidFill>
                <a:srgbClr val="000000"/>
              </a:solidFill>
              <a:latin typeface="Montserrat"/>
            </a:endParaRPr>
          </a:p>
          <a:p>
            <a:pPr lvl="2" marL="1140480" indent="-253440">
              <a:lnSpc>
                <a:spcPct val="80000"/>
              </a:lnSpc>
              <a:spcBef>
                <a:spcPts val="4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Montserrat"/>
              </a:rPr>
              <a:t>64-bit preamble + 32-bit jamming sequence</a:t>
            </a:r>
            <a:endParaRPr b="0" lang="en-US" sz="1900" spc="-1" strike="noStrike">
              <a:solidFill>
                <a:srgbClr val="000000"/>
              </a:solidFill>
              <a:latin typeface="Montserrat"/>
            </a:endParaRPr>
          </a:p>
          <a:p>
            <a:pPr lvl="2" marL="1140480" indent="-253440">
              <a:lnSpc>
                <a:spcPct val="80000"/>
              </a:lnSpc>
              <a:spcBef>
                <a:spcPts val="4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Montserrat"/>
              </a:rPr>
              <a:t>Works if hosts are close to each other</a:t>
            </a:r>
            <a:br>
              <a:rPr sz="1900"/>
            </a:br>
            <a:r>
              <a:rPr b="0" lang="en-US" sz="19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1900" spc="-1" strike="noStrike">
              <a:solidFill>
                <a:srgbClr val="000000"/>
              </a:solidFill>
              <a:latin typeface="Montserrat"/>
            </a:endParaRPr>
          </a:p>
          <a:p>
            <a:pPr lvl="1" marL="760320" indent="-28512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Worst case: transmitter may need to send up to </a:t>
            </a:r>
            <a:r>
              <a:rPr b="1" lang="en-US" sz="2200" spc="-1" strike="noStrike">
                <a:solidFill>
                  <a:srgbClr val="000000"/>
                </a:solidFill>
                <a:latin typeface="Montserrat"/>
              </a:rPr>
              <a:t>512 </a:t>
            </a: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bits</a:t>
            </a:r>
            <a:endParaRPr b="0" lang="en-US" sz="2200" spc="-1" strike="noStrike">
              <a:solidFill>
                <a:srgbClr val="000000"/>
              </a:solidFill>
              <a:latin typeface="Montserrat"/>
            </a:endParaRPr>
          </a:p>
          <a:p>
            <a:pPr lvl="2" marL="1140480" indent="-253440">
              <a:lnSpc>
                <a:spcPct val="80000"/>
              </a:lnSpc>
              <a:spcBef>
                <a:spcPts val="4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Montserrat"/>
              </a:rPr>
              <a:t>Every Ethernet frame must be at least 512 bits (64 bytes) long.</a:t>
            </a:r>
            <a:endParaRPr b="0" lang="en-US" sz="1900" spc="-1" strike="noStrike">
              <a:solidFill>
                <a:srgbClr val="000000"/>
              </a:solidFill>
              <a:latin typeface="Montserrat"/>
            </a:endParaRPr>
          </a:p>
          <a:p>
            <a:pPr lvl="2" marL="1140480" indent="-253440">
              <a:lnSpc>
                <a:spcPct val="80000"/>
              </a:lnSpc>
              <a:spcBef>
                <a:spcPts val="4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Montserrat"/>
              </a:rPr>
              <a:t>14 bytes of header + 46 bytes of data + 4 bytes of CRC</a:t>
            </a:r>
            <a:endParaRPr b="0" lang="en-US" sz="1900" spc="-1" strike="noStrike">
              <a:solidFill>
                <a:srgbClr val="000000"/>
              </a:solidFill>
              <a:latin typeface="Montserrat"/>
            </a:endParaRPr>
          </a:p>
          <a:p>
            <a:pPr lvl="1" marL="760320" indent="0">
              <a:lnSpc>
                <a:spcPct val="80000"/>
              </a:lnSpc>
              <a:spcBef>
                <a:spcPts val="550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Montserrat"/>
            </a:endParaRPr>
          </a:p>
          <a:p>
            <a:pPr marL="380160" indent="0">
              <a:lnSpc>
                <a:spcPct val="80000"/>
              </a:lnSpc>
              <a:spcBef>
                <a:spcPts val="624"/>
              </a:spcBef>
              <a:buNone/>
            </a:pPr>
            <a:endParaRPr b="0" lang="en-US" sz="2500" spc="-1" strike="noStrike">
              <a:solidFill>
                <a:srgbClr val="000000"/>
              </a:solidFill>
              <a:latin typeface="Montserrat"/>
            </a:endParaRPr>
          </a:p>
          <a:p>
            <a:pPr lvl="1" marL="760320" indent="0">
              <a:lnSpc>
                <a:spcPct val="80000"/>
              </a:lnSpc>
              <a:spcBef>
                <a:spcPts val="550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Montserrat"/>
            </a:endParaRPr>
          </a:p>
          <a:p>
            <a:pPr marL="380160" indent="0">
              <a:lnSpc>
                <a:spcPct val="80000"/>
              </a:lnSpc>
              <a:spcBef>
                <a:spcPts val="550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814320" y="-6152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Montserrat"/>
              </a:rPr>
              <a:t>Ethernet Transmitter Algorithm</a:t>
            </a:r>
            <a:endParaRPr b="0" lang="en-US" sz="2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6" name="Text Box 8"/>
          <p:cNvSpPr/>
          <p:nvPr/>
        </p:nvSpPr>
        <p:spPr>
          <a:xfrm>
            <a:off x="5294520" y="2139840"/>
            <a:ext cx="5407920" cy="444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Worst-case scenario:</a:t>
            </a: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 </a:t>
            </a:r>
            <a:br>
              <a:rPr sz="1800"/>
            </a:b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(a) A sends a frame at time </a:t>
            </a:r>
            <a:r>
              <a:rPr b="0" i="1" lang="en-US" sz="1800" spc="-1" strike="noStrike">
                <a:solidFill>
                  <a:srgbClr val="000099"/>
                </a:solidFill>
                <a:latin typeface="Arial"/>
              </a:rPr>
              <a:t>t; </a:t>
            </a: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r>
              <a:rPr b="0" i="1" lang="en-US" sz="1800" spc="-1" strike="noStrike">
                <a:solidFill>
                  <a:srgbClr val="000099"/>
                </a:solidFill>
                <a:latin typeface="Arial"/>
              </a:rPr>
              <a:t>(b) A’s frame arrives </a:t>
            </a: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at B at time </a:t>
            </a:r>
            <a:r>
              <a:rPr b="0" i="1" lang="en-US" sz="1800" spc="-1" strike="noStrike">
                <a:solidFill>
                  <a:srgbClr val="000099"/>
                </a:solidFill>
                <a:latin typeface="Arial"/>
              </a:rPr>
              <a:t>t + d; </a:t>
            </a: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r>
              <a:rPr b="0" i="1" lang="en-US" sz="1800" spc="-1" strike="noStrike">
                <a:solidFill>
                  <a:srgbClr val="000099"/>
                </a:solidFill>
                <a:latin typeface="Arial"/>
              </a:rPr>
              <a:t>(c) B begins transmitting at time t + d, </a:t>
            </a:r>
            <a:br>
              <a:rPr sz="1800"/>
            </a:br>
            <a:r>
              <a:rPr b="0" i="1" lang="en-US" sz="1800" spc="-1" strike="noStrike">
                <a:solidFill>
                  <a:srgbClr val="000099"/>
                </a:solidFill>
                <a:latin typeface="Arial"/>
              </a:rPr>
              <a:t>collides with A’s frame;</a:t>
            </a: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(d) B’s runt (32-bit) frame arrives at A at time </a:t>
            </a:r>
            <a:r>
              <a:rPr b="0" i="1" lang="en-US" sz="1800" spc="-1" strike="noStrike">
                <a:solidFill>
                  <a:srgbClr val="000099"/>
                </a:solidFill>
                <a:latin typeface="Arial"/>
              </a:rPr>
              <a:t>t + 2d.</a:t>
            </a: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1800" spc="-1" strike="noStrike">
                <a:solidFill>
                  <a:srgbClr val="000099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1800" spc="-1" strike="noStrike">
                <a:solidFill>
                  <a:srgbClr val="000099"/>
                </a:solidFill>
                <a:latin typeface="Arial"/>
              </a:rPr>
              <a:t>(e) A is no longer transmitting – so, it does nothing!</a:t>
            </a:r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</p:txBody>
      </p:sp>
      <p:pic>
        <p:nvPicPr>
          <p:cNvPr id="467" name="Picture 5" descr="f02-26-9780123850591 copy"/>
          <p:cNvPicPr/>
          <p:nvPr/>
        </p:nvPicPr>
        <p:blipFill>
          <a:blip r:embed="rId1"/>
          <a:stretch/>
        </p:blipFill>
        <p:spPr>
          <a:xfrm>
            <a:off x="1015920" y="2535120"/>
            <a:ext cx="3005280" cy="3351240"/>
          </a:xfrm>
          <a:prstGeom prst="rect">
            <a:avLst/>
          </a:prstGeom>
          <a:ln w="54720">
            <a:noFill/>
          </a:ln>
        </p:spPr>
      </p:pic>
      <p:sp>
        <p:nvSpPr>
          <p:cNvPr id="468" name="Rectangle 3"/>
          <p:cNvSpPr/>
          <p:nvPr/>
        </p:nvSpPr>
        <p:spPr>
          <a:xfrm>
            <a:off x="912600" y="1125360"/>
            <a:ext cx="11027520" cy="11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814320" y="-6152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ontserrat"/>
              </a:rPr>
              <a:t>Ethernet Minimum Frame Size</a:t>
            </a: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0">
              <a:spcBef>
                <a:spcPts val="69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Ethernet max length = 2500 meters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Source Han Sans CN Regular"/>
              </a:rPr>
              <a:t>RTT in worst case is </a:t>
            </a: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51.2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s, which corresponds to the </a:t>
            </a: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transmission time of 512 bits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Each ethernet frame MUST be at least 512 bits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69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Footer Placeholder 3"/>
          <p:cNvSpPr/>
          <p:nvPr/>
        </p:nvSpPr>
        <p:spPr>
          <a:xfrm>
            <a:off x="1390320" y="6381720"/>
            <a:ext cx="9696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814320" y="5508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Experience with Ethernet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0">
              <a:spcBef>
                <a:spcPts val="598"/>
              </a:spcBef>
              <a:buNone/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Ethernets work best under lightly loaded conditions.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Under heavy loads, too much of the network’s capacity is wasted by collisions.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Most Ethernets are far shorter than 2500m with a round-trip delay of closer to 5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s than 51.2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s.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Ethernets are easy to administer and maintain.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There are no switches that can fail and no routing and configuration tables that have to be kept up-to-date.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Cable is cheap, and only other cost is the network adaptor on each host. 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814320" y="-6152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ontserrat"/>
              </a:rPr>
              <a:t>Wireless</a:t>
            </a: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0">
              <a:lnSpc>
                <a:spcPct val="100000"/>
              </a:lnSpc>
              <a:spcBef>
                <a:spcPts val="598"/>
              </a:spcBef>
              <a:buNone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Wireless links transmit electromagnetic signals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71360"/>
                <a:tab algn="l" pos="1085760"/>
                <a:tab algn="l" pos="2000160"/>
                <a:tab algn="l" pos="2914560"/>
                <a:tab algn="l" pos="3828960"/>
                <a:tab algn="l" pos="4743360"/>
                <a:tab algn="l" pos="5657760"/>
                <a:tab algn="l" pos="6572160"/>
                <a:tab algn="l" pos="7486560"/>
                <a:tab algn="l" pos="8400960"/>
                <a:tab algn="l" pos="93153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Radio, microwave, infrared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Wireless links all share the same “wire” (so to speak)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71360"/>
                <a:tab algn="l" pos="1085760"/>
                <a:tab algn="l" pos="2000160"/>
                <a:tab algn="l" pos="2914560"/>
                <a:tab algn="l" pos="3828960"/>
                <a:tab algn="l" pos="4743360"/>
                <a:tab algn="l" pos="5657760"/>
                <a:tab algn="l" pos="6572160"/>
                <a:tab algn="l" pos="7486560"/>
                <a:tab algn="l" pos="8400960"/>
                <a:tab algn="l" pos="93153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The challenge is to share it efficiently without unduly interfering with each other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71360"/>
                <a:tab algn="l" pos="1085760"/>
                <a:tab algn="l" pos="2000160"/>
                <a:tab algn="l" pos="2914560"/>
                <a:tab algn="l" pos="3828960"/>
                <a:tab algn="l" pos="4743360"/>
                <a:tab algn="l" pos="5657760"/>
                <a:tab algn="l" pos="6572160"/>
                <a:tab algn="l" pos="7486560"/>
                <a:tab algn="l" pos="8400960"/>
                <a:tab algn="l" pos="93153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Most of this sharing is accomplished by dividing the “wire” along the dimensions of frequency and space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Exclusive use of a particular frequency in a particular geographic area may be allocated to an individual entity such as a corporation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171360"/>
                <a:tab algn="l" pos="1085760"/>
                <a:tab algn="l" pos="2000160"/>
                <a:tab algn="l" pos="2914560"/>
                <a:tab algn="l" pos="3828960"/>
                <a:tab algn="l" pos="4743360"/>
                <a:tab algn="l" pos="5657760"/>
                <a:tab algn="l" pos="6572160"/>
                <a:tab algn="l" pos="7486560"/>
                <a:tab algn="l" pos="8400960"/>
                <a:tab algn="l" pos="9315360"/>
              </a:tabLst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814320" y="5508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Wireless Links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0">
              <a:spcBef>
                <a:spcPts val="598"/>
              </a:spcBef>
              <a:buNone/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Wireless technologies differ in a variety of dimensions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How much bandwidth they provide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How far apart the communication nodes can be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799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Four prominent wireless technologies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Bluetooth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Wi-Fi (more formally known as 802.11)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WiMAX (802.16)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Cellular wireless (3/4/5G) – 6G anyone?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Picture 7" descr=""/>
          <p:cNvPicPr/>
          <p:nvPr/>
        </p:nvPicPr>
        <p:blipFill>
          <a:blip r:embed="rId1"/>
          <a:stretch/>
        </p:blipFill>
        <p:spPr>
          <a:xfrm>
            <a:off x="912240" y="1773360"/>
            <a:ext cx="10735920" cy="3024000"/>
          </a:xfrm>
          <a:prstGeom prst="rect">
            <a:avLst/>
          </a:prstGeom>
          <a:ln w="54720">
            <a:noFill/>
          </a:ln>
        </p:spPr>
      </p:pic>
      <p:sp>
        <p:nvSpPr>
          <p:cNvPr id="479" name="Footer Placeholder 3"/>
          <p:cNvSpPr/>
          <p:nvPr/>
        </p:nvSpPr>
        <p:spPr>
          <a:xfrm>
            <a:off x="1390320" y="6381720"/>
            <a:ext cx="96966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814320" y="5508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Wireless Links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81" name="Text Box 8"/>
          <p:cNvSpPr/>
          <p:nvPr/>
        </p:nvSpPr>
        <p:spPr>
          <a:xfrm>
            <a:off x="3577320" y="5084640"/>
            <a:ext cx="49111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</a:rPr>
              <a:t>Overview of leading wireless technologies</a:t>
            </a:r>
            <a:endParaRPr b="0" lang="en-US" sz="20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Picture 5" descr="f02-28-9780123850591 copy"/>
          <p:cNvPicPr/>
          <p:nvPr/>
        </p:nvPicPr>
        <p:blipFill>
          <a:blip r:embed="rId1"/>
          <a:stretch/>
        </p:blipFill>
        <p:spPr>
          <a:xfrm>
            <a:off x="963000" y="1850400"/>
            <a:ext cx="7083720" cy="4001760"/>
          </a:xfrm>
          <a:prstGeom prst="rect">
            <a:avLst/>
          </a:prstGeom>
          <a:ln w="54720">
            <a:noFill/>
          </a:ln>
        </p:spPr>
      </p:pic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814320" y="5508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Wireless Links - Infrastructure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84" name="Text Box 8"/>
          <p:cNvSpPr/>
          <p:nvPr/>
        </p:nvSpPr>
        <p:spPr>
          <a:xfrm>
            <a:off x="4289040" y="5805360"/>
            <a:ext cx="46400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</a:rPr>
              <a:t>A wireless network using a base station</a:t>
            </a:r>
            <a:endParaRPr b="0" lang="en-US" sz="2000" spc="-1" strike="noStrike">
              <a:solidFill>
                <a:srgbClr val="000000"/>
              </a:solidFill>
              <a:latin typeface="Arial Black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2"/>
          <a:stretch/>
        </p:blipFill>
        <p:spPr>
          <a:xfrm>
            <a:off x="10424160" y="1371600"/>
            <a:ext cx="1114200" cy="781560"/>
          </a:xfrm>
          <a:prstGeom prst="rect">
            <a:avLst/>
          </a:prstGeom>
          <a:ln w="54720">
            <a:noFill/>
          </a:ln>
        </p:spPr>
      </p:pic>
      <p:pic>
        <p:nvPicPr>
          <p:cNvPr id="486" name="" descr=""/>
          <p:cNvPicPr/>
          <p:nvPr/>
        </p:nvPicPr>
        <p:blipFill>
          <a:blip r:embed="rId3"/>
          <a:stretch/>
        </p:blipFill>
        <p:spPr>
          <a:xfrm>
            <a:off x="8442720" y="1440360"/>
            <a:ext cx="1249920" cy="1668600"/>
          </a:xfrm>
          <a:prstGeom prst="rect">
            <a:avLst/>
          </a:prstGeom>
          <a:ln w="54720">
            <a:noFill/>
          </a:ln>
        </p:spPr>
      </p:pic>
      <p:pic>
        <p:nvPicPr>
          <p:cNvPr id="487" name="" descr=""/>
          <p:cNvPicPr/>
          <p:nvPr/>
        </p:nvPicPr>
        <p:blipFill>
          <a:blip r:embed="rId4"/>
          <a:stretch/>
        </p:blipFill>
        <p:spPr>
          <a:xfrm>
            <a:off x="8595360" y="3566160"/>
            <a:ext cx="1027440" cy="1371600"/>
          </a:xfrm>
          <a:prstGeom prst="rect">
            <a:avLst/>
          </a:prstGeom>
          <a:ln w="54720">
            <a:noFill/>
          </a:ln>
        </p:spPr>
      </p:pic>
      <p:pic>
        <p:nvPicPr>
          <p:cNvPr id="488" name="" descr=""/>
          <p:cNvPicPr/>
          <p:nvPr/>
        </p:nvPicPr>
        <p:blipFill>
          <a:blip r:embed="rId5"/>
          <a:stretch/>
        </p:blipFill>
        <p:spPr>
          <a:xfrm>
            <a:off x="8503920" y="5029200"/>
            <a:ext cx="1184760" cy="1581840"/>
          </a:xfrm>
          <a:prstGeom prst="rect">
            <a:avLst/>
          </a:prstGeom>
          <a:ln w="54720">
            <a:noFill/>
          </a:ln>
        </p:spPr>
      </p:pic>
      <p:sp>
        <p:nvSpPr>
          <p:cNvPr id="489" name=""/>
          <p:cNvSpPr/>
          <p:nvPr/>
        </p:nvSpPr>
        <p:spPr>
          <a:xfrm>
            <a:off x="7863840" y="4206240"/>
            <a:ext cx="1005840" cy="548640"/>
          </a:xfrm>
          <a:prstGeom prst="line">
            <a:avLst/>
          </a:prstGeom>
          <a:ln w="5472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7772400" y="4206240"/>
            <a:ext cx="914400" cy="1737360"/>
          </a:xfrm>
          <a:prstGeom prst="line">
            <a:avLst/>
          </a:prstGeom>
          <a:ln w="5472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 flipV="1">
            <a:off x="7772400" y="2651760"/>
            <a:ext cx="1005840" cy="1554480"/>
          </a:xfrm>
          <a:prstGeom prst="line">
            <a:avLst/>
          </a:prstGeom>
          <a:ln w="5472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9692640" y="2377440"/>
            <a:ext cx="2739960" cy="21380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Typically connects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Base stations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Multiple access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Handoff protocols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Wireless != Mobile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Picture 5" descr="f02-29-9780123850591 copy"/>
          <p:cNvPicPr/>
          <p:nvPr/>
        </p:nvPicPr>
        <p:blipFill>
          <a:blip r:embed="rId1"/>
          <a:stretch/>
        </p:blipFill>
        <p:spPr>
          <a:xfrm>
            <a:off x="3839760" y="3141000"/>
            <a:ext cx="5280840" cy="3270240"/>
          </a:xfrm>
          <a:prstGeom prst="rect">
            <a:avLst/>
          </a:prstGeom>
          <a:ln w="54720">
            <a:noFill/>
          </a:ln>
        </p:spPr>
      </p:pic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814320" y="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Wireless Links – Ad hoc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0">
              <a:spcBef>
                <a:spcPts val="598"/>
              </a:spcBef>
              <a:buNone/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Mesh or Ad-hoc network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Nodes are peers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Messages may be forwarded via a chain of peer nodes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814320" y="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Wireless Links – Characteristics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0">
              <a:spcBef>
                <a:spcPts val="598"/>
              </a:spcBef>
              <a:buNone/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Difference from wired?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Decreased signal strength (radio signals travel through the atmosphere)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Interference (Other signals interfere, microwave, phones, each other)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Multipath and noise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Reflects of objects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498" name="" descr=""/>
          <p:cNvPicPr/>
          <p:nvPr/>
        </p:nvPicPr>
        <p:blipFill>
          <a:blip r:embed="rId1"/>
          <a:stretch/>
        </p:blipFill>
        <p:spPr>
          <a:xfrm>
            <a:off x="6852600" y="4297680"/>
            <a:ext cx="1742760" cy="2628720"/>
          </a:xfrm>
          <a:prstGeom prst="rect">
            <a:avLst/>
          </a:prstGeom>
          <a:ln w="54720">
            <a:noFill/>
          </a:ln>
        </p:spPr>
      </p:pic>
      <p:pic>
        <p:nvPicPr>
          <p:cNvPr id="499" name="" descr=""/>
          <p:cNvPicPr/>
          <p:nvPr/>
        </p:nvPicPr>
        <p:blipFill>
          <a:blip r:embed="rId2"/>
          <a:stretch/>
        </p:blipFill>
        <p:spPr>
          <a:xfrm>
            <a:off x="5303520" y="6035040"/>
            <a:ext cx="764640" cy="731520"/>
          </a:xfrm>
          <a:prstGeom prst="rect">
            <a:avLst/>
          </a:prstGeom>
          <a:ln w="54720">
            <a:noFill/>
          </a:ln>
        </p:spPr>
      </p:pic>
      <p:pic>
        <p:nvPicPr>
          <p:cNvPr id="500" name="" descr=""/>
          <p:cNvPicPr/>
          <p:nvPr/>
        </p:nvPicPr>
        <p:blipFill>
          <a:blip r:embed="rId3"/>
          <a:stretch/>
        </p:blipFill>
        <p:spPr>
          <a:xfrm>
            <a:off x="9206280" y="5943600"/>
            <a:ext cx="852120" cy="815040"/>
          </a:xfrm>
          <a:prstGeom prst="rect">
            <a:avLst/>
          </a:prstGeom>
          <a:ln w="54720">
            <a:noFill/>
          </a:ln>
        </p:spPr>
      </p:pic>
      <p:sp>
        <p:nvSpPr>
          <p:cNvPr id="501" name=""/>
          <p:cNvSpPr txBox="1"/>
          <p:nvPr/>
        </p:nvSpPr>
        <p:spPr>
          <a:xfrm>
            <a:off x="9326880" y="5486400"/>
            <a:ext cx="2073600" cy="6206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Can’t hear you!!!!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4"/>
          <a:stretch/>
        </p:blipFill>
        <p:spPr>
          <a:xfrm>
            <a:off x="6126480" y="5760720"/>
            <a:ext cx="412560" cy="76176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So far...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2623680" y="779760"/>
            <a:ext cx="6886080" cy="2523600"/>
          </a:xfrm>
          <a:prstGeom prst="rect">
            <a:avLst/>
          </a:prstGeom>
          <a:ln w="54720">
            <a:noFill/>
          </a:ln>
        </p:spPr>
      </p:pic>
      <p:sp>
        <p:nvSpPr>
          <p:cNvPr id="401" name=""/>
          <p:cNvSpPr txBox="1"/>
          <p:nvPr/>
        </p:nvSpPr>
        <p:spPr>
          <a:xfrm>
            <a:off x="491400" y="3840480"/>
            <a:ext cx="11578680" cy="25945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We have connected two machines using point to point wires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Encoded bits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Sent bits as Frames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Caught and corrected errors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Tuned efficiency and reliability using sliding window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What happens when there are more than two machines?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814320" y="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Wireless Links – other problems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1155600" y="4023360"/>
            <a:ext cx="764640" cy="731520"/>
          </a:xfrm>
          <a:prstGeom prst="rect">
            <a:avLst/>
          </a:prstGeom>
          <a:ln w="54720">
            <a:noFill/>
          </a:ln>
        </p:spPr>
      </p:pic>
      <p:pic>
        <p:nvPicPr>
          <p:cNvPr id="505" name="" descr=""/>
          <p:cNvPicPr/>
          <p:nvPr/>
        </p:nvPicPr>
        <p:blipFill>
          <a:blip r:embed="rId2"/>
          <a:stretch/>
        </p:blipFill>
        <p:spPr>
          <a:xfrm>
            <a:off x="3657600" y="2934000"/>
            <a:ext cx="852120" cy="815040"/>
          </a:xfrm>
          <a:prstGeom prst="rect">
            <a:avLst/>
          </a:prstGeom>
          <a:ln w="54720">
            <a:noFill/>
          </a:ln>
        </p:spPr>
      </p:pic>
      <p:sp>
        <p:nvSpPr>
          <p:cNvPr id="506" name=""/>
          <p:cNvSpPr txBox="1"/>
          <p:nvPr/>
        </p:nvSpPr>
        <p:spPr>
          <a:xfrm>
            <a:off x="640080" y="4225680"/>
            <a:ext cx="457200" cy="6206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3"/>
          <a:stretch/>
        </p:blipFill>
        <p:spPr>
          <a:xfrm>
            <a:off x="1964880" y="3931920"/>
            <a:ext cx="412560" cy="761760"/>
          </a:xfrm>
          <a:prstGeom prst="rect">
            <a:avLst/>
          </a:prstGeom>
          <a:ln w="54720">
            <a:noFill/>
          </a:ln>
        </p:spPr>
      </p:pic>
      <p:pic>
        <p:nvPicPr>
          <p:cNvPr id="508" name="" descr=""/>
          <p:cNvPicPr/>
          <p:nvPr/>
        </p:nvPicPr>
        <p:blipFill>
          <a:blip r:embed="rId4"/>
          <a:stretch/>
        </p:blipFill>
        <p:spPr>
          <a:xfrm>
            <a:off x="3171240" y="1653840"/>
            <a:ext cx="852120" cy="815040"/>
          </a:xfrm>
          <a:prstGeom prst="rect">
            <a:avLst/>
          </a:prstGeom>
          <a:ln w="54720">
            <a:noFill/>
          </a:ln>
        </p:spPr>
      </p:pic>
      <p:pic>
        <p:nvPicPr>
          <p:cNvPr id="509" name="" descr=""/>
          <p:cNvPicPr/>
          <p:nvPr/>
        </p:nvPicPr>
        <p:blipFill>
          <a:blip r:embed="rId5"/>
          <a:stretch/>
        </p:blipFill>
        <p:spPr>
          <a:xfrm>
            <a:off x="731520" y="2099520"/>
            <a:ext cx="2371320" cy="1923840"/>
          </a:xfrm>
          <a:prstGeom prst="rect">
            <a:avLst/>
          </a:prstGeom>
          <a:ln w="54720">
            <a:noFill/>
          </a:ln>
        </p:spPr>
      </p:pic>
      <p:pic>
        <p:nvPicPr>
          <p:cNvPr id="510" name="" descr=""/>
          <p:cNvPicPr/>
          <p:nvPr/>
        </p:nvPicPr>
        <p:blipFill>
          <a:blip r:embed="rId6"/>
          <a:stretch/>
        </p:blipFill>
        <p:spPr>
          <a:xfrm rot="3972000">
            <a:off x="3320280" y="2234160"/>
            <a:ext cx="554760" cy="1024200"/>
          </a:xfrm>
          <a:prstGeom prst="rect">
            <a:avLst/>
          </a:prstGeom>
          <a:ln w="54720">
            <a:noFill/>
          </a:ln>
        </p:spPr>
      </p:pic>
      <p:sp>
        <p:nvSpPr>
          <p:cNvPr id="511" name=""/>
          <p:cNvSpPr txBox="1"/>
          <p:nvPr/>
        </p:nvSpPr>
        <p:spPr>
          <a:xfrm>
            <a:off x="4023360" y="2011680"/>
            <a:ext cx="457200" cy="6206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4206240" y="3657600"/>
            <a:ext cx="457200" cy="6206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097280" y="5120640"/>
            <a:ext cx="3383280" cy="16261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 and C can talk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 and C can talk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 and B can not!!!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Interference at B</a:t>
            </a:r>
            <a:br>
              <a:rPr sz="1800"/>
            </a:b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6492240" y="1920240"/>
            <a:ext cx="2485080" cy="17895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Hidden terminal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Signal Fading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 Box 63"/>
          <p:cNvSpPr/>
          <p:nvPr/>
        </p:nvSpPr>
        <p:spPr>
          <a:xfrm>
            <a:off x="8096040" y="6164640"/>
            <a:ext cx="589320" cy="27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space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6" name="Group 2"/>
          <p:cNvGrpSpPr/>
          <p:nvPr/>
        </p:nvGrpSpPr>
        <p:grpSpPr>
          <a:xfrm>
            <a:off x="6219000" y="3718080"/>
            <a:ext cx="4301640" cy="2392200"/>
            <a:chOff x="6219000" y="3718080"/>
            <a:chExt cx="4301640" cy="2392200"/>
          </a:xfrm>
        </p:grpSpPr>
        <p:sp>
          <p:nvSpPr>
            <p:cNvPr id="517" name="Text Box 47"/>
            <p:cNvSpPr/>
            <p:nvPr/>
          </p:nvSpPr>
          <p:spPr>
            <a:xfrm>
              <a:off x="6219000" y="3917520"/>
              <a:ext cx="299520" cy="30708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0000"/>
                  </a:solidFill>
                  <a:latin typeface="Arial"/>
                  <a:ea typeface="Arial"/>
                </a:rPr>
                <a:t>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8" name="Text Box 48"/>
            <p:cNvSpPr/>
            <p:nvPr/>
          </p:nvSpPr>
          <p:spPr>
            <a:xfrm>
              <a:off x="8575560" y="3913560"/>
              <a:ext cx="412560" cy="30708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9" name="Text Box 49"/>
            <p:cNvSpPr/>
            <p:nvPr/>
          </p:nvSpPr>
          <p:spPr>
            <a:xfrm>
              <a:off x="10102320" y="3963960"/>
              <a:ext cx="308880" cy="30708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0" name="Text Box 55"/>
            <p:cNvSpPr/>
            <p:nvPr/>
          </p:nvSpPr>
          <p:spPr>
            <a:xfrm>
              <a:off x="6369480" y="4894920"/>
              <a:ext cx="834480" cy="45900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Arial"/>
                </a:rPr>
                <a:t>A</a:t>
              </a:r>
              <a:r>
                <a:rPr b="0" lang="ja-JP" sz="1200" spc="-1" strike="noStrike">
                  <a:solidFill>
                    <a:srgbClr val="ff0000"/>
                  </a:solidFill>
                  <a:latin typeface="Arial"/>
                  <a:ea typeface="Arial"/>
                </a:rPr>
                <a:t>’</a:t>
              </a: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Arial"/>
                </a:rPr>
                <a:t>s signal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Arial"/>
                </a:rPr>
                <a:t>strength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Line 60"/>
            <p:cNvSpPr/>
            <p:nvPr/>
          </p:nvSpPr>
          <p:spPr>
            <a:xfrm>
              <a:off x="6346440" y="6110280"/>
              <a:ext cx="4099680" cy="0"/>
            </a:xfrm>
            <a:prstGeom prst="line">
              <a:avLst/>
            </a:prstGeom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2" name="Line 61"/>
            <p:cNvSpPr/>
            <p:nvPr/>
          </p:nvSpPr>
          <p:spPr>
            <a:xfrm>
              <a:off x="6278760" y="4716720"/>
              <a:ext cx="0" cy="1344960"/>
            </a:xfrm>
            <a:prstGeom prst="line">
              <a:avLst/>
            </a:prstGeom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3" name="Freeform 62"/>
            <p:cNvSpPr/>
            <p:nvPr/>
          </p:nvSpPr>
          <p:spPr>
            <a:xfrm>
              <a:off x="6382440" y="4782240"/>
              <a:ext cx="3762720" cy="1277280"/>
            </a:xfrm>
            <a:custGeom>
              <a:avLst/>
              <a:gdLst/>
              <a:ahLst/>
              <a:rect l="l" t="t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4" name="Freeform 65"/>
            <p:cNvSpPr/>
            <p:nvPr/>
          </p:nvSpPr>
          <p:spPr>
            <a:xfrm flipH="1">
              <a:off x="6496560" y="4746960"/>
              <a:ext cx="3762360" cy="1277280"/>
            </a:xfrm>
            <a:custGeom>
              <a:avLst/>
              <a:gdLst/>
              <a:ahLst/>
              <a:rect l="l" t="t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60">
              <a:solidFill>
                <a:srgbClr val="3333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5" name="Text Box 66"/>
            <p:cNvSpPr/>
            <p:nvPr/>
          </p:nvSpPr>
          <p:spPr>
            <a:xfrm>
              <a:off x="9678600" y="4810320"/>
              <a:ext cx="842040" cy="45900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333cc"/>
                  </a:solidFill>
                  <a:latin typeface="Arial"/>
                  <a:ea typeface="Arial"/>
                </a:rPr>
                <a:t>C</a:t>
              </a:r>
              <a:r>
                <a:rPr b="0" lang="ja-JP" sz="1200" spc="-1" strike="noStrike">
                  <a:solidFill>
                    <a:srgbClr val="3333cc"/>
                  </a:solidFill>
                  <a:latin typeface="Arial"/>
                  <a:ea typeface="Arial"/>
                </a:rPr>
                <a:t>’</a:t>
              </a:r>
              <a:r>
                <a:rPr b="0" lang="en-US" sz="1200" spc="-1" strike="noStrike">
                  <a:solidFill>
                    <a:srgbClr val="3333cc"/>
                  </a:solidFill>
                  <a:latin typeface="Arial"/>
                  <a:ea typeface="Arial"/>
                </a:rPr>
                <a:t>s signal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333cc"/>
                  </a:solidFill>
                  <a:latin typeface="Arial"/>
                  <a:ea typeface="Arial"/>
                </a:rPr>
                <a:t>strength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6" name="Line 67"/>
            <p:cNvSpPr/>
            <p:nvPr/>
          </p:nvSpPr>
          <p:spPr>
            <a:xfrm flipH="1">
              <a:off x="6754320" y="4583520"/>
              <a:ext cx="33840" cy="1492920"/>
            </a:xfrm>
            <a:prstGeom prst="line">
              <a:avLst/>
            </a:prstGeom>
            <a:ln cap="sq" w="936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7" name="Line 68"/>
            <p:cNvSpPr/>
            <p:nvPr/>
          </p:nvSpPr>
          <p:spPr>
            <a:xfrm>
              <a:off x="8288640" y="4664160"/>
              <a:ext cx="0" cy="1427400"/>
            </a:xfrm>
            <a:prstGeom prst="line">
              <a:avLst/>
            </a:prstGeom>
            <a:ln cap="sq" w="936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8" name="Line 69"/>
            <p:cNvSpPr/>
            <p:nvPr/>
          </p:nvSpPr>
          <p:spPr>
            <a:xfrm>
              <a:off x="9646560" y="4645440"/>
              <a:ext cx="0" cy="1395360"/>
            </a:xfrm>
            <a:prstGeom prst="line">
              <a:avLst/>
            </a:prstGeom>
            <a:ln cap="sq" w="936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29" name="Group 356"/>
            <p:cNvGrpSpPr/>
            <p:nvPr/>
          </p:nvGrpSpPr>
          <p:grpSpPr>
            <a:xfrm>
              <a:off x="6412320" y="3754080"/>
              <a:ext cx="787680" cy="759240"/>
              <a:chOff x="6412320" y="3754080"/>
              <a:chExt cx="787680" cy="759240"/>
            </a:xfrm>
          </p:grpSpPr>
          <p:pic>
            <p:nvPicPr>
              <p:cNvPr id="530" name="Picture 354" descr="laptop_stylized_small"/>
              <p:cNvPicPr/>
              <p:nvPr/>
            </p:nvPicPr>
            <p:blipFill>
              <a:blip r:embed="rId7"/>
              <a:stretch/>
            </p:blipFill>
            <p:spPr>
              <a:xfrm>
                <a:off x="6412320" y="3926160"/>
                <a:ext cx="787680" cy="587160"/>
              </a:xfrm>
              <a:prstGeom prst="rect">
                <a:avLst/>
              </a:prstGeom>
              <a:ln w="54720">
                <a:noFill/>
              </a:ln>
            </p:spPr>
          </p:pic>
          <p:pic>
            <p:nvPicPr>
              <p:cNvPr id="531" name="Picture 355" descr="antenna_stylized"/>
              <p:cNvPicPr/>
              <p:nvPr/>
            </p:nvPicPr>
            <p:blipFill>
              <a:blip r:embed="rId8"/>
              <a:stretch/>
            </p:blipFill>
            <p:spPr>
              <a:xfrm>
                <a:off x="6426360" y="3754080"/>
                <a:ext cx="761040" cy="486720"/>
              </a:xfrm>
              <a:prstGeom prst="rect">
                <a:avLst/>
              </a:prstGeom>
              <a:ln w="54720">
                <a:noFill/>
              </a:ln>
            </p:spPr>
          </p:pic>
        </p:grpSp>
        <p:grpSp>
          <p:nvGrpSpPr>
            <p:cNvPr id="532" name="Group 356"/>
            <p:cNvGrpSpPr/>
            <p:nvPr/>
          </p:nvGrpSpPr>
          <p:grpSpPr>
            <a:xfrm>
              <a:off x="7905240" y="3801600"/>
              <a:ext cx="787680" cy="759240"/>
              <a:chOff x="7905240" y="3801600"/>
              <a:chExt cx="787680" cy="759240"/>
            </a:xfrm>
          </p:grpSpPr>
          <p:pic>
            <p:nvPicPr>
              <p:cNvPr id="533" name="Picture 354" descr="laptop_stylized_small"/>
              <p:cNvPicPr/>
              <p:nvPr/>
            </p:nvPicPr>
            <p:blipFill>
              <a:blip r:embed="rId9"/>
              <a:stretch/>
            </p:blipFill>
            <p:spPr>
              <a:xfrm>
                <a:off x="7905240" y="3973680"/>
                <a:ext cx="787680" cy="587160"/>
              </a:xfrm>
              <a:prstGeom prst="rect">
                <a:avLst/>
              </a:prstGeom>
              <a:ln w="54720">
                <a:noFill/>
              </a:ln>
            </p:spPr>
          </p:pic>
          <p:pic>
            <p:nvPicPr>
              <p:cNvPr id="534" name="Picture 355" descr="antenna_stylized"/>
              <p:cNvPicPr/>
              <p:nvPr/>
            </p:nvPicPr>
            <p:blipFill>
              <a:blip r:embed="rId10"/>
              <a:stretch/>
            </p:blipFill>
            <p:spPr>
              <a:xfrm>
                <a:off x="7919280" y="3801600"/>
                <a:ext cx="761400" cy="487080"/>
              </a:xfrm>
              <a:prstGeom prst="rect">
                <a:avLst/>
              </a:prstGeom>
              <a:ln w="54720">
                <a:noFill/>
              </a:ln>
            </p:spPr>
          </p:pic>
        </p:grpSp>
        <p:grpSp>
          <p:nvGrpSpPr>
            <p:cNvPr id="535" name="Group 356"/>
            <p:cNvGrpSpPr/>
            <p:nvPr/>
          </p:nvGrpSpPr>
          <p:grpSpPr>
            <a:xfrm>
              <a:off x="9257760" y="3718080"/>
              <a:ext cx="788040" cy="759240"/>
              <a:chOff x="9257760" y="3718080"/>
              <a:chExt cx="788040" cy="759240"/>
            </a:xfrm>
          </p:grpSpPr>
          <p:pic>
            <p:nvPicPr>
              <p:cNvPr id="536" name="Picture 354" descr="laptop_stylized_small"/>
              <p:cNvPicPr/>
              <p:nvPr/>
            </p:nvPicPr>
            <p:blipFill>
              <a:blip r:embed="rId11"/>
              <a:stretch/>
            </p:blipFill>
            <p:spPr>
              <a:xfrm>
                <a:off x="9257760" y="3890160"/>
                <a:ext cx="788040" cy="587160"/>
              </a:xfrm>
              <a:prstGeom prst="rect">
                <a:avLst/>
              </a:prstGeom>
              <a:ln w="54720">
                <a:noFill/>
              </a:ln>
            </p:spPr>
          </p:pic>
          <p:pic>
            <p:nvPicPr>
              <p:cNvPr id="537" name="Picture 355" descr="antenna_stylized"/>
              <p:cNvPicPr/>
              <p:nvPr/>
            </p:nvPicPr>
            <p:blipFill>
              <a:blip r:embed="rId12"/>
              <a:stretch/>
            </p:blipFill>
            <p:spPr>
              <a:xfrm>
                <a:off x="9272160" y="3718080"/>
                <a:ext cx="761040" cy="487080"/>
              </a:xfrm>
              <a:prstGeom prst="rect">
                <a:avLst/>
              </a:prstGeom>
              <a:ln w="5472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814320" y="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WiFi – 802.11 Wireless Lan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914400" y="1560240"/>
            <a:ext cx="2560320" cy="41526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802.11 b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2.4-5 GHZ unlicensed spectrum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Divided into 11 (or 13) channels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Widely deployed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Uses base stations, 11Mbps</a:t>
            </a:r>
            <a:br>
              <a:rPr sz="2200"/>
            </a:b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3778560" y="2280600"/>
            <a:ext cx="1524960" cy="23040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802.11 G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54Mbps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6217920" y="2280600"/>
            <a:ext cx="1544760" cy="1566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802.11 N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450Mbps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8964720" y="2291400"/>
            <a:ext cx="1825200" cy="1566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802.11 A/C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1.3 Gbps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"/>
          <p:cNvSpPr/>
          <p:nvPr/>
        </p:nvSpPr>
        <p:spPr>
          <a:xfrm>
            <a:off x="2834640" y="2011680"/>
            <a:ext cx="8321040" cy="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5669280" y="4937760"/>
            <a:ext cx="5850000" cy="1197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All use base station or ac-hoc versions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All use CSMA/CA for multiple access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844560" y="152280"/>
            <a:ext cx="11042640" cy="131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216000" indent="0"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Montserrat"/>
              </a:rPr>
              <a:t>802.11 – CSMA/Collision Avoidance (CA)</a:t>
            </a:r>
            <a:endParaRPr b="0" lang="en-US" sz="4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914400" y="2011680"/>
            <a:ext cx="8595360" cy="30654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Montserrat"/>
              </a:rPr>
              <a:t>802.11: no collision detection! Why?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It won’t work anyway, hidden node, signal fading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Montserrat"/>
              </a:rPr>
              <a:t>Avoid Collisions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Montserrat"/>
              </a:rPr>
              <a:t>CSMA - sense before transmitting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Footer Placeholder 4"/>
          <p:cNvSpPr/>
          <p:nvPr/>
        </p:nvSpPr>
        <p:spPr>
          <a:xfrm>
            <a:off x="8493840" y="6400800"/>
            <a:ext cx="275832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Wireless, Mobile Networks</a:t>
            </a:r>
            <a:endParaRPr b="0" lang="en-US" sz="12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48" name="Slide Number Placeholder 5"/>
          <p:cNvSpPr/>
          <p:nvPr/>
        </p:nvSpPr>
        <p:spPr>
          <a:xfrm>
            <a:off x="10883880" y="6400800"/>
            <a:ext cx="90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6-</a:t>
            </a:r>
            <a:fld id="{B7103BE4-49D9-4E38-9ED8-B7792963BFC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29</a:t>
            </a:fld>
            <a:endParaRPr b="0" lang="en-US" sz="12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79680" y="-360"/>
            <a:ext cx="1036332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IEEE 802.11: Multiple Access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710640" y="1160280"/>
            <a:ext cx="1091772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0">
              <a:spcBef>
                <a:spcPts val="598"/>
              </a:spcBef>
              <a:buNone/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Avoid collisions: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Montserrat"/>
              </a:rPr>
              <a:t>+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nodes transmitting at same time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802.11: CSMA - sense before transmitting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don</a:t>
            </a:r>
            <a:r>
              <a:rPr b="0" lang="ja-JP" sz="2000" spc="-1" strike="noStrike">
                <a:solidFill>
                  <a:srgbClr val="000000"/>
                </a:solidFill>
                <a:latin typeface="Montserrat"/>
              </a:rPr>
              <a:t>’</a:t>
            </a: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t collide with ongoing transmission by other node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802.11: </a:t>
            </a:r>
            <a:r>
              <a:rPr b="0" i="1" lang="en-US" sz="2400" spc="-1" strike="noStrike">
                <a:solidFill>
                  <a:srgbClr val="000000"/>
                </a:solidFill>
                <a:latin typeface="Montserrat"/>
              </a:rPr>
              <a:t>no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collision detection!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difficult to receive (sense collisions) when transmitting due to weak received signals (fading)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can</a:t>
            </a:r>
            <a:r>
              <a:rPr b="0" lang="ja-JP" sz="2000" spc="-1" strike="noStrike">
                <a:solidFill>
                  <a:srgbClr val="000000"/>
                </a:solidFill>
                <a:latin typeface="Montserrat"/>
              </a:rPr>
              <a:t>’</a:t>
            </a: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t sense all collisions in any case: hidden terminal, fading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goal: </a:t>
            </a:r>
            <a:r>
              <a:rPr b="0" i="1" lang="en-US" sz="2000" spc="-1" strike="noStrike">
                <a:solidFill>
                  <a:srgbClr val="c00000"/>
                </a:solidFill>
                <a:latin typeface="Montserrat"/>
              </a:rPr>
              <a:t>avoid collisions</a:t>
            </a:r>
            <a:r>
              <a:rPr b="0" i="1" lang="en-US" sz="2000" spc="-1" strike="noStrike">
                <a:solidFill>
                  <a:srgbClr val="ff0000"/>
                </a:solidFill>
                <a:latin typeface="Montserrat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 CSMA/C(ollision)A(voidance)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  <p:grpSp>
        <p:nvGrpSpPr>
          <p:cNvPr id="551" name="Group 1"/>
          <p:cNvGrpSpPr/>
          <p:nvPr/>
        </p:nvGrpSpPr>
        <p:grpSpPr>
          <a:xfrm>
            <a:off x="1317960" y="5721480"/>
            <a:ext cx="2314080" cy="1070280"/>
            <a:chOff x="1317960" y="5721480"/>
            <a:chExt cx="2314080" cy="1070280"/>
          </a:xfrm>
        </p:grpSpPr>
        <p:grpSp>
          <p:nvGrpSpPr>
            <p:cNvPr id="552" name="Group 356"/>
            <p:cNvGrpSpPr/>
            <p:nvPr/>
          </p:nvGrpSpPr>
          <p:grpSpPr>
            <a:xfrm>
              <a:off x="2368800" y="5829840"/>
              <a:ext cx="449640" cy="443160"/>
              <a:chOff x="2368800" y="5829840"/>
              <a:chExt cx="449640" cy="443160"/>
            </a:xfrm>
          </p:grpSpPr>
          <p:pic>
            <p:nvPicPr>
              <p:cNvPr id="553" name="Picture 354" descr="laptop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2368800" y="5930280"/>
                <a:ext cx="449640" cy="342720"/>
              </a:xfrm>
              <a:prstGeom prst="rect">
                <a:avLst/>
              </a:prstGeom>
              <a:ln w="54720">
                <a:noFill/>
              </a:ln>
            </p:spPr>
          </p:pic>
          <p:pic>
            <p:nvPicPr>
              <p:cNvPr id="554" name="Picture 355" descr="antenna_stylized"/>
              <p:cNvPicPr/>
              <p:nvPr/>
            </p:nvPicPr>
            <p:blipFill>
              <a:blip r:embed="rId2"/>
              <a:stretch/>
            </p:blipFill>
            <p:spPr>
              <a:xfrm>
                <a:off x="2376720" y="5829840"/>
                <a:ext cx="434520" cy="284400"/>
              </a:xfrm>
              <a:prstGeom prst="rect">
                <a:avLst/>
              </a:prstGeom>
              <a:ln w="54720">
                <a:noFill/>
              </a:ln>
            </p:spPr>
          </p:pic>
        </p:grpSp>
        <p:sp>
          <p:nvSpPr>
            <p:cNvPr id="555" name="Freeform 7"/>
            <p:cNvSpPr/>
            <p:nvPr/>
          </p:nvSpPr>
          <p:spPr>
            <a:xfrm>
              <a:off x="1317960" y="5721480"/>
              <a:ext cx="1449360" cy="748800"/>
            </a:xfrm>
            <a:custGeom>
              <a:avLst/>
              <a:gdLst/>
              <a:ahLst/>
              <a:rect l="l" t="t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/>
            </a:gra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6" name="Line 26"/>
            <p:cNvSpPr/>
            <p:nvPr/>
          </p:nvSpPr>
          <p:spPr>
            <a:xfrm flipV="1">
              <a:off x="2230920" y="6558480"/>
              <a:ext cx="716040" cy="11700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7" name="Line 27"/>
            <p:cNvSpPr/>
            <p:nvPr/>
          </p:nvSpPr>
          <p:spPr>
            <a:xfrm>
              <a:off x="2713680" y="6228360"/>
              <a:ext cx="292320" cy="22212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8" name="Text Box 28"/>
            <p:cNvSpPr/>
            <p:nvPr/>
          </p:nvSpPr>
          <p:spPr>
            <a:xfrm>
              <a:off x="1558800" y="6484680"/>
              <a:ext cx="299520" cy="30708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9" name="Text Box 29"/>
            <p:cNvSpPr/>
            <p:nvPr/>
          </p:nvSpPr>
          <p:spPr>
            <a:xfrm>
              <a:off x="3332520" y="6328080"/>
              <a:ext cx="299520" cy="30708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0" name="Text Box 30"/>
            <p:cNvSpPr/>
            <p:nvPr/>
          </p:nvSpPr>
          <p:spPr>
            <a:xfrm>
              <a:off x="2741400" y="5841720"/>
              <a:ext cx="308880" cy="30708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61" name="Group 356"/>
            <p:cNvGrpSpPr/>
            <p:nvPr/>
          </p:nvGrpSpPr>
          <p:grpSpPr>
            <a:xfrm>
              <a:off x="2915280" y="6208200"/>
              <a:ext cx="449640" cy="443160"/>
              <a:chOff x="2915280" y="6208200"/>
              <a:chExt cx="449640" cy="443160"/>
            </a:xfrm>
          </p:grpSpPr>
          <p:pic>
            <p:nvPicPr>
              <p:cNvPr id="562" name="Picture 354" descr="laptop_stylized_small"/>
              <p:cNvPicPr/>
              <p:nvPr/>
            </p:nvPicPr>
            <p:blipFill>
              <a:blip r:embed="rId3"/>
              <a:stretch/>
            </p:blipFill>
            <p:spPr>
              <a:xfrm>
                <a:off x="2915280" y="6308640"/>
                <a:ext cx="449640" cy="342720"/>
              </a:xfrm>
              <a:prstGeom prst="rect">
                <a:avLst/>
              </a:prstGeom>
              <a:ln w="54720">
                <a:noFill/>
              </a:ln>
            </p:spPr>
          </p:pic>
          <p:pic>
            <p:nvPicPr>
              <p:cNvPr id="563" name="Picture 355" descr="antenna_stylized"/>
              <p:cNvPicPr/>
              <p:nvPr/>
            </p:nvPicPr>
            <p:blipFill>
              <a:blip r:embed="rId4"/>
              <a:stretch/>
            </p:blipFill>
            <p:spPr>
              <a:xfrm>
                <a:off x="2923200" y="6208200"/>
                <a:ext cx="434520" cy="284400"/>
              </a:xfrm>
              <a:prstGeom prst="rect">
                <a:avLst/>
              </a:prstGeom>
              <a:ln w="54720">
                <a:noFill/>
              </a:ln>
            </p:spPr>
          </p:pic>
        </p:grpSp>
        <p:grpSp>
          <p:nvGrpSpPr>
            <p:cNvPr id="564" name="Group 356"/>
            <p:cNvGrpSpPr/>
            <p:nvPr/>
          </p:nvGrpSpPr>
          <p:grpSpPr>
            <a:xfrm>
              <a:off x="1822320" y="6306480"/>
              <a:ext cx="449640" cy="443160"/>
              <a:chOff x="1822320" y="6306480"/>
              <a:chExt cx="449640" cy="443160"/>
            </a:xfrm>
          </p:grpSpPr>
          <p:pic>
            <p:nvPicPr>
              <p:cNvPr id="565" name="Picture 354" descr="laptop_stylized_small"/>
              <p:cNvPicPr/>
              <p:nvPr/>
            </p:nvPicPr>
            <p:blipFill>
              <a:blip r:embed="rId5"/>
              <a:stretch/>
            </p:blipFill>
            <p:spPr>
              <a:xfrm>
                <a:off x="1822320" y="6406920"/>
                <a:ext cx="449640" cy="342720"/>
              </a:xfrm>
              <a:prstGeom prst="rect">
                <a:avLst/>
              </a:prstGeom>
              <a:ln w="54720">
                <a:noFill/>
              </a:ln>
            </p:spPr>
          </p:pic>
          <p:pic>
            <p:nvPicPr>
              <p:cNvPr id="566" name="Picture 355" descr="antenna_stylized"/>
              <p:cNvPicPr/>
              <p:nvPr/>
            </p:nvPicPr>
            <p:blipFill>
              <a:blip r:embed="rId6"/>
              <a:stretch/>
            </p:blipFill>
            <p:spPr>
              <a:xfrm>
                <a:off x="1830240" y="6306480"/>
                <a:ext cx="434520" cy="284400"/>
              </a:xfrm>
              <a:prstGeom prst="rect">
                <a:avLst/>
              </a:prstGeom>
              <a:ln w="54720">
                <a:noFill/>
              </a:ln>
            </p:spPr>
          </p:pic>
        </p:grpSp>
      </p:grpSp>
      <p:sp>
        <p:nvSpPr>
          <p:cNvPr id="567" name="Text Box 63"/>
          <p:cNvSpPr/>
          <p:nvPr/>
        </p:nvSpPr>
        <p:spPr>
          <a:xfrm>
            <a:off x="10374840" y="2495160"/>
            <a:ext cx="589320" cy="27648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space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8" name="Group 2"/>
          <p:cNvGrpSpPr/>
          <p:nvPr/>
        </p:nvGrpSpPr>
        <p:grpSpPr>
          <a:xfrm>
            <a:off x="9240120" y="923400"/>
            <a:ext cx="2928600" cy="1536840"/>
            <a:chOff x="9240120" y="923400"/>
            <a:chExt cx="2928600" cy="1536840"/>
          </a:xfrm>
        </p:grpSpPr>
        <p:sp>
          <p:nvSpPr>
            <p:cNvPr id="569" name="Text Box 47"/>
            <p:cNvSpPr/>
            <p:nvPr/>
          </p:nvSpPr>
          <p:spPr>
            <a:xfrm>
              <a:off x="9243720" y="1051560"/>
              <a:ext cx="299520" cy="30708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0000"/>
                  </a:solidFill>
                  <a:latin typeface="Arial"/>
                  <a:ea typeface="Arial"/>
                </a:rPr>
                <a:t>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0" name="Text Box 48"/>
            <p:cNvSpPr/>
            <p:nvPr/>
          </p:nvSpPr>
          <p:spPr>
            <a:xfrm>
              <a:off x="10785960" y="1049040"/>
              <a:ext cx="260280" cy="30708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1" name="Text Box 49"/>
            <p:cNvSpPr/>
            <p:nvPr/>
          </p:nvSpPr>
          <p:spPr>
            <a:xfrm>
              <a:off x="11692440" y="1081440"/>
              <a:ext cx="308880" cy="30708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2" name="Text Box 55"/>
            <p:cNvSpPr/>
            <p:nvPr/>
          </p:nvSpPr>
          <p:spPr>
            <a:xfrm>
              <a:off x="9240120" y="1679400"/>
              <a:ext cx="834480" cy="45900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Arial"/>
                </a:rPr>
                <a:t>A</a:t>
              </a:r>
              <a:r>
                <a:rPr b="0" lang="ja-JP" sz="1200" spc="-1" strike="noStrike">
                  <a:solidFill>
                    <a:srgbClr val="ff0000"/>
                  </a:solidFill>
                  <a:latin typeface="Arial"/>
                  <a:ea typeface="Arial"/>
                </a:rPr>
                <a:t>’</a:t>
              </a: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Arial"/>
                </a:rPr>
                <a:t>s signal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Arial"/>
                </a:rPr>
                <a:t>strength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3" name="Line 60"/>
            <p:cNvSpPr/>
            <p:nvPr/>
          </p:nvSpPr>
          <p:spPr>
            <a:xfrm>
              <a:off x="9379440" y="2460240"/>
              <a:ext cx="2586960" cy="0"/>
            </a:xfrm>
            <a:prstGeom prst="line">
              <a:avLst/>
            </a:prstGeom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" name="Line 61"/>
            <p:cNvSpPr/>
            <p:nvPr/>
          </p:nvSpPr>
          <p:spPr>
            <a:xfrm>
              <a:off x="9336600" y="1564920"/>
              <a:ext cx="0" cy="864000"/>
            </a:xfrm>
            <a:prstGeom prst="line">
              <a:avLst/>
            </a:prstGeom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5" name="Freeform 62"/>
            <p:cNvSpPr/>
            <p:nvPr/>
          </p:nvSpPr>
          <p:spPr>
            <a:xfrm>
              <a:off x="9402120" y="1607040"/>
              <a:ext cx="2374200" cy="820440"/>
            </a:xfrm>
            <a:custGeom>
              <a:avLst/>
              <a:gdLst/>
              <a:ahLst/>
              <a:rect l="l" t="t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6" name="Freeform 65"/>
            <p:cNvSpPr/>
            <p:nvPr/>
          </p:nvSpPr>
          <p:spPr>
            <a:xfrm flipH="1">
              <a:off x="9472320" y="1584360"/>
              <a:ext cx="2374200" cy="820440"/>
            </a:xfrm>
            <a:custGeom>
              <a:avLst/>
              <a:gdLst/>
              <a:ahLst/>
              <a:rect l="l" t="t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60">
              <a:solidFill>
                <a:srgbClr val="3333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7" name="Text Box 66"/>
            <p:cNvSpPr/>
            <p:nvPr/>
          </p:nvSpPr>
          <p:spPr>
            <a:xfrm>
              <a:off x="11326680" y="1625040"/>
              <a:ext cx="842040" cy="459000"/>
            </a:xfrm>
            <a:prstGeom prst="rect">
              <a:avLst/>
            </a:prstGeom>
            <a:noFill/>
            <a:ln w="547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333cc"/>
                  </a:solidFill>
                  <a:latin typeface="Arial"/>
                  <a:ea typeface="Arial"/>
                </a:rPr>
                <a:t>C</a:t>
              </a:r>
              <a:r>
                <a:rPr b="0" lang="ja-JP" sz="1200" spc="-1" strike="noStrike">
                  <a:solidFill>
                    <a:srgbClr val="3333cc"/>
                  </a:solidFill>
                  <a:latin typeface="Arial"/>
                  <a:ea typeface="Arial"/>
                </a:rPr>
                <a:t>’</a:t>
              </a:r>
              <a:r>
                <a:rPr b="0" lang="en-US" sz="1200" spc="-1" strike="noStrike">
                  <a:solidFill>
                    <a:srgbClr val="3333cc"/>
                  </a:solidFill>
                  <a:latin typeface="Arial"/>
                  <a:ea typeface="Arial"/>
                </a:rPr>
                <a:t>s signal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333cc"/>
                  </a:solidFill>
                  <a:latin typeface="Arial"/>
                  <a:ea typeface="Arial"/>
                </a:rPr>
                <a:t>strength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8" name="Line 67"/>
            <p:cNvSpPr/>
            <p:nvPr/>
          </p:nvSpPr>
          <p:spPr>
            <a:xfrm flipH="1">
              <a:off x="9636840" y="1479240"/>
              <a:ext cx="21240" cy="959040"/>
            </a:xfrm>
            <a:prstGeom prst="line">
              <a:avLst/>
            </a:prstGeom>
            <a:ln cap="sq" w="936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9" name="Line 68"/>
            <p:cNvSpPr/>
            <p:nvPr/>
          </p:nvSpPr>
          <p:spPr>
            <a:xfrm>
              <a:off x="10604880" y="1531080"/>
              <a:ext cx="0" cy="916920"/>
            </a:xfrm>
            <a:prstGeom prst="line">
              <a:avLst/>
            </a:prstGeom>
            <a:ln cap="sq" w="936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" name="Line 69"/>
            <p:cNvSpPr/>
            <p:nvPr/>
          </p:nvSpPr>
          <p:spPr>
            <a:xfrm>
              <a:off x="11461680" y="1519200"/>
              <a:ext cx="0" cy="896400"/>
            </a:xfrm>
            <a:prstGeom prst="line">
              <a:avLst/>
            </a:prstGeom>
            <a:ln cap="sq" w="936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81" name="Group 356"/>
            <p:cNvGrpSpPr/>
            <p:nvPr/>
          </p:nvGrpSpPr>
          <p:grpSpPr>
            <a:xfrm>
              <a:off x="9420840" y="946440"/>
              <a:ext cx="497160" cy="487800"/>
              <a:chOff x="9420840" y="946440"/>
              <a:chExt cx="497160" cy="487800"/>
            </a:xfrm>
          </p:grpSpPr>
          <p:pic>
            <p:nvPicPr>
              <p:cNvPr id="582" name="Picture 354" descr="laptop_stylized_small"/>
              <p:cNvPicPr/>
              <p:nvPr/>
            </p:nvPicPr>
            <p:blipFill>
              <a:blip r:embed="rId7"/>
              <a:stretch/>
            </p:blipFill>
            <p:spPr>
              <a:xfrm>
                <a:off x="9420840" y="1056960"/>
                <a:ext cx="497160" cy="377280"/>
              </a:xfrm>
              <a:prstGeom prst="rect">
                <a:avLst/>
              </a:prstGeom>
              <a:ln w="54720">
                <a:noFill/>
              </a:ln>
            </p:spPr>
          </p:pic>
          <p:pic>
            <p:nvPicPr>
              <p:cNvPr id="583" name="Picture 355" descr="antenna_stylized"/>
              <p:cNvPicPr/>
              <p:nvPr/>
            </p:nvPicPr>
            <p:blipFill>
              <a:blip r:embed="rId8"/>
              <a:stretch/>
            </p:blipFill>
            <p:spPr>
              <a:xfrm>
                <a:off x="9429840" y="946440"/>
                <a:ext cx="480240" cy="312840"/>
              </a:xfrm>
              <a:prstGeom prst="rect">
                <a:avLst/>
              </a:prstGeom>
              <a:ln w="54720">
                <a:noFill/>
              </a:ln>
            </p:spPr>
          </p:pic>
        </p:grpSp>
        <p:grpSp>
          <p:nvGrpSpPr>
            <p:cNvPr id="584" name="Group 356"/>
            <p:cNvGrpSpPr/>
            <p:nvPr/>
          </p:nvGrpSpPr>
          <p:grpSpPr>
            <a:xfrm>
              <a:off x="10362960" y="977040"/>
              <a:ext cx="497160" cy="487800"/>
              <a:chOff x="10362960" y="977040"/>
              <a:chExt cx="497160" cy="487800"/>
            </a:xfrm>
          </p:grpSpPr>
          <p:pic>
            <p:nvPicPr>
              <p:cNvPr id="585" name="Picture 354" descr="laptop_stylized_small"/>
              <p:cNvPicPr/>
              <p:nvPr/>
            </p:nvPicPr>
            <p:blipFill>
              <a:blip r:embed="rId9"/>
              <a:stretch/>
            </p:blipFill>
            <p:spPr>
              <a:xfrm>
                <a:off x="10362960" y="1087560"/>
                <a:ext cx="497160" cy="377280"/>
              </a:xfrm>
              <a:prstGeom prst="rect">
                <a:avLst/>
              </a:prstGeom>
              <a:ln w="54720">
                <a:noFill/>
              </a:ln>
            </p:spPr>
          </p:pic>
          <p:pic>
            <p:nvPicPr>
              <p:cNvPr id="586" name="Picture 355" descr="antenna_stylized"/>
              <p:cNvPicPr/>
              <p:nvPr/>
            </p:nvPicPr>
            <p:blipFill>
              <a:blip r:embed="rId10"/>
              <a:stretch/>
            </p:blipFill>
            <p:spPr>
              <a:xfrm>
                <a:off x="10371960" y="977040"/>
                <a:ext cx="480240" cy="312840"/>
              </a:xfrm>
              <a:prstGeom prst="rect">
                <a:avLst/>
              </a:prstGeom>
              <a:ln w="54720">
                <a:noFill/>
              </a:ln>
            </p:spPr>
          </p:pic>
        </p:grpSp>
        <p:grpSp>
          <p:nvGrpSpPr>
            <p:cNvPr id="587" name="Group 356"/>
            <p:cNvGrpSpPr/>
            <p:nvPr/>
          </p:nvGrpSpPr>
          <p:grpSpPr>
            <a:xfrm>
              <a:off x="11216520" y="923400"/>
              <a:ext cx="497160" cy="487800"/>
              <a:chOff x="11216520" y="923400"/>
              <a:chExt cx="497160" cy="487800"/>
            </a:xfrm>
          </p:grpSpPr>
          <p:pic>
            <p:nvPicPr>
              <p:cNvPr id="588" name="Picture 354" descr="laptop_stylized_small"/>
              <p:cNvPicPr/>
              <p:nvPr/>
            </p:nvPicPr>
            <p:blipFill>
              <a:blip r:embed="rId11"/>
              <a:stretch/>
            </p:blipFill>
            <p:spPr>
              <a:xfrm>
                <a:off x="11216520" y="1033920"/>
                <a:ext cx="497160" cy="377280"/>
              </a:xfrm>
              <a:prstGeom prst="rect">
                <a:avLst/>
              </a:prstGeom>
              <a:ln w="54720">
                <a:noFill/>
              </a:ln>
            </p:spPr>
          </p:pic>
          <p:pic>
            <p:nvPicPr>
              <p:cNvPr id="589" name="Picture 355" descr="antenna_stylized"/>
              <p:cNvPicPr/>
              <p:nvPr/>
            </p:nvPicPr>
            <p:blipFill>
              <a:blip r:embed="rId12"/>
              <a:stretch/>
            </p:blipFill>
            <p:spPr>
              <a:xfrm>
                <a:off x="11225520" y="923400"/>
                <a:ext cx="480240" cy="312840"/>
              </a:xfrm>
              <a:prstGeom prst="rect">
                <a:avLst/>
              </a:prstGeom>
              <a:ln w="5472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554400" y="156960"/>
            <a:ext cx="10960560" cy="95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IEEE 802.11 MAC Protocol: CSMA/CA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600840" y="1221840"/>
            <a:ext cx="7508160" cy="4953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311760" indent="0">
              <a:lnSpc>
                <a:spcPct val="100000"/>
              </a:lnSpc>
              <a:spcBef>
                <a:spcPts val="598"/>
              </a:spcBef>
              <a:buNone/>
            </a:pPr>
            <a:br>
              <a:rPr sz="2400"/>
            </a:br>
            <a:r>
              <a:rPr b="0" i="1" lang="en-US" sz="2400" spc="-1" strike="noStrike" u="sng">
                <a:solidFill>
                  <a:srgbClr val="c00000"/>
                </a:solidFill>
                <a:uFillTx/>
                <a:latin typeface="Arial"/>
                <a:ea typeface="Arial"/>
              </a:rPr>
              <a:t>802.11 sender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31176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"/>
                <a:ea typeface="Arial"/>
              </a:rPr>
              <a:t>1 </a:t>
            </a: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Arial"/>
              </a:rPr>
              <a:t>if sense channel idle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for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DIFS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Arial"/>
              </a:rPr>
              <a:t>then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675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transmit entire frame (no CD)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31176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Arial"/>
              </a:rPr>
              <a:t>2 if sense channel busy then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675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start random backoff time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675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timer counts down while channel idle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675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transmit when timer expires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675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no ACK, increase random backoff interval, repeat 2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311760" indent="0">
              <a:lnSpc>
                <a:spcPct val="100000"/>
              </a:lnSpc>
              <a:spcBef>
                <a:spcPts val="598"/>
              </a:spcBef>
              <a:buNone/>
            </a:pPr>
            <a:r>
              <a:rPr b="0" i="1" lang="en-US" sz="2400" spc="-1" strike="noStrike" u="sng">
                <a:solidFill>
                  <a:srgbClr val="c00000"/>
                </a:solidFill>
                <a:uFillTx/>
                <a:latin typeface="Arial"/>
                <a:ea typeface="Arial"/>
              </a:rPr>
              <a:t>802.11 receiver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31176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"/>
                <a:ea typeface="Arial"/>
              </a:rPr>
              <a:t>- </a:t>
            </a: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Arial"/>
              </a:rPr>
              <a:t>if frame received OK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31176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return ACK after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SIFS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(ACK needed due to hidden terminal problem) 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31176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DIFS = SIFS + (2 * Slot time)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92" name="Line 5"/>
          <p:cNvSpPr/>
          <p:nvPr/>
        </p:nvSpPr>
        <p:spPr>
          <a:xfrm>
            <a:off x="8576280" y="2270160"/>
            <a:ext cx="0" cy="333864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93" name="Line 6"/>
          <p:cNvSpPr/>
          <p:nvPr/>
        </p:nvSpPr>
        <p:spPr>
          <a:xfrm>
            <a:off x="11135880" y="2257560"/>
            <a:ext cx="0" cy="333828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94" name="Text Box 7"/>
          <p:cNvSpPr/>
          <p:nvPr/>
        </p:nvSpPr>
        <p:spPr>
          <a:xfrm>
            <a:off x="8182080" y="1913040"/>
            <a:ext cx="8010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sender</a:t>
            </a:r>
            <a:endParaRPr b="0" lang="en-US" sz="16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95" name="Text Box 8"/>
          <p:cNvSpPr/>
          <p:nvPr/>
        </p:nvSpPr>
        <p:spPr>
          <a:xfrm>
            <a:off x="10639440" y="1922400"/>
            <a:ext cx="90324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receiver</a:t>
            </a:r>
            <a:endParaRPr b="0" lang="en-US" sz="16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596" name="Group 23"/>
          <p:cNvGrpSpPr/>
          <p:nvPr/>
        </p:nvGrpSpPr>
        <p:grpSpPr>
          <a:xfrm>
            <a:off x="7477200" y="2567160"/>
            <a:ext cx="3660480" cy="1690560"/>
            <a:chOff x="7477200" y="2567160"/>
            <a:chExt cx="3660480" cy="1690560"/>
          </a:xfrm>
        </p:grpSpPr>
        <p:grpSp>
          <p:nvGrpSpPr>
            <p:cNvPr id="597" name="Group 22"/>
            <p:cNvGrpSpPr/>
            <p:nvPr/>
          </p:nvGrpSpPr>
          <p:grpSpPr>
            <a:xfrm>
              <a:off x="7477200" y="2567160"/>
              <a:ext cx="1140840" cy="946440"/>
              <a:chOff x="7477200" y="2567160"/>
              <a:chExt cx="1140840" cy="946440"/>
            </a:xfrm>
          </p:grpSpPr>
          <p:sp>
            <p:nvSpPr>
              <p:cNvPr id="598" name="AutoShape 11"/>
              <p:cNvSpPr/>
              <p:nvPr/>
            </p:nvSpPr>
            <p:spPr>
              <a:xfrm>
                <a:off x="8432640" y="2571840"/>
                <a:ext cx="114120" cy="257040"/>
              </a:xfrm>
              <a:custGeom>
                <a:avLst/>
                <a:gdLst>
                  <a:gd name="textAreaLeft" fmla="*/ 73080 w 114120"/>
                  <a:gd name="textAreaRight" fmla="*/ 114480 w 114120"/>
                  <a:gd name="textAreaTop" fmla="*/ 6480 h 257040"/>
                  <a:gd name="textAreaBottom" fmla="*/ 250560 h 257040"/>
                </a:gdLst>
                <a:ahLst/>
                <a:rect l="textAreaLeft" t="textAreaTop" r="textAreaRight" b="textAreaBottom"/>
                <a:pathLst>
                  <a:path w="21600" h="21600">
                    <a:moveTo>
                      <a:pt x="21600" y="0"/>
                    </a:moveTo>
                    <a:cubicBezTo>
                      <a:pt x="16200" y="0"/>
                      <a:pt x="10800" y="900"/>
                      <a:pt x="10800" y="1800"/>
                    </a:cubicBezTo>
                    <a:lnTo>
                      <a:pt x="10800" y="9000"/>
                    </a:lnTo>
                    <a:cubicBezTo>
                      <a:pt x="10800" y="9900"/>
                      <a:pt x="5400" y="10800"/>
                      <a:pt x="0" y="10800"/>
                    </a:cubicBezTo>
                    <a:cubicBezTo>
                      <a:pt x="5400" y="10800"/>
                      <a:pt x="10800" y="11700"/>
                      <a:pt x="10800" y="12600"/>
                    </a:cubicBezTo>
                    <a:lnTo>
                      <a:pt x="10800" y="19800"/>
                    </a:lnTo>
                    <a:cubicBezTo>
                      <a:pt x="10800" y="20700"/>
                      <a:pt x="16200" y="21600"/>
                      <a:pt x="21600" y="21600"/>
                    </a:cubicBezTo>
                  </a:path>
                </a:pathLst>
              </a:custGeom>
              <a:noFill/>
              <a:ln cap="sq"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endParaRPr b="0" lang="en-US" sz="24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  <p:sp>
            <p:nvSpPr>
              <p:cNvPr id="599" name="Text Box 12"/>
              <p:cNvSpPr/>
              <p:nvPr/>
            </p:nvSpPr>
            <p:spPr>
              <a:xfrm>
                <a:off x="7477200" y="2567160"/>
                <a:ext cx="1140840" cy="94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DIFS</a:t>
                </a:r>
                <a:br>
                  <a:rPr sz="1400"/>
                </a:b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Defined by </a:t>
                </a:r>
                <a:endParaRPr b="0" lang="en-US" sz="1400" spc="-1" strike="noStrike">
                  <a:solidFill>
                    <a:srgbClr val="000000"/>
                  </a:solidFill>
                  <a:latin typeface="Comic Sans MS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Standard </a:t>
                </a:r>
                <a:br>
                  <a:rPr sz="1400"/>
                </a:b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(34-50µs</a:t>
                </a: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) </a:t>
                </a:r>
                <a:endParaRPr b="0" lang="en-US" sz="14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</p:grpSp>
        <p:grpSp>
          <p:nvGrpSpPr>
            <p:cNvPr id="600" name="Group 20"/>
            <p:cNvGrpSpPr/>
            <p:nvPr/>
          </p:nvGrpSpPr>
          <p:grpSpPr>
            <a:xfrm>
              <a:off x="8572320" y="2828880"/>
              <a:ext cx="2565360" cy="1428840"/>
              <a:chOff x="8572320" y="2828880"/>
              <a:chExt cx="2565360" cy="1428840"/>
            </a:xfrm>
          </p:grpSpPr>
          <p:sp>
            <p:nvSpPr>
              <p:cNvPr id="601" name="Freeform 13"/>
              <p:cNvSpPr/>
              <p:nvPr/>
            </p:nvSpPr>
            <p:spPr>
              <a:xfrm>
                <a:off x="8572320" y="2828880"/>
                <a:ext cx="2565360" cy="1428840"/>
              </a:xfrm>
              <a:custGeom>
                <a:avLst/>
                <a:gdLst/>
                <a:ahLst/>
                <a:rect l="l" t="t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cc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noAutofit/>
              </a:bodyPr>
              <a:p>
                <a:endParaRPr b="0" lang="en-US" sz="24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  <p:sp>
            <p:nvSpPr>
              <p:cNvPr id="602" name="Text Box 18"/>
              <p:cNvSpPr/>
              <p:nvPr/>
            </p:nvSpPr>
            <p:spPr>
              <a:xfrm>
                <a:off x="9410760" y="3346560"/>
                <a:ext cx="624240" cy="36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data</a:t>
                </a:r>
                <a:endParaRPr b="0" lang="en-US" sz="18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</p:grpSp>
      </p:grpSp>
      <p:grpSp>
        <p:nvGrpSpPr>
          <p:cNvPr id="603" name="Group 24"/>
          <p:cNvGrpSpPr/>
          <p:nvPr/>
        </p:nvGrpSpPr>
        <p:grpSpPr>
          <a:xfrm>
            <a:off x="8559720" y="4267080"/>
            <a:ext cx="3529440" cy="960840"/>
            <a:chOff x="8559720" y="4267080"/>
            <a:chExt cx="3529440" cy="960840"/>
          </a:xfrm>
        </p:grpSpPr>
        <p:sp>
          <p:nvSpPr>
            <p:cNvPr id="604" name="Text Box 14"/>
            <p:cNvSpPr/>
            <p:nvPr/>
          </p:nvSpPr>
          <p:spPr>
            <a:xfrm>
              <a:off x="10948320" y="4281480"/>
              <a:ext cx="1140840" cy="94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05" name="AutoShape 15"/>
            <p:cNvSpPr/>
            <p:nvPr/>
          </p:nvSpPr>
          <p:spPr>
            <a:xfrm flipH="1">
              <a:off x="11133360" y="4267080"/>
              <a:ext cx="114120" cy="257400"/>
            </a:xfrm>
            <a:custGeom>
              <a:avLst/>
              <a:gdLst>
                <a:gd name="textAreaLeft" fmla="*/ 73080 w 114120"/>
                <a:gd name="textAreaRight" fmla="*/ 114480 w 114120"/>
                <a:gd name="textAreaTop" fmla="*/ 6480 h 257400"/>
                <a:gd name="textAreaBottom" fmla="*/ 250920 h 25740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0"/>
                  </a:moveTo>
                  <a:cubicBezTo>
                    <a:pt x="16200" y="0"/>
                    <a:pt x="10800" y="900"/>
                    <a:pt x="10800" y="1800"/>
                  </a:cubicBezTo>
                  <a:lnTo>
                    <a:pt x="10800" y="9000"/>
                  </a:lnTo>
                  <a:cubicBezTo>
                    <a:pt x="10800" y="9900"/>
                    <a:pt x="5400" y="10800"/>
                    <a:pt x="0" y="10800"/>
                  </a:cubicBezTo>
                  <a:cubicBezTo>
                    <a:pt x="5400" y="10800"/>
                    <a:pt x="10800" y="11700"/>
                    <a:pt x="10800" y="12600"/>
                  </a:cubicBezTo>
                  <a:lnTo>
                    <a:pt x="10800" y="19800"/>
                  </a:lnTo>
                  <a:cubicBezTo>
                    <a:pt x="10800" y="20700"/>
                    <a:pt x="16200" y="21600"/>
                    <a:pt x="21600" y="21600"/>
                  </a:cubicBezTo>
                </a:path>
              </a:pathLst>
            </a:custGeom>
            <a:noFill/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grpSp>
          <p:nvGrpSpPr>
            <p:cNvPr id="606" name="Group 21"/>
            <p:cNvGrpSpPr/>
            <p:nvPr/>
          </p:nvGrpSpPr>
          <p:grpSpPr>
            <a:xfrm>
              <a:off x="8559720" y="4533840"/>
              <a:ext cx="2565720" cy="657360"/>
              <a:chOff x="8559720" y="4533840"/>
              <a:chExt cx="2565720" cy="657360"/>
            </a:xfrm>
          </p:grpSpPr>
          <p:sp>
            <p:nvSpPr>
              <p:cNvPr id="607" name="Freeform 17"/>
              <p:cNvSpPr/>
              <p:nvPr/>
            </p:nvSpPr>
            <p:spPr>
              <a:xfrm flipV="1">
                <a:off x="8559720" y="4533840"/>
                <a:ext cx="2565720" cy="657360"/>
              </a:xfrm>
              <a:custGeom>
                <a:avLst/>
                <a:gdLst/>
                <a:ahLst/>
                <a:rect l="l" t="t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noAutofit/>
              </a:bodyPr>
              <a:p>
                <a:endParaRPr b="0" lang="en-US" sz="24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  <p:sp>
            <p:nvSpPr>
              <p:cNvPr id="608" name="Text Box 19"/>
              <p:cNvSpPr/>
              <p:nvPr/>
            </p:nvSpPr>
            <p:spPr>
              <a:xfrm>
                <a:off x="9504000" y="4689360"/>
                <a:ext cx="650160" cy="36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ACK</a:t>
                </a:r>
                <a:endParaRPr b="0" lang="en-US" sz="18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</p:grpSp>
      </p:grpSp>
      <p:sp>
        <p:nvSpPr>
          <p:cNvPr id="609" name=""/>
          <p:cNvSpPr txBox="1"/>
          <p:nvPr/>
        </p:nvSpPr>
        <p:spPr>
          <a:xfrm>
            <a:off x="11207160" y="4087800"/>
            <a:ext cx="1140840" cy="8899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SIFS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Defined by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Standard </a:t>
            </a:r>
            <a:br>
              <a:rPr sz="1400"/>
            </a:b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(10-16µs)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" dur="2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nodeType="afterEffect" fill="hold" presetClass="entr" presetID="2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" dur="2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671040" y="212400"/>
            <a:ext cx="111610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Avoiding collisions – Reserve before Send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749160" y="1440000"/>
            <a:ext cx="10363320" cy="4412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325440" indent="0">
              <a:spcBef>
                <a:spcPts val="598"/>
              </a:spcBef>
              <a:buNone/>
            </a:pPr>
            <a:br>
              <a:rPr sz="2400"/>
            </a:br>
            <a:r>
              <a:rPr b="1" i="1" lang="en-US" sz="2400" spc="-1" strike="noStrike">
                <a:solidFill>
                  <a:srgbClr val="c00000"/>
                </a:solidFill>
                <a:latin typeface="Montserrat"/>
              </a:rPr>
              <a:t>idea</a:t>
            </a:r>
            <a:r>
              <a:rPr b="0" i="1" lang="en-US" sz="2400" spc="-1" strike="noStrike">
                <a:solidFill>
                  <a:srgbClr val="c00000"/>
                </a:solidFill>
                <a:latin typeface="Montserrat"/>
              </a:rPr>
              <a:t>:</a:t>
            </a:r>
            <a:r>
              <a:rPr b="0" lang="en-US" sz="2400" spc="-1" strike="noStrike">
                <a:solidFill>
                  <a:srgbClr val="c00000"/>
                </a:solidFill>
                <a:latin typeface="Montserrat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allow sender to </a:t>
            </a:r>
            <a:r>
              <a:rPr b="0" lang="ja-JP" sz="2400" spc="-1" strike="noStrike">
                <a:solidFill>
                  <a:srgbClr val="000000"/>
                </a:solidFill>
                <a:latin typeface="Montserrat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reserve</a:t>
            </a:r>
            <a:r>
              <a:rPr b="0" lang="ja-JP" sz="2400" spc="-1" strike="noStrike">
                <a:solidFill>
                  <a:srgbClr val="000000"/>
                </a:solidFill>
                <a:latin typeface="Montserrat"/>
              </a:rPr>
              <a:t>”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channel rather than random access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10400" indent="-3078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sender first transmits </a:t>
            </a:r>
            <a:r>
              <a:rPr b="0" i="1" lang="en-US" sz="2400" spc="-1" strike="noStrike">
                <a:solidFill>
                  <a:srgbClr val="000000"/>
                </a:solidFill>
                <a:latin typeface="Montserrat"/>
              </a:rPr>
              <a:t>small</a:t>
            </a: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request-to-send (RTS) packets to BS using CSMA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20800" indent="-3078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RTSs may still collide with each other (but they</a:t>
            </a:r>
            <a:r>
              <a:rPr b="0" lang="ja-JP" sz="2000" spc="-1" strike="noStrike">
                <a:solidFill>
                  <a:srgbClr val="000000"/>
                </a:solidFill>
                <a:latin typeface="Montserrat"/>
              </a:rPr>
              <a:t>’</a:t>
            </a: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re short)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marL="410400" indent="-3078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BS broadcasts clear-to-send CTS in response to RTS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410400" indent="-3078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CTS heard by all nodes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820800" indent="-307800">
              <a:lnSpc>
                <a:spcPts val="1998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sender transmits data frame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820800" indent="-307800">
              <a:lnSpc>
                <a:spcPts val="1998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other stations defer transmissions 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1" marL="705240" indent="0"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2" name="Text Box 4"/>
          <p:cNvSpPr/>
          <p:nvPr/>
        </p:nvSpPr>
        <p:spPr>
          <a:xfrm>
            <a:off x="2468880" y="5923800"/>
            <a:ext cx="7157520" cy="94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2800" spc="-1" strike="noStrike">
                <a:solidFill>
                  <a:srgbClr val="000099"/>
                </a:solidFill>
                <a:latin typeface="Gill Sans MT"/>
                <a:ea typeface="Arial"/>
              </a:rPr>
              <a:t>avoid data frame collisions completely 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2800" spc="-1" strike="noStrike">
                <a:solidFill>
                  <a:srgbClr val="000099"/>
                </a:solidFill>
                <a:latin typeface="Gill Sans MT"/>
                <a:ea typeface="Arial"/>
              </a:rPr>
              <a:t>using small reservation packets!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13" name="Rectangle 5"/>
          <p:cNvSpPr/>
          <p:nvPr/>
        </p:nvSpPr>
        <p:spPr>
          <a:xfrm>
            <a:off x="2173680" y="5966640"/>
            <a:ext cx="7804080" cy="914400"/>
          </a:xfrm>
          <a:prstGeom prst="rect">
            <a:avLst/>
          </a:prstGeom>
          <a:noFill/>
          <a:ln cap="sq"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Footer Placeholder 4"/>
          <p:cNvSpPr/>
          <p:nvPr/>
        </p:nvSpPr>
        <p:spPr>
          <a:xfrm>
            <a:off x="6102360" y="6400800"/>
            <a:ext cx="514980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Wireless, Mobile Networks</a:t>
            </a:r>
            <a:endParaRPr b="0" lang="en-US" sz="12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15" name="Slide Number Placeholder 5"/>
          <p:cNvSpPr/>
          <p:nvPr/>
        </p:nvSpPr>
        <p:spPr>
          <a:xfrm>
            <a:off x="10883880" y="6400800"/>
            <a:ext cx="90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6-</a:t>
            </a:r>
            <a:fld id="{FC9FEF37-083C-4C7D-9978-9CBF53B4296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35</a:t>
            </a:fld>
            <a:endParaRPr b="0" lang="en-US" sz="12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35040" y="115560"/>
            <a:ext cx="10363320" cy="94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ontserrat"/>
              </a:rPr>
              <a:t>Collision Avoidance: RTS-CTS exchange</a:t>
            </a: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7" name="Text Box 4"/>
          <p:cNvSpPr/>
          <p:nvPr/>
        </p:nvSpPr>
        <p:spPr>
          <a:xfrm>
            <a:off x="4328640" y="746280"/>
            <a:ext cx="24516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18" name="Text Box 15"/>
          <p:cNvSpPr/>
          <p:nvPr/>
        </p:nvSpPr>
        <p:spPr>
          <a:xfrm>
            <a:off x="6441120" y="1393920"/>
            <a:ext cx="48564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AP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19" name="Text Box 41"/>
          <p:cNvSpPr/>
          <p:nvPr/>
        </p:nvSpPr>
        <p:spPr>
          <a:xfrm>
            <a:off x="2831760" y="1243080"/>
            <a:ext cx="3330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20" name="Text Box 42"/>
          <p:cNvSpPr/>
          <p:nvPr/>
        </p:nvSpPr>
        <p:spPr>
          <a:xfrm>
            <a:off x="10286640" y="1241280"/>
            <a:ext cx="3330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21" name="Line 45"/>
          <p:cNvSpPr/>
          <p:nvPr/>
        </p:nvSpPr>
        <p:spPr>
          <a:xfrm>
            <a:off x="1011600" y="1743120"/>
            <a:ext cx="55080" cy="3938400"/>
          </a:xfrm>
          <a:prstGeom prst="line">
            <a:avLst/>
          </a:prstGeom>
          <a:ln cap="sq"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22" name="Text Box 46"/>
          <p:cNvSpPr/>
          <p:nvPr/>
        </p:nvSpPr>
        <p:spPr>
          <a:xfrm>
            <a:off x="359640" y="5378400"/>
            <a:ext cx="6120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time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23" name="Line 44"/>
          <p:cNvSpPr/>
          <p:nvPr/>
        </p:nvSpPr>
        <p:spPr>
          <a:xfrm>
            <a:off x="992520" y="1728720"/>
            <a:ext cx="10448280" cy="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624" name="Group 70"/>
          <p:cNvGrpSpPr/>
          <p:nvPr/>
        </p:nvGrpSpPr>
        <p:grpSpPr>
          <a:xfrm>
            <a:off x="2402280" y="1797480"/>
            <a:ext cx="8812080" cy="915480"/>
            <a:chOff x="2402280" y="1797480"/>
            <a:chExt cx="8812080" cy="915480"/>
          </a:xfrm>
        </p:grpSpPr>
        <p:grpSp>
          <p:nvGrpSpPr>
            <p:cNvPr id="625" name="Group 9"/>
            <p:cNvGrpSpPr/>
            <p:nvPr/>
          </p:nvGrpSpPr>
          <p:grpSpPr>
            <a:xfrm>
              <a:off x="2402280" y="1895400"/>
              <a:ext cx="8812080" cy="817560"/>
              <a:chOff x="2402280" y="1895400"/>
              <a:chExt cx="8812080" cy="817560"/>
            </a:xfrm>
          </p:grpSpPr>
          <p:sp>
            <p:nvSpPr>
              <p:cNvPr id="626" name="Freeform 7"/>
              <p:cNvSpPr/>
              <p:nvPr/>
            </p:nvSpPr>
            <p:spPr>
              <a:xfrm>
                <a:off x="2402280" y="1981080"/>
                <a:ext cx="7709400" cy="731880"/>
              </a:xfrm>
              <a:custGeom>
                <a:avLst/>
                <a:gdLst/>
                <a:ahLst/>
                <a:rect l="l" t="t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noAutofit/>
              </a:bodyPr>
              <a:p>
                <a:endParaRPr b="0" lang="en-US" sz="24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  <p:sp>
            <p:nvSpPr>
              <p:cNvPr id="627" name="Freeform 8"/>
              <p:cNvSpPr/>
              <p:nvPr/>
            </p:nvSpPr>
            <p:spPr>
              <a:xfrm flipH="1">
                <a:off x="3505320" y="1895400"/>
                <a:ext cx="7709040" cy="731880"/>
              </a:xfrm>
              <a:custGeom>
                <a:avLst/>
                <a:gdLst/>
                <a:ahLst/>
                <a:rect l="l" t="t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cc99"/>
                  </a:gs>
                  <a:gs pos="100000">
                    <a:srgbClr val="ffffff">
                      <a:alpha val="627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noAutofit/>
              </a:bodyPr>
              <a:p>
                <a:endParaRPr b="0" lang="en-US" sz="2400" spc="-1" strike="noStrike">
                  <a:solidFill>
                    <a:srgbClr val="000000"/>
                  </a:solidFill>
                  <a:latin typeface="Comic Sans MS"/>
                </a:endParaRPr>
              </a:p>
            </p:txBody>
          </p:sp>
        </p:grpSp>
        <p:sp>
          <p:nvSpPr>
            <p:cNvPr id="628" name="Text Box 51"/>
            <p:cNvSpPr/>
            <p:nvPr/>
          </p:nvSpPr>
          <p:spPr>
            <a:xfrm rot="356400">
              <a:off x="3452760" y="2042280"/>
              <a:ext cx="94284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RTS(A)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29" name="Text Box 52"/>
            <p:cNvSpPr/>
            <p:nvPr/>
          </p:nvSpPr>
          <p:spPr>
            <a:xfrm rot="21245400">
              <a:off x="10103400" y="1845000"/>
              <a:ext cx="94284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RTS(B)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  <p:grpSp>
        <p:nvGrpSpPr>
          <p:cNvPr id="630" name="Group 68"/>
          <p:cNvGrpSpPr/>
          <p:nvPr/>
        </p:nvGrpSpPr>
        <p:grpSpPr>
          <a:xfrm>
            <a:off x="2400120" y="2693880"/>
            <a:ext cx="8629560" cy="1174680"/>
            <a:chOff x="2400120" y="2693880"/>
            <a:chExt cx="8629560" cy="1174680"/>
          </a:xfrm>
        </p:grpSpPr>
        <p:sp>
          <p:nvSpPr>
            <p:cNvPr id="631" name="Freeform 48"/>
            <p:cNvSpPr/>
            <p:nvPr/>
          </p:nvSpPr>
          <p:spPr>
            <a:xfrm>
              <a:off x="2400120" y="2693880"/>
              <a:ext cx="7709040" cy="731880"/>
            </a:xfrm>
            <a:custGeom>
              <a:avLst/>
              <a:gdLst/>
              <a:ahLst/>
              <a:rect l="l" t="t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00cc99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32" name="Text Box 54"/>
            <p:cNvSpPr/>
            <p:nvPr/>
          </p:nvSpPr>
          <p:spPr>
            <a:xfrm rot="356400">
              <a:off x="3467160" y="2770920"/>
              <a:ext cx="94284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RTS(A)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33" name="Freeform 56"/>
            <p:cNvSpPr/>
            <p:nvPr/>
          </p:nvSpPr>
          <p:spPr>
            <a:xfrm>
              <a:off x="6246000" y="3305160"/>
              <a:ext cx="4783680" cy="563400"/>
            </a:xfrm>
            <a:custGeom>
              <a:avLst/>
              <a:gdLst/>
              <a:ahLst/>
              <a:rect l="l" t="t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34" name="Freeform 57"/>
            <p:cNvSpPr/>
            <p:nvPr/>
          </p:nvSpPr>
          <p:spPr>
            <a:xfrm>
              <a:off x="2400120" y="3303720"/>
              <a:ext cx="3936960" cy="550800"/>
            </a:xfrm>
            <a:custGeom>
              <a:avLst/>
              <a:gdLst/>
              <a:ahLst/>
              <a:rect l="l" t="t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35" name="Text Box 58"/>
            <p:cNvSpPr/>
            <p:nvPr/>
          </p:nvSpPr>
          <p:spPr>
            <a:xfrm rot="21220200">
              <a:off x="3521160" y="3411360"/>
              <a:ext cx="94284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CTS(A)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36" name="Text Box 59"/>
            <p:cNvSpPr/>
            <p:nvPr/>
          </p:nvSpPr>
          <p:spPr>
            <a:xfrm rot="276000">
              <a:off x="8256960" y="3417480"/>
              <a:ext cx="94284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CTS(A)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  <p:grpSp>
        <p:nvGrpSpPr>
          <p:cNvPr id="637" name="Group 69"/>
          <p:cNvGrpSpPr/>
          <p:nvPr/>
        </p:nvGrpSpPr>
        <p:grpSpPr>
          <a:xfrm>
            <a:off x="2433960" y="3956040"/>
            <a:ext cx="8629920" cy="2174760"/>
            <a:chOff x="2433960" y="3956040"/>
            <a:chExt cx="8629920" cy="2174760"/>
          </a:xfrm>
        </p:grpSpPr>
        <p:sp>
          <p:nvSpPr>
            <p:cNvPr id="638" name="Freeform 60"/>
            <p:cNvSpPr/>
            <p:nvPr/>
          </p:nvSpPr>
          <p:spPr>
            <a:xfrm>
              <a:off x="2433960" y="3956040"/>
              <a:ext cx="7729920" cy="1800360"/>
            </a:xfrm>
            <a:custGeom>
              <a:avLst/>
              <a:gdLst/>
              <a:ahLst/>
              <a:rect l="l" t="t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39" name="Text Box 61"/>
            <p:cNvSpPr/>
            <p:nvPr/>
          </p:nvSpPr>
          <p:spPr>
            <a:xfrm>
              <a:off x="3373920" y="4467240"/>
              <a:ext cx="24022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DATA (A)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40" name="Freeform 62"/>
            <p:cNvSpPr/>
            <p:nvPr/>
          </p:nvSpPr>
          <p:spPr>
            <a:xfrm>
              <a:off x="6280200" y="5567400"/>
              <a:ext cx="4783680" cy="563400"/>
            </a:xfrm>
            <a:custGeom>
              <a:avLst/>
              <a:gdLst/>
              <a:ahLst/>
              <a:rect l="l" t="t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41" name="Freeform 63"/>
            <p:cNvSpPr/>
            <p:nvPr/>
          </p:nvSpPr>
          <p:spPr>
            <a:xfrm>
              <a:off x="2433960" y="5565600"/>
              <a:ext cx="3936960" cy="551160"/>
            </a:xfrm>
            <a:custGeom>
              <a:avLst/>
              <a:gdLst/>
              <a:ahLst/>
              <a:rect l="l" t="t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42" name="Text Box 64"/>
            <p:cNvSpPr/>
            <p:nvPr/>
          </p:nvSpPr>
          <p:spPr>
            <a:xfrm rot="21220200">
              <a:off x="3542760" y="5673600"/>
              <a:ext cx="955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ACK(A)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43" name="Text Box 65"/>
            <p:cNvSpPr/>
            <p:nvPr/>
          </p:nvSpPr>
          <p:spPr>
            <a:xfrm rot="276000">
              <a:off x="8279280" y="5679720"/>
              <a:ext cx="955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ACK(A)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  <p:grpSp>
        <p:nvGrpSpPr>
          <p:cNvPr id="644" name="Group 66"/>
          <p:cNvGrpSpPr/>
          <p:nvPr/>
        </p:nvGrpSpPr>
        <p:grpSpPr>
          <a:xfrm>
            <a:off x="5890680" y="2046240"/>
            <a:ext cx="4146120" cy="717480"/>
            <a:chOff x="5890680" y="2046240"/>
            <a:chExt cx="4146120" cy="717480"/>
          </a:xfrm>
        </p:grpSpPr>
        <p:sp>
          <p:nvSpPr>
            <p:cNvPr id="645" name="AutoShape 10"/>
            <p:cNvSpPr/>
            <p:nvPr/>
          </p:nvSpPr>
          <p:spPr>
            <a:xfrm>
              <a:off x="5890680" y="2046240"/>
              <a:ext cx="1445040" cy="465120"/>
            </a:xfrm>
            <a:prstGeom prst="irregularSeal1">
              <a:avLst/>
            </a:prstGeom>
            <a:solidFill>
              <a:srgbClr val="ffff00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46" name="Text Box 11"/>
            <p:cNvSpPr/>
            <p:nvPr/>
          </p:nvSpPr>
          <p:spPr>
            <a:xfrm>
              <a:off x="6275520" y="2395440"/>
              <a:ext cx="37612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reservation collision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  <p:grpSp>
        <p:nvGrpSpPr>
          <p:cNvPr id="647" name="Group 1"/>
          <p:cNvGrpSpPr/>
          <p:nvPr/>
        </p:nvGrpSpPr>
        <p:grpSpPr>
          <a:xfrm>
            <a:off x="10810440" y="3672000"/>
            <a:ext cx="700560" cy="2423880"/>
            <a:chOff x="10810440" y="3672000"/>
            <a:chExt cx="700560" cy="2423880"/>
          </a:xfrm>
        </p:grpSpPr>
        <p:sp>
          <p:nvSpPr>
            <p:cNvPr id="648" name="Line 71"/>
            <p:cNvSpPr/>
            <p:nvPr/>
          </p:nvSpPr>
          <p:spPr>
            <a:xfrm>
              <a:off x="11237040" y="3672000"/>
              <a:ext cx="0" cy="2423880"/>
            </a:xfrm>
            <a:prstGeom prst="line">
              <a:avLst/>
            </a:prstGeom>
            <a:ln cap="sq" w="2844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49" name="Text Box 72"/>
            <p:cNvSpPr/>
            <p:nvPr/>
          </p:nvSpPr>
          <p:spPr>
            <a:xfrm>
              <a:off x="10810440" y="4689360"/>
              <a:ext cx="700560" cy="3682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defer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  <p:grpSp>
        <p:nvGrpSpPr>
          <p:cNvPr id="650" name="Group 361"/>
          <p:cNvGrpSpPr/>
          <p:nvPr/>
        </p:nvGrpSpPr>
        <p:grpSpPr>
          <a:xfrm>
            <a:off x="5770080" y="1117440"/>
            <a:ext cx="867960" cy="561960"/>
            <a:chOff x="5770080" y="1117440"/>
            <a:chExt cx="867960" cy="561960"/>
          </a:xfrm>
        </p:grpSpPr>
        <p:pic>
          <p:nvPicPr>
            <p:cNvPr id="651" name="Picture 358" descr="access_point_stylized_small"/>
            <p:cNvPicPr/>
            <p:nvPr/>
          </p:nvPicPr>
          <p:blipFill>
            <a:blip r:embed="rId1"/>
            <a:stretch/>
          </p:blipFill>
          <p:spPr>
            <a:xfrm>
              <a:off x="5819400" y="1190160"/>
              <a:ext cx="634320" cy="489240"/>
            </a:xfrm>
            <a:prstGeom prst="rect">
              <a:avLst/>
            </a:prstGeom>
            <a:ln w="54720">
              <a:noFill/>
            </a:ln>
          </p:spPr>
        </p:pic>
        <p:pic>
          <p:nvPicPr>
            <p:cNvPr id="652" name="Picture 360" descr="antenna_radiation_stylized"/>
            <p:cNvPicPr/>
            <p:nvPr/>
          </p:nvPicPr>
          <p:blipFill>
            <a:blip r:embed="rId2"/>
            <a:stretch/>
          </p:blipFill>
          <p:spPr>
            <a:xfrm>
              <a:off x="5770080" y="1117440"/>
              <a:ext cx="867960" cy="168840"/>
            </a:xfrm>
            <a:prstGeom prst="rect">
              <a:avLst/>
            </a:prstGeom>
            <a:ln w="54720">
              <a:noFill/>
            </a:ln>
          </p:spPr>
        </p:pic>
      </p:grpSp>
      <p:grpSp>
        <p:nvGrpSpPr>
          <p:cNvPr id="653" name="Group 356"/>
          <p:cNvGrpSpPr/>
          <p:nvPr/>
        </p:nvGrpSpPr>
        <p:grpSpPr>
          <a:xfrm>
            <a:off x="2019240" y="1057320"/>
            <a:ext cx="812520" cy="598320"/>
            <a:chOff x="2019240" y="1057320"/>
            <a:chExt cx="812520" cy="598320"/>
          </a:xfrm>
        </p:grpSpPr>
        <p:pic>
          <p:nvPicPr>
            <p:cNvPr id="654" name="Picture 354" descr="laptop_stylized_small"/>
            <p:cNvPicPr/>
            <p:nvPr/>
          </p:nvPicPr>
          <p:blipFill>
            <a:blip r:embed="rId3"/>
            <a:stretch/>
          </p:blipFill>
          <p:spPr>
            <a:xfrm>
              <a:off x="2019240" y="1193040"/>
              <a:ext cx="812520" cy="462600"/>
            </a:xfrm>
            <a:prstGeom prst="rect">
              <a:avLst/>
            </a:prstGeom>
            <a:ln w="54720">
              <a:noFill/>
            </a:ln>
          </p:spPr>
        </p:pic>
        <p:pic>
          <p:nvPicPr>
            <p:cNvPr id="655" name="Picture 355" descr="antenna_stylized"/>
            <p:cNvPicPr/>
            <p:nvPr/>
          </p:nvPicPr>
          <p:blipFill>
            <a:blip r:embed="rId4"/>
            <a:stretch/>
          </p:blipFill>
          <p:spPr>
            <a:xfrm>
              <a:off x="2034000" y="1057320"/>
              <a:ext cx="785520" cy="383400"/>
            </a:xfrm>
            <a:prstGeom prst="rect">
              <a:avLst/>
            </a:prstGeom>
            <a:ln w="54720">
              <a:noFill/>
            </a:ln>
          </p:spPr>
        </p:pic>
      </p:grpSp>
      <p:grpSp>
        <p:nvGrpSpPr>
          <p:cNvPr id="656" name="Group 356"/>
          <p:cNvGrpSpPr/>
          <p:nvPr/>
        </p:nvGrpSpPr>
        <p:grpSpPr>
          <a:xfrm>
            <a:off x="10621440" y="1087560"/>
            <a:ext cx="812520" cy="598320"/>
            <a:chOff x="10621440" y="1087560"/>
            <a:chExt cx="812520" cy="598320"/>
          </a:xfrm>
        </p:grpSpPr>
        <p:pic>
          <p:nvPicPr>
            <p:cNvPr id="657" name="Picture 354" descr="laptop_stylized_small"/>
            <p:cNvPicPr/>
            <p:nvPr/>
          </p:nvPicPr>
          <p:blipFill>
            <a:blip r:embed="rId5"/>
            <a:stretch/>
          </p:blipFill>
          <p:spPr>
            <a:xfrm>
              <a:off x="10621440" y="1223280"/>
              <a:ext cx="812520" cy="462600"/>
            </a:xfrm>
            <a:prstGeom prst="rect">
              <a:avLst/>
            </a:prstGeom>
            <a:ln w="54720">
              <a:noFill/>
            </a:ln>
          </p:spPr>
        </p:pic>
        <p:pic>
          <p:nvPicPr>
            <p:cNvPr id="658" name="Picture 355" descr="antenna_stylized"/>
            <p:cNvPicPr/>
            <p:nvPr/>
          </p:nvPicPr>
          <p:blipFill>
            <a:blip r:embed="rId6"/>
            <a:stretch/>
          </p:blipFill>
          <p:spPr>
            <a:xfrm>
              <a:off x="10636200" y="1087560"/>
              <a:ext cx="785520" cy="383400"/>
            </a:xfrm>
            <a:prstGeom prst="rect">
              <a:avLst/>
            </a:prstGeom>
            <a:ln w="5472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8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2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Footer Placeholder 5"/>
          <p:cNvSpPr/>
          <p:nvPr/>
        </p:nvSpPr>
        <p:spPr>
          <a:xfrm>
            <a:off x="6102360" y="6400800"/>
            <a:ext cx="514980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Wireless, Mobile Networks</a:t>
            </a:r>
            <a:endParaRPr b="0" lang="en-US" sz="12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60" name="Slide Number Placeholder 6"/>
          <p:cNvSpPr/>
          <p:nvPr/>
        </p:nvSpPr>
        <p:spPr>
          <a:xfrm>
            <a:off x="10883880" y="6400800"/>
            <a:ext cx="90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6-</a:t>
            </a:r>
            <a:fld id="{1FE46325-B775-4341-97FC-333FA29E80A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35</a:t>
            </a:fld>
            <a:endParaRPr b="0" lang="en-US" sz="12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661" name="Group 2"/>
          <p:cNvGrpSpPr/>
          <p:nvPr/>
        </p:nvGrpSpPr>
        <p:grpSpPr>
          <a:xfrm>
            <a:off x="385200" y="1812960"/>
            <a:ext cx="10769040" cy="985320"/>
            <a:chOff x="385200" y="1812960"/>
            <a:chExt cx="10769040" cy="985320"/>
          </a:xfrm>
        </p:grpSpPr>
        <p:sp>
          <p:nvSpPr>
            <p:cNvPr id="662" name="Rectangle 3"/>
            <p:cNvSpPr/>
            <p:nvPr/>
          </p:nvSpPr>
          <p:spPr>
            <a:xfrm>
              <a:off x="385200" y="2157120"/>
              <a:ext cx="111744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frame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control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63" name="Rectangle 4"/>
            <p:cNvSpPr/>
            <p:nvPr/>
          </p:nvSpPr>
          <p:spPr>
            <a:xfrm>
              <a:off x="1502640" y="2157120"/>
              <a:ext cx="111708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duration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64" name="Rectangle 5"/>
            <p:cNvSpPr/>
            <p:nvPr/>
          </p:nvSpPr>
          <p:spPr>
            <a:xfrm>
              <a:off x="2620080" y="2157120"/>
              <a:ext cx="111708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address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65" name="Rectangle 6"/>
            <p:cNvSpPr/>
            <p:nvPr/>
          </p:nvSpPr>
          <p:spPr>
            <a:xfrm>
              <a:off x="3737520" y="2157120"/>
              <a:ext cx="111744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address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66" name="Rectangle 7"/>
            <p:cNvSpPr/>
            <p:nvPr/>
          </p:nvSpPr>
          <p:spPr>
            <a:xfrm>
              <a:off x="7090560" y="2157120"/>
              <a:ext cx="111744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address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67" name="Rectangle 8"/>
            <p:cNvSpPr/>
            <p:nvPr/>
          </p:nvSpPr>
          <p:spPr>
            <a:xfrm>
              <a:off x="4855680" y="2157120"/>
              <a:ext cx="111672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address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68" name="Rectangle 9"/>
            <p:cNvSpPr/>
            <p:nvPr/>
          </p:nvSpPr>
          <p:spPr>
            <a:xfrm>
              <a:off x="5973120" y="2157120"/>
              <a:ext cx="111708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69" name="Rectangle 10"/>
            <p:cNvSpPr/>
            <p:nvPr/>
          </p:nvSpPr>
          <p:spPr>
            <a:xfrm>
              <a:off x="8208360" y="2157120"/>
              <a:ext cx="1828440" cy="609480"/>
            </a:xfrm>
            <a:prstGeom prst="rect">
              <a:avLst/>
            </a:prstGeom>
            <a:solidFill>
              <a:srgbClr val="ffff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payload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0" name="Rectangle 11"/>
            <p:cNvSpPr/>
            <p:nvPr/>
          </p:nvSpPr>
          <p:spPr>
            <a:xfrm>
              <a:off x="10037160" y="2157120"/>
              <a:ext cx="111708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CRC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1" name="Text Box 12"/>
            <p:cNvSpPr/>
            <p:nvPr/>
          </p:nvSpPr>
          <p:spPr>
            <a:xfrm>
              <a:off x="946800" y="1852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2" name="Text Box 13"/>
            <p:cNvSpPr/>
            <p:nvPr/>
          </p:nvSpPr>
          <p:spPr>
            <a:xfrm>
              <a:off x="1962360" y="1852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3" name="Text Box 14"/>
            <p:cNvSpPr/>
            <p:nvPr/>
          </p:nvSpPr>
          <p:spPr>
            <a:xfrm>
              <a:off x="3181680" y="1852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4" name="Text Box 15"/>
            <p:cNvSpPr/>
            <p:nvPr/>
          </p:nvSpPr>
          <p:spPr>
            <a:xfrm>
              <a:off x="4197600" y="1852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5" name="Text Box 16"/>
            <p:cNvSpPr/>
            <p:nvPr/>
          </p:nvSpPr>
          <p:spPr>
            <a:xfrm>
              <a:off x="5315040" y="1852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6" name="Text Box 17"/>
            <p:cNvSpPr/>
            <p:nvPr/>
          </p:nvSpPr>
          <p:spPr>
            <a:xfrm>
              <a:off x="6433200" y="1852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7" name="Text Box 18"/>
            <p:cNvSpPr/>
            <p:nvPr/>
          </p:nvSpPr>
          <p:spPr>
            <a:xfrm>
              <a:off x="7631280" y="18129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8" name="Text Box 19"/>
            <p:cNvSpPr/>
            <p:nvPr/>
          </p:nvSpPr>
          <p:spPr>
            <a:xfrm>
              <a:off x="8583840" y="1852560"/>
              <a:ext cx="101736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0 - 2312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79" name="Text Box 20"/>
            <p:cNvSpPr/>
            <p:nvPr/>
          </p:nvSpPr>
          <p:spPr>
            <a:xfrm>
              <a:off x="10475640" y="18129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80" name="Text Box 21"/>
            <p:cNvSpPr/>
            <p:nvPr/>
          </p:nvSpPr>
          <p:spPr>
            <a:xfrm>
              <a:off x="6187320" y="2217600"/>
              <a:ext cx="790200" cy="58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seq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control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710640" y="156960"/>
            <a:ext cx="854064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ontserrat"/>
              </a:rPr>
              <a:t>802.11 frame: Addressing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82" name="Text Box 52"/>
          <p:cNvSpPr/>
          <p:nvPr/>
        </p:nvSpPr>
        <p:spPr>
          <a:xfrm>
            <a:off x="1286280" y="4719600"/>
            <a:ext cx="3271320" cy="10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c00000"/>
                </a:solidFill>
                <a:latin typeface="Gill Sans MT"/>
              </a:rPr>
              <a:t>Address 2: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MAC address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of wireless host or AP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transmitting this frame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83" name="Line 53"/>
          <p:cNvSpPr/>
          <p:nvPr/>
        </p:nvSpPr>
        <p:spPr>
          <a:xfrm flipV="1">
            <a:off x="1299600" y="2835360"/>
            <a:ext cx="1646280" cy="730080"/>
          </a:xfrm>
          <a:prstGeom prst="line">
            <a:avLst/>
          </a:prstGeom>
          <a:ln cap="sq" w="1908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84" name="Line 54"/>
          <p:cNvSpPr/>
          <p:nvPr/>
        </p:nvSpPr>
        <p:spPr>
          <a:xfrm flipH="1" flipV="1">
            <a:off x="4247640" y="2849400"/>
            <a:ext cx="59400" cy="1873440"/>
          </a:xfrm>
          <a:prstGeom prst="line">
            <a:avLst/>
          </a:prstGeom>
          <a:ln cap="sq" w="1908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85" name="Text Box 55"/>
          <p:cNvSpPr/>
          <p:nvPr/>
        </p:nvSpPr>
        <p:spPr>
          <a:xfrm>
            <a:off x="554040" y="3486240"/>
            <a:ext cx="3271320" cy="10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c00000"/>
                </a:solidFill>
                <a:latin typeface="Gill Sans MT"/>
              </a:rPr>
              <a:t>Address 1: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MAC address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of wireless host or AP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to receive this frame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86" name="Line 56"/>
          <p:cNvSpPr/>
          <p:nvPr/>
        </p:nvSpPr>
        <p:spPr>
          <a:xfrm flipH="1" flipV="1">
            <a:off x="5303880" y="2879640"/>
            <a:ext cx="812520" cy="836640"/>
          </a:xfrm>
          <a:prstGeom prst="line">
            <a:avLst/>
          </a:prstGeom>
          <a:ln cap="sq" w="1908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87" name="Text Box 57"/>
          <p:cNvSpPr/>
          <p:nvPr/>
        </p:nvSpPr>
        <p:spPr>
          <a:xfrm>
            <a:off x="4798440" y="3851280"/>
            <a:ext cx="4066200" cy="10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c00000"/>
                </a:solidFill>
                <a:latin typeface="Gill Sans MT"/>
              </a:rPr>
              <a:t>Address 3: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MAC address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of router interface to which AP is attached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88" name="Text Box 58"/>
          <p:cNvSpPr/>
          <p:nvPr/>
        </p:nvSpPr>
        <p:spPr>
          <a:xfrm>
            <a:off x="7785000" y="3071880"/>
            <a:ext cx="347580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c00000"/>
                </a:solidFill>
                <a:latin typeface="Gill Sans MT"/>
              </a:rPr>
              <a:t>Address 4: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used only in ad hoc mode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89" name="Line 59"/>
          <p:cNvSpPr/>
          <p:nvPr/>
        </p:nvSpPr>
        <p:spPr>
          <a:xfrm flipH="1" flipV="1">
            <a:off x="7458480" y="2833560"/>
            <a:ext cx="387360" cy="379440"/>
          </a:xfrm>
          <a:prstGeom prst="line">
            <a:avLst/>
          </a:prstGeom>
          <a:ln cap="sq" w="190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Footer Placeholder 2"/>
          <p:cNvSpPr/>
          <p:nvPr/>
        </p:nvSpPr>
        <p:spPr>
          <a:xfrm>
            <a:off x="6102360" y="6400800"/>
            <a:ext cx="514980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Wireless, Mobile Networks</a:t>
            </a:r>
            <a:endParaRPr b="0" lang="en-US" sz="12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91" name="Slide Number Placeholder 3"/>
          <p:cNvSpPr/>
          <p:nvPr/>
        </p:nvSpPr>
        <p:spPr>
          <a:xfrm>
            <a:off x="10883880" y="6400800"/>
            <a:ext cx="90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6-</a:t>
            </a:r>
            <a:fld id="{77C1036E-6412-4C27-9D5A-E0893EF88B0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35</a:t>
            </a:fld>
            <a:endParaRPr b="0" lang="en-US" sz="12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692" name="Group 2"/>
          <p:cNvGrpSpPr/>
          <p:nvPr/>
        </p:nvGrpSpPr>
        <p:grpSpPr>
          <a:xfrm>
            <a:off x="692280" y="2179800"/>
            <a:ext cx="10769760" cy="985320"/>
            <a:chOff x="692280" y="2179800"/>
            <a:chExt cx="10769760" cy="985320"/>
          </a:xfrm>
        </p:grpSpPr>
        <p:sp>
          <p:nvSpPr>
            <p:cNvPr id="693" name="Rectangle 3"/>
            <p:cNvSpPr/>
            <p:nvPr/>
          </p:nvSpPr>
          <p:spPr>
            <a:xfrm>
              <a:off x="692280" y="2523960"/>
              <a:ext cx="11178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frame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control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94" name="Rectangle 4"/>
            <p:cNvSpPr/>
            <p:nvPr/>
          </p:nvSpPr>
          <p:spPr>
            <a:xfrm>
              <a:off x="1810080" y="2523960"/>
              <a:ext cx="111744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duration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95" name="Rectangle 5"/>
            <p:cNvSpPr/>
            <p:nvPr/>
          </p:nvSpPr>
          <p:spPr>
            <a:xfrm>
              <a:off x="2927520" y="2523960"/>
              <a:ext cx="111744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address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96" name="Rectangle 6"/>
            <p:cNvSpPr/>
            <p:nvPr/>
          </p:nvSpPr>
          <p:spPr>
            <a:xfrm>
              <a:off x="4044960" y="2523960"/>
              <a:ext cx="11178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address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97" name="Rectangle 7"/>
            <p:cNvSpPr/>
            <p:nvPr/>
          </p:nvSpPr>
          <p:spPr>
            <a:xfrm>
              <a:off x="7398000" y="2523960"/>
              <a:ext cx="11178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address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98" name="Rectangle 8"/>
            <p:cNvSpPr/>
            <p:nvPr/>
          </p:nvSpPr>
          <p:spPr>
            <a:xfrm>
              <a:off x="5162760" y="2523960"/>
              <a:ext cx="111744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address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699" name="Rectangle 9"/>
            <p:cNvSpPr/>
            <p:nvPr/>
          </p:nvSpPr>
          <p:spPr>
            <a:xfrm>
              <a:off x="6280200" y="2523960"/>
              <a:ext cx="11178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US" sz="24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0" name="Rectangle 10"/>
            <p:cNvSpPr/>
            <p:nvPr/>
          </p:nvSpPr>
          <p:spPr>
            <a:xfrm>
              <a:off x="8515800" y="2523960"/>
              <a:ext cx="1828800" cy="609480"/>
            </a:xfrm>
            <a:prstGeom prst="rect">
              <a:avLst/>
            </a:prstGeom>
            <a:solidFill>
              <a:srgbClr val="ffff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payload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1" name="Rectangle 11"/>
            <p:cNvSpPr/>
            <p:nvPr/>
          </p:nvSpPr>
          <p:spPr>
            <a:xfrm>
              <a:off x="10344600" y="2523960"/>
              <a:ext cx="111744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CRC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2" name="Text Box 12"/>
            <p:cNvSpPr/>
            <p:nvPr/>
          </p:nvSpPr>
          <p:spPr>
            <a:xfrm>
              <a:off x="1253880" y="221940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3" name="Text Box 13"/>
            <p:cNvSpPr/>
            <p:nvPr/>
          </p:nvSpPr>
          <p:spPr>
            <a:xfrm>
              <a:off x="2270160" y="221940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4" name="Text Box 14"/>
            <p:cNvSpPr/>
            <p:nvPr/>
          </p:nvSpPr>
          <p:spPr>
            <a:xfrm>
              <a:off x="3489480" y="221940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5" name="Text Box 15"/>
            <p:cNvSpPr/>
            <p:nvPr/>
          </p:nvSpPr>
          <p:spPr>
            <a:xfrm>
              <a:off x="4505040" y="221940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6" name="Text Box 16"/>
            <p:cNvSpPr/>
            <p:nvPr/>
          </p:nvSpPr>
          <p:spPr>
            <a:xfrm>
              <a:off x="5622840" y="221940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7" name="Text Box 17"/>
            <p:cNvSpPr/>
            <p:nvPr/>
          </p:nvSpPr>
          <p:spPr>
            <a:xfrm>
              <a:off x="6740280" y="221940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8" name="Text Box 18"/>
            <p:cNvSpPr/>
            <p:nvPr/>
          </p:nvSpPr>
          <p:spPr>
            <a:xfrm>
              <a:off x="7938720" y="217980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09" name="Text Box 19"/>
            <p:cNvSpPr/>
            <p:nvPr/>
          </p:nvSpPr>
          <p:spPr>
            <a:xfrm>
              <a:off x="8891640" y="2219400"/>
              <a:ext cx="101736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0 - 2312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10" name="Text Box 20"/>
            <p:cNvSpPr/>
            <p:nvPr/>
          </p:nvSpPr>
          <p:spPr>
            <a:xfrm>
              <a:off x="10783440" y="217980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11" name="Text Box 21"/>
            <p:cNvSpPr/>
            <p:nvPr/>
          </p:nvSpPr>
          <p:spPr>
            <a:xfrm>
              <a:off x="6494760" y="2584440"/>
              <a:ext cx="790200" cy="58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seq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control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  <p:grpSp>
        <p:nvGrpSpPr>
          <p:cNvPr id="712" name="Group 23"/>
          <p:cNvGrpSpPr/>
          <p:nvPr/>
        </p:nvGrpSpPr>
        <p:grpSpPr>
          <a:xfrm>
            <a:off x="590040" y="3855960"/>
            <a:ext cx="11379600" cy="954000"/>
            <a:chOff x="590040" y="3855960"/>
            <a:chExt cx="11379600" cy="954000"/>
          </a:xfrm>
        </p:grpSpPr>
        <p:sp>
          <p:nvSpPr>
            <p:cNvPr id="713" name="Rectangle 24"/>
            <p:cNvSpPr/>
            <p:nvPr/>
          </p:nvSpPr>
          <p:spPr>
            <a:xfrm>
              <a:off x="1911240" y="4200480"/>
              <a:ext cx="132084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Type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14" name="Rectangle 25"/>
            <p:cNvSpPr/>
            <p:nvPr/>
          </p:nvSpPr>
          <p:spPr>
            <a:xfrm>
              <a:off x="5568840" y="4200480"/>
              <a:ext cx="9144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From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AP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15" name="Rectangle 26"/>
            <p:cNvSpPr/>
            <p:nvPr/>
          </p:nvSpPr>
          <p:spPr>
            <a:xfrm>
              <a:off x="3232080" y="4200480"/>
              <a:ext cx="142236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Subtype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16" name="Rectangle 27"/>
            <p:cNvSpPr/>
            <p:nvPr/>
          </p:nvSpPr>
          <p:spPr>
            <a:xfrm>
              <a:off x="4654440" y="4200480"/>
              <a:ext cx="9144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To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AP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17" name="Rectangle 28"/>
            <p:cNvSpPr/>
            <p:nvPr/>
          </p:nvSpPr>
          <p:spPr>
            <a:xfrm>
              <a:off x="6483240" y="4200480"/>
              <a:ext cx="9144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More 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frag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18" name="Rectangle 29"/>
            <p:cNvSpPr/>
            <p:nvPr/>
          </p:nvSpPr>
          <p:spPr>
            <a:xfrm>
              <a:off x="10140840" y="4200480"/>
              <a:ext cx="9144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WEP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19" name="Rectangle 30"/>
            <p:cNvSpPr/>
            <p:nvPr/>
          </p:nvSpPr>
          <p:spPr>
            <a:xfrm>
              <a:off x="9226440" y="4200480"/>
              <a:ext cx="9144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More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data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0" name="Rectangle 31"/>
            <p:cNvSpPr/>
            <p:nvPr/>
          </p:nvSpPr>
          <p:spPr>
            <a:xfrm>
              <a:off x="8312040" y="4200480"/>
              <a:ext cx="9144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Power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mgt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1" name="Rectangle 32"/>
            <p:cNvSpPr/>
            <p:nvPr/>
          </p:nvSpPr>
          <p:spPr>
            <a:xfrm>
              <a:off x="7397640" y="4200480"/>
              <a:ext cx="9144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Retry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2" name="Rectangle 33"/>
            <p:cNvSpPr/>
            <p:nvPr/>
          </p:nvSpPr>
          <p:spPr>
            <a:xfrm>
              <a:off x="11055240" y="4200480"/>
              <a:ext cx="9144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Rsvd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3" name="Rectangle 34"/>
            <p:cNvSpPr/>
            <p:nvPr/>
          </p:nvSpPr>
          <p:spPr>
            <a:xfrm>
              <a:off x="590040" y="4200480"/>
              <a:ext cx="1321200" cy="609480"/>
            </a:xfrm>
            <a:prstGeom prst="rect">
              <a:avLst/>
            </a:prstGeom>
            <a:solidFill>
              <a:srgbClr val="00cc99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Protocol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version</a:t>
              </a:r>
              <a:endParaRPr b="0" lang="en-US" sz="16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4" name="Text Box 35"/>
            <p:cNvSpPr/>
            <p:nvPr/>
          </p:nvSpPr>
          <p:spPr>
            <a:xfrm>
              <a:off x="1232640" y="38559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5" name="Text Box 36"/>
            <p:cNvSpPr/>
            <p:nvPr/>
          </p:nvSpPr>
          <p:spPr>
            <a:xfrm>
              <a:off x="247284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6" name="Text Box 37"/>
            <p:cNvSpPr/>
            <p:nvPr/>
          </p:nvSpPr>
          <p:spPr>
            <a:xfrm>
              <a:off x="379332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7" name="Text Box 38"/>
            <p:cNvSpPr/>
            <p:nvPr/>
          </p:nvSpPr>
          <p:spPr>
            <a:xfrm>
              <a:off x="501264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8" name="Text Box 39"/>
            <p:cNvSpPr/>
            <p:nvPr/>
          </p:nvSpPr>
          <p:spPr>
            <a:xfrm>
              <a:off x="582588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29" name="Text Box 40"/>
            <p:cNvSpPr/>
            <p:nvPr/>
          </p:nvSpPr>
          <p:spPr>
            <a:xfrm>
              <a:off x="674028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30" name="Text Box 41"/>
            <p:cNvSpPr/>
            <p:nvPr/>
          </p:nvSpPr>
          <p:spPr>
            <a:xfrm>
              <a:off x="958464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31" name="Text Box 42"/>
            <p:cNvSpPr/>
            <p:nvPr/>
          </p:nvSpPr>
          <p:spPr>
            <a:xfrm>
              <a:off x="1049904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32" name="Text Box 43"/>
            <p:cNvSpPr/>
            <p:nvPr/>
          </p:nvSpPr>
          <p:spPr>
            <a:xfrm>
              <a:off x="1131228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33" name="Text Box 44"/>
            <p:cNvSpPr/>
            <p:nvPr/>
          </p:nvSpPr>
          <p:spPr>
            <a:xfrm>
              <a:off x="775584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734" name="Text Box 45"/>
            <p:cNvSpPr/>
            <p:nvPr/>
          </p:nvSpPr>
          <p:spPr>
            <a:xfrm>
              <a:off x="8569080" y="389556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omic Sans MS"/>
              </a:endParaRPr>
            </a:p>
          </p:txBody>
        </p:sp>
      </p:grpSp>
      <p:sp>
        <p:nvSpPr>
          <p:cNvPr id="735" name="Freeform 47"/>
          <p:cNvSpPr/>
          <p:nvPr/>
        </p:nvSpPr>
        <p:spPr>
          <a:xfrm>
            <a:off x="573480" y="3144960"/>
            <a:ext cx="11618640" cy="1066680"/>
          </a:xfrm>
          <a:custGeom>
            <a:avLst/>
            <a:gdLst/>
            <a:ahLst/>
            <a:rect l="l" t="t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ffffff">
                  <a:alpha val="18039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36" name="Text Box 49"/>
          <p:cNvSpPr/>
          <p:nvPr/>
        </p:nvSpPr>
        <p:spPr>
          <a:xfrm>
            <a:off x="3387600" y="1335240"/>
            <a:ext cx="31510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duration of reserved 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transmission time (RTS/CTS)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37" name="Line 50"/>
          <p:cNvSpPr/>
          <p:nvPr/>
        </p:nvSpPr>
        <p:spPr>
          <a:xfrm flipH="1">
            <a:off x="2539800" y="1554120"/>
            <a:ext cx="344520" cy="63972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38" name="Text Box 51"/>
          <p:cNvSpPr/>
          <p:nvPr/>
        </p:nvSpPr>
        <p:spPr>
          <a:xfrm>
            <a:off x="8143560" y="1197000"/>
            <a:ext cx="138636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frame seq #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(for RDT)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39" name="Line 52"/>
          <p:cNvSpPr/>
          <p:nvPr/>
        </p:nvSpPr>
        <p:spPr>
          <a:xfrm flipH="1">
            <a:off x="7213320" y="1494000"/>
            <a:ext cx="649800" cy="9126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40" name="Line 53"/>
          <p:cNvSpPr/>
          <p:nvPr/>
        </p:nvSpPr>
        <p:spPr>
          <a:xfrm flipH="1" flipV="1">
            <a:off x="2683800" y="4908240"/>
            <a:ext cx="344520" cy="63972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41" name="Text Box 54"/>
          <p:cNvSpPr/>
          <p:nvPr/>
        </p:nvSpPr>
        <p:spPr>
          <a:xfrm>
            <a:off x="3370320" y="5479920"/>
            <a:ext cx="2544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frame type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(RTS, CTS, ACK, data)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42" name="Rectangle 49"/>
          <p:cNvSpPr/>
          <p:nvPr/>
        </p:nvSpPr>
        <p:spPr>
          <a:xfrm>
            <a:off x="711360" y="228600"/>
            <a:ext cx="1036332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Montserrat"/>
              </a:rPr>
              <a:t>802.11 frame: More</a:t>
            </a:r>
            <a:endParaRPr b="1" lang="en-US" sz="4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671040" y="212400"/>
            <a:ext cx="111610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Wireless – How do nodes communicate?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/>
          </p:nvPr>
        </p:nvSpPr>
        <p:spPr>
          <a:xfrm>
            <a:off x="749160" y="1440000"/>
            <a:ext cx="10363320" cy="4412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2720" indent="0">
              <a:spcBef>
                <a:spcPts val="598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marL="342720" indent="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Two modes: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342720" indent="-34272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Infrastructure mode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1" marL="342720" indent="-34272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Ad-hoc mode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Map of Hawaii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1322280" y="1818720"/>
            <a:ext cx="7059240" cy="5039280"/>
          </a:xfrm>
          <a:prstGeom prst="rect">
            <a:avLst/>
          </a:prstGeom>
          <a:ln w="54720">
            <a:noFill/>
          </a:ln>
        </p:spPr>
      </p:pic>
      <p:sp>
        <p:nvSpPr>
          <p:cNvPr id="404" name=""/>
          <p:cNvSpPr txBox="1"/>
          <p:nvPr/>
        </p:nvSpPr>
        <p:spPr>
          <a:xfrm>
            <a:off x="8869680" y="4297680"/>
            <a:ext cx="11163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671040" y="212400"/>
            <a:ext cx="111610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Wireless – Infrastructure Mode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746" name="" descr=""/>
          <p:cNvPicPr/>
          <p:nvPr/>
        </p:nvPicPr>
        <p:blipFill>
          <a:blip r:embed="rId1"/>
          <a:stretch/>
        </p:blipFill>
        <p:spPr>
          <a:xfrm>
            <a:off x="457200" y="1729080"/>
            <a:ext cx="7040880" cy="4031640"/>
          </a:xfrm>
          <a:prstGeom prst="rect">
            <a:avLst/>
          </a:prstGeom>
          <a:ln w="54720">
            <a:noFill/>
          </a:ln>
        </p:spPr>
      </p:pic>
      <p:sp>
        <p:nvSpPr>
          <p:cNvPr id="747" name=""/>
          <p:cNvSpPr txBox="1"/>
          <p:nvPr/>
        </p:nvSpPr>
        <p:spPr>
          <a:xfrm>
            <a:off x="8138160" y="1554480"/>
            <a:ext cx="3383280" cy="41857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node (e.g.,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sends a Probe frame.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APs within reach reply with a Probe Response frame.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node selects one of the access points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node sends that AP an Association Request frame.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AP replies with an Association Response frame.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"/>
          <p:cNvSpPr/>
          <p:nvPr/>
        </p:nvSpPr>
        <p:spPr>
          <a:xfrm flipH="1" flipV="1">
            <a:off x="5486400" y="3108960"/>
            <a:ext cx="182880" cy="1097280"/>
          </a:xfrm>
          <a:prstGeom prst="line">
            <a:avLst/>
          </a:prstGeom>
          <a:ln w="5472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"/>
          <p:cNvSpPr/>
          <p:nvPr/>
        </p:nvSpPr>
        <p:spPr>
          <a:xfrm flipH="1" flipV="1">
            <a:off x="4114800" y="3291840"/>
            <a:ext cx="1280160" cy="1005840"/>
          </a:xfrm>
          <a:prstGeom prst="line">
            <a:avLst/>
          </a:prstGeom>
          <a:ln w="5472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671040" y="212400"/>
            <a:ext cx="111610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Wireless – Communication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751" name="" descr=""/>
          <p:cNvPicPr/>
          <p:nvPr/>
        </p:nvPicPr>
        <p:blipFill>
          <a:blip r:embed="rId1"/>
          <a:stretch/>
        </p:blipFill>
        <p:spPr>
          <a:xfrm>
            <a:off x="2377440" y="2011680"/>
            <a:ext cx="7040880" cy="4031640"/>
          </a:xfrm>
          <a:prstGeom prst="rect">
            <a:avLst/>
          </a:prstGeom>
          <a:ln w="54720">
            <a:noFill/>
          </a:ln>
        </p:spPr>
      </p:pic>
      <p:sp>
        <p:nvSpPr>
          <p:cNvPr id="752" name=""/>
          <p:cNvSpPr/>
          <p:nvPr/>
        </p:nvSpPr>
        <p:spPr>
          <a:xfrm>
            <a:off x="3749040" y="3474720"/>
            <a:ext cx="548640" cy="2011680"/>
          </a:xfrm>
          <a:custGeom>
            <a:avLst/>
            <a:gdLst/>
            <a:ahLst/>
            <a:rect l="0" t="0" r="r" b="b"/>
            <a:pathLst>
              <a:path fill="none" w="1524" h="5588">
                <a:moveTo>
                  <a:pt x="0" y="5588"/>
                </a:moveTo>
                <a:lnTo>
                  <a:pt x="1524" y="0"/>
                </a:lnTo>
              </a:path>
            </a:pathLst>
          </a:custGeom>
          <a:ln w="54720">
            <a:solidFill>
              <a:srgbClr val="ff4000"/>
            </a:solidFill>
            <a:round/>
            <a:tailEnd len="med" type="triangle" w="med"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4389120" y="3474720"/>
            <a:ext cx="2923920" cy="18720"/>
          </a:xfrm>
          <a:custGeom>
            <a:avLst/>
            <a:gdLst/>
            <a:ahLst/>
            <a:rect l="0" t="0" r="r" b="b"/>
            <a:pathLst>
              <a:path fill="none" w="8122" h="52">
                <a:moveTo>
                  <a:pt x="0" y="0"/>
                </a:moveTo>
                <a:lnTo>
                  <a:pt x="8122" y="52"/>
                </a:lnTo>
              </a:path>
            </a:pathLst>
          </a:custGeom>
          <a:ln w="54720">
            <a:solidFill>
              <a:srgbClr val="ff4000"/>
            </a:solidFill>
            <a:round/>
            <a:tailEnd len="med" type="triangle" w="med"/>
          </a:ln>
        </p:spPr>
        <p:txBody>
          <a:bodyPr lIns="90000" rIns="90000" tIns="-26280" bIns="-262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"/>
          <p:cNvSpPr/>
          <p:nvPr/>
        </p:nvSpPr>
        <p:spPr>
          <a:xfrm>
            <a:off x="7313040" y="3474720"/>
            <a:ext cx="640080" cy="1920240"/>
          </a:xfrm>
          <a:custGeom>
            <a:avLst/>
            <a:gdLst/>
            <a:ahLst/>
            <a:rect l="0" t="0" r="r" b="b"/>
            <a:pathLst>
              <a:path fill="none" w="1778" h="5334">
                <a:moveTo>
                  <a:pt x="0" y="0"/>
                </a:moveTo>
                <a:lnTo>
                  <a:pt x="1778" y="5334"/>
                </a:lnTo>
              </a:path>
            </a:pathLst>
          </a:custGeom>
          <a:ln w="54720">
            <a:solidFill>
              <a:srgbClr val="ff4000"/>
            </a:solidFill>
            <a:round/>
            <a:tailEnd len="med" type="triangle" w="med"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8521200" y="1657440"/>
            <a:ext cx="3097800" cy="16261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Access points are connected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Using copper/fiber/wifi –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doesn’t matter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Nodes go through APs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671040" y="212400"/>
            <a:ext cx="111610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Wireless – Handover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757" name="" descr=""/>
          <p:cNvPicPr/>
          <p:nvPr/>
        </p:nvPicPr>
        <p:blipFill>
          <a:blip r:embed="rId1"/>
          <a:stretch/>
        </p:blipFill>
        <p:spPr>
          <a:xfrm>
            <a:off x="2377440" y="2011680"/>
            <a:ext cx="7040880" cy="4031640"/>
          </a:xfrm>
          <a:prstGeom prst="rect">
            <a:avLst/>
          </a:prstGeom>
          <a:ln w="54720">
            <a:noFill/>
          </a:ln>
        </p:spPr>
      </p:pic>
      <p:sp>
        <p:nvSpPr>
          <p:cNvPr id="758" name=""/>
          <p:cNvSpPr txBox="1"/>
          <p:nvPr/>
        </p:nvSpPr>
        <p:spPr>
          <a:xfrm>
            <a:off x="8521200" y="1657440"/>
            <a:ext cx="3531960" cy="32151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Node chooses a new AP</a:t>
            </a:r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new AP notifies old AP</a:t>
            </a:r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Similar in mobile networks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- Almost similar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 flipH="1" flipV="1">
            <a:off x="7498080" y="3474720"/>
            <a:ext cx="91440" cy="1005840"/>
          </a:xfrm>
          <a:prstGeom prst="line">
            <a:avLst/>
          </a:prstGeom>
          <a:ln w="54720">
            <a:solidFill>
              <a:srgbClr val="ff4000"/>
            </a:solidFill>
            <a:custDash>
              <a:ds d="600000" sp="300000"/>
              <a:ds d="1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"/>
          <p:cNvSpPr/>
          <p:nvPr/>
        </p:nvSpPr>
        <p:spPr>
          <a:xfrm flipH="1" flipV="1">
            <a:off x="5943600" y="3657600"/>
            <a:ext cx="1463040" cy="914400"/>
          </a:xfrm>
          <a:prstGeom prst="line">
            <a:avLst/>
          </a:prstGeom>
          <a:ln w="5472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"/>
          <p:cNvSpPr/>
          <p:nvPr/>
        </p:nvSpPr>
        <p:spPr>
          <a:xfrm>
            <a:off x="5943600" y="3566160"/>
            <a:ext cx="1463040" cy="0"/>
          </a:xfrm>
          <a:prstGeom prst="line">
            <a:avLst/>
          </a:prstGeom>
          <a:ln w="5472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Ad-hoc Mode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763" name="" descr=""/>
          <p:cNvPicPr/>
          <p:nvPr/>
        </p:nvPicPr>
        <p:blipFill>
          <a:blip r:embed="rId1"/>
          <a:stretch/>
        </p:blipFill>
        <p:spPr>
          <a:xfrm>
            <a:off x="2377440" y="2011680"/>
            <a:ext cx="7040880" cy="4031640"/>
          </a:xfrm>
          <a:prstGeom prst="rect">
            <a:avLst/>
          </a:prstGeom>
          <a:ln w="54720">
            <a:noFill/>
          </a:ln>
        </p:spPr>
      </p:pic>
      <p:sp>
        <p:nvSpPr>
          <p:cNvPr id="764" name=""/>
          <p:cNvSpPr/>
          <p:nvPr/>
        </p:nvSpPr>
        <p:spPr>
          <a:xfrm flipV="1">
            <a:off x="4754880" y="2377440"/>
            <a:ext cx="2286000" cy="731520"/>
          </a:xfrm>
          <a:prstGeom prst="line">
            <a:avLst/>
          </a:prstGeom>
          <a:ln w="5472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4846320" y="2286000"/>
            <a:ext cx="2286000" cy="82296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"/>
          <p:cNvSpPr/>
          <p:nvPr/>
        </p:nvSpPr>
        <p:spPr>
          <a:xfrm>
            <a:off x="2743200" y="4663440"/>
            <a:ext cx="3383280" cy="274320"/>
          </a:xfrm>
          <a:prstGeom prst="line">
            <a:avLst/>
          </a:prstGeom>
          <a:ln w="5472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6217920" y="4846320"/>
            <a:ext cx="1737360" cy="731520"/>
          </a:xfrm>
          <a:prstGeom prst="line">
            <a:avLst/>
          </a:prstGeom>
          <a:ln w="5472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 flipV="1">
            <a:off x="6217920" y="4663440"/>
            <a:ext cx="1188720" cy="182880"/>
          </a:xfrm>
          <a:prstGeom prst="line">
            <a:avLst/>
          </a:prstGeom>
          <a:ln w="5472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Mobile Networks – 4G LTE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770" name="" descr=""/>
          <p:cNvPicPr/>
          <p:nvPr/>
        </p:nvPicPr>
        <p:blipFill>
          <a:blip r:embed="rId1"/>
          <a:stretch/>
        </p:blipFill>
        <p:spPr>
          <a:xfrm>
            <a:off x="1840320" y="1920240"/>
            <a:ext cx="8675280" cy="443772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Montserrat"/>
              </a:rPr>
              <a:t>Reading Assignment</a:t>
            </a:r>
            <a:endParaRPr b="0" lang="en-US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1188720" y="2286000"/>
            <a:ext cx="10835640" cy="49010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Ethernet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Chapter 2.6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30-40 minutes 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Wireless: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Chapter 2.7.1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Mobile/Access Network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https://book.systemsapproach.org/direct/access.html#cellular-network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Ignore PON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Read from “While cellular telephone technology had its roots” to “in the process of transitioning to 5G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(with the promise of a tenfold increase in data rates).”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Apps (HTTP)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4" name="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Transport (TCP/UDP)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5" name="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Network (IP)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6" name="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Link (Ethernet)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7" name="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Apps (HTTP)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8" name="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Transport (TCP/UDP)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9" name="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Network (IP)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80" name="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Link (Ethernet)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81" name="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Ethernet Interface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82" name="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Ethernet Interface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84" name="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3383280" y="3291840"/>
            <a:ext cx="5634000" cy="0"/>
          </a:xfrm>
          <a:prstGeom prst="line">
            <a:avLst/>
          </a:prstGeom>
          <a:ln w="54720">
            <a:solidFill>
              <a:srgbClr val="ff3838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3863520" y="2926080"/>
            <a:ext cx="12718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Segments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"/>
          <p:cNvSpPr/>
          <p:nvPr/>
        </p:nvSpPr>
        <p:spPr>
          <a:xfrm>
            <a:off x="3383280" y="2250720"/>
            <a:ext cx="5634000" cy="0"/>
          </a:xfrm>
          <a:prstGeom prst="line">
            <a:avLst/>
          </a:prstGeom>
          <a:ln w="54720">
            <a:solidFill>
              <a:srgbClr val="ff0000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"/>
          <p:cNvSpPr txBox="1"/>
          <p:nvPr/>
        </p:nvSpPr>
        <p:spPr>
          <a:xfrm>
            <a:off x="3899520" y="1884960"/>
            <a:ext cx="6746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3383280" y="4410720"/>
            <a:ext cx="5634000" cy="0"/>
          </a:xfrm>
          <a:prstGeom prst="line">
            <a:avLst/>
          </a:prstGeom>
          <a:ln w="54720">
            <a:solidFill>
              <a:srgbClr val="3465a4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"/>
          <p:cNvSpPr txBox="1"/>
          <p:nvPr/>
        </p:nvSpPr>
        <p:spPr>
          <a:xfrm>
            <a:off x="3863520" y="4044960"/>
            <a:ext cx="10418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Packets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"/>
          <p:cNvSpPr/>
          <p:nvPr/>
        </p:nvSpPr>
        <p:spPr>
          <a:xfrm>
            <a:off x="3383280" y="5274720"/>
            <a:ext cx="5634000" cy="0"/>
          </a:xfrm>
          <a:prstGeom prst="line">
            <a:avLst/>
          </a:prstGeom>
          <a:ln w="54720">
            <a:solidFill>
              <a:srgbClr val="069a2e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"/>
          <p:cNvSpPr txBox="1"/>
          <p:nvPr/>
        </p:nvSpPr>
        <p:spPr>
          <a:xfrm>
            <a:off x="3863520" y="4764960"/>
            <a:ext cx="991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Frames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Bits (1010001)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4" name="" descr=""/>
          <p:cNvPicPr/>
          <p:nvPr/>
        </p:nvPicPr>
        <p:blipFill>
          <a:blip r:embed="rId1"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ln w="54720">
            <a:noFill/>
          </a:ln>
        </p:spPr>
      </p:pic>
      <p:cxnSp>
        <p:nvCxnSpPr>
          <p:cNvPr id="795" name=""/>
          <p:cNvCxnSpPr>
            <a:stCxn id="776" idx="4294967295"/>
            <a:endCxn id="782" idx="2"/>
          </p:cNvCxnSpPr>
          <p:nvPr/>
        </p:nvCxnSpPr>
        <p:spPr>
          <a:xfrm flipH="1" rot="16200000">
            <a:off x="3439800" y="4308480"/>
            <a:ext cx="233640" cy="2671560"/>
          </a:xfrm>
          <a:prstGeom prst="bentConnector3">
            <a:avLst>
              <a:gd name="adj1" fmla="val 491975"/>
            </a:avLst>
          </a:prstGeom>
          <a:ln w="54720">
            <a:solidFill>
              <a:srgbClr val="ff0000"/>
            </a:solidFill>
            <a:custDash>
              <a:ds d="33553" sp="83553"/>
              <a:ds d="33553" sp="83553"/>
              <a:ds d="167105" sp="83553"/>
              <a:ds d="167105" sp="83553"/>
              <a:ds d="167105" sp="83553"/>
            </a:custDash>
            <a:round/>
          </a:ln>
        </p:spPr>
      </p:cxnSp>
      <p:cxnSp>
        <p:nvCxnSpPr>
          <p:cNvPr id="796" name=""/>
          <p:cNvCxnSpPr>
            <a:stCxn id="782" idx="4294967295"/>
            <a:endCxn id="784" idx="2"/>
          </p:cNvCxnSpPr>
          <p:nvPr/>
        </p:nvCxnSpPr>
        <p:spPr>
          <a:xfrm rot="16200000">
            <a:off x="6242040" y="4410720"/>
            <a:ext cx="360" cy="2700360"/>
          </a:xfrm>
          <a:prstGeom prst="bentConnector3">
            <a:avLst>
              <a:gd name="adj1" fmla="val 101600000"/>
            </a:avLst>
          </a:prstGeom>
          <a:ln w="54720">
            <a:solidFill>
              <a:srgbClr val="158466"/>
            </a:solidFill>
            <a:round/>
          </a:ln>
        </p:spPr>
      </p:cxnSp>
      <p:cxnSp>
        <p:nvCxnSpPr>
          <p:cNvPr id="797" name=""/>
          <p:cNvCxnSpPr>
            <a:stCxn id="784" idx="2"/>
            <a:endCxn id="780" idx="2"/>
          </p:cNvCxnSpPr>
          <p:nvPr/>
        </p:nvCxnSpPr>
        <p:spPr>
          <a:xfrm flipH="1" flipV="1" rot="5400000">
            <a:off x="8749800" y="4369680"/>
            <a:ext cx="233640" cy="2549160"/>
          </a:xfrm>
          <a:prstGeom prst="bentConnector3">
            <a:avLst>
              <a:gd name="adj1" fmla="val -391975"/>
            </a:avLst>
          </a:prstGeom>
          <a:ln w="54720">
            <a:solidFill>
              <a:srgbClr val="ff0000"/>
            </a:solidFill>
            <a:custDash>
              <a:ds d="197000" sp="197000"/>
            </a:custDash>
            <a:round/>
          </a:ln>
        </p:spPr>
      </p:cxnSp>
      <p:pic>
        <p:nvPicPr>
          <p:cNvPr id="798" name="" descr=""/>
          <p:cNvPicPr/>
          <p:nvPr/>
        </p:nvPicPr>
        <p:blipFill>
          <a:blip r:embed="rId2"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ln w="54720">
            <a:noFill/>
          </a:ln>
        </p:spPr>
      </p:pic>
      <p:sp>
        <p:nvSpPr>
          <p:cNvPr id="799" name=""/>
          <p:cNvSpPr txBox="1"/>
          <p:nvPr/>
        </p:nvSpPr>
        <p:spPr>
          <a:xfrm>
            <a:off x="3236400" y="206280"/>
            <a:ext cx="5821920" cy="16682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Link Layer Recap – All this for a cat picture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AlohaNET</a:t>
            </a: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	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Connect University of Hawaiʻi’s computers using wireless radio to main campus in Oahu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Random access to radio channel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If you have data, send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If you hear someone else, collision! Resend “later”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Fixed frequency channels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Shared medium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Abramson, Norman. "Development of the ALOHANET." IEEE transactions on Information Theory 31.2 (1985): 119-123.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https://www.eng.hawaii.edu/about/history/alohanet/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_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Pure Aloha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2_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ustomShape 2_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If you have data to send, send it.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While transmitting, if you hear from anyone else, collision!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Try retransmitting later.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1"/>
          <a:stretch/>
        </p:blipFill>
        <p:spPr>
          <a:xfrm>
            <a:off x="3291840" y="3404160"/>
            <a:ext cx="5379840" cy="336240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Slotted ALOHA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548640" y="2103120"/>
            <a:ext cx="6648120" cy="265176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_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Slotted ALOHA - Problems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2_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2_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7040880" y="1463040"/>
            <a:ext cx="4720680" cy="30312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Wasted slots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Idle slots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Need to sync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71320"/>
                <a:tab algn="l" pos="1485720"/>
                <a:tab algn="l" pos="2400120"/>
                <a:tab algn="l" pos="3314520"/>
                <a:tab algn="l" pos="4228920"/>
                <a:tab algn="l" pos="5143320"/>
                <a:tab algn="l" pos="6057720"/>
                <a:tab algn="l" pos="6972120"/>
                <a:tab algn="l" pos="7886520"/>
                <a:tab algn="l" pos="8800920"/>
                <a:tab algn="l" pos="97153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Low efficiency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548640" y="2103120"/>
            <a:ext cx="6648120" cy="265176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822960" y="0"/>
            <a:ext cx="10443960" cy="12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CSMA – Improvement over Aloha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3218040" y="1371600"/>
            <a:ext cx="4660560" cy="5496480"/>
          </a:xfrm>
          <a:prstGeom prst="rect">
            <a:avLst/>
          </a:prstGeom>
          <a:ln w="54720">
            <a:noFill/>
          </a:ln>
        </p:spPr>
      </p:pic>
      <p:sp>
        <p:nvSpPr>
          <p:cNvPr id="423" name=""/>
          <p:cNvSpPr txBox="1"/>
          <p:nvPr/>
        </p:nvSpPr>
        <p:spPr>
          <a:xfrm>
            <a:off x="427680" y="6117120"/>
            <a:ext cx="11163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2194560" y="3840480"/>
            <a:ext cx="6949440" cy="3108960"/>
          </a:xfrm>
          <a:prstGeom prst="rect">
            <a:avLst/>
          </a:prstGeom>
          <a:noFill/>
          <a:ln w="54720">
            <a:solidFill>
              <a:srgbClr val="ffffff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2011680" y="3840480"/>
            <a:ext cx="6858000" cy="2926080"/>
          </a:xfrm>
          <a:prstGeom prst="rect">
            <a:avLst/>
          </a:prstGeom>
          <a:solidFill>
            <a:srgbClr val="ffffff"/>
          </a:solidFill>
          <a:ln w="54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7498080" y="1920240"/>
            <a:ext cx="3647160" cy="31287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Listen first -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If chennel is idle, send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If channel is busy, wait 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and send later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Propagation delay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You may not hear others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before it’s too late!</a:t>
            </a:r>
            <a:br>
              <a:rPr sz="26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csu</Template>
  <TotalTime>4602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2019-08-22T10:48:27Z</dcterms:created>
  <dc:creator/>
  <dc:description/>
  <dc:language>en-US</dc:language>
  <cp:lastModifiedBy/>
  <dcterms:modified xsi:type="dcterms:W3CDTF">2023-09-07T14:06:59Z</dcterms:modified>
  <cp:revision>416</cp:revision>
  <dc:subject/>
  <dc:title>csu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3</vt:r8>
  </property>
  <property fmtid="{D5CDD505-2E9C-101B-9397-08002B2CF9AE}" pid="6" name="Notes">
    <vt:r8>15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71</vt:r8>
  </property>
</Properties>
</file>