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Cantarel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Cantarell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font" Target="fonts/Cantarell-italic.fntdata"/><Relationship Id="rId25" Type="http://schemas.openxmlformats.org/officeDocument/2006/relationships/font" Target="fonts/Cantarell-bold.fntdata"/><Relationship Id="rId27" Type="http://schemas.openxmlformats.org/officeDocument/2006/relationships/font" Target="fonts/Cantarell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777240" y="4777560"/>
            <a:ext cx="621612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Ndn can help organizing the namespaces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that’s done, data discovery and provenance is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 forward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Retrieval, transparent failover, and specialized operations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work, we take a real access log and try to  quantify NDN’s improvements to a climate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9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7F4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77480" y="5619600"/>
            <a:ext cx="2996280" cy="1339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160" y="5577840"/>
            <a:ext cx="1910520" cy="125676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sz="18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1084320" y="1506240"/>
            <a:ext cx="2043000" cy="1357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7"/>
          <p:cNvSpPr/>
          <p:nvPr/>
        </p:nvSpPr>
        <p:spPr>
          <a:xfrm>
            <a:off x="0" y="0"/>
            <a:ext cx="181800" cy="68562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/>
        </p:nvSpPr>
        <p:spPr>
          <a:xfrm>
            <a:off x="10515600" y="6343560"/>
            <a:ext cx="155448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10972800" y="6309360"/>
            <a:ext cx="1371600" cy="3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sz="18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/>
          <p:nvPr/>
        </p:nvSpPr>
        <p:spPr>
          <a:xfrm>
            <a:off x="1084320" y="1506240"/>
            <a:ext cx="2041200" cy="13392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0"/>
          <p:cNvSpPr/>
          <p:nvPr/>
        </p:nvSpPr>
        <p:spPr>
          <a:xfrm>
            <a:off x="0" y="0"/>
            <a:ext cx="180000" cy="68544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0"/>
          <p:cNvSpPr/>
          <p:nvPr/>
        </p:nvSpPr>
        <p:spPr>
          <a:xfrm>
            <a:off x="10987200" y="6492240"/>
            <a:ext cx="1190160" cy="36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600" strike="noStrike">
                <a:solidFill>
                  <a:srgbClr val="000000"/>
                </a:solidFill>
                <a:latin typeface="Cantarell"/>
                <a:ea typeface="Cantarell"/>
                <a:cs typeface="Cantarell"/>
                <a:sym typeface="Cantarell"/>
              </a:rPr>
              <a:t>‹#›</a:t>
            </a:fld>
            <a:endParaRPr b="0" sz="16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76" name="Google Shape;176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>
            <p:ph idx="1" type="body"/>
          </p:nvPr>
        </p:nvSpPr>
        <p:spPr>
          <a:xfrm>
            <a:off x="921600" y="1811520"/>
            <a:ext cx="1034856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/>
          <p:nvPr/>
        </p:nvSpPr>
        <p:spPr>
          <a:xfrm>
            <a:off x="1084320" y="1506240"/>
            <a:ext cx="2044440" cy="1371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3"/>
          <p:cNvSpPr/>
          <p:nvPr/>
        </p:nvSpPr>
        <p:spPr>
          <a:xfrm>
            <a:off x="0" y="0"/>
            <a:ext cx="183240" cy="685764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3"/>
          <p:cNvSpPr txBox="1"/>
          <p:nvPr>
            <p:ph type="title"/>
          </p:nvPr>
        </p:nvSpPr>
        <p:spPr>
          <a:xfrm>
            <a:off x="921600" y="634320"/>
            <a:ext cx="10348560" cy="65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shannigrahi@tntech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shannigrahi@tntech.edu" TargetMode="External"/><Relationship Id="rId4" Type="http://schemas.openxmlformats.org/officeDocument/2006/relationships/hyperlink" Target="mailto:pzambare42@tntech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sshannigrahi@tntec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6"/>
          <p:cNvSpPr/>
          <p:nvPr/>
        </p:nvSpPr>
        <p:spPr>
          <a:xfrm>
            <a:off x="185400" y="2468880"/>
            <a:ext cx="1124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CSC4200/5200 – COMPUTER NETWORKING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6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CE181E"/>
                </a:solidFill>
                <a:latin typeface="Montserrat"/>
                <a:ea typeface="Montserrat"/>
                <a:cs typeface="Montserrat"/>
                <a:sym typeface="Montserrat"/>
              </a:rPr>
              <a:t>LOGISTICS</a:t>
            </a:r>
            <a:endParaRPr b="0" i="0" sz="2600" u="none" cap="none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285" name="Google Shape;285;p66"/>
          <p:cNvSpPr/>
          <p:nvPr/>
        </p:nvSpPr>
        <p:spPr>
          <a:xfrm>
            <a:off x="2817720" y="5402880"/>
            <a:ext cx="8623800" cy="114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Instructor: Susmit Shannigrahi</a:t>
            </a:r>
            <a:endParaRPr b="0" i="0" sz="24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sshannigrahi@tntech.edu</a:t>
            </a:r>
            <a:endParaRPr b="0" i="0" sz="24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5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Logistics</a:t>
            </a:r>
            <a:endParaRPr b="0" sz="34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9" name="Google Shape;339;p75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Grading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get your grades back with feedback in a week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your code doesn’t work, the TA will try to reach you, but it is your responsibility to make sure your code works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6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Expectations from You</a:t>
            </a:r>
            <a:endParaRPr b="0" sz="34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45" name="Google Shape;345;p76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communicative – if you need help, ask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started on the assignments sooner – they will take time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class is not easy!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Especially you haven’t learned the background material so far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3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None/>
            </a:pPr>
            <a:r>
              <a:t/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work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 class hours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 to study and code about 5-10 hours a week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lecture will have reading material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7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Welcome</a:t>
            </a:r>
            <a:endParaRPr b="0" sz="32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7"/>
          <p:cNvSpPr txBox="1"/>
          <p:nvPr/>
        </p:nvSpPr>
        <p:spPr>
          <a:xfrm>
            <a:off x="914400" y="1737360"/>
            <a:ext cx="10572120" cy="4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Class website: </a:t>
            </a: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https://tntech-ngin.github.io/S22-CSC4200/</a:t>
            </a:r>
            <a:endParaRPr b="0" sz="2200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Syllabus</a:t>
            </a:r>
            <a:endParaRPr b="0" i="0" sz="20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Grading policies</a:t>
            </a:r>
            <a:endParaRPr b="0" i="0" sz="20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Homework and assignments </a:t>
            </a:r>
            <a:endParaRPr b="0" i="0" sz="20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homework already posted</a:t>
            </a:r>
            <a:br>
              <a:rPr b="0" i="0" lang="en-US" sz="1800" u="none" cap="none" strike="noStrike"/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Instructor: Susmit Shannigrahi</a:t>
            </a:r>
            <a:endParaRPr b="0" sz="2400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Office hours: </a:t>
            </a:r>
            <a:endParaRPr b="0" i="0" sz="20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sshannigrahi@tntech.edu</a:t>
            </a:r>
            <a:endParaRPr b="0" i="0" sz="20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br>
              <a:rPr b="0" i="0" lang="en-US" sz="1800" u="none" cap="none" strike="noStrike"/>
            </a:br>
            <a:endParaRPr b="0" i="0" sz="20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GTA: Pallavi Zambare, </a:t>
            </a:r>
            <a:endParaRPr b="0" sz="2400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pzambare42@tntech.edu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Office hours: TBD</a:t>
            </a:r>
            <a:endParaRPr b="0" i="0" sz="2400" u="none" cap="none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8"/>
          <p:cNvSpPr/>
          <p:nvPr/>
        </p:nvSpPr>
        <p:spPr>
          <a:xfrm>
            <a:off x="921600" y="0"/>
            <a:ext cx="10347120" cy="1290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Resources</a:t>
            </a:r>
            <a:endParaRPr b="0" sz="3200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8"/>
          <p:cNvSpPr txBox="1"/>
          <p:nvPr/>
        </p:nvSpPr>
        <p:spPr>
          <a:xfrm>
            <a:off x="914400" y="1737360"/>
            <a:ext cx="10572120" cy="49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Class website: </a:t>
            </a:r>
            <a:endParaRPr b="0" sz="2000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https://tntech-ngin.github.io/csc4200/</a:t>
            </a:r>
            <a:endParaRPr b="0" i="0" sz="22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153134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0" i="0" sz="22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Slack: </a:t>
            </a:r>
            <a:r>
              <a:rPr b="0" lang="en-US" sz="20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CSC4200-spring2022</a:t>
            </a:r>
            <a:endParaRPr b="0" sz="2000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Will add</a:t>
            </a:r>
            <a:br>
              <a:rPr b="0" i="0" lang="en-US" sz="1800" u="none" cap="none" strike="noStrike"/>
            </a:br>
            <a:r>
              <a:rPr b="0" i="0" lang="en-US" sz="24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Zoom</a:t>
            </a: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sz="2400" strike="noStrike">
              <a:latin typeface="Cantarell"/>
              <a:ea typeface="Cantarell"/>
              <a:cs typeface="Cantarell"/>
              <a:sym typeface="Cantarel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A6099"/>
                </a:solidFill>
                <a:latin typeface="Arial"/>
                <a:ea typeface="Arial"/>
                <a:cs typeface="Arial"/>
                <a:sym typeface="Arial"/>
              </a:rPr>
              <a:t>See on iLearn, Announcement section</a:t>
            </a:r>
            <a:endParaRPr b="0" i="0" sz="2000" u="none" cap="none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9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Grading</a:t>
            </a:r>
            <a:endParaRPr b="0" sz="34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03" name="Google Shape;303;p69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Homework – 15%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2 weeks or so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+ Demo – 35%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set up meetings with the TA to go over your code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exams – 35%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approximately once every month (February, March, April) – 35%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Quarter-term, Midterm, Final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85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– 15%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Participate in breakout sessions and discussions.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is not easy – you will not do well if you don’t participate.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2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0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CSC5200</a:t>
            </a:r>
            <a:endParaRPr b="0" sz="34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09" name="Google Shape;309;p70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reading and writing assignments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 to read one paper each month and present it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1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Policies</a:t>
            </a:r>
            <a:endParaRPr b="0" sz="34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15" name="Google Shape;315;p71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late submission allowed (programming assignment), no questions asked. Homeworks are due on time.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it wisely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7 days late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to iLearn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late submissions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 50% deducted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85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make-up exams.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responsibility to find conflicts and work with the instructor to resolve them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000"/>
              <a:buFont typeface="Noto Sans Symbols"/>
              <a:buChar char="▪"/>
            </a:pPr>
            <a:r>
              <a:rPr b="1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cheating or plagiarism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will fail the class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85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2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Exams</a:t>
            </a:r>
            <a:endParaRPr b="0" sz="34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1" name="Google Shape;321;p72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exams.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Open book</a:t>
            </a:r>
            <a:endParaRPr b="1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be challenging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Memorizing will not help, you need to understand the topics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3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Programming Assignments</a:t>
            </a:r>
            <a:endParaRPr b="0" sz="34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27" name="Google Shape;327;p73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run on Google Cloud VMs – Ubuntu-18.04 or newer</a:t>
            </a:r>
            <a:endParaRPr b="1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3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None/>
            </a:pPr>
            <a:r>
              <a:t/>
            </a:r>
            <a:endParaRPr b="1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assignments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C/C++/Python</a:t>
            </a:r>
            <a:endParaRPr b="1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i="0" lang="en-US" sz="2200" u="none" cap="none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If you want to use other languages, that’s okay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1" i="0" lang="en-US" sz="2200" u="none" cap="none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Talk to the GTA/Instructor first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134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4"/>
          <p:cNvSpPr/>
          <p:nvPr/>
        </p:nvSpPr>
        <p:spPr>
          <a:xfrm>
            <a:off x="921600" y="0"/>
            <a:ext cx="10345320" cy="128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strike="noStrik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rPr>
              <a:t>Logistics</a:t>
            </a:r>
            <a:endParaRPr b="0" sz="3400" strike="noStrike"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3" name="Google Shape;333;p74"/>
          <p:cNvSpPr/>
          <p:nvPr/>
        </p:nvSpPr>
        <p:spPr>
          <a:xfrm>
            <a:off x="1081440" y="1989000"/>
            <a:ext cx="10345320" cy="44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 and recordings will be posted on the class website in the evening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Exams and announcements will be on iLearn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use iLearn email to reach me – use </a:t>
            </a: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sshannigrahi@tntech.edu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slack for instant messaging. I am almost always available on slack. 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4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334"/>
              </a:buClr>
              <a:buSzPts val="2600"/>
              <a:buFont typeface="Noto Sans Symbols"/>
              <a:buChar char="▪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 hours are by appointment – email or ping me.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