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8" r:id="rId2"/>
    <p:sldId id="263" r:id="rId3"/>
    <p:sldId id="269" r:id="rId4"/>
    <p:sldId id="265" r:id="rId5"/>
    <p:sldId id="270" r:id="rId6"/>
    <p:sldId id="272" r:id="rId7"/>
    <p:sldId id="277" r:id="rId8"/>
    <p:sldId id="271" r:id="rId9"/>
    <p:sldId id="274" r:id="rId10"/>
    <p:sldId id="275" r:id="rId11"/>
    <p:sldId id="278" r:id="rId12"/>
    <p:sldId id="279" r:id="rId13"/>
    <p:sldId id="280" r:id="rId14"/>
    <p:sldId id="281" r:id="rId15"/>
    <p:sldId id="284" r:id="rId16"/>
    <p:sldId id="285" r:id="rId17"/>
    <p:sldId id="286" r:id="rId18"/>
    <p:sldId id="268" r:id="rId19"/>
    <p:sldId id="267"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12" autoAdjust="0"/>
    <p:restoredTop sz="94660"/>
  </p:normalViewPr>
  <p:slideViewPr>
    <p:cSldViewPr snapToGrid="0">
      <p:cViewPr varScale="1">
        <p:scale>
          <a:sx n="81" d="100"/>
          <a:sy n="81" d="100"/>
        </p:scale>
        <p:origin x="696"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4/9/2020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4/9/2020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491D0-8E1B-49C7-849B-A28568D94497}" type="slidenum">
              <a:rPr lang="en-US" smtClean="0"/>
              <a:t>1</a:t>
            </a:fld>
            <a:endParaRPr lang="en-US"/>
          </a:p>
        </p:txBody>
      </p:sp>
    </p:spTree>
    <p:extLst>
      <p:ext uri="{BB962C8B-B14F-4D97-AF65-F5344CB8AC3E}">
        <p14:creationId xmlns:p14="http://schemas.microsoft.com/office/powerpoint/2010/main" val="1551530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F11BDF17-3B87-469A-9137-FC9377FA2C5A}" type="datetime1">
              <a:rPr lang="en-US" smtClean="0"/>
              <a:t>4/9/2020</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0517970-F993-4DC4-9CCF-AF6FD2F8F317}" type="datetime1">
              <a:rPr lang="en-US" smtClean="0"/>
              <a:t>4/9/2020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CBE8189A-F2B3-4231-92FA-2FC56A3FB785}" type="datetime1">
              <a:rPr lang="en-US" smtClean="0"/>
              <a:t>4/9/2020</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900633E-44E6-425E-ACE7-03218B51F412}" type="datetime1">
              <a:rPr lang="en-US" smtClean="0"/>
              <a:t>4/9/2020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8815A748-815B-4DF8-BD82-6A457224C882}" type="datetime1">
              <a:rPr lang="en-US" smtClean="0"/>
              <a:t>4/9/2020</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45FACF8-DAA8-4590-8BEA-0A89378DF0AA}" type="datetime1">
              <a:rPr lang="en-US" smtClean="0"/>
              <a:t>4/9/2020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1779E71-2312-467B-BED0-42CA3CE6ADDC}" type="datetime1">
              <a:rPr lang="en-US" smtClean="0"/>
              <a:t>4/9/2020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0183C2CA-F590-49F5-98A7-9B96F419804F}" type="datetime1">
              <a:rPr lang="en-US" smtClean="0"/>
              <a:t>4/9/2020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23A13-6F31-4D30-96BB-74D4768004EC}" type="datetime1">
              <a:rPr lang="en-US" smtClean="0"/>
              <a:t>4/9/2020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06EB8CC-ED32-468D-BB38-A6B510CE97BA}" type="datetime1">
              <a:rPr lang="en-US" smtClean="0"/>
              <a:t>4/9/2020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A0004697-610F-4A35-9683-3C039B2C9551}" type="datetime1">
              <a:rPr lang="en-US" smtClean="0"/>
              <a:t>4/9/2020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CBD4D727-52C9-4514-9C84-C8C75F6C217B}" type="datetime1">
              <a:rPr lang="en-US" smtClean="0"/>
              <a:t>4/9/2020</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OpenFlow: Enabling Innovation in Campus Networks</a:t>
            </a:r>
          </a:p>
        </p:txBody>
      </p:sp>
      <p:sp>
        <p:nvSpPr>
          <p:cNvPr id="3" name="Subtitle 2"/>
          <p:cNvSpPr>
            <a:spLocks noGrp="1"/>
          </p:cNvSpPr>
          <p:nvPr>
            <p:ph type="subTitle" idx="1"/>
          </p:nvPr>
        </p:nvSpPr>
        <p:spPr>
          <a:xfrm>
            <a:off x="3175199" y="4331442"/>
            <a:ext cx="8500062" cy="1008001"/>
          </a:xfrm>
        </p:spPr>
        <p:txBody>
          <a:bodyPr>
            <a:noAutofit/>
          </a:bodyPr>
          <a:lstStyle/>
          <a:p>
            <a:endParaRPr lang="en-US" sz="2000" dirty="0"/>
          </a:p>
          <a:p>
            <a:r>
              <a:rPr lang="en-US" sz="2000" dirty="0"/>
              <a:t>McKeown, Anderson, Balakrishnan, </a:t>
            </a:r>
            <a:r>
              <a:rPr lang="en-US" sz="2000" dirty="0" err="1"/>
              <a:t>Parulkar</a:t>
            </a:r>
            <a:r>
              <a:rPr lang="en-US" sz="2000" dirty="0"/>
              <a:t>, Peterson, Rexford, </a:t>
            </a:r>
            <a:r>
              <a:rPr lang="en-US" sz="2000" dirty="0" err="1"/>
              <a:t>Shenker</a:t>
            </a:r>
            <a:r>
              <a:rPr lang="en-US" sz="2000" dirty="0"/>
              <a:t>, Turner</a:t>
            </a:r>
          </a:p>
          <a:p>
            <a:r>
              <a:rPr lang="en-US" sz="2000" i="1" dirty="0"/>
              <a:t>Presentation by: Richard Grant Brown – CSC 7970</a:t>
            </a:r>
          </a:p>
        </p:txBody>
      </p:sp>
      <p:sp>
        <p:nvSpPr>
          <p:cNvPr id="4" name="Slide Number Placeholder 3">
            <a:extLst>
              <a:ext uri="{FF2B5EF4-FFF2-40B4-BE49-F238E27FC236}">
                <a16:creationId xmlns:a16="http://schemas.microsoft.com/office/drawing/2014/main" id="{27ECD2F6-875C-4C2C-9DD5-04145D642FB8}"/>
              </a:ext>
            </a:extLst>
          </p:cNvPr>
          <p:cNvSpPr>
            <a:spLocks noGrp="1"/>
          </p:cNvSpPr>
          <p:nvPr>
            <p:ph type="sldNum" sz="quarter" idx="12"/>
          </p:nvPr>
        </p:nvSpPr>
        <p:spPr/>
        <p:txBody>
          <a:bodyPr/>
          <a:lstStyle/>
          <a:p>
            <a:fld id="{BD266BE7-899D-4075-917F-DBDE33B6B692}" type="slidenum">
              <a:rPr lang="en-US" smtClean="0"/>
              <a:pPr/>
              <a:t>1</a:t>
            </a:fld>
            <a:endParaRPr lang="en-US"/>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p>
        </p:txBody>
      </p:sp>
      <p:sp>
        <p:nvSpPr>
          <p:cNvPr id="14" name="Content Placeholder 2"/>
          <p:cNvSpPr>
            <a:spLocks noGrp="1"/>
          </p:cNvSpPr>
          <p:nvPr>
            <p:ph idx="1"/>
          </p:nvPr>
        </p:nvSpPr>
        <p:spPr>
          <a:xfrm>
            <a:off x="1280160" y="2190749"/>
            <a:ext cx="5592128" cy="3986213"/>
          </a:xfrm>
        </p:spPr>
        <p:txBody>
          <a:bodyPr>
            <a:normAutofit/>
          </a:bodyPr>
          <a:lstStyle/>
          <a:p>
            <a:r>
              <a:rPr lang="en-US" dirty="0"/>
              <a:t>OpenFlow-Enabled </a:t>
            </a:r>
          </a:p>
          <a:p>
            <a:pPr lvl="1"/>
            <a:r>
              <a:rPr lang="en-US" dirty="0"/>
              <a:t>Pre-existing Hardware from a vendor that is enabled to do OpenFlow.</a:t>
            </a:r>
          </a:p>
          <a:p>
            <a:pPr lvl="2"/>
            <a:r>
              <a:rPr lang="en-US" dirty="0"/>
              <a:t>Simply add the flow table, secure channel and open flow protocol. </a:t>
            </a:r>
          </a:p>
          <a:p>
            <a:pPr lvl="2"/>
            <a:r>
              <a:rPr lang="en-US" dirty="0"/>
              <a:t>Flow table will use the tables in a switch’s/router’s memory components like </a:t>
            </a:r>
            <a:r>
              <a:rPr lang="en-US" dirty="0" err="1"/>
              <a:t>TCAM</a:t>
            </a:r>
            <a:r>
              <a:rPr lang="en-US" dirty="0"/>
              <a:t>.</a:t>
            </a:r>
          </a:p>
          <a:p>
            <a:pPr lvl="3"/>
            <a:r>
              <a:rPr lang="en-US" dirty="0"/>
              <a:t>Ternary content-addressable memory</a:t>
            </a:r>
          </a:p>
          <a:p>
            <a:pPr lvl="2"/>
            <a:r>
              <a:rPr lang="en-US" dirty="0"/>
              <a:t>Secure Channel and OpenFlow Protocol runs on the Switch’s OS.</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10</a:t>
            </a:fld>
            <a:endParaRPr lang="en-US"/>
          </a:p>
        </p:txBody>
      </p:sp>
      <p:pic>
        <p:nvPicPr>
          <p:cNvPr id="5" name="Picture 4">
            <a:extLst>
              <a:ext uri="{FF2B5EF4-FFF2-40B4-BE49-F238E27FC236}">
                <a16:creationId xmlns:a16="http://schemas.microsoft.com/office/drawing/2014/main" id="{4F777DE0-8F18-4B1E-A9D7-AC60356FCBD2}"/>
              </a:ext>
            </a:extLst>
          </p:cNvPr>
          <p:cNvPicPr>
            <a:picLocks noChangeAspect="1"/>
          </p:cNvPicPr>
          <p:nvPr/>
        </p:nvPicPr>
        <p:blipFill rotWithShape="1">
          <a:blip r:embed="rId2"/>
          <a:srcRect b="11750"/>
          <a:stretch/>
        </p:blipFill>
        <p:spPr>
          <a:xfrm>
            <a:off x="7040259" y="1828456"/>
            <a:ext cx="4585004" cy="5029544"/>
          </a:xfrm>
          <a:prstGeom prst="rect">
            <a:avLst/>
          </a:prstGeom>
        </p:spPr>
      </p:pic>
    </p:spTree>
    <p:extLst>
      <p:ext uri="{BB962C8B-B14F-4D97-AF65-F5344CB8AC3E}">
        <p14:creationId xmlns:p14="http://schemas.microsoft.com/office/powerpoint/2010/main" val="88152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p>
        </p:txBody>
      </p:sp>
      <p:sp>
        <p:nvSpPr>
          <p:cNvPr id="14" name="Content Placeholder 2"/>
          <p:cNvSpPr>
            <a:spLocks noGrp="1"/>
          </p:cNvSpPr>
          <p:nvPr>
            <p:ph idx="1"/>
          </p:nvPr>
        </p:nvSpPr>
        <p:spPr>
          <a:xfrm>
            <a:off x="1280160" y="2190749"/>
            <a:ext cx="5592128" cy="3986213"/>
          </a:xfrm>
        </p:spPr>
        <p:txBody>
          <a:bodyPr>
            <a:normAutofit/>
          </a:bodyPr>
          <a:lstStyle/>
          <a:p>
            <a:r>
              <a:rPr lang="en-US" dirty="0"/>
              <a:t>Isolating Traffic</a:t>
            </a:r>
          </a:p>
          <a:p>
            <a:pPr lvl="1"/>
            <a:r>
              <a:rPr lang="en-US" dirty="0"/>
              <a:t>Dedicated OpenFlow switches</a:t>
            </a:r>
          </a:p>
          <a:p>
            <a:pPr lvl="2"/>
            <a:r>
              <a:rPr lang="en-US" dirty="0"/>
              <a:t>Automatically divides production and experimental traffic.</a:t>
            </a:r>
          </a:p>
          <a:p>
            <a:pPr lvl="1"/>
            <a:r>
              <a:rPr lang="en-US" dirty="0"/>
              <a:t>Open Flow-enabled </a:t>
            </a:r>
          </a:p>
          <a:p>
            <a:pPr lvl="2"/>
            <a:r>
              <a:rPr lang="en-US" dirty="0"/>
              <a:t>Two ways to do this separation: </a:t>
            </a:r>
          </a:p>
          <a:p>
            <a:pPr lvl="3"/>
            <a:r>
              <a:rPr lang="en-US" dirty="0"/>
              <a:t>Add Fourth Action: Forward flow’s packets through normal processing pipeline. </a:t>
            </a:r>
          </a:p>
          <a:p>
            <a:pPr lvl="3"/>
            <a:r>
              <a:rPr lang="en-US" dirty="0"/>
              <a:t>Define separate sets of VLANS for experimental and production traffic. </a:t>
            </a:r>
          </a:p>
          <a:p>
            <a:pPr lvl="1"/>
            <a:r>
              <a:rPr lang="en-US" dirty="0"/>
              <a:t>At least one of these two approaches must be used.</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11</a:t>
            </a:fld>
            <a:endParaRPr lang="en-US"/>
          </a:p>
        </p:txBody>
      </p:sp>
      <p:pic>
        <p:nvPicPr>
          <p:cNvPr id="5" name="Picture 4">
            <a:extLst>
              <a:ext uri="{FF2B5EF4-FFF2-40B4-BE49-F238E27FC236}">
                <a16:creationId xmlns:a16="http://schemas.microsoft.com/office/drawing/2014/main" id="{4F777DE0-8F18-4B1E-A9D7-AC60356FCBD2}"/>
              </a:ext>
            </a:extLst>
          </p:cNvPr>
          <p:cNvPicPr>
            <a:picLocks noChangeAspect="1"/>
          </p:cNvPicPr>
          <p:nvPr/>
        </p:nvPicPr>
        <p:blipFill rotWithShape="1">
          <a:blip r:embed="rId2"/>
          <a:srcRect b="11750"/>
          <a:stretch/>
        </p:blipFill>
        <p:spPr>
          <a:xfrm>
            <a:off x="7040259" y="1828456"/>
            <a:ext cx="4585004" cy="5029544"/>
          </a:xfrm>
          <a:prstGeom prst="rect">
            <a:avLst/>
          </a:prstGeom>
        </p:spPr>
      </p:pic>
    </p:spTree>
    <p:extLst>
      <p:ext uri="{BB962C8B-B14F-4D97-AF65-F5344CB8AC3E}">
        <p14:creationId xmlns:p14="http://schemas.microsoft.com/office/powerpoint/2010/main" val="246955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p>
        </p:txBody>
      </p:sp>
      <p:sp>
        <p:nvSpPr>
          <p:cNvPr id="14" name="Content Placeholder 2"/>
          <p:cNvSpPr>
            <a:spLocks noGrp="1"/>
          </p:cNvSpPr>
          <p:nvPr>
            <p:ph idx="1"/>
          </p:nvPr>
        </p:nvSpPr>
        <p:spPr>
          <a:xfrm>
            <a:off x="1280159" y="2190749"/>
            <a:ext cx="9628631" cy="3986213"/>
          </a:xfrm>
        </p:spPr>
        <p:txBody>
          <a:bodyPr>
            <a:normAutofit/>
          </a:bodyPr>
          <a:lstStyle/>
          <a:p>
            <a:r>
              <a:rPr lang="en-US" dirty="0"/>
              <a:t>Type 0</a:t>
            </a:r>
          </a:p>
          <a:p>
            <a:pPr lvl="1"/>
            <a:r>
              <a:rPr lang="en-US" dirty="0"/>
              <a:t>Switch supports </a:t>
            </a:r>
          </a:p>
          <a:p>
            <a:pPr lvl="2"/>
            <a:r>
              <a:rPr lang="en-US" dirty="0"/>
              <a:t>header formats </a:t>
            </a:r>
          </a:p>
          <a:p>
            <a:pPr lvl="2"/>
            <a:r>
              <a:rPr lang="en-US" dirty="0"/>
              <a:t>four basic actions</a:t>
            </a:r>
          </a:p>
          <a:p>
            <a:r>
              <a:rPr lang="en-US" dirty="0"/>
              <a:t>Type 1</a:t>
            </a:r>
          </a:p>
          <a:p>
            <a:pPr lvl="1"/>
            <a:r>
              <a:rPr lang="en-US" dirty="0"/>
              <a:t>A new set of features designates a “Type 1” switch. Can do more than Type 0.</a:t>
            </a:r>
          </a:p>
          <a:p>
            <a:pPr lvl="2"/>
            <a:r>
              <a:rPr lang="en-US" dirty="0"/>
              <a:t>Switch supports more than four actions</a:t>
            </a:r>
          </a:p>
          <a:p>
            <a:pPr lvl="2"/>
            <a:r>
              <a:rPr lang="en-US" dirty="0"/>
              <a:t>Can rewrite parts of packet header</a:t>
            </a:r>
          </a:p>
          <a:p>
            <a:pPr lvl="2"/>
            <a:r>
              <a:rPr lang="en-US" dirty="0"/>
              <a:t>Arbitrary matching of packet headers. </a:t>
            </a:r>
          </a:p>
          <a:p>
            <a:pPr lvl="1"/>
            <a:r>
              <a:rPr lang="en-US" dirty="0"/>
              <a:t>Not many in use.</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12</a:t>
            </a:fld>
            <a:endParaRPr lang="en-US"/>
          </a:p>
        </p:txBody>
      </p:sp>
    </p:spTree>
    <p:extLst>
      <p:ext uri="{BB962C8B-B14F-4D97-AF65-F5344CB8AC3E}">
        <p14:creationId xmlns:p14="http://schemas.microsoft.com/office/powerpoint/2010/main" val="165900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p>
        </p:txBody>
      </p:sp>
      <p:sp>
        <p:nvSpPr>
          <p:cNvPr id="14" name="Content Placeholder 2"/>
          <p:cNvSpPr>
            <a:spLocks noGrp="1"/>
          </p:cNvSpPr>
          <p:nvPr>
            <p:ph idx="1"/>
          </p:nvPr>
        </p:nvSpPr>
        <p:spPr>
          <a:xfrm>
            <a:off x="1280159" y="2190749"/>
            <a:ext cx="9628631" cy="3986213"/>
          </a:xfrm>
        </p:spPr>
        <p:txBody>
          <a:bodyPr>
            <a:normAutofit fontScale="92500"/>
          </a:bodyPr>
          <a:lstStyle/>
          <a:p>
            <a:r>
              <a:rPr lang="en-US" dirty="0"/>
              <a:t>Controllers</a:t>
            </a:r>
          </a:p>
          <a:p>
            <a:pPr lvl="1"/>
            <a:r>
              <a:rPr lang="en-US" dirty="0"/>
              <a:t>Controllers add and removes flow entries from the flow table on behalf of experiments. </a:t>
            </a:r>
          </a:p>
          <a:p>
            <a:pPr lvl="1"/>
            <a:r>
              <a:rPr lang="en-US" dirty="0"/>
              <a:t>Simple Controllers</a:t>
            </a:r>
          </a:p>
          <a:p>
            <a:pPr lvl="2"/>
            <a:r>
              <a:rPr lang="en-US" dirty="0"/>
              <a:t>Can be a simple app running on a PC to statically establish flows to interconnect a set of test computers.</a:t>
            </a:r>
          </a:p>
          <a:p>
            <a:pPr lvl="1"/>
            <a:r>
              <a:rPr lang="en-US" dirty="0"/>
              <a:t>Dynamic Controllers </a:t>
            </a:r>
          </a:p>
          <a:p>
            <a:pPr lvl="2"/>
            <a:r>
              <a:rPr lang="en-US" dirty="0"/>
              <a:t>Adds and removes flows during experiments</a:t>
            </a:r>
          </a:p>
          <a:p>
            <a:pPr lvl="2"/>
            <a:r>
              <a:rPr lang="en-US" dirty="0"/>
              <a:t>Support multiple researchers and access control for different experiments on different flows.</a:t>
            </a:r>
          </a:p>
          <a:p>
            <a:pPr lvl="2"/>
            <a:r>
              <a:rPr lang="en-US" dirty="0"/>
              <a:t>More control on how flows are processed.</a:t>
            </a:r>
          </a:p>
          <a:p>
            <a:pPr lvl="2"/>
            <a:r>
              <a:rPr lang="en-US" dirty="0"/>
              <a:t>Ethane controller used low-cost desktop PC to process over 10,000 new flows per second. Easily scalable. </a:t>
            </a:r>
          </a:p>
          <a:p>
            <a:pPr lvl="2"/>
            <a:r>
              <a:rPr lang="en-US" dirty="0"/>
              <a:t>Can be Stateless </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13</a:t>
            </a:fld>
            <a:endParaRPr lang="en-US"/>
          </a:p>
        </p:txBody>
      </p:sp>
    </p:spTree>
    <p:extLst>
      <p:ext uri="{BB962C8B-B14F-4D97-AF65-F5344CB8AC3E}">
        <p14:creationId xmlns:p14="http://schemas.microsoft.com/office/powerpoint/2010/main" val="102396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p>
        </p:txBody>
      </p:sp>
      <p:sp>
        <p:nvSpPr>
          <p:cNvPr id="14" name="Content Placeholder 2"/>
          <p:cNvSpPr>
            <a:spLocks noGrp="1"/>
          </p:cNvSpPr>
          <p:nvPr>
            <p:ph idx="1"/>
          </p:nvPr>
        </p:nvSpPr>
        <p:spPr>
          <a:xfrm>
            <a:off x="1280159" y="2190749"/>
            <a:ext cx="9628631" cy="3986213"/>
          </a:xfrm>
        </p:spPr>
        <p:txBody>
          <a:bodyPr>
            <a:normAutofit lnSpcReduction="10000"/>
          </a:bodyPr>
          <a:lstStyle/>
          <a:p>
            <a:r>
              <a:rPr lang="en-US" dirty="0"/>
              <a:t>Example</a:t>
            </a:r>
          </a:p>
          <a:p>
            <a:pPr lvl="1"/>
            <a:r>
              <a:rPr lang="en-US" dirty="0"/>
              <a:t>“ Amy, invents Amy-OSPF, a new routing protocol to replace OSPF. She wants to test it without changing any end-host software. Amy-OSPF will run in a controller; each time a new application flow starts Amy-OSPF picks a route through a series of OpenFlow Switches, and adds a flow-entry in each switch along the path. Amy decides to use Amy-OSPF for the traffic entering the OpenFlow network from her own desktop PC— so she doesn’t disrupt the network for others. To do this, she defines one flow to be all the traffic entering the Open-Flow switch through the switch port her PC is connected to, and adds a flow-entry with the action “Encapsulate and forward all packets to a controller”. When her packets reach a controller, her new protocol chooses a route and adds a new flow-entry (for the application flow) to every switch along the chosen path. When subsequent packets arrive at a switch, they are processed quickly (and at line-rate) by the Flow Table.”</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14</a:t>
            </a:fld>
            <a:endParaRPr lang="en-US"/>
          </a:p>
        </p:txBody>
      </p:sp>
    </p:spTree>
    <p:extLst>
      <p:ext uri="{BB962C8B-B14F-4D97-AF65-F5344CB8AC3E}">
        <p14:creationId xmlns:p14="http://schemas.microsoft.com/office/powerpoint/2010/main" val="2331589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p>
        </p:txBody>
      </p:sp>
      <p:sp>
        <p:nvSpPr>
          <p:cNvPr id="14" name="Content Placeholder 2"/>
          <p:cNvSpPr>
            <a:spLocks noGrp="1"/>
          </p:cNvSpPr>
          <p:nvPr>
            <p:ph idx="1"/>
          </p:nvPr>
        </p:nvSpPr>
        <p:spPr>
          <a:xfrm>
            <a:off x="1280159" y="2190749"/>
            <a:ext cx="9628631" cy="3986213"/>
          </a:xfrm>
        </p:spPr>
        <p:txBody>
          <a:bodyPr>
            <a:normAutofit fontScale="92500"/>
          </a:bodyPr>
          <a:lstStyle/>
          <a:p>
            <a:r>
              <a:rPr lang="en-US" dirty="0"/>
              <a:t>“Amy is testing her new protocol in a network used by lots of other people in the production-side of the network.” We need two new properties:</a:t>
            </a:r>
          </a:p>
          <a:p>
            <a:pPr lvl="1"/>
            <a:r>
              <a:rPr lang="en-US" dirty="0"/>
              <a:t>1. Packets belonging to users other than Amy should be routed using a standard and tested routing protocol running in the switch or router from a 'name-brand" vendor. </a:t>
            </a:r>
          </a:p>
          <a:p>
            <a:pPr lvl="2"/>
            <a:r>
              <a:rPr lang="en-US" dirty="0"/>
              <a:t>Achieved by Open-Flow Enabled switches since they’re from a “name-brand” vendor.</a:t>
            </a:r>
          </a:p>
          <a:p>
            <a:pPr lvl="2"/>
            <a:r>
              <a:rPr lang="en-US" dirty="0"/>
              <a:t>For the experiment, the default action for all packets that don’t come from Amy’s PC could be to forward them through the normal processing pipeline. </a:t>
            </a:r>
          </a:p>
          <a:p>
            <a:pPr lvl="2"/>
            <a:r>
              <a:rPr lang="en-US" dirty="0"/>
              <a:t>Amy’s packets would be forward to outgoing port, not processed by normal pipeline. </a:t>
            </a:r>
          </a:p>
          <a:p>
            <a:pPr lvl="1"/>
            <a:r>
              <a:rPr lang="en-US" dirty="0"/>
              <a:t>2. Amy should only be able to add flow entries for her traffic, or for any traffic her network admin has allowed her to control.</a:t>
            </a:r>
          </a:p>
          <a:p>
            <a:pPr lvl="2"/>
            <a:r>
              <a:rPr lang="en-US" dirty="0"/>
              <a:t>Depends on controller and how it enables researchers to implement various experiments.</a:t>
            </a:r>
          </a:p>
          <a:p>
            <a:pPr lvl="2"/>
            <a:r>
              <a:rPr lang="en-US" dirty="0"/>
              <a:t>Restrictions of Property 2 can be achieved with the appropriate use of controller-based access control. </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15</a:t>
            </a:fld>
            <a:endParaRPr lang="en-US"/>
          </a:p>
        </p:txBody>
      </p:sp>
    </p:spTree>
    <p:extLst>
      <p:ext uri="{BB962C8B-B14F-4D97-AF65-F5344CB8AC3E}">
        <p14:creationId xmlns:p14="http://schemas.microsoft.com/office/powerpoint/2010/main" val="121753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p>
        </p:txBody>
      </p:sp>
      <p:sp>
        <p:nvSpPr>
          <p:cNvPr id="14" name="Content Placeholder 2"/>
          <p:cNvSpPr>
            <a:spLocks noGrp="1"/>
          </p:cNvSpPr>
          <p:nvPr>
            <p:ph idx="1"/>
          </p:nvPr>
        </p:nvSpPr>
        <p:spPr>
          <a:xfrm>
            <a:off x="37147" y="2233611"/>
            <a:ext cx="8192453" cy="3986213"/>
          </a:xfrm>
        </p:spPr>
        <p:txBody>
          <a:bodyPr>
            <a:normAutofit fontScale="85000" lnSpcReduction="10000"/>
          </a:bodyPr>
          <a:lstStyle/>
          <a:p>
            <a:pPr lvl="1"/>
            <a:r>
              <a:rPr lang="en-US" dirty="0"/>
              <a:t>Other Examples of Experiments OpenFlow Can Do</a:t>
            </a:r>
          </a:p>
          <a:p>
            <a:pPr lvl="2"/>
            <a:r>
              <a:rPr lang="en-US" dirty="0"/>
              <a:t>Network Management and Access Control</a:t>
            </a:r>
          </a:p>
          <a:p>
            <a:pPr lvl="3"/>
            <a:r>
              <a:rPr lang="en-US" dirty="0"/>
              <a:t>Ethane</a:t>
            </a:r>
          </a:p>
          <a:p>
            <a:pPr lvl="2"/>
            <a:r>
              <a:rPr lang="en-US" dirty="0"/>
              <a:t>VLANs</a:t>
            </a:r>
          </a:p>
          <a:p>
            <a:pPr lvl="3"/>
            <a:r>
              <a:rPr lang="en-US" dirty="0"/>
              <a:t>VLAN IDs, declare set of flows with specified ports, Controller does authentication.</a:t>
            </a:r>
          </a:p>
          <a:p>
            <a:pPr lvl="2"/>
            <a:r>
              <a:rPr lang="en-US" dirty="0"/>
              <a:t>Mobile Wireless VOIP Clients</a:t>
            </a:r>
          </a:p>
          <a:p>
            <a:pPr lvl="3"/>
            <a:r>
              <a:rPr lang="en-US" dirty="0"/>
              <a:t>VOIP clients can establish a new connection over the OpenFlow-enabled network. T</a:t>
            </a:r>
          </a:p>
          <a:p>
            <a:pPr lvl="3"/>
            <a:r>
              <a:rPr lang="en-US" dirty="0"/>
              <a:t>Track the location of clients, re-routing connections as users move through the network, </a:t>
            </a:r>
          </a:p>
          <a:p>
            <a:pPr lvl="3"/>
            <a:r>
              <a:rPr lang="en-US" dirty="0"/>
              <a:t>seamless handoff from one access point to another.</a:t>
            </a:r>
          </a:p>
          <a:p>
            <a:pPr lvl="2"/>
            <a:r>
              <a:rPr lang="en-US" dirty="0"/>
              <a:t>Non-IP Networks</a:t>
            </a:r>
          </a:p>
          <a:p>
            <a:pPr lvl="3"/>
            <a:r>
              <a:rPr lang="en-US" dirty="0"/>
              <a:t>OpenFlow doesn’t require packets to fit a specific format. </a:t>
            </a:r>
          </a:p>
          <a:p>
            <a:pPr lvl="2"/>
            <a:r>
              <a:rPr lang="en-US" dirty="0"/>
              <a:t>Processing Packets rather than Flows</a:t>
            </a:r>
          </a:p>
          <a:p>
            <a:pPr lvl="3"/>
            <a:r>
              <a:rPr lang="en-US" dirty="0"/>
              <a:t>Example: Intrusion Detection </a:t>
            </a:r>
            <a:r>
              <a:rPr lang="en-US" dirty="0" err="1"/>
              <a:t>Systesms</a:t>
            </a:r>
            <a:endParaRPr lang="en-US" dirty="0"/>
          </a:p>
          <a:p>
            <a:pPr lvl="2"/>
            <a:r>
              <a:rPr lang="en-US" dirty="0"/>
              <a:t>Processing packets in an OpenFlow-enabled network</a:t>
            </a:r>
          </a:p>
          <a:p>
            <a:pPr lvl="3"/>
            <a:r>
              <a:rPr lang="en-US" dirty="0"/>
              <a:t>Two Ways</a:t>
            </a:r>
          </a:p>
          <a:p>
            <a:pPr lvl="4"/>
            <a:r>
              <a:rPr lang="en-US" dirty="0"/>
              <a:t>Force all of a flow’s packets to pass through a controller which performs actions.</a:t>
            </a:r>
          </a:p>
          <a:p>
            <a:pPr lvl="4"/>
            <a:r>
              <a:rPr lang="en-US" dirty="0"/>
              <a:t>Process Packets to route them to a programmable switch that does packet processing.</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16</a:t>
            </a:fld>
            <a:endParaRPr lang="en-US"/>
          </a:p>
        </p:txBody>
      </p:sp>
      <p:pic>
        <p:nvPicPr>
          <p:cNvPr id="4" name="Picture 3">
            <a:extLst>
              <a:ext uri="{FF2B5EF4-FFF2-40B4-BE49-F238E27FC236}">
                <a16:creationId xmlns:a16="http://schemas.microsoft.com/office/drawing/2014/main" id="{303B645B-9327-46AD-945D-67AD0243A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013" y="2120662"/>
            <a:ext cx="3887460" cy="4212109"/>
          </a:xfrm>
          <a:prstGeom prst="rect">
            <a:avLst/>
          </a:prstGeom>
        </p:spPr>
      </p:pic>
    </p:spTree>
    <p:extLst>
      <p:ext uri="{BB962C8B-B14F-4D97-AF65-F5344CB8AC3E}">
        <p14:creationId xmlns:p14="http://schemas.microsoft.com/office/powerpoint/2010/main" val="132547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p>
        </p:txBody>
      </p:sp>
      <p:sp>
        <p:nvSpPr>
          <p:cNvPr id="14" name="Content Placeholder 2"/>
          <p:cNvSpPr>
            <a:spLocks noGrp="1"/>
          </p:cNvSpPr>
          <p:nvPr>
            <p:ph idx="1"/>
          </p:nvPr>
        </p:nvSpPr>
        <p:spPr>
          <a:xfrm>
            <a:off x="1280159" y="2190749"/>
            <a:ext cx="4815841" cy="3986213"/>
          </a:xfrm>
        </p:spPr>
        <p:txBody>
          <a:bodyPr>
            <a:normAutofit/>
          </a:bodyPr>
          <a:lstStyle/>
          <a:p>
            <a:r>
              <a:rPr lang="en-US" dirty="0"/>
              <a:t>OpenFlow Consortium</a:t>
            </a:r>
          </a:p>
          <a:p>
            <a:pPr lvl="1"/>
            <a:r>
              <a:rPr lang="en-US" dirty="0"/>
              <a:t>Group of researchers wanting to popularize use of OpenFlow for colleges and vendors.</a:t>
            </a:r>
          </a:p>
          <a:p>
            <a:pPr lvl="1"/>
            <a:r>
              <a:rPr lang="en-US" dirty="0"/>
              <a:t>Conclusion of the paper</a:t>
            </a:r>
          </a:p>
          <a:p>
            <a:pPr lvl="2"/>
            <a:r>
              <a:rPr lang="en-US" dirty="0"/>
              <a:t>A call to Vendors and Researchers.</a:t>
            </a:r>
          </a:p>
          <a:p>
            <a:pPr lvl="1"/>
            <a:r>
              <a:rPr lang="en-US" dirty="0"/>
              <a:t>Free to Join</a:t>
            </a:r>
          </a:p>
          <a:p>
            <a:pPr lvl="1"/>
            <a:r>
              <a:rPr lang="en-US" dirty="0"/>
              <a:t>Email </a:t>
            </a:r>
            <a:r>
              <a:rPr lang="en-US" dirty="0" err="1"/>
              <a:t>join@OpenFlowSwitch.org</a:t>
            </a:r>
            <a:endParaRPr lang="en-US" dirty="0"/>
          </a:p>
          <a:p>
            <a:pPr lvl="1"/>
            <a:r>
              <a:rPr lang="en-US" dirty="0"/>
              <a:t>Once Again, this is a White Paper.</a:t>
            </a:r>
          </a:p>
          <a:p>
            <a:endParaRPr lang="en-US" dirty="0"/>
          </a:p>
          <a:p>
            <a:endParaRPr lang="en-US" dirty="0"/>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17</a:t>
            </a:fld>
            <a:endParaRPr lang="en-US"/>
          </a:p>
        </p:txBody>
      </p:sp>
      <p:pic>
        <p:nvPicPr>
          <p:cNvPr id="3" name="Picture 2">
            <a:extLst>
              <a:ext uri="{FF2B5EF4-FFF2-40B4-BE49-F238E27FC236}">
                <a16:creationId xmlns:a16="http://schemas.microsoft.com/office/drawing/2014/main" id="{899B733B-52E5-424D-A6A4-15922C337FB0}"/>
              </a:ext>
            </a:extLst>
          </p:cNvPr>
          <p:cNvPicPr>
            <a:picLocks noChangeAspect="1"/>
          </p:cNvPicPr>
          <p:nvPr/>
        </p:nvPicPr>
        <p:blipFill>
          <a:blip r:embed="rId2"/>
          <a:stretch>
            <a:fillRect/>
          </a:stretch>
        </p:blipFill>
        <p:spPr>
          <a:xfrm>
            <a:off x="5922179" y="2302496"/>
            <a:ext cx="6035430" cy="2253008"/>
          </a:xfrm>
          <a:prstGeom prst="rect">
            <a:avLst/>
          </a:prstGeom>
        </p:spPr>
      </p:pic>
    </p:spTree>
    <p:extLst>
      <p:ext uri="{BB962C8B-B14F-4D97-AF65-F5344CB8AC3E}">
        <p14:creationId xmlns:p14="http://schemas.microsoft.com/office/powerpoint/2010/main" val="239615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Major Takeaways</a:t>
            </a:r>
            <a:endParaRPr lang="en-US" sz="2400" dirty="0"/>
          </a:p>
        </p:txBody>
      </p:sp>
      <p:sp>
        <p:nvSpPr>
          <p:cNvPr id="14" name="Content Placeholder 2"/>
          <p:cNvSpPr>
            <a:spLocks noGrp="1"/>
          </p:cNvSpPr>
          <p:nvPr>
            <p:ph idx="1"/>
          </p:nvPr>
        </p:nvSpPr>
        <p:spPr/>
        <p:txBody>
          <a:bodyPr/>
          <a:lstStyle/>
          <a:p>
            <a:r>
              <a:rPr lang="en-US" dirty="0"/>
              <a:t>OpenFlow wants to make innovation in Networking easier</a:t>
            </a:r>
          </a:p>
          <a:p>
            <a:pPr lvl="1"/>
            <a:r>
              <a:rPr lang="en-US" dirty="0"/>
              <a:t>Convenient</a:t>
            </a:r>
          </a:p>
          <a:p>
            <a:pPr lvl="1"/>
            <a:r>
              <a:rPr lang="en-US" dirty="0"/>
              <a:t>Easy to Adopt</a:t>
            </a:r>
          </a:p>
          <a:p>
            <a:pPr lvl="1"/>
            <a:r>
              <a:rPr lang="en-US" dirty="0"/>
              <a:t>Non-intrusive</a:t>
            </a:r>
          </a:p>
          <a:p>
            <a:pPr lvl="1"/>
            <a:r>
              <a:rPr lang="en-US" dirty="0"/>
              <a:t>Can support experimental protocols</a:t>
            </a:r>
          </a:p>
          <a:p>
            <a:r>
              <a:rPr lang="en-US" dirty="0"/>
              <a:t>It works with the flow table, secure channel, OpenFlow protocol</a:t>
            </a:r>
          </a:p>
          <a:p>
            <a:r>
              <a:rPr lang="en-US" dirty="0"/>
              <a:t>There are many types of experiments that can’t easily be tested realistically in conventional programmable networks</a:t>
            </a:r>
          </a:p>
          <a:p>
            <a:r>
              <a:rPr lang="en-US" dirty="0"/>
              <a:t>Routers and Switches can easily be OpenFlow enabled</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18</a:t>
            </a:fld>
            <a:endParaRPr lang="en-US"/>
          </a:p>
        </p:txBody>
      </p:sp>
    </p:spTree>
    <p:extLst>
      <p:ext uri="{BB962C8B-B14F-4D97-AF65-F5344CB8AC3E}">
        <p14:creationId xmlns:p14="http://schemas.microsoft.com/office/powerpoint/2010/main" val="403554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Critique</a:t>
            </a:r>
            <a:endParaRPr lang="en-US" sz="2400" dirty="0"/>
          </a:p>
        </p:txBody>
      </p:sp>
      <p:sp>
        <p:nvSpPr>
          <p:cNvPr id="14" name="Content Placeholder 2"/>
          <p:cNvSpPr>
            <a:spLocks noGrp="1"/>
          </p:cNvSpPr>
          <p:nvPr>
            <p:ph idx="1"/>
          </p:nvPr>
        </p:nvSpPr>
        <p:spPr/>
        <p:txBody>
          <a:bodyPr/>
          <a:lstStyle/>
          <a:p>
            <a:r>
              <a:rPr lang="en-US" dirty="0"/>
              <a:t>Occasionally introduces two related concepts and will get off topic.</a:t>
            </a:r>
          </a:p>
          <a:p>
            <a:pPr lvl="1"/>
            <a:r>
              <a:rPr lang="en-US" dirty="0"/>
              <a:t>Dedicated Switches and OpenFlow-Enabled Switches</a:t>
            </a:r>
          </a:p>
          <a:p>
            <a:pPr lvl="1"/>
            <a:r>
              <a:rPr lang="en-US" dirty="0"/>
              <a:t>Type 0 and Type 1 switches</a:t>
            </a:r>
          </a:p>
          <a:p>
            <a:r>
              <a:rPr lang="en-US" dirty="0"/>
              <a:t>Only explains OpenFlow enough to describe why it should be adopted.</a:t>
            </a:r>
          </a:p>
          <a:p>
            <a:pPr lvl="1"/>
            <a:r>
              <a:rPr lang="en-US" dirty="0"/>
              <a:t>Good for Whitepaper</a:t>
            </a:r>
          </a:p>
          <a:p>
            <a:pPr lvl="1"/>
            <a:r>
              <a:rPr lang="en-US" dirty="0"/>
              <a:t>Not as good for users seeking for more details.</a:t>
            </a:r>
          </a:p>
          <a:p>
            <a:r>
              <a:rPr lang="en-US" dirty="0"/>
              <a:t>Ultimately, a good argument for a great cause</a:t>
            </a:r>
          </a:p>
          <a:p>
            <a:endParaRPr lang="en-US" dirty="0"/>
          </a:p>
          <a:p>
            <a:endParaRPr lang="en-US" dirty="0"/>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19</a:t>
            </a:fld>
            <a:endParaRPr lang="en-US"/>
          </a:p>
        </p:txBody>
      </p:sp>
    </p:spTree>
    <p:extLst>
      <p:ext uri="{BB962C8B-B14F-4D97-AF65-F5344CB8AC3E}">
        <p14:creationId xmlns:p14="http://schemas.microsoft.com/office/powerpoint/2010/main" val="29364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Overview</a:t>
            </a:r>
            <a:endParaRPr lang="en-US" sz="2400" dirty="0"/>
          </a:p>
        </p:txBody>
      </p:sp>
      <p:sp>
        <p:nvSpPr>
          <p:cNvPr id="14" name="Content Placeholder 2"/>
          <p:cNvSpPr>
            <a:spLocks noGrp="1"/>
          </p:cNvSpPr>
          <p:nvPr>
            <p:ph idx="1"/>
          </p:nvPr>
        </p:nvSpPr>
        <p:spPr/>
        <p:txBody>
          <a:bodyPr>
            <a:normAutofit/>
          </a:bodyPr>
          <a:lstStyle/>
          <a:p>
            <a:r>
              <a:rPr lang="en-US" dirty="0"/>
              <a:t>“White Paper” about OpenFlow</a:t>
            </a:r>
          </a:p>
          <a:p>
            <a:pPr lvl="1"/>
            <a:r>
              <a:rPr lang="en-US" dirty="0"/>
              <a:t>Goal of this paper: </a:t>
            </a:r>
          </a:p>
          <a:p>
            <a:pPr lvl="2"/>
            <a:r>
              <a:rPr lang="en-US" dirty="0"/>
              <a:t>Convince Networking vendors to add OpenFlow to their switch products for deployment in college campus backbones and wiring closets.</a:t>
            </a:r>
          </a:p>
          <a:p>
            <a:r>
              <a:rPr lang="en-US" dirty="0"/>
              <a:t>Experimentation Tool </a:t>
            </a:r>
          </a:p>
          <a:p>
            <a:pPr lvl="1"/>
            <a:r>
              <a:rPr lang="en-US" dirty="0"/>
              <a:t>Designed for researchers on College Campuses</a:t>
            </a:r>
          </a:p>
          <a:p>
            <a:pPr lvl="1"/>
            <a:r>
              <a:rPr lang="en-US" dirty="0"/>
              <a:t>Works with pre-existing networks</a:t>
            </a:r>
          </a:p>
          <a:p>
            <a:pPr lvl="1"/>
            <a:r>
              <a:rPr lang="en-US" dirty="0"/>
              <a:t>Supports a multitude of experiments.</a:t>
            </a:r>
          </a:p>
          <a:p>
            <a:r>
              <a:rPr lang="en-US" dirty="0"/>
              <a:t>How OpenFlow works</a:t>
            </a:r>
          </a:p>
          <a:p>
            <a:pPr lvl="1"/>
            <a:r>
              <a:rPr lang="en-US" dirty="0"/>
              <a:t>Manipulating Flow, network traffic</a:t>
            </a:r>
          </a:p>
          <a:p>
            <a:endParaRPr lang="en-US" dirty="0"/>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2</a:t>
            </a:fld>
            <a:endParaRPr lang="en-US"/>
          </a:p>
        </p:txBody>
      </p:sp>
    </p:spTree>
    <p:extLst>
      <p:ext uri="{BB962C8B-B14F-4D97-AF65-F5344CB8AC3E}">
        <p14:creationId xmlns:p14="http://schemas.microsoft.com/office/powerpoint/2010/main" val="192749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pPr algn="ctr"/>
            <a:endParaRPr lang="en-US" dirty="0"/>
          </a:p>
        </p:txBody>
      </p:sp>
      <p:sp>
        <p:nvSpPr>
          <p:cNvPr id="14" name="Content Placeholder 2"/>
          <p:cNvSpPr>
            <a:spLocks noGrp="1"/>
          </p:cNvSpPr>
          <p:nvPr>
            <p:ph idx="1"/>
          </p:nvPr>
        </p:nvSpPr>
        <p:spPr/>
        <p:txBody>
          <a:bodyPr>
            <a:normAutofit/>
          </a:bodyPr>
          <a:lstStyle/>
          <a:p>
            <a:pPr marL="0" indent="0" algn="ctr">
              <a:buNone/>
            </a:pPr>
            <a:endParaRPr lang="en-US" sz="7200" dirty="0"/>
          </a:p>
          <a:p>
            <a:pPr marL="0" indent="0" algn="ctr">
              <a:buNone/>
            </a:pPr>
            <a:r>
              <a:rPr lang="en-US" sz="7200" b="1" dirty="0"/>
              <a:t>Discussion</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20</a:t>
            </a:fld>
            <a:endParaRPr lang="en-US"/>
          </a:p>
        </p:txBody>
      </p:sp>
    </p:spTree>
    <p:extLst>
      <p:ext uri="{BB962C8B-B14F-4D97-AF65-F5344CB8AC3E}">
        <p14:creationId xmlns:p14="http://schemas.microsoft.com/office/powerpoint/2010/main" val="92415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Introduction</a:t>
            </a:r>
            <a:endParaRPr lang="en-US" sz="2400" dirty="0"/>
          </a:p>
        </p:txBody>
      </p:sp>
      <p:sp>
        <p:nvSpPr>
          <p:cNvPr id="14" name="Content Placeholder 2"/>
          <p:cNvSpPr>
            <a:spLocks noGrp="1"/>
          </p:cNvSpPr>
          <p:nvPr>
            <p:ph idx="1"/>
          </p:nvPr>
        </p:nvSpPr>
        <p:spPr/>
        <p:txBody>
          <a:bodyPr/>
          <a:lstStyle/>
          <a:p>
            <a:r>
              <a:rPr lang="en-US" dirty="0"/>
              <a:t>Reluctance to experiment with production traffic has led to the lack of new ideas</a:t>
            </a:r>
          </a:p>
          <a:p>
            <a:r>
              <a:rPr lang="en-US" dirty="0"/>
              <a:t>Problem:</a:t>
            </a:r>
          </a:p>
          <a:p>
            <a:pPr lvl="1"/>
            <a:r>
              <a:rPr lang="en-US" dirty="0"/>
              <a:t>No easy way to experiment with new network protocols realistically enough. </a:t>
            </a:r>
          </a:p>
          <a:p>
            <a:r>
              <a:rPr lang="en-US" dirty="0"/>
              <a:t>Solutions:</a:t>
            </a:r>
          </a:p>
          <a:p>
            <a:pPr lvl="1"/>
            <a:r>
              <a:rPr lang="en-US" dirty="0"/>
              <a:t>Programmable Networks</a:t>
            </a:r>
          </a:p>
          <a:p>
            <a:pPr lvl="2"/>
            <a:r>
              <a:rPr lang="en-US" dirty="0" err="1"/>
              <a:t>GENI</a:t>
            </a:r>
            <a:endParaRPr lang="en-US" dirty="0"/>
          </a:p>
          <a:p>
            <a:pPr lvl="3"/>
            <a:r>
              <a:rPr lang="en-US" dirty="0"/>
              <a:t>Proposed nationwide research facility for experiments</a:t>
            </a:r>
          </a:p>
          <a:p>
            <a:pPr lvl="2"/>
            <a:r>
              <a:rPr lang="en-US" dirty="0"/>
              <a:t>Virtualized Programmable Networks</a:t>
            </a:r>
          </a:p>
          <a:p>
            <a:pPr lvl="3"/>
            <a:r>
              <a:rPr lang="en-US" dirty="0"/>
              <a:t>Takes too long to deploy, too expensive</a:t>
            </a:r>
          </a:p>
          <a:p>
            <a:pPr lvl="2"/>
            <a:r>
              <a:rPr lang="en-US" dirty="0"/>
              <a:t>OpenFlow</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3</a:t>
            </a:fld>
            <a:endParaRPr lang="en-US"/>
          </a:p>
        </p:txBody>
      </p:sp>
    </p:spTree>
    <p:extLst>
      <p:ext uri="{BB962C8B-B14F-4D97-AF65-F5344CB8AC3E}">
        <p14:creationId xmlns:p14="http://schemas.microsoft.com/office/powerpoint/2010/main" val="85556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Convenient Campus Experimentation</a:t>
            </a:r>
            <a:endParaRPr lang="en-US" sz="2400" dirty="0"/>
          </a:p>
        </p:txBody>
      </p:sp>
      <p:sp>
        <p:nvSpPr>
          <p:cNvPr id="14" name="Content Placeholder 2"/>
          <p:cNvSpPr>
            <a:spLocks noGrp="1"/>
          </p:cNvSpPr>
          <p:nvPr>
            <p:ph idx="1"/>
          </p:nvPr>
        </p:nvSpPr>
        <p:spPr>
          <a:xfrm>
            <a:off x="1280160" y="2190749"/>
            <a:ext cx="9628632" cy="4358332"/>
          </a:xfrm>
        </p:spPr>
        <p:txBody>
          <a:bodyPr>
            <a:normAutofit lnSpcReduction="10000"/>
          </a:bodyPr>
          <a:lstStyle/>
          <a:p>
            <a:r>
              <a:rPr lang="en-US" dirty="0"/>
              <a:t>How can we achieve a convenient campus experimentation system that doesn’t interrupt production traffic but still is realistic and port-dense enough to be fruitful?</a:t>
            </a:r>
          </a:p>
          <a:p>
            <a:r>
              <a:rPr lang="en-US" dirty="0"/>
              <a:t>Major Questions to Achieve This</a:t>
            </a:r>
          </a:p>
          <a:p>
            <a:pPr lvl="1"/>
            <a:r>
              <a:rPr lang="en-US" dirty="0"/>
              <a:t>How will college network admins get comfortable putting experimental equipment into their network? </a:t>
            </a:r>
          </a:p>
          <a:p>
            <a:pPr lvl="1"/>
            <a:r>
              <a:rPr lang="en-US" dirty="0"/>
              <a:t>How will researchers control a portion of their local network in a way that does not disrupt others who depend on it? </a:t>
            </a:r>
          </a:p>
          <a:p>
            <a:pPr lvl="1"/>
            <a:r>
              <a:rPr lang="en-US" dirty="0"/>
              <a:t>And exactly what functionality is needed in network switches to enable experiments?</a:t>
            </a:r>
          </a:p>
          <a:p>
            <a:r>
              <a:rPr lang="en-US" dirty="0"/>
              <a:t>“Propose new switch which helps extend programmability into the wiring closet of college campuses.”</a:t>
            </a:r>
          </a:p>
          <a:p>
            <a:pPr lvl="1"/>
            <a:r>
              <a:rPr lang="en-US" dirty="0"/>
              <a:t>OpenFlow Switch</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4</a:t>
            </a:fld>
            <a:endParaRPr lang="en-US"/>
          </a:p>
        </p:txBody>
      </p:sp>
    </p:spTree>
    <p:extLst>
      <p:ext uri="{BB962C8B-B14F-4D97-AF65-F5344CB8AC3E}">
        <p14:creationId xmlns:p14="http://schemas.microsoft.com/office/powerpoint/2010/main" val="355937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endParaRPr lang="en-US" sz="2400" dirty="0"/>
          </a:p>
        </p:txBody>
      </p:sp>
      <p:sp>
        <p:nvSpPr>
          <p:cNvPr id="14" name="Content Placeholder 2"/>
          <p:cNvSpPr>
            <a:spLocks noGrp="1"/>
          </p:cNvSpPr>
          <p:nvPr>
            <p:ph idx="1"/>
          </p:nvPr>
        </p:nvSpPr>
        <p:spPr/>
        <p:txBody>
          <a:bodyPr/>
          <a:lstStyle/>
          <a:p>
            <a:r>
              <a:rPr lang="en-US" dirty="0"/>
              <a:t>Goals of OpenFlow’s Switch Flexibility</a:t>
            </a:r>
          </a:p>
          <a:p>
            <a:pPr lvl="1"/>
            <a:r>
              <a:rPr lang="en-US" dirty="0"/>
              <a:t>Must be able to support high-performance and low-cost implementations</a:t>
            </a:r>
          </a:p>
          <a:p>
            <a:pPr lvl="1"/>
            <a:r>
              <a:rPr lang="en-US" dirty="0"/>
              <a:t>Can support broad range of research</a:t>
            </a:r>
          </a:p>
          <a:p>
            <a:pPr lvl="1"/>
            <a:r>
              <a:rPr lang="en-US" dirty="0"/>
              <a:t>Must isolate experimental traffic from normal production traffic </a:t>
            </a:r>
          </a:p>
          <a:p>
            <a:pPr lvl="1"/>
            <a:r>
              <a:rPr lang="en-US" dirty="0"/>
              <a:t>Operates without affecting vendors' need for closed platforms. </a:t>
            </a:r>
          </a:p>
          <a:p>
            <a:r>
              <a:rPr lang="en-US" dirty="0"/>
              <a:t>Basic Idea</a:t>
            </a:r>
          </a:p>
          <a:p>
            <a:pPr lvl="1"/>
            <a:r>
              <a:rPr lang="en-US" dirty="0"/>
              <a:t>Most switches and routers contain flow-tables that run at line-rate to implement firewalls, NAT, QoS, and to collect statistics. </a:t>
            </a:r>
          </a:p>
          <a:p>
            <a:pPr lvl="1"/>
            <a:r>
              <a:rPr lang="en-US" dirty="0"/>
              <a:t>There is a common set of functions that they run. </a:t>
            </a:r>
          </a:p>
          <a:p>
            <a:pPr lvl="1"/>
            <a:r>
              <a:rPr lang="en-US" dirty="0"/>
              <a:t>OpenFlow works with that set of functions.</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5</a:t>
            </a:fld>
            <a:endParaRPr lang="en-US"/>
          </a:p>
        </p:txBody>
      </p:sp>
    </p:spTree>
    <p:extLst>
      <p:ext uri="{BB962C8B-B14F-4D97-AF65-F5344CB8AC3E}">
        <p14:creationId xmlns:p14="http://schemas.microsoft.com/office/powerpoint/2010/main" val="253467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endParaRPr lang="en-US" sz="2400" dirty="0"/>
          </a:p>
        </p:txBody>
      </p:sp>
      <p:sp>
        <p:nvSpPr>
          <p:cNvPr id="14" name="Content Placeholder 2"/>
          <p:cNvSpPr>
            <a:spLocks noGrp="1"/>
          </p:cNvSpPr>
          <p:nvPr>
            <p:ph idx="1"/>
          </p:nvPr>
        </p:nvSpPr>
        <p:spPr/>
        <p:txBody>
          <a:bodyPr>
            <a:normAutofit/>
          </a:bodyPr>
          <a:lstStyle/>
          <a:p>
            <a:r>
              <a:rPr lang="en-US" dirty="0"/>
              <a:t>An OpenFlow Switch consists of 3 parts</a:t>
            </a:r>
          </a:p>
          <a:p>
            <a:pPr lvl="1"/>
            <a:r>
              <a:rPr lang="en-US" dirty="0"/>
              <a:t>A Flow Table</a:t>
            </a:r>
          </a:p>
          <a:p>
            <a:pPr lvl="2"/>
            <a:r>
              <a:rPr lang="en-US" dirty="0"/>
              <a:t>Flow entries use actions associated with them to manipulate flow.</a:t>
            </a:r>
          </a:p>
          <a:p>
            <a:pPr lvl="1"/>
            <a:r>
              <a:rPr lang="en-US" dirty="0"/>
              <a:t>A Secure Channel</a:t>
            </a:r>
          </a:p>
          <a:p>
            <a:pPr lvl="2"/>
            <a:r>
              <a:rPr lang="en-US" dirty="0"/>
              <a:t>Connects the switch to a controller, allowing commands and packets to be sent between the two. </a:t>
            </a:r>
          </a:p>
          <a:p>
            <a:pPr lvl="2"/>
            <a:r>
              <a:rPr lang="en-US" dirty="0"/>
              <a:t>Uses the OpenFlow Protocol.</a:t>
            </a:r>
          </a:p>
          <a:p>
            <a:pPr lvl="1"/>
            <a:r>
              <a:rPr lang="en-US" dirty="0"/>
              <a:t>The OpenFlow Protocol</a:t>
            </a:r>
          </a:p>
          <a:p>
            <a:pPr lvl="2"/>
            <a:r>
              <a:rPr lang="en-US" dirty="0"/>
              <a:t>Provides an open and standard way for a controller to communicate with a switch. </a:t>
            </a:r>
          </a:p>
          <a:p>
            <a:pPr lvl="2"/>
            <a:r>
              <a:rPr lang="en-US" dirty="0"/>
              <a:t>External definition of flow table entries.</a:t>
            </a:r>
          </a:p>
          <a:p>
            <a:pPr lvl="3"/>
            <a:r>
              <a:rPr lang="en-US" dirty="0"/>
              <a:t>No need for researchers to directly program the switch.</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6</a:t>
            </a:fld>
            <a:endParaRPr lang="en-US"/>
          </a:p>
        </p:txBody>
      </p:sp>
    </p:spTree>
    <p:extLst>
      <p:ext uri="{BB962C8B-B14F-4D97-AF65-F5344CB8AC3E}">
        <p14:creationId xmlns:p14="http://schemas.microsoft.com/office/powerpoint/2010/main" val="202714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endParaRPr lang="en-US" sz="2400" dirty="0"/>
          </a:p>
        </p:txBody>
      </p:sp>
      <p:sp>
        <p:nvSpPr>
          <p:cNvPr id="14" name="Content Placeholder 2"/>
          <p:cNvSpPr>
            <a:spLocks noGrp="1"/>
          </p:cNvSpPr>
          <p:nvPr>
            <p:ph idx="1"/>
          </p:nvPr>
        </p:nvSpPr>
        <p:spPr>
          <a:xfrm>
            <a:off x="1280160" y="2190749"/>
            <a:ext cx="9178290" cy="3986213"/>
          </a:xfrm>
        </p:spPr>
        <p:txBody>
          <a:bodyPr>
            <a:normAutofit/>
          </a:bodyPr>
          <a:lstStyle/>
          <a:p>
            <a:r>
              <a:rPr lang="en-US" dirty="0"/>
              <a:t>Flow Table has 3 Fields</a:t>
            </a:r>
          </a:p>
          <a:p>
            <a:pPr lvl="1"/>
            <a:r>
              <a:rPr lang="en-US" dirty="0"/>
              <a:t>Packet header</a:t>
            </a:r>
          </a:p>
          <a:p>
            <a:pPr lvl="2"/>
            <a:r>
              <a:rPr lang="en-US" dirty="0"/>
              <a:t>Defines the flow</a:t>
            </a:r>
          </a:p>
          <a:p>
            <a:pPr lvl="1"/>
            <a:r>
              <a:rPr lang="en-US" dirty="0"/>
              <a:t>Action which defines how the packets should be processed</a:t>
            </a:r>
          </a:p>
          <a:p>
            <a:pPr lvl="1"/>
            <a:r>
              <a:rPr lang="en-US" dirty="0"/>
              <a:t>Statistics which keep track of the number of packets and bytes for each flow, and the time since the last packet matched the flow</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7</a:t>
            </a:fld>
            <a:endParaRPr lang="en-US"/>
          </a:p>
        </p:txBody>
      </p:sp>
      <p:pic>
        <p:nvPicPr>
          <p:cNvPr id="4" name="Picture 3">
            <a:extLst>
              <a:ext uri="{FF2B5EF4-FFF2-40B4-BE49-F238E27FC236}">
                <a16:creationId xmlns:a16="http://schemas.microsoft.com/office/drawing/2014/main" id="{06CE5D47-13DC-46A7-8CB9-097449E1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256" y="4519575"/>
            <a:ext cx="7202097" cy="1657387"/>
          </a:xfrm>
          <a:prstGeom prst="rect">
            <a:avLst/>
          </a:prstGeom>
        </p:spPr>
      </p:pic>
    </p:spTree>
    <p:extLst>
      <p:ext uri="{BB962C8B-B14F-4D97-AF65-F5344CB8AC3E}">
        <p14:creationId xmlns:p14="http://schemas.microsoft.com/office/powerpoint/2010/main" val="246020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endParaRPr lang="en-US" sz="2400" dirty="0"/>
          </a:p>
        </p:txBody>
      </p:sp>
      <p:sp>
        <p:nvSpPr>
          <p:cNvPr id="14" name="Content Placeholder 2"/>
          <p:cNvSpPr>
            <a:spLocks noGrp="1"/>
          </p:cNvSpPr>
          <p:nvPr>
            <p:ph idx="1"/>
          </p:nvPr>
        </p:nvSpPr>
        <p:spPr/>
        <p:txBody>
          <a:bodyPr/>
          <a:lstStyle/>
          <a:p>
            <a:r>
              <a:rPr lang="en-US" dirty="0"/>
              <a:t>OpenFlow’s Open Protocol</a:t>
            </a:r>
          </a:p>
          <a:p>
            <a:pPr lvl="1"/>
            <a:r>
              <a:rPr lang="en-US" dirty="0"/>
              <a:t>Flow Tables in the switches and routers can be programmed.</a:t>
            </a:r>
          </a:p>
          <a:p>
            <a:pPr lvl="1"/>
            <a:r>
              <a:rPr lang="en-US" dirty="0"/>
              <a:t>Network Admins divide traffic into production and research flows.</a:t>
            </a:r>
          </a:p>
          <a:p>
            <a:pPr lvl="1"/>
            <a:r>
              <a:rPr lang="en-US" dirty="0"/>
              <a:t>Researchers can control their flows by choosing the packet routes and how they are processed.</a:t>
            </a:r>
          </a:p>
          <a:p>
            <a:r>
              <a:rPr lang="en-US" dirty="0"/>
              <a:t>OpenFlow Datapath</a:t>
            </a:r>
          </a:p>
          <a:p>
            <a:pPr lvl="1"/>
            <a:r>
              <a:rPr lang="en-US" dirty="0"/>
              <a:t>Consists of a flow table, and an action associated with each flow entry. </a:t>
            </a:r>
          </a:p>
          <a:p>
            <a:pPr lvl="1"/>
            <a:r>
              <a:rPr lang="en-US" dirty="0"/>
              <a:t>Minimum Requirements</a:t>
            </a:r>
          </a:p>
          <a:p>
            <a:pPr lvl="2"/>
            <a:r>
              <a:rPr lang="en-US" dirty="0"/>
              <a:t>Datapath is flexible, but can’t specify arbitrary handling of each packet. </a:t>
            </a:r>
          </a:p>
          <a:p>
            <a:pPr lvl="3"/>
            <a:r>
              <a:rPr lang="en-US" dirty="0"/>
              <a:t>For high performance and low cost</a:t>
            </a:r>
          </a:p>
          <a:p>
            <a:pPr lvl="2"/>
            <a:r>
              <a:rPr lang="en-US" dirty="0"/>
              <a:t>Generalized packet processing</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8</a:t>
            </a:fld>
            <a:endParaRPr lang="en-US"/>
          </a:p>
        </p:txBody>
      </p:sp>
    </p:spTree>
    <p:extLst>
      <p:ext uri="{BB962C8B-B14F-4D97-AF65-F5344CB8AC3E}">
        <p14:creationId xmlns:p14="http://schemas.microsoft.com/office/powerpoint/2010/main" val="283007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400" dirty="0"/>
              <a:t>The OpenFlow Switch</a:t>
            </a:r>
            <a:endParaRPr lang="en-US" sz="2400" dirty="0"/>
          </a:p>
        </p:txBody>
      </p:sp>
      <p:sp>
        <p:nvSpPr>
          <p:cNvPr id="14" name="Content Placeholder 2"/>
          <p:cNvSpPr>
            <a:spLocks noGrp="1"/>
          </p:cNvSpPr>
          <p:nvPr>
            <p:ph idx="1"/>
          </p:nvPr>
        </p:nvSpPr>
        <p:spPr>
          <a:xfrm>
            <a:off x="1280160" y="2190749"/>
            <a:ext cx="9628632" cy="3986213"/>
          </a:xfrm>
        </p:spPr>
        <p:txBody>
          <a:bodyPr>
            <a:normAutofit/>
          </a:bodyPr>
          <a:lstStyle/>
          <a:p>
            <a:r>
              <a:rPr lang="en-US" dirty="0"/>
              <a:t>Two Ways to Have An OpenFlow Switch</a:t>
            </a:r>
          </a:p>
          <a:p>
            <a:pPr lvl="1"/>
            <a:r>
              <a:rPr lang="en-US" dirty="0"/>
              <a:t>Dedicated and Enabled</a:t>
            </a:r>
          </a:p>
          <a:p>
            <a:r>
              <a:rPr lang="en-US" dirty="0"/>
              <a:t>Dedicated OpenFlow Switches</a:t>
            </a:r>
          </a:p>
          <a:p>
            <a:pPr lvl="1"/>
            <a:r>
              <a:rPr lang="en-US" dirty="0"/>
              <a:t>Switches created for the main purpose of OpenFlow.</a:t>
            </a:r>
          </a:p>
          <a:p>
            <a:pPr lvl="1"/>
            <a:r>
              <a:rPr lang="en-US" dirty="0"/>
              <a:t>A simple datapath element forwards packets between ports defined by a controller.</a:t>
            </a:r>
          </a:p>
          <a:p>
            <a:pPr lvl="1"/>
            <a:r>
              <a:rPr lang="en-US" dirty="0"/>
              <a:t>Flows are broadly defined </a:t>
            </a:r>
          </a:p>
          <a:p>
            <a:pPr lvl="2"/>
            <a:r>
              <a:rPr lang="en-US" dirty="0"/>
              <a:t>Implementation of the Flow Table dictates what the flows can be.</a:t>
            </a:r>
          </a:p>
          <a:p>
            <a:pPr lvl="2"/>
            <a:r>
              <a:rPr lang="en-US" dirty="0"/>
              <a:t>TCP connection, packets from a particular MAC or IP address, same VLAN tag, same switch port. </a:t>
            </a:r>
          </a:p>
        </p:txBody>
      </p:sp>
      <p:sp>
        <p:nvSpPr>
          <p:cNvPr id="2" name="Slide Number Placeholder 1">
            <a:extLst>
              <a:ext uri="{FF2B5EF4-FFF2-40B4-BE49-F238E27FC236}">
                <a16:creationId xmlns:a16="http://schemas.microsoft.com/office/drawing/2014/main" id="{3F464E76-F2E4-44E0-A3DD-92752291EDE9}"/>
              </a:ext>
            </a:extLst>
          </p:cNvPr>
          <p:cNvSpPr>
            <a:spLocks noGrp="1"/>
          </p:cNvSpPr>
          <p:nvPr>
            <p:ph type="sldNum" sz="quarter" idx="12"/>
          </p:nvPr>
        </p:nvSpPr>
        <p:spPr/>
        <p:txBody>
          <a:bodyPr/>
          <a:lstStyle/>
          <a:p>
            <a:fld id="{BD266BE7-899D-4075-917F-DBDE33B6B692}" type="slidenum">
              <a:rPr lang="en-US" smtClean="0"/>
              <a:t>9</a:t>
            </a:fld>
            <a:endParaRPr lang="en-US"/>
          </a:p>
        </p:txBody>
      </p:sp>
    </p:spTree>
    <p:extLst>
      <p:ext uri="{BB962C8B-B14F-4D97-AF65-F5344CB8AC3E}">
        <p14:creationId xmlns:p14="http://schemas.microsoft.com/office/powerpoint/2010/main" val="265314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4027</TotalTime>
  <Words>1563</Words>
  <Application>Microsoft Office PowerPoint</Application>
  <PresentationFormat>Widescreen</PresentationFormat>
  <Paragraphs>196</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Wingdings</vt:lpstr>
      <vt:lpstr>Educational subjects 16x9</vt:lpstr>
      <vt:lpstr>OpenFlow: Enabling Innovation in Campus Networks</vt:lpstr>
      <vt:lpstr>Overview</vt:lpstr>
      <vt:lpstr>Introduction</vt:lpstr>
      <vt:lpstr>Convenient Campus Experimentation</vt:lpstr>
      <vt:lpstr>The OpenFlow Switch</vt:lpstr>
      <vt:lpstr>The OpenFlow Switch</vt:lpstr>
      <vt:lpstr>The OpenFlow Switch</vt:lpstr>
      <vt:lpstr>The OpenFlow Switch</vt:lpstr>
      <vt:lpstr>The OpenFlow Switch</vt:lpstr>
      <vt:lpstr>The OpenFlow Switch</vt:lpstr>
      <vt:lpstr>The OpenFlow Switch</vt:lpstr>
      <vt:lpstr>The OpenFlow Switch</vt:lpstr>
      <vt:lpstr>The OpenFlow Switch</vt:lpstr>
      <vt:lpstr>The OpenFlow Switch</vt:lpstr>
      <vt:lpstr>The OpenFlow Switch</vt:lpstr>
      <vt:lpstr>The OpenFlow Switch</vt:lpstr>
      <vt:lpstr>The OpenFlow Switch</vt:lpstr>
      <vt:lpstr>Major Takeaways</vt:lpstr>
      <vt:lpstr>Critique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OpenFlow: Enabling Innovation in Campus Networks</dc:title>
  <dc:creator>Richard Brown</dc:creator>
  <cp:lastModifiedBy>Richard Brown</cp:lastModifiedBy>
  <cp:revision>29</cp:revision>
  <dcterms:created xsi:type="dcterms:W3CDTF">2020-03-27T23:39:54Z</dcterms:created>
  <dcterms:modified xsi:type="dcterms:W3CDTF">2020-04-09T20:42:00Z</dcterms:modified>
</cp:coreProperties>
</file>