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6.png" ContentType="image/pn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3c4743"/>
                </a:solidFill>
                <a:latin typeface="Calibri"/>
              </a:rPr>
              <a:t>Click to move the slide</a:t>
            </a:r>
            <a:endParaRPr b="0" lang="en-US" sz="1800" spc="-1" strike="noStrike">
              <a:solidFill>
                <a:srgbClr val="3c4743"/>
              </a:solidFill>
              <a:latin typeface="Calibri"/>
            </a:endParaRPr>
          </a:p>
        </p:txBody>
      </p:sp>
      <p:sp>
        <p:nvSpPr>
          <p:cNvPr id="8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AA67CD3-7D24-4B36-B636-11E4AF44D04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1143000"/>
            <a:ext cx="5486040" cy="3085920"/>
          </a:xfrm>
          <a:prstGeom prst="rect">
            <a:avLst/>
          </a:prstGeom>
        </p:spPr>
      </p:sp>
      <p:sp>
        <p:nvSpPr>
          <p:cNvPr id="13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Now let us consider the usefulness of a common proposal, namely that the communication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system provide, internally, a guarantee of reliable data transmission. It might accomplish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guarantee by providing selective redundancy in the form of packet checksums, sequence number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checking, and internal retry mechanisms, for example. With sufficient care, the probability of</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undetected bit errors can be reduced to any desirable level. The question is whether or not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attempt to be helpful on the part of the communication system is useful to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answer is that threat number four may have been eliminated, but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 must still counter the remaining threats, so it should still provide its own retries based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on an end-to-end checksum of the file. And if it does so, the extra effort expended in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communication system to provide a guarantee of reliable data transmission is only reducing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frequency of retries by the file transfer application; it has no effect on inevitability or correctness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 the outcome, since correct file transmission is assured by the end-to-end checksum and retry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whether or not the data transmission system is especially reliable.</a:t>
            </a:r>
            <a:endParaRPr b="0" lang="en-US" sz="1200" spc="-1" strike="noStrike">
              <a:latin typeface="Arial"/>
            </a:endParaRPr>
          </a:p>
        </p:txBody>
      </p:sp>
      <p:sp>
        <p:nvSpPr>
          <p:cNvPr id="13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FE976B9-38B4-453B-ADC0-1FA46139AE8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85800" y="1143000"/>
            <a:ext cx="5486040" cy="3085920"/>
          </a:xfrm>
          <a:prstGeom prst="rect">
            <a:avLst/>
          </a:prstGeom>
        </p:spPr>
      </p:sp>
      <p:sp>
        <p:nvSpPr>
          <p:cNvPr id="14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Now let us consider the usefulness of a common proposal, namely that the communication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system provide, internally, a guarantee of reliable data transmission. It might accomplish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guarantee by providing selective redundancy in the form of packet checksums, sequence number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checking, and internal retry mechanisms, for example. With sufficient care, the probability of</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undetected bit errors can be reduced to any desirable level. The question is whether or not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attempt to be helpful on the part of the communication system is useful to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answer is that threat number four may have been eliminated, but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 must still counter the remaining threats, so it should still provide its own retries based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on an end-to-end checksum of the file. And if it does so, the extra effort expended in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communication system to provide a guarantee of reliable data transmission is only reducing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frequency of retries by the file transfer application; it has no effect on inevitability or correctness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 the outcome, since correct file transmission is assured by the end-to-end checksum and retry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whether or not the data transmission system is especially reliable.</a:t>
            </a:r>
            <a:endParaRPr b="0" lang="en-US" sz="1200" spc="-1" strike="noStrike">
              <a:latin typeface="Arial"/>
            </a:endParaRPr>
          </a:p>
        </p:txBody>
      </p:sp>
      <p:sp>
        <p:nvSpPr>
          <p:cNvPr id="1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7D7F313-CFB7-4422-8788-96BCB0BE67F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1143000"/>
            <a:ext cx="5486040" cy="3085920"/>
          </a:xfrm>
          <a:prstGeom prst="rect">
            <a:avLst/>
          </a:prstGeom>
        </p:spPr>
      </p:sp>
      <p:sp>
        <p:nvSpPr>
          <p:cNvPr id="14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Now let us consider the usefulness of a common proposal, namely that the communication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system provide, internally, a guarantee of reliable data transmission. It might accomplish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guarantee by providing selective redundancy in the form of packet checksums, sequence number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checking, and internal retry mechanisms, for example. With sufficient care, the probability of</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undetected bit errors can be reduced to any desirable level. The question is whether or not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attempt to be helpful on the part of the communication system is useful to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answer is that threat number four may have been eliminated, but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 must still counter the remaining threats, so it should still provide its own retries based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on an end-to-end checksum of the file. And if it does so, the extra effort expended in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communication system to provide a guarantee of reliable data transmission is only reducing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frequency of retries by the file transfer application; it has no effect on inevitability or correctness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 the outcome, since correct file transmission is assured by the end-to-end checksum and retry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whether or not the data transmission system is especially reliable.</a:t>
            </a:r>
            <a:endParaRPr b="0" lang="en-US" sz="1200" spc="-1" strike="noStrike">
              <a:latin typeface="Arial"/>
            </a:endParaRPr>
          </a:p>
        </p:txBody>
      </p:sp>
      <p:sp>
        <p:nvSpPr>
          <p:cNvPr id="1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967D29A-6E06-45EB-AC8D-297A8F92F2A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p:spPr>
      </p:sp>
      <p:sp>
        <p:nvSpPr>
          <p:cNvPr id="14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Now let us consider the usefulness of a common proposal, namely that the communication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system provide, internally, a guarantee of reliable data transmission. It might accomplish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guarantee by providing selective redundancy in the form of packet checksums, sequence number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checking, and internal retry mechanisms, for example. With sufficient care, the probability of</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undetected bit errors can be reduced to any desirable level. The question is whether or not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attempt to be helpful on the part of the communication system is useful to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answer is that threat number four may have been eliminated, but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 must still counter the remaining threats, so it should still provide its own retries based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on an end-to-end checksum of the file. And if it does so, the extra effort expended in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communication system to provide a guarantee of reliable data transmission is only reducing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frequency of retries by the file transfer application; it has no effect on inevitability or correctness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 the outcome, since correct file transmission is assured by the end-to-end checksum and retry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whether or not the data transmission system is especially reliable.</a:t>
            </a:r>
            <a:endParaRPr b="0" lang="en-US" sz="1200" spc="-1" strike="noStrike">
              <a:latin typeface="Arial"/>
            </a:endParaRPr>
          </a:p>
        </p:txBody>
      </p:sp>
      <p:sp>
        <p:nvSpPr>
          <p:cNvPr id="1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2EB6144-D2A5-403D-8369-D61B6117B0D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p:spPr>
      </p:sp>
      <p:sp>
        <p:nvSpPr>
          <p:cNvPr id="15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Now let us consider the usefulness of a common proposal, namely that the communication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system provide, internally, a guarantee of reliable data transmission. It might accomplish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guarantee by providing selective redundancy in the form of packet checksums, sequence number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checking, and internal retry mechanisms, for example. With sufficient care, the probability of</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undetected bit errors can be reduced to any desirable level. The question is whether or not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attempt to be helpful on the part of the communication system is useful to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answer is that threat number four may have been eliminated, but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 must still counter the remaining threats, so it should still provide its own retries based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on an end-to-end checksum of the file. And if it does so, the extra effort expended in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communication system to provide a guarantee of reliable data transmission is only reducing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frequency of retries by the file transfer application; it has no effect on inevitability or correctness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 the outcome, since correct file transmission is assured by the end-to-end checksum and retry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whether or not the data transmission system is especially reliable.</a:t>
            </a:r>
            <a:endParaRPr b="0" lang="en-US" sz="1200" spc="-1" strike="noStrike">
              <a:latin typeface="Arial"/>
            </a:endParaRPr>
          </a:p>
        </p:txBody>
      </p:sp>
      <p:sp>
        <p:nvSpPr>
          <p:cNvPr id="15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4E00FAE-9BDF-4EDA-86F2-9F3AD581CB5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85800" y="1143000"/>
            <a:ext cx="5486040" cy="3085920"/>
          </a:xfrm>
          <a:prstGeom prst="rect">
            <a:avLst/>
          </a:prstGeom>
        </p:spPr>
      </p:sp>
      <p:sp>
        <p:nvSpPr>
          <p:cNvPr id="13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Now let us consider the usefulness of a common proposal, namely that the communication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system provide, internally, a guarantee of reliable data transmission. It might accomplish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guarantee by providing selective redundancy in the form of packet checksums, sequence number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checking, and internal retry mechanisms, for example. With sufficient care, the probability of</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undetected bit errors can be reduced to any desirable level. The question is whether or not this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attempt to be helpful on the part of the communication system is useful to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answer is that threat number four may have been eliminated, but the careful file transfer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application must still counter the remaining threats, so it should still provide its own retries based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on an end-to-end checksum of the file. And if it does so, the extra effort expended in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communication system to provide a guarantee of reliable data transmission is only reducing the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frequency of retries by the file transfer application; it has no effect on inevitability or correctness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 the outcome, since correct file transmission is assured by the end-to-end checksum and retry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whether or not the data transmission system is especially reliable.</a:t>
            </a:r>
            <a:endParaRPr b="0" lang="en-US" sz="1200" spc="-1" strike="noStrike">
              <a:latin typeface="Arial"/>
            </a:endParaRPr>
          </a:p>
        </p:txBody>
      </p:sp>
      <p:sp>
        <p:nvSpPr>
          <p:cNvPr id="1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7C65F13-015C-4A8A-A267-4FF33D6430EE}"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31" name="PlaceHolder 2"/>
          <p:cNvSpPr>
            <a:spLocks noGrp="1"/>
          </p:cNvSpPr>
          <p:nvPr>
            <p:ph type="body"/>
          </p:nvPr>
        </p:nvSpPr>
        <p:spPr>
          <a:xfrm>
            <a:off x="1280160" y="2190600"/>
            <a:ext cx="962820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32" name="PlaceHolder 3"/>
          <p:cNvSpPr>
            <a:spLocks noGrp="1"/>
          </p:cNvSpPr>
          <p:nvPr>
            <p:ph type="body"/>
          </p:nvPr>
        </p:nvSpPr>
        <p:spPr>
          <a:xfrm>
            <a:off x="1280160" y="4272840"/>
            <a:ext cx="962820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34" name="PlaceHolder 2"/>
          <p:cNvSpPr>
            <a:spLocks noGrp="1"/>
          </p:cNvSpPr>
          <p:nvPr>
            <p:ph type="body"/>
          </p:nvPr>
        </p:nvSpPr>
        <p:spPr>
          <a:xfrm>
            <a:off x="12801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35" name="PlaceHolder 3"/>
          <p:cNvSpPr>
            <a:spLocks noGrp="1"/>
          </p:cNvSpPr>
          <p:nvPr>
            <p:ph type="body"/>
          </p:nvPr>
        </p:nvSpPr>
        <p:spPr>
          <a:xfrm>
            <a:off x="62139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36" name="PlaceHolder 4"/>
          <p:cNvSpPr>
            <a:spLocks noGrp="1"/>
          </p:cNvSpPr>
          <p:nvPr>
            <p:ph type="body"/>
          </p:nvPr>
        </p:nvSpPr>
        <p:spPr>
          <a:xfrm>
            <a:off x="12801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37" name="PlaceHolder 5"/>
          <p:cNvSpPr>
            <a:spLocks noGrp="1"/>
          </p:cNvSpPr>
          <p:nvPr>
            <p:ph type="body"/>
          </p:nvPr>
        </p:nvSpPr>
        <p:spPr>
          <a:xfrm>
            <a:off x="62139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39" name="PlaceHolder 2"/>
          <p:cNvSpPr>
            <a:spLocks noGrp="1"/>
          </p:cNvSpPr>
          <p:nvPr>
            <p:ph type="body"/>
          </p:nvPr>
        </p:nvSpPr>
        <p:spPr>
          <a:xfrm>
            <a:off x="1280160" y="219060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40" name="PlaceHolder 3"/>
          <p:cNvSpPr>
            <a:spLocks noGrp="1"/>
          </p:cNvSpPr>
          <p:nvPr>
            <p:ph type="body"/>
          </p:nvPr>
        </p:nvSpPr>
        <p:spPr>
          <a:xfrm>
            <a:off x="4535640" y="219060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41" name="PlaceHolder 4"/>
          <p:cNvSpPr>
            <a:spLocks noGrp="1"/>
          </p:cNvSpPr>
          <p:nvPr>
            <p:ph type="body"/>
          </p:nvPr>
        </p:nvSpPr>
        <p:spPr>
          <a:xfrm>
            <a:off x="7790760" y="219060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42" name="PlaceHolder 5"/>
          <p:cNvSpPr>
            <a:spLocks noGrp="1"/>
          </p:cNvSpPr>
          <p:nvPr>
            <p:ph type="body"/>
          </p:nvPr>
        </p:nvSpPr>
        <p:spPr>
          <a:xfrm>
            <a:off x="1280160" y="427284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43" name="PlaceHolder 6"/>
          <p:cNvSpPr>
            <a:spLocks noGrp="1"/>
          </p:cNvSpPr>
          <p:nvPr>
            <p:ph type="body"/>
          </p:nvPr>
        </p:nvSpPr>
        <p:spPr>
          <a:xfrm>
            <a:off x="4535640" y="427284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44" name="PlaceHolder 7"/>
          <p:cNvSpPr>
            <a:spLocks noGrp="1"/>
          </p:cNvSpPr>
          <p:nvPr>
            <p:ph type="body"/>
          </p:nvPr>
        </p:nvSpPr>
        <p:spPr>
          <a:xfrm>
            <a:off x="7790760" y="427284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53" name="PlaceHolder 2"/>
          <p:cNvSpPr>
            <a:spLocks noGrp="1"/>
          </p:cNvSpPr>
          <p:nvPr>
            <p:ph type="subTitle"/>
          </p:nvPr>
        </p:nvSpPr>
        <p:spPr>
          <a:xfrm>
            <a:off x="1280160" y="2190600"/>
            <a:ext cx="9628200" cy="3985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55" name="PlaceHolder 2"/>
          <p:cNvSpPr>
            <a:spLocks noGrp="1"/>
          </p:cNvSpPr>
          <p:nvPr>
            <p:ph type="body"/>
          </p:nvPr>
        </p:nvSpPr>
        <p:spPr>
          <a:xfrm>
            <a:off x="1280160" y="2190600"/>
            <a:ext cx="9628200" cy="398592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57" name="PlaceHolder 2"/>
          <p:cNvSpPr>
            <a:spLocks noGrp="1"/>
          </p:cNvSpPr>
          <p:nvPr>
            <p:ph type="body"/>
          </p:nvPr>
        </p:nvSpPr>
        <p:spPr>
          <a:xfrm>
            <a:off x="12801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
        <p:nvSpPr>
          <p:cNvPr id="58" name="PlaceHolder 3"/>
          <p:cNvSpPr>
            <a:spLocks noGrp="1"/>
          </p:cNvSpPr>
          <p:nvPr>
            <p:ph type="body"/>
          </p:nvPr>
        </p:nvSpPr>
        <p:spPr>
          <a:xfrm>
            <a:off x="62139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280160" y="466200"/>
            <a:ext cx="9628200" cy="6314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62" name="PlaceHolder 2"/>
          <p:cNvSpPr>
            <a:spLocks noGrp="1"/>
          </p:cNvSpPr>
          <p:nvPr>
            <p:ph type="body"/>
          </p:nvPr>
        </p:nvSpPr>
        <p:spPr>
          <a:xfrm>
            <a:off x="12801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63" name="PlaceHolder 3"/>
          <p:cNvSpPr>
            <a:spLocks noGrp="1"/>
          </p:cNvSpPr>
          <p:nvPr>
            <p:ph type="body"/>
          </p:nvPr>
        </p:nvSpPr>
        <p:spPr>
          <a:xfrm>
            <a:off x="62139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
        <p:nvSpPr>
          <p:cNvPr id="64" name="PlaceHolder 4"/>
          <p:cNvSpPr>
            <a:spLocks noGrp="1"/>
          </p:cNvSpPr>
          <p:nvPr>
            <p:ph type="body"/>
          </p:nvPr>
        </p:nvSpPr>
        <p:spPr>
          <a:xfrm>
            <a:off x="12801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10" name="PlaceHolder 2"/>
          <p:cNvSpPr>
            <a:spLocks noGrp="1"/>
          </p:cNvSpPr>
          <p:nvPr>
            <p:ph type="subTitle"/>
          </p:nvPr>
        </p:nvSpPr>
        <p:spPr>
          <a:xfrm>
            <a:off x="1280160" y="2190600"/>
            <a:ext cx="9628200" cy="3985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66" name="PlaceHolder 2"/>
          <p:cNvSpPr>
            <a:spLocks noGrp="1"/>
          </p:cNvSpPr>
          <p:nvPr>
            <p:ph type="body"/>
          </p:nvPr>
        </p:nvSpPr>
        <p:spPr>
          <a:xfrm>
            <a:off x="12801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
        <p:nvSpPr>
          <p:cNvPr id="67" name="PlaceHolder 3"/>
          <p:cNvSpPr>
            <a:spLocks noGrp="1"/>
          </p:cNvSpPr>
          <p:nvPr>
            <p:ph type="body"/>
          </p:nvPr>
        </p:nvSpPr>
        <p:spPr>
          <a:xfrm>
            <a:off x="62139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68" name="PlaceHolder 4"/>
          <p:cNvSpPr>
            <a:spLocks noGrp="1"/>
          </p:cNvSpPr>
          <p:nvPr>
            <p:ph type="body"/>
          </p:nvPr>
        </p:nvSpPr>
        <p:spPr>
          <a:xfrm>
            <a:off x="62139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70" name="PlaceHolder 2"/>
          <p:cNvSpPr>
            <a:spLocks noGrp="1"/>
          </p:cNvSpPr>
          <p:nvPr>
            <p:ph type="body"/>
          </p:nvPr>
        </p:nvSpPr>
        <p:spPr>
          <a:xfrm>
            <a:off x="12801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71" name="PlaceHolder 3"/>
          <p:cNvSpPr>
            <a:spLocks noGrp="1"/>
          </p:cNvSpPr>
          <p:nvPr>
            <p:ph type="body"/>
          </p:nvPr>
        </p:nvSpPr>
        <p:spPr>
          <a:xfrm>
            <a:off x="62139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72" name="PlaceHolder 4"/>
          <p:cNvSpPr>
            <a:spLocks noGrp="1"/>
          </p:cNvSpPr>
          <p:nvPr>
            <p:ph type="body"/>
          </p:nvPr>
        </p:nvSpPr>
        <p:spPr>
          <a:xfrm>
            <a:off x="1280160" y="4272840"/>
            <a:ext cx="962820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74" name="PlaceHolder 2"/>
          <p:cNvSpPr>
            <a:spLocks noGrp="1"/>
          </p:cNvSpPr>
          <p:nvPr>
            <p:ph type="body"/>
          </p:nvPr>
        </p:nvSpPr>
        <p:spPr>
          <a:xfrm>
            <a:off x="1280160" y="2190600"/>
            <a:ext cx="962820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75" name="PlaceHolder 3"/>
          <p:cNvSpPr>
            <a:spLocks noGrp="1"/>
          </p:cNvSpPr>
          <p:nvPr>
            <p:ph type="body"/>
          </p:nvPr>
        </p:nvSpPr>
        <p:spPr>
          <a:xfrm>
            <a:off x="1280160" y="4272840"/>
            <a:ext cx="962820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77" name="PlaceHolder 2"/>
          <p:cNvSpPr>
            <a:spLocks noGrp="1"/>
          </p:cNvSpPr>
          <p:nvPr>
            <p:ph type="body"/>
          </p:nvPr>
        </p:nvSpPr>
        <p:spPr>
          <a:xfrm>
            <a:off x="12801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78" name="PlaceHolder 3"/>
          <p:cNvSpPr>
            <a:spLocks noGrp="1"/>
          </p:cNvSpPr>
          <p:nvPr>
            <p:ph type="body"/>
          </p:nvPr>
        </p:nvSpPr>
        <p:spPr>
          <a:xfrm>
            <a:off x="62139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79" name="PlaceHolder 4"/>
          <p:cNvSpPr>
            <a:spLocks noGrp="1"/>
          </p:cNvSpPr>
          <p:nvPr>
            <p:ph type="body"/>
          </p:nvPr>
        </p:nvSpPr>
        <p:spPr>
          <a:xfrm>
            <a:off x="12801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80" name="PlaceHolder 5"/>
          <p:cNvSpPr>
            <a:spLocks noGrp="1"/>
          </p:cNvSpPr>
          <p:nvPr>
            <p:ph type="body"/>
          </p:nvPr>
        </p:nvSpPr>
        <p:spPr>
          <a:xfrm>
            <a:off x="62139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82" name="PlaceHolder 2"/>
          <p:cNvSpPr>
            <a:spLocks noGrp="1"/>
          </p:cNvSpPr>
          <p:nvPr>
            <p:ph type="body"/>
          </p:nvPr>
        </p:nvSpPr>
        <p:spPr>
          <a:xfrm>
            <a:off x="1280160" y="219060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83" name="PlaceHolder 3"/>
          <p:cNvSpPr>
            <a:spLocks noGrp="1"/>
          </p:cNvSpPr>
          <p:nvPr>
            <p:ph type="body"/>
          </p:nvPr>
        </p:nvSpPr>
        <p:spPr>
          <a:xfrm>
            <a:off x="4535640" y="219060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84" name="PlaceHolder 4"/>
          <p:cNvSpPr>
            <a:spLocks noGrp="1"/>
          </p:cNvSpPr>
          <p:nvPr>
            <p:ph type="body"/>
          </p:nvPr>
        </p:nvSpPr>
        <p:spPr>
          <a:xfrm>
            <a:off x="7790760" y="219060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85" name="PlaceHolder 5"/>
          <p:cNvSpPr>
            <a:spLocks noGrp="1"/>
          </p:cNvSpPr>
          <p:nvPr>
            <p:ph type="body"/>
          </p:nvPr>
        </p:nvSpPr>
        <p:spPr>
          <a:xfrm>
            <a:off x="1280160" y="427284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86" name="PlaceHolder 6"/>
          <p:cNvSpPr>
            <a:spLocks noGrp="1"/>
          </p:cNvSpPr>
          <p:nvPr>
            <p:ph type="body"/>
          </p:nvPr>
        </p:nvSpPr>
        <p:spPr>
          <a:xfrm>
            <a:off x="4535640" y="427284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87" name="PlaceHolder 7"/>
          <p:cNvSpPr>
            <a:spLocks noGrp="1"/>
          </p:cNvSpPr>
          <p:nvPr>
            <p:ph type="body"/>
          </p:nvPr>
        </p:nvSpPr>
        <p:spPr>
          <a:xfrm>
            <a:off x="7790760" y="4272840"/>
            <a:ext cx="30999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12" name="PlaceHolder 2"/>
          <p:cNvSpPr>
            <a:spLocks noGrp="1"/>
          </p:cNvSpPr>
          <p:nvPr>
            <p:ph type="body"/>
          </p:nvPr>
        </p:nvSpPr>
        <p:spPr>
          <a:xfrm>
            <a:off x="1280160" y="2190600"/>
            <a:ext cx="9628200" cy="398592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14" name="PlaceHolder 2"/>
          <p:cNvSpPr>
            <a:spLocks noGrp="1"/>
          </p:cNvSpPr>
          <p:nvPr>
            <p:ph type="body"/>
          </p:nvPr>
        </p:nvSpPr>
        <p:spPr>
          <a:xfrm>
            <a:off x="12801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
        <p:nvSpPr>
          <p:cNvPr id="15" name="PlaceHolder 3"/>
          <p:cNvSpPr>
            <a:spLocks noGrp="1"/>
          </p:cNvSpPr>
          <p:nvPr>
            <p:ph type="body"/>
          </p:nvPr>
        </p:nvSpPr>
        <p:spPr>
          <a:xfrm>
            <a:off x="62139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80160" y="466200"/>
            <a:ext cx="9628200" cy="6314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19" name="PlaceHolder 2"/>
          <p:cNvSpPr>
            <a:spLocks noGrp="1"/>
          </p:cNvSpPr>
          <p:nvPr>
            <p:ph type="body"/>
          </p:nvPr>
        </p:nvSpPr>
        <p:spPr>
          <a:xfrm>
            <a:off x="12801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20" name="PlaceHolder 3"/>
          <p:cNvSpPr>
            <a:spLocks noGrp="1"/>
          </p:cNvSpPr>
          <p:nvPr>
            <p:ph type="body"/>
          </p:nvPr>
        </p:nvSpPr>
        <p:spPr>
          <a:xfrm>
            <a:off x="62139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
        <p:nvSpPr>
          <p:cNvPr id="21" name="PlaceHolder 4"/>
          <p:cNvSpPr>
            <a:spLocks noGrp="1"/>
          </p:cNvSpPr>
          <p:nvPr>
            <p:ph type="body"/>
          </p:nvPr>
        </p:nvSpPr>
        <p:spPr>
          <a:xfrm>
            <a:off x="12801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23" name="PlaceHolder 2"/>
          <p:cNvSpPr>
            <a:spLocks noGrp="1"/>
          </p:cNvSpPr>
          <p:nvPr>
            <p:ph type="body"/>
          </p:nvPr>
        </p:nvSpPr>
        <p:spPr>
          <a:xfrm>
            <a:off x="1280160" y="2190600"/>
            <a:ext cx="4698360" cy="3985920"/>
          </a:xfrm>
          <a:prstGeom prst="rect">
            <a:avLst/>
          </a:prstGeom>
        </p:spPr>
        <p:txBody>
          <a:bodyPr lIns="0" rIns="0" tIns="0" bIns="0">
            <a:normAutofit/>
          </a:bodyPr>
          <a:p>
            <a:endParaRPr b="0" lang="en-US" sz="2200" spc="-1" strike="noStrike">
              <a:solidFill>
                <a:srgbClr val="3c4743"/>
              </a:solidFill>
              <a:latin typeface="Calibri"/>
            </a:endParaRPr>
          </a:p>
        </p:txBody>
      </p:sp>
      <p:sp>
        <p:nvSpPr>
          <p:cNvPr id="24" name="PlaceHolder 3"/>
          <p:cNvSpPr>
            <a:spLocks noGrp="1"/>
          </p:cNvSpPr>
          <p:nvPr>
            <p:ph type="body"/>
          </p:nvPr>
        </p:nvSpPr>
        <p:spPr>
          <a:xfrm>
            <a:off x="62139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25" name="PlaceHolder 4"/>
          <p:cNvSpPr>
            <a:spLocks noGrp="1"/>
          </p:cNvSpPr>
          <p:nvPr>
            <p:ph type="body"/>
          </p:nvPr>
        </p:nvSpPr>
        <p:spPr>
          <a:xfrm>
            <a:off x="6213960" y="427284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80160" y="466200"/>
            <a:ext cx="9628200" cy="1361880"/>
          </a:xfrm>
          <a:prstGeom prst="rect">
            <a:avLst/>
          </a:prstGeom>
        </p:spPr>
        <p:txBody>
          <a:bodyPr lIns="0" rIns="0" tIns="0" bIns="0" anchor="ctr">
            <a:spAutoFit/>
          </a:bodyPr>
          <a:p>
            <a:endParaRPr b="0" lang="en-US" sz="1800" spc="-1" strike="noStrike">
              <a:solidFill>
                <a:srgbClr val="3c4743"/>
              </a:solidFill>
              <a:latin typeface="Calibri"/>
            </a:endParaRPr>
          </a:p>
        </p:txBody>
      </p:sp>
      <p:sp>
        <p:nvSpPr>
          <p:cNvPr id="27" name="PlaceHolder 2"/>
          <p:cNvSpPr>
            <a:spLocks noGrp="1"/>
          </p:cNvSpPr>
          <p:nvPr>
            <p:ph type="body"/>
          </p:nvPr>
        </p:nvSpPr>
        <p:spPr>
          <a:xfrm>
            <a:off x="12801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28" name="PlaceHolder 3"/>
          <p:cNvSpPr>
            <a:spLocks noGrp="1"/>
          </p:cNvSpPr>
          <p:nvPr>
            <p:ph type="body"/>
          </p:nvPr>
        </p:nvSpPr>
        <p:spPr>
          <a:xfrm>
            <a:off x="6213960" y="2190600"/>
            <a:ext cx="4698360" cy="1901160"/>
          </a:xfrm>
          <a:prstGeom prst="rect">
            <a:avLst/>
          </a:prstGeom>
        </p:spPr>
        <p:txBody>
          <a:bodyPr lIns="0" rIns="0" tIns="0" bIns="0">
            <a:normAutofit/>
          </a:bodyPr>
          <a:p>
            <a:endParaRPr b="0" lang="en-US" sz="2200" spc="-1" strike="noStrike">
              <a:solidFill>
                <a:srgbClr val="3c4743"/>
              </a:solidFill>
              <a:latin typeface="Calibri"/>
            </a:endParaRPr>
          </a:p>
        </p:txBody>
      </p:sp>
      <p:sp>
        <p:nvSpPr>
          <p:cNvPr id="29" name="PlaceHolder 4"/>
          <p:cNvSpPr>
            <a:spLocks noGrp="1"/>
          </p:cNvSpPr>
          <p:nvPr>
            <p:ph type="body"/>
          </p:nvPr>
        </p:nvSpPr>
        <p:spPr>
          <a:xfrm>
            <a:off x="1280160" y="4272840"/>
            <a:ext cx="9628200" cy="1901160"/>
          </a:xfrm>
          <a:prstGeom prst="rect">
            <a:avLst/>
          </a:prstGeom>
        </p:spPr>
        <p:txBody>
          <a:bodyPr lIns="0" rIns="0" tIns="0" bIns="0">
            <a:normAutofit/>
          </a:bodyPr>
          <a:p>
            <a:endParaRPr b="0" lang="en-US" sz="2200" spc="-1" strike="noStrike">
              <a:solidFill>
                <a:srgbClr val="3c4743"/>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hidden="1"/>
          <p:cNvSpPr/>
          <p:nvPr/>
        </p:nvSpPr>
        <p:spPr>
          <a:xfrm>
            <a:off x="0" y="347400"/>
            <a:ext cx="12188520" cy="1184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1" name="Picture 7" descr=""/>
          <p:cNvPicPr/>
          <p:nvPr/>
        </p:nvPicPr>
        <p:blipFill>
          <a:blip r:embed="rId3"/>
          <a:stretch/>
        </p:blipFill>
        <p:spPr>
          <a:xfrm>
            <a:off x="0" y="457200"/>
            <a:ext cx="12188520" cy="1370880"/>
          </a:xfrm>
          <a:prstGeom prst="rect">
            <a:avLst/>
          </a:prstGeom>
          <a:ln>
            <a:noFill/>
          </a:ln>
        </p:spPr>
      </p:pic>
      <p:sp>
        <p:nvSpPr>
          <p:cNvPr id="2" name="CustomShape 2"/>
          <p:cNvSpPr/>
          <p:nvPr/>
        </p:nvSpPr>
        <p:spPr>
          <a:xfrm>
            <a:off x="2832480" y="1371600"/>
            <a:ext cx="9359280" cy="297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CustomShape 3"/>
          <p:cNvSpPr/>
          <p:nvPr/>
        </p:nvSpPr>
        <p:spPr>
          <a:xfrm>
            <a:off x="2832480" y="4462200"/>
            <a:ext cx="9359280" cy="1032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 name="PlaceHolder 4"/>
          <p:cNvSpPr>
            <a:spLocks noGrp="1"/>
          </p:cNvSpPr>
          <p:nvPr>
            <p:ph type="title"/>
          </p:nvPr>
        </p:nvSpPr>
        <p:spPr>
          <a:xfrm>
            <a:off x="3175200" y="1944000"/>
            <a:ext cx="8499600" cy="2387160"/>
          </a:xfrm>
          <a:prstGeom prst="rect">
            <a:avLst/>
          </a:prstGeom>
        </p:spPr>
        <p:txBody>
          <a:bodyPr anchor="b">
            <a:noAutofit/>
          </a:bodyPr>
          <a:p>
            <a:pPr>
              <a:lnSpc>
                <a:spcPct val="90000"/>
              </a:lnSpc>
            </a:pPr>
            <a:r>
              <a:rPr b="1" lang="en-US" sz="6000" spc="-1" strike="noStrike">
                <a:solidFill>
                  <a:srgbClr val="3c4743"/>
                </a:solidFill>
                <a:latin typeface="Calibri"/>
              </a:rPr>
              <a:t>Click to edit Master title style</a:t>
            </a:r>
            <a:endParaRPr b="0" lang="en-US" sz="6000" spc="-1" strike="noStrike">
              <a:solidFill>
                <a:srgbClr val="3c4743"/>
              </a:solidFill>
              <a:latin typeface="Calibri"/>
            </a:endParaRPr>
          </a:p>
        </p:txBody>
      </p:sp>
      <p:sp>
        <p:nvSpPr>
          <p:cNvPr id="5" name="PlaceHolder 5"/>
          <p:cNvSpPr>
            <a:spLocks noGrp="1"/>
          </p:cNvSpPr>
          <p:nvPr>
            <p:ph type="dt"/>
          </p:nvPr>
        </p:nvSpPr>
        <p:spPr>
          <a:xfrm>
            <a:off x="1280160" y="6356520"/>
            <a:ext cx="1971720" cy="364680"/>
          </a:xfrm>
          <a:prstGeom prst="rect">
            <a:avLst/>
          </a:prstGeom>
        </p:spPr>
        <p:txBody>
          <a:bodyPr anchor="ctr">
            <a:noAutofit/>
          </a:bodyPr>
          <a:p>
            <a:pPr>
              <a:lnSpc>
                <a:spcPct val="100000"/>
              </a:lnSpc>
            </a:pPr>
            <a:fld id="{8CCAA49C-6C99-41AE-AD34-FEDF4901BC0C}" type="datetime">
              <a:rPr b="0" lang="en-US" sz="1200" spc="-1" strike="noStrike">
                <a:solidFill>
                  <a:srgbClr val="ffffff"/>
                </a:solidFill>
                <a:latin typeface="Calibri"/>
              </a:rPr>
              <a:t>2/3/20</a:t>
            </a:fld>
            <a:endParaRPr b="0" lang="en-US" sz="1200" spc="-1" strike="noStrike">
              <a:latin typeface="Times New Roman"/>
            </a:endParaRPr>
          </a:p>
        </p:txBody>
      </p:sp>
      <p:sp>
        <p:nvSpPr>
          <p:cNvPr id="6" name="PlaceHolder 6"/>
          <p:cNvSpPr>
            <a:spLocks noGrp="1"/>
          </p:cNvSpPr>
          <p:nvPr>
            <p:ph type="ftr"/>
          </p:nvPr>
        </p:nvSpPr>
        <p:spPr>
          <a:xfrm>
            <a:off x="3252240" y="6356520"/>
            <a:ext cx="5687280" cy="364680"/>
          </a:xfrm>
          <a:prstGeom prst="rect">
            <a:avLst/>
          </a:prstGeom>
        </p:spPr>
        <p:txBody>
          <a:bodyPr anchor="ctr">
            <a:noAutofit/>
          </a:bodyPr>
          <a:p>
            <a:endParaRPr b="0" lang="en-US" sz="2400" spc="-1" strike="noStrike">
              <a:latin typeface="Times New Roman"/>
            </a:endParaRPr>
          </a:p>
        </p:txBody>
      </p:sp>
      <p:sp>
        <p:nvSpPr>
          <p:cNvPr id="7" name="PlaceHolder 7"/>
          <p:cNvSpPr>
            <a:spLocks noGrp="1"/>
          </p:cNvSpPr>
          <p:nvPr>
            <p:ph type="sldNum"/>
          </p:nvPr>
        </p:nvSpPr>
        <p:spPr>
          <a:xfrm>
            <a:off x="8939880" y="6356520"/>
            <a:ext cx="1968480" cy="364680"/>
          </a:xfrm>
          <a:prstGeom prst="rect">
            <a:avLst/>
          </a:prstGeom>
        </p:spPr>
        <p:txBody>
          <a:bodyPr anchor="ctr">
            <a:noAutofit/>
          </a:bodyPr>
          <a:p>
            <a:pPr algn="r">
              <a:lnSpc>
                <a:spcPct val="100000"/>
              </a:lnSpc>
            </a:pPr>
            <a:fld id="{16A8C56B-4653-4780-B83E-FCDDB8782CF1}" type="slidenum">
              <a:rPr b="0" lang="en-US" sz="1200" spc="-1" strike="noStrike">
                <a:solidFill>
                  <a:srgbClr val="ffffff"/>
                </a:solidFill>
                <a:latin typeface="Calibri"/>
              </a:rPr>
              <a:t>&lt;number&gt;</a:t>
            </a:fld>
            <a:endParaRPr b="0" lang="en-US" sz="1200" spc="-1" strike="noStrike">
              <a:latin typeface="Times New Roman"/>
            </a:endParaRPr>
          </a:p>
        </p:txBody>
      </p:sp>
      <p:sp>
        <p:nvSpPr>
          <p:cNvPr id="8"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3c4743"/>
                </a:solidFill>
                <a:latin typeface="Calibri"/>
              </a:rPr>
              <a:t>Click to edit the outline text format</a:t>
            </a:r>
            <a:endParaRPr b="0" lang="en-US" sz="2200" spc="-1" strike="noStrike">
              <a:solidFill>
                <a:srgbClr val="3c4743"/>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3c4743"/>
                </a:solidFill>
                <a:latin typeface="Calibri"/>
              </a:rPr>
              <a:t>Second Outline Level</a:t>
            </a:r>
            <a:endParaRPr b="0" lang="en-US" sz="1800" spc="-1" strike="noStrike">
              <a:solidFill>
                <a:srgbClr val="3c4743"/>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3c4743"/>
                </a:solidFill>
                <a:latin typeface="Calibri"/>
              </a:rPr>
              <a:t>Third Outline Level</a:t>
            </a:r>
            <a:endParaRPr b="0" lang="en-US" sz="1600" spc="-1" strike="noStrike">
              <a:solidFill>
                <a:srgbClr val="3c4743"/>
              </a:solidFill>
              <a:latin typeface="Calibri"/>
            </a:endParaRPr>
          </a:p>
          <a:p>
            <a:pPr lvl="3" marL="1728000" indent="-216000">
              <a:spcBef>
                <a:spcPts val="567"/>
              </a:spcBef>
              <a:buClr>
                <a:srgbClr val="000000"/>
              </a:buClr>
              <a:buSzPct val="75000"/>
              <a:buFont typeface="Symbol" charset="2"/>
              <a:buChar char=""/>
            </a:pPr>
            <a:r>
              <a:rPr b="0" lang="en-US" sz="1600" spc="-1" strike="noStrike">
                <a:solidFill>
                  <a:srgbClr val="3c4743"/>
                </a:solidFill>
                <a:latin typeface="Calibri"/>
              </a:rPr>
              <a:t>Fourth Outline Level</a:t>
            </a:r>
            <a:endParaRPr b="0" lang="en-US" sz="1600" spc="-1" strike="noStrike">
              <a:solidFill>
                <a:srgbClr val="3c4743"/>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3c4743"/>
                </a:solidFill>
                <a:latin typeface="Calibri"/>
              </a:rPr>
              <a:t>Fifth Outline Level</a:t>
            </a:r>
            <a:endParaRPr b="0" lang="en-US" sz="2000" spc="-1" strike="noStrike">
              <a:solidFill>
                <a:srgbClr val="3c4743"/>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3c4743"/>
                </a:solidFill>
                <a:latin typeface="Calibri"/>
              </a:rPr>
              <a:t>Sixth Outline Level</a:t>
            </a:r>
            <a:endParaRPr b="0" lang="en-US" sz="2000" spc="-1" strike="noStrike">
              <a:solidFill>
                <a:srgbClr val="3c4743"/>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3c4743"/>
                </a:solidFill>
                <a:latin typeface="Calibri"/>
              </a:rPr>
              <a:t>Seventh Outline Level</a:t>
            </a:r>
            <a:endParaRPr b="0" lang="en-US" sz="2000" spc="-1" strike="noStrike">
              <a:solidFill>
                <a:srgbClr val="3c4743"/>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5e6da"/>
        </a:solidFill>
      </p:bgPr>
    </p:bg>
    <p:spTree>
      <p:nvGrpSpPr>
        <p:cNvPr id="1" name=""/>
        <p:cNvGrpSpPr/>
        <p:nvPr/>
      </p:nvGrpSpPr>
      <p:grpSpPr>
        <a:xfrm>
          <a:off x="0" y="0"/>
          <a:ext cx="0" cy="0"/>
          <a:chOff x="0" y="0"/>
          <a:chExt cx="0" cy="0"/>
        </a:xfrm>
      </p:grpSpPr>
      <p:sp>
        <p:nvSpPr>
          <p:cNvPr id="45" name="CustomShape 1"/>
          <p:cNvSpPr/>
          <p:nvPr/>
        </p:nvSpPr>
        <p:spPr>
          <a:xfrm>
            <a:off x="0" y="347400"/>
            <a:ext cx="12188520" cy="1184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6" name="Picture 7" descr=""/>
          <p:cNvPicPr/>
          <p:nvPr/>
        </p:nvPicPr>
        <p:blipFill>
          <a:blip r:embed="rId2"/>
          <a:stretch/>
        </p:blipFill>
        <p:spPr>
          <a:xfrm>
            <a:off x="0" y="457200"/>
            <a:ext cx="12188520" cy="1370880"/>
          </a:xfrm>
          <a:prstGeom prst="rect">
            <a:avLst/>
          </a:prstGeom>
          <a:ln>
            <a:noFill/>
          </a:ln>
        </p:spPr>
      </p:pic>
      <p:sp>
        <p:nvSpPr>
          <p:cNvPr id="47" name="PlaceHolder 2"/>
          <p:cNvSpPr>
            <a:spLocks noGrp="1"/>
          </p:cNvSpPr>
          <p:nvPr>
            <p:ph type="title"/>
          </p:nvPr>
        </p:nvSpPr>
        <p:spPr>
          <a:xfrm>
            <a:off x="1280160" y="466200"/>
            <a:ext cx="9628200" cy="1361880"/>
          </a:xfrm>
          <a:prstGeom prst="rect">
            <a:avLst/>
          </a:prstGeom>
        </p:spPr>
        <p:txBody>
          <a:bodyPr anchor="ctr">
            <a:noAutofit/>
          </a:bodyPr>
          <a:p>
            <a:pPr>
              <a:lnSpc>
                <a:spcPct val="95000"/>
              </a:lnSpc>
            </a:pPr>
            <a:r>
              <a:rPr b="0" lang="en-US" sz="3000" spc="-1" strike="noStrike">
                <a:solidFill>
                  <a:srgbClr val="e5e6da"/>
                </a:solidFill>
                <a:latin typeface="Calibri"/>
              </a:rPr>
              <a:t>Click to edit Master title style</a:t>
            </a:r>
            <a:endParaRPr b="0" lang="en-US" sz="3000" spc="-1" strike="noStrike">
              <a:solidFill>
                <a:srgbClr val="3c4743"/>
              </a:solidFill>
              <a:latin typeface="Calibri"/>
            </a:endParaRPr>
          </a:p>
        </p:txBody>
      </p:sp>
      <p:sp>
        <p:nvSpPr>
          <p:cNvPr id="48" name="PlaceHolder 3"/>
          <p:cNvSpPr>
            <a:spLocks noGrp="1"/>
          </p:cNvSpPr>
          <p:nvPr>
            <p:ph type="body"/>
          </p:nvPr>
        </p:nvSpPr>
        <p:spPr>
          <a:xfrm>
            <a:off x="1280160" y="2190600"/>
            <a:ext cx="9628200" cy="3985920"/>
          </a:xfrm>
          <a:prstGeom prst="rect">
            <a:avLst/>
          </a:prstGeom>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Click to edit Master text styles</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Second level</a:t>
            </a:r>
            <a:endParaRPr b="0" lang="en-US" sz="2000" spc="-1" strike="noStrike">
              <a:solidFill>
                <a:srgbClr val="3c4743"/>
              </a:solidFill>
              <a:latin typeface="Calibri"/>
            </a:endParaRPr>
          </a:p>
          <a:p>
            <a:pPr lvl="2" marL="1143000" indent="-228240">
              <a:lnSpc>
                <a:spcPct val="100000"/>
              </a:lnSpc>
              <a:spcBef>
                <a:spcPts val="300"/>
              </a:spcBef>
              <a:buClr>
                <a:srgbClr val="3c4743"/>
              </a:buClr>
              <a:buFont typeface="Wingdings" charset="2"/>
              <a:buChar char=""/>
            </a:pPr>
            <a:r>
              <a:rPr b="0" lang="en-US" sz="1800" spc="-1" strike="noStrike">
                <a:solidFill>
                  <a:srgbClr val="3c4743"/>
                </a:solidFill>
                <a:latin typeface="Calibri"/>
              </a:rPr>
              <a:t>Third level</a:t>
            </a:r>
            <a:endParaRPr b="0" lang="en-US" sz="1800" spc="-1" strike="noStrike">
              <a:solidFill>
                <a:srgbClr val="3c4743"/>
              </a:solidFill>
              <a:latin typeface="Calibri"/>
            </a:endParaRPr>
          </a:p>
          <a:p>
            <a:pPr lvl="3" marL="1600200" indent="-228240">
              <a:lnSpc>
                <a:spcPct val="100000"/>
              </a:lnSpc>
              <a:buClr>
                <a:srgbClr val="3c4743"/>
              </a:buClr>
              <a:buFont typeface="Wingdings" charset="2"/>
              <a:buChar char=""/>
            </a:pPr>
            <a:r>
              <a:rPr b="0" lang="en-US" sz="1600" spc="-1" strike="noStrike">
                <a:solidFill>
                  <a:srgbClr val="3c4743"/>
                </a:solidFill>
                <a:latin typeface="Calibri"/>
              </a:rPr>
              <a:t>Fourth level</a:t>
            </a:r>
            <a:endParaRPr b="0" lang="en-US" sz="1600" spc="-1" strike="noStrike">
              <a:solidFill>
                <a:srgbClr val="3c4743"/>
              </a:solidFill>
              <a:latin typeface="Calibri"/>
            </a:endParaRPr>
          </a:p>
          <a:p>
            <a:pPr lvl="4" marL="2057400" indent="-228240">
              <a:lnSpc>
                <a:spcPct val="100000"/>
              </a:lnSpc>
              <a:buClr>
                <a:srgbClr val="3c4743"/>
              </a:buClr>
              <a:buFont typeface="Wingdings" charset="2"/>
              <a:buChar char=""/>
            </a:pPr>
            <a:r>
              <a:rPr b="0" lang="en-US" sz="1600" spc="-1" strike="noStrike">
                <a:solidFill>
                  <a:srgbClr val="3c4743"/>
                </a:solidFill>
                <a:latin typeface="Calibri"/>
              </a:rPr>
              <a:t>Fifth level</a:t>
            </a:r>
            <a:endParaRPr b="0" lang="en-US" sz="1600" spc="-1" strike="noStrike">
              <a:solidFill>
                <a:srgbClr val="3c4743"/>
              </a:solidFill>
              <a:latin typeface="Calibri"/>
            </a:endParaRPr>
          </a:p>
        </p:txBody>
      </p:sp>
      <p:sp>
        <p:nvSpPr>
          <p:cNvPr id="49" name="PlaceHolder 4"/>
          <p:cNvSpPr>
            <a:spLocks noGrp="1"/>
          </p:cNvSpPr>
          <p:nvPr>
            <p:ph type="dt"/>
          </p:nvPr>
        </p:nvSpPr>
        <p:spPr>
          <a:xfrm>
            <a:off x="1280160" y="6356520"/>
            <a:ext cx="1971720" cy="364680"/>
          </a:xfrm>
          <a:prstGeom prst="rect">
            <a:avLst/>
          </a:prstGeom>
        </p:spPr>
        <p:txBody>
          <a:bodyPr anchor="ctr">
            <a:noAutofit/>
          </a:bodyPr>
          <a:p>
            <a:pPr>
              <a:lnSpc>
                <a:spcPct val="100000"/>
              </a:lnSpc>
            </a:pPr>
            <a:fld id="{415F89CE-7E73-413A-BB7D-BE3AF3054359}" type="datetime">
              <a:rPr b="0" lang="en-US" sz="1200" spc="-1" strike="noStrike">
                <a:solidFill>
                  <a:srgbClr val="3c4743"/>
                </a:solidFill>
                <a:latin typeface="Calibri"/>
              </a:rPr>
              <a:t>2/3/20</a:t>
            </a:fld>
            <a:endParaRPr b="0" lang="en-US" sz="1200" spc="-1" strike="noStrike">
              <a:latin typeface="Times New Roman"/>
            </a:endParaRPr>
          </a:p>
        </p:txBody>
      </p:sp>
      <p:sp>
        <p:nvSpPr>
          <p:cNvPr id="50" name="PlaceHolder 5"/>
          <p:cNvSpPr>
            <a:spLocks noGrp="1"/>
          </p:cNvSpPr>
          <p:nvPr>
            <p:ph type="ftr"/>
          </p:nvPr>
        </p:nvSpPr>
        <p:spPr>
          <a:xfrm>
            <a:off x="3252240" y="6356520"/>
            <a:ext cx="5687280" cy="364680"/>
          </a:xfrm>
          <a:prstGeom prst="rect">
            <a:avLst/>
          </a:prstGeom>
        </p:spPr>
        <p:txBody>
          <a:bodyPr anchor="ctr">
            <a:noAutofit/>
          </a:bodyPr>
          <a:p>
            <a:endParaRPr b="0" lang="en-US" sz="2400" spc="-1" strike="noStrike">
              <a:latin typeface="Times New Roman"/>
            </a:endParaRPr>
          </a:p>
        </p:txBody>
      </p:sp>
      <p:sp>
        <p:nvSpPr>
          <p:cNvPr id="51" name="PlaceHolder 6"/>
          <p:cNvSpPr>
            <a:spLocks noGrp="1"/>
          </p:cNvSpPr>
          <p:nvPr>
            <p:ph type="sldNum"/>
          </p:nvPr>
        </p:nvSpPr>
        <p:spPr>
          <a:xfrm>
            <a:off x="8939880" y="6356520"/>
            <a:ext cx="1968480" cy="364680"/>
          </a:xfrm>
          <a:prstGeom prst="rect">
            <a:avLst/>
          </a:prstGeom>
        </p:spPr>
        <p:txBody>
          <a:bodyPr anchor="ctr">
            <a:noAutofit/>
          </a:bodyPr>
          <a:p>
            <a:pPr algn="r">
              <a:lnSpc>
                <a:spcPct val="100000"/>
              </a:lnSpc>
            </a:pPr>
            <a:fld id="{A758EE38-0948-45A5-BE52-A7923CDEDD28}" type="slidenum">
              <a:rPr b="0" lang="en-US" sz="1200" spc="-1" strike="noStrike">
                <a:solidFill>
                  <a:srgbClr val="3c4743"/>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75200" y="1944000"/>
            <a:ext cx="8499600" cy="2387160"/>
          </a:xfrm>
          <a:prstGeom prst="rect">
            <a:avLst/>
          </a:prstGeom>
          <a:noFill/>
          <a:ln>
            <a:noFill/>
          </a:ln>
        </p:spPr>
        <p:txBody>
          <a:bodyPr anchor="b">
            <a:normAutofit/>
          </a:bodyPr>
          <a:p>
            <a:pPr>
              <a:lnSpc>
                <a:spcPct val="90000"/>
              </a:lnSpc>
            </a:pPr>
            <a:r>
              <a:rPr b="1" lang="en-US" sz="6000" spc="-1" strike="noStrike">
                <a:solidFill>
                  <a:srgbClr val="3c4743"/>
                </a:solidFill>
                <a:latin typeface="Calibri"/>
              </a:rPr>
              <a:t>END-TO-END ARGUMENTS IN SYSTEM DESIGN</a:t>
            </a:r>
            <a:r>
              <a:rPr b="1" lang="en-US" sz="6000" spc="-1" strike="noStrike">
                <a:solidFill>
                  <a:srgbClr val="3c4743"/>
                </a:solidFill>
                <a:latin typeface="Calibri"/>
              </a:rPr>
              <a:t>	</a:t>
            </a:r>
            <a:endParaRPr b="0" lang="en-US" sz="6000" spc="-1" strike="noStrike">
              <a:solidFill>
                <a:srgbClr val="3c4743"/>
              </a:solidFill>
              <a:latin typeface="Calibri"/>
            </a:endParaRPr>
          </a:p>
        </p:txBody>
      </p:sp>
      <p:sp>
        <p:nvSpPr>
          <p:cNvPr id="95" name="TextShape 2"/>
          <p:cNvSpPr txBox="1"/>
          <p:nvPr/>
        </p:nvSpPr>
        <p:spPr>
          <a:xfrm>
            <a:off x="3175200" y="4538520"/>
            <a:ext cx="8499600" cy="865080"/>
          </a:xfrm>
          <a:prstGeom prst="rect">
            <a:avLst/>
          </a:prstGeom>
          <a:noFill/>
          <a:ln>
            <a:noFill/>
          </a:ln>
        </p:spPr>
        <p:txBody>
          <a:bodyPr>
            <a:noAutofit/>
          </a:bodyPr>
          <a:p>
            <a:pPr>
              <a:lnSpc>
                <a:spcPct val="100000"/>
              </a:lnSpc>
            </a:pPr>
            <a:r>
              <a:rPr b="0" lang="en-US" sz="2400" spc="-1" strike="noStrike">
                <a:solidFill>
                  <a:srgbClr val="3c4743"/>
                </a:solidFill>
                <a:latin typeface="Calibri"/>
              </a:rPr>
              <a:t>J.H. Saltzer, D.P. Reed and D.D Clark</a:t>
            </a:r>
            <a:endParaRPr b="0" lang="en-US" sz="2400" spc="-1" strike="noStrike">
              <a:latin typeface="Arial"/>
            </a:endParaRPr>
          </a:p>
          <a:p>
            <a:pPr>
              <a:lnSpc>
                <a:spcPct val="100000"/>
              </a:lnSpc>
            </a:pPr>
            <a:r>
              <a:rPr b="0" i="1" lang="en-US" sz="2400" spc="-1" strike="noStrike">
                <a:solidFill>
                  <a:srgbClr val="3c4743"/>
                </a:solidFill>
                <a:latin typeface="Calibri"/>
              </a:rPr>
              <a:t>Presented by: Richard Grant Brown, January 26</a:t>
            </a:r>
            <a:r>
              <a:rPr b="0" i="1" lang="en-US" sz="2400" spc="-1" strike="noStrike" baseline="30000">
                <a:solidFill>
                  <a:srgbClr val="3c4743"/>
                </a:solidFill>
                <a:latin typeface="Calibri"/>
              </a:rPr>
              <a:t>th</a:t>
            </a:r>
            <a:r>
              <a:rPr b="0" i="1" lang="en-US" sz="2400" spc="-1" strike="noStrike">
                <a:solidFill>
                  <a:srgbClr val="3c4743"/>
                </a:solidFill>
                <a:latin typeface="Calibri"/>
              </a:rPr>
              <a:t>, 2020</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Performance Aspects</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4)</a:t>
            </a:r>
            <a:endParaRPr b="0" lang="en-US" sz="3000" spc="-1" strike="noStrike">
              <a:solidFill>
                <a:srgbClr val="3c4743"/>
              </a:solidFill>
              <a:latin typeface="Calibri"/>
            </a:endParaRPr>
          </a:p>
        </p:txBody>
      </p:sp>
      <p:sp>
        <p:nvSpPr>
          <p:cNvPr id="115" name="TextShape 2"/>
          <p:cNvSpPr txBox="1"/>
          <p:nvPr/>
        </p:nvSpPr>
        <p:spPr>
          <a:xfrm>
            <a:off x="1280160" y="1962000"/>
            <a:ext cx="7071120" cy="442908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Lower levels are still important, but trying to make a system reliable to focusing your main efforts on them, you are going to get lackluster results.</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Efforts into reliability measures within a data communication system / network is seen as an engineering tradeoff based on performance.</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But despite the large number of functions you may be place throughout the process, the end-to-end checksum is still required for it to actually run properly. </a:t>
            </a:r>
            <a:endParaRPr b="0" lang="en-US" sz="2200" spc="-1" strike="noStrike">
              <a:solidFill>
                <a:srgbClr val="3c4743"/>
              </a:solidFill>
              <a:latin typeface="Calibri"/>
            </a:endParaRPr>
          </a:p>
        </p:txBody>
      </p:sp>
      <p:pic>
        <p:nvPicPr>
          <p:cNvPr id="116" name="Picture 1" descr=""/>
          <p:cNvPicPr/>
          <p:nvPr/>
        </p:nvPicPr>
        <p:blipFill>
          <a:blip r:embed="rId1"/>
          <a:stretch/>
        </p:blipFill>
        <p:spPr>
          <a:xfrm>
            <a:off x="8791560" y="3272040"/>
            <a:ext cx="2533320" cy="18093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Secure Transmission</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5)</a:t>
            </a:r>
            <a:endParaRPr b="0" lang="en-US" sz="3000" spc="-1" strike="noStrike">
              <a:solidFill>
                <a:srgbClr val="3c4743"/>
              </a:solidFill>
              <a:latin typeface="Calibri"/>
            </a:endParaRPr>
          </a:p>
        </p:txBody>
      </p:sp>
      <p:sp>
        <p:nvSpPr>
          <p:cNvPr id="118" name="TextShape 2"/>
          <p:cNvSpPr txBox="1"/>
          <p:nvPr/>
        </p:nvSpPr>
        <p:spPr>
          <a:xfrm>
            <a:off x="1280160" y="1962000"/>
            <a:ext cx="9628200" cy="477360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End-to-end can also be applied to data encryption.</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Reasons why End-to-End argument should applied here. If it isn’t: </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Data transmission system performs encryption and decryption and must also manage encryption keys. </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Data will be clear and vulnerable as it gets to the target node after arriving at the correct network and sent to the right target application. </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Authenticity of message must STILL be checked by the application. </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If application performs the end-to-end encryption, it obtains its required authentication check, handles key management and the data is never exposed outside the application. </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There is no need for a communication subsystem to auto encrypt and auto decrypt. Leave this up to the application.</a:t>
            </a:r>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Duplicate Message Suppression</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5)</a:t>
            </a:r>
            <a:endParaRPr b="0" lang="en-US" sz="3000" spc="-1" strike="noStrike">
              <a:solidFill>
                <a:srgbClr val="3c4743"/>
              </a:solidFill>
              <a:latin typeface="Calibri"/>
            </a:endParaRPr>
          </a:p>
        </p:txBody>
      </p:sp>
      <p:sp>
        <p:nvSpPr>
          <p:cNvPr id="120" name="TextShape 2"/>
          <p:cNvSpPr txBox="1"/>
          <p:nvPr/>
        </p:nvSpPr>
        <p:spPr>
          <a:xfrm>
            <a:off x="1280160" y="1962000"/>
            <a:ext cx="9628200" cy="442908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Some networks make it so they deliver a message twice usually due to a time-out-triggered failure detection or retry mechanisms. </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Whatever the case may be, if your application is asking for a message to get sent again because it didn’t receive it, and now two copies of the message come in, it should be up to the application to suppress the duplicate because it has the knowledge to detect its own duplicates.</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A data communication system and all other low level subsystems trying to solve this would require a degree of reliability that is unreasonable, whereas it will always be easier to have the application handle its own duplicates.</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Also takes pressure off of the network.</a:t>
            </a:r>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Identifying the Ends</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7)</a:t>
            </a:r>
            <a:endParaRPr b="0" lang="en-US" sz="3000" spc="-1" strike="noStrike">
              <a:solidFill>
                <a:srgbClr val="3c4743"/>
              </a:solidFill>
              <a:latin typeface="Calibri"/>
            </a:endParaRPr>
          </a:p>
        </p:txBody>
      </p:sp>
      <p:sp>
        <p:nvSpPr>
          <p:cNvPr id="122" name="TextShape 2"/>
          <p:cNvSpPr txBox="1"/>
          <p:nvPr/>
        </p:nvSpPr>
        <p:spPr>
          <a:xfrm>
            <a:off x="1280160" y="1962000"/>
            <a:ext cx="9628200" cy="442908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Knowing where the ends are in your end to end argument is dependent on what are the application requirements</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Computer Network Carrying Voice Connections between telephone-like instruments.</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Low levels of the communication system should NOT attempt “bit-perfect communication” </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We are okay without 100% reliable low level transfer of the voice packets. A person can always just ask the other to repeat themselves.</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It is worse to try to make sure the voice gets across without error because that would slow the system down, and voice communication loses its purpose.</a:t>
            </a:r>
            <a:endParaRPr b="0" lang="en-US" sz="2000" spc="-1" strike="noStrike">
              <a:solidFill>
                <a:srgbClr val="3c4743"/>
              </a:solidFill>
              <a:latin typeface="Calibri"/>
            </a:endParaRPr>
          </a:p>
          <a:p>
            <a:pPr>
              <a:lnSpc>
                <a:spcPct val="100000"/>
              </a:lnSpc>
              <a:spcBef>
                <a:spcPts val="1500"/>
              </a:spcBef>
            </a:pPr>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Identifying the Ends</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7)</a:t>
            </a:r>
            <a:endParaRPr b="0" lang="en-US" sz="3000" spc="-1" strike="noStrike">
              <a:solidFill>
                <a:srgbClr val="3c4743"/>
              </a:solidFill>
              <a:latin typeface="Calibri"/>
            </a:endParaRPr>
          </a:p>
        </p:txBody>
      </p:sp>
      <p:sp>
        <p:nvSpPr>
          <p:cNvPr id="124" name="TextShape 2"/>
          <p:cNvSpPr txBox="1"/>
          <p:nvPr/>
        </p:nvSpPr>
        <p:spPr>
          <a:xfrm>
            <a:off x="1280160" y="1962000"/>
            <a:ext cx="9628200" cy="442908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On the other hand: if the nature of your application is the sending of a voice recording from one computer to another:</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No real time conversation</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Thus:  message reliability is much more stressed.</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Low level functions should be more reliable</a:t>
            </a:r>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Nature of Solution</a:t>
            </a:r>
            <a:endParaRPr b="0" lang="en-US" sz="3000" spc="-1" strike="noStrike">
              <a:solidFill>
                <a:srgbClr val="3c4743"/>
              </a:solidFill>
              <a:latin typeface="Calibri"/>
            </a:endParaRPr>
          </a:p>
        </p:txBody>
      </p:sp>
      <p:sp>
        <p:nvSpPr>
          <p:cNvPr id="126" name="TextShape 2"/>
          <p:cNvSpPr txBox="1"/>
          <p:nvPr/>
        </p:nvSpPr>
        <p:spPr>
          <a:xfrm>
            <a:off x="1280160" y="2190600"/>
            <a:ext cx="9628200" cy="398592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End to End is novel in the way of putting more emphasis on high level applications and their specific needs rather than trying to improve the network as a whole.</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 future of the internet could not be achieved by trying to perfect every last cog in the machine.</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Leave it to the evolving application to perform all its extra requirements, and not on the network it exists on.</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Drawbacks/Limits of Solution</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End-to-End is not a “be-all, end-all” but simply a guiding concept that helps application and network protocol design</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Varying degrees of the End to End Argument apply. </a:t>
            </a:r>
            <a:endParaRPr b="0" lang="en-US" sz="2000" spc="-1" strike="noStrike">
              <a:solidFill>
                <a:srgbClr val="3c4743"/>
              </a:solidFill>
              <a:latin typeface="Calibri"/>
            </a:endParaRPr>
          </a:p>
          <a:p>
            <a:pPr>
              <a:lnSpc>
                <a:spcPct val="100000"/>
              </a:lnSpc>
              <a:spcBef>
                <a:spcPts val="1500"/>
              </a:spcBef>
            </a:pPr>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Ways to Mediate Issues</a:t>
            </a:r>
            <a:endParaRPr b="0" lang="en-US" sz="3000" spc="-1" strike="noStrike">
              <a:solidFill>
                <a:srgbClr val="3c4743"/>
              </a:solidFill>
              <a:latin typeface="Calibri"/>
            </a:endParaRPr>
          </a:p>
        </p:txBody>
      </p:sp>
      <p:sp>
        <p:nvSpPr>
          <p:cNvPr id="128" name="TextShape 2"/>
          <p:cNvSpPr txBox="1"/>
          <p:nvPr/>
        </p:nvSpPr>
        <p:spPr>
          <a:xfrm>
            <a:off x="1280160" y="2190600"/>
            <a:ext cx="9628200" cy="398592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Identify the nature of your application</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What does it need to function properly?</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How reliable does data have to be for it achieve its goal?</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How much can it do from its stance on the network? </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With those metrics you can add functionality on the application level that is much more effective and worthwhile than functions added to the lower level.</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Lessons Learned</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End-to-End Argument calls for smarter high level applications, and only decent networks.</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This design principle will go on to make modern internet possible</a:t>
            </a:r>
            <a:endParaRPr b="0" lang="en-US" sz="2000" spc="-1" strike="noStrike">
              <a:solidFill>
                <a:srgbClr val="3c4743"/>
              </a:solidFill>
              <a:latin typeface="Calibri"/>
            </a:endParaRPr>
          </a:p>
          <a:p>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Personal Critique</a:t>
            </a:r>
            <a:endParaRPr b="0" lang="en-US" sz="3000" spc="-1" strike="noStrike">
              <a:solidFill>
                <a:srgbClr val="3c4743"/>
              </a:solidFill>
              <a:latin typeface="Calibri"/>
            </a:endParaRPr>
          </a:p>
        </p:txBody>
      </p:sp>
      <p:sp>
        <p:nvSpPr>
          <p:cNvPr id="130" name="TextShape 2"/>
          <p:cNvSpPr txBox="1"/>
          <p:nvPr/>
        </p:nvSpPr>
        <p:spPr>
          <a:xfrm>
            <a:off x="1280160" y="2190600"/>
            <a:ext cx="9628200" cy="398592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Written 39 years ago - slight understanding gap.</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Not initially clear what the end to end argument is.</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Examples given in favor of the end to end argument aren’t always clear why end to end applies.</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 section “History, and application to other system areas” may be better placed near the beginning of the paper, before the examples, rather than at the end.</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 section ”Identifying the Ends” should be closer to the start of the paper.</a:t>
            </a:r>
            <a:endParaRPr b="0" lang="en-US" sz="2200" spc="-1" strike="noStrike">
              <a:solidFill>
                <a:srgbClr val="3c4743"/>
              </a:solidFill>
              <a:latin typeface="Calibri"/>
            </a:endParaRPr>
          </a:p>
          <a:p>
            <a:pPr>
              <a:lnSpc>
                <a:spcPct val="100000"/>
              </a:lnSpc>
              <a:spcBef>
                <a:spcPts val="1500"/>
              </a:spcBef>
            </a:pPr>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Reference</a:t>
            </a:r>
            <a:endParaRPr b="0" lang="en-US" sz="3000" spc="-1" strike="noStrike">
              <a:solidFill>
                <a:srgbClr val="3c4743"/>
              </a:solidFill>
              <a:latin typeface="Calibri"/>
            </a:endParaRPr>
          </a:p>
        </p:txBody>
      </p:sp>
      <p:sp>
        <p:nvSpPr>
          <p:cNvPr id="132" name="TextShape 2"/>
          <p:cNvSpPr txBox="1"/>
          <p:nvPr/>
        </p:nvSpPr>
        <p:spPr>
          <a:xfrm>
            <a:off x="1280160" y="2190600"/>
            <a:ext cx="9628200" cy="398592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[1] </a:t>
            </a:r>
            <a:r>
              <a:rPr b="0" lang="en-US" sz="2200" spc="-1" strike="noStrike">
                <a:solidFill>
                  <a:srgbClr val="3c4743"/>
                </a:solidFill>
                <a:latin typeface="Calibri"/>
              </a:rPr>
              <a:t>	</a:t>
            </a:r>
            <a:r>
              <a:rPr b="0" lang="en-US" sz="2200" spc="-1" strike="noStrike">
                <a:solidFill>
                  <a:srgbClr val="3c4743"/>
                </a:solidFill>
                <a:latin typeface="Calibri"/>
              </a:rPr>
              <a:t>J.H. Saltzer, D.P. Reed and D.D. Clark. End-to-End Arguments in System</a:t>
            </a:r>
            <a:r>
              <a:rPr b="0" lang="en-US" sz="2200" spc="-1" strike="noStrike">
                <a:solidFill>
                  <a:srgbClr val="3c4743"/>
                </a:solidFill>
                <a:latin typeface="Calibri"/>
              </a:rPr>
              <a:t>	</a:t>
            </a:r>
            <a:r>
              <a:rPr b="0" lang="en-US" sz="2200" spc="-1" strike="noStrike">
                <a:solidFill>
                  <a:srgbClr val="3c4743"/>
                </a:solidFill>
                <a:latin typeface="Calibri"/>
              </a:rPr>
              <a:t>Design. </a:t>
            </a:r>
            <a:r>
              <a:rPr b="0" i="1" lang="en-US" sz="2200" spc="-1" strike="noStrike">
                <a:solidFill>
                  <a:srgbClr val="3c4743"/>
                </a:solidFill>
                <a:latin typeface="Calibri"/>
              </a:rPr>
              <a:t>M.I.T. Laboratory for Computer Science</a:t>
            </a:r>
            <a:r>
              <a:rPr b="0" lang="en-US" sz="2200" spc="-1" strike="noStrike">
                <a:solidFill>
                  <a:srgbClr val="3c4743"/>
                </a:solidFill>
                <a:latin typeface="Calibri"/>
              </a:rPr>
              <a:t>. 1981.</a:t>
            </a:r>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280160" y="2190600"/>
            <a:ext cx="9628200" cy="3985920"/>
          </a:xfrm>
          <a:prstGeom prst="rect">
            <a:avLst/>
          </a:prstGeom>
          <a:noFill/>
          <a:ln>
            <a:noFill/>
          </a:ln>
        </p:spPr>
        <p:txBody>
          <a:bodyPr>
            <a:normAutofit/>
          </a:bodyPr>
          <a:p>
            <a:pPr algn="ctr">
              <a:lnSpc>
                <a:spcPct val="100000"/>
              </a:lnSpc>
              <a:spcBef>
                <a:spcPts val="1500"/>
              </a:spcBef>
            </a:pPr>
            <a:endParaRPr b="0" lang="en-US" sz="2200" spc="-1" strike="noStrike">
              <a:solidFill>
                <a:srgbClr val="3c4743"/>
              </a:solidFill>
              <a:latin typeface="Calibri"/>
            </a:endParaRPr>
          </a:p>
          <a:p>
            <a:pPr algn="ctr">
              <a:lnSpc>
                <a:spcPct val="100000"/>
              </a:lnSpc>
              <a:spcBef>
                <a:spcPts val="1500"/>
              </a:spcBef>
            </a:pPr>
            <a:endParaRPr b="0" lang="en-US" sz="2200" spc="-1" strike="noStrike">
              <a:solidFill>
                <a:srgbClr val="3c4743"/>
              </a:solidFill>
              <a:latin typeface="Calibri"/>
            </a:endParaRPr>
          </a:p>
          <a:p>
            <a:pPr algn="ctr">
              <a:lnSpc>
                <a:spcPct val="100000"/>
              </a:lnSpc>
              <a:spcBef>
                <a:spcPts val="1500"/>
              </a:spcBef>
            </a:pPr>
            <a:r>
              <a:rPr b="1" lang="en-US" sz="8800" spc="-1" strike="noStrike">
                <a:solidFill>
                  <a:srgbClr val="3c4743"/>
                </a:solidFill>
                <a:latin typeface="Calibri"/>
              </a:rPr>
              <a:t>DISCUSSION</a:t>
            </a:r>
            <a:endParaRPr b="0" lang="en-US" sz="88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Purpose of Paper and Problem Addressed</a:t>
            </a:r>
            <a:endParaRPr b="0" lang="en-US" sz="3000" spc="-1" strike="noStrike">
              <a:solidFill>
                <a:srgbClr val="3c4743"/>
              </a:solidFill>
              <a:latin typeface="Calibri"/>
            </a:endParaRPr>
          </a:p>
        </p:txBody>
      </p:sp>
      <p:sp>
        <p:nvSpPr>
          <p:cNvPr id="97" name="TextShape 2"/>
          <p:cNvSpPr txBox="1"/>
          <p:nvPr/>
        </p:nvSpPr>
        <p:spPr>
          <a:xfrm>
            <a:off x="1280160" y="2190600"/>
            <a:ext cx="9628200" cy="433152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Purpose:</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To present the “end-to-end argument” design principle that “helps guide placement of functions among the modules of a distributed computer system” and articulate why this argument applies to the data communication network. [1]</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This paper wants to explain why the end-to-end argument should be used to figure out where you should place functions in a communication system.</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Problem</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Choosing where to put functions in a computer system, distributed or otherwise, is a task of high importance and a sophisticated design principle is needed.</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How can we ensure reliable communication from 2 host computers on a network?</a:t>
            </a:r>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Importance of Problem</a:t>
            </a:r>
            <a:endParaRPr b="0" lang="en-US" sz="3000" spc="-1" strike="noStrike">
              <a:solidFill>
                <a:srgbClr val="3c4743"/>
              </a:solidFill>
              <a:latin typeface="Calibri"/>
            </a:endParaRPr>
          </a:p>
        </p:txBody>
      </p:sp>
      <p:sp>
        <p:nvSpPr>
          <p:cNvPr id="99" name="TextShape 2"/>
          <p:cNvSpPr txBox="1"/>
          <p:nvPr/>
        </p:nvSpPr>
        <p:spPr>
          <a:xfrm>
            <a:off x="1280160" y="2190600"/>
            <a:ext cx="9628200" cy="398592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In 1981, applications were being created for the internet frequently. </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These applications ran on host computers and allowed for the communication of multiple computers.</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These applications relied on low level subsystems and connections. But these subsystems were made before the applications were, and soon it became clear that applications had varying needs.</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These needs (speed, security, etc.) were first tried to be met by improving and adding functionality to the low level subsystems, but it was shown to not be economical, compared to simply having the application do more. </a:t>
            </a:r>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The End-to-End Argument</a:t>
            </a:r>
            <a:endParaRPr b="0" lang="en-US" sz="3000" spc="-1" strike="noStrike">
              <a:solidFill>
                <a:srgbClr val="3c4743"/>
              </a:solidFill>
              <a:latin typeface="Calibri"/>
            </a:endParaRPr>
          </a:p>
        </p:txBody>
      </p:sp>
      <p:sp>
        <p:nvSpPr>
          <p:cNvPr id="101" name="TextShape 2"/>
          <p:cNvSpPr txBox="1"/>
          <p:nvPr/>
        </p:nvSpPr>
        <p:spPr>
          <a:xfrm>
            <a:off x="1280160" y="2190600"/>
            <a:ext cx="9628200" cy="398592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A lower-level subsystem that supports a distributed application may be wasting its effort providing a function [typically reliability measure] that must, by nature, be implemented at the application level anyway can be applied to a variety of functions in addition to reliable data transmission. </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Shift your design decisions on the high-level, the application. </a:t>
            </a:r>
            <a:endParaRPr b="0" lang="en-US" sz="22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 years after ARPANET was invented, the network used many low level sub systems that connected host computers. This paper explains why quality changes should focus on the applications on the ends of the network, and not all the small moving pieces in-between.</a:t>
            </a:r>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The End-to-End Argument</a:t>
            </a:r>
            <a:endParaRPr b="0" lang="en-US" sz="3000" spc="-1" strike="noStrike">
              <a:solidFill>
                <a:srgbClr val="3c4743"/>
              </a:solidFill>
              <a:latin typeface="Calibri"/>
            </a:endParaRPr>
          </a:p>
        </p:txBody>
      </p:sp>
      <p:sp>
        <p:nvSpPr>
          <p:cNvPr id="103" name="TextShape 2"/>
          <p:cNvSpPr txBox="1"/>
          <p:nvPr/>
        </p:nvSpPr>
        <p:spPr>
          <a:xfrm>
            <a:off x="1280160" y="2190600"/>
            <a:ext cx="9628200" cy="398592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Put Simply: Adding functionality to Applications instead of adding functionality to low level subsystems such as individual computer file systems, network connections, etc. is better because:</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It is cheaper</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Requires less steps</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Easier to implement</a:t>
            </a:r>
            <a:endParaRPr b="0" lang="en-US" sz="2000" spc="-1" strike="noStrike">
              <a:solidFill>
                <a:srgbClr val="3c4743"/>
              </a:solidFill>
              <a:latin typeface="Calibri"/>
            </a:endParaRPr>
          </a:p>
        </p:txBody>
      </p:sp>
      <p:pic>
        <p:nvPicPr>
          <p:cNvPr id="104" name="Picture 1" descr=""/>
          <p:cNvPicPr/>
          <p:nvPr/>
        </p:nvPicPr>
        <p:blipFill>
          <a:blip r:embed="rId1"/>
          <a:stretch/>
        </p:blipFill>
        <p:spPr>
          <a:xfrm>
            <a:off x="6094440" y="3429000"/>
            <a:ext cx="5509080" cy="220896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File Transfer Problem:</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2)</a:t>
            </a:r>
            <a:endParaRPr b="0" lang="en-US" sz="3000" spc="-1" strike="noStrike">
              <a:solidFill>
                <a:srgbClr val="3c4743"/>
              </a:solidFill>
              <a:latin typeface="Calibri"/>
            </a:endParaRPr>
          </a:p>
        </p:txBody>
      </p:sp>
      <p:sp>
        <p:nvSpPr>
          <p:cNvPr id="106" name="TextShape 2"/>
          <p:cNvSpPr txBox="1"/>
          <p:nvPr/>
        </p:nvSpPr>
        <p:spPr>
          <a:xfrm>
            <a:off x="1280160" y="1962000"/>
            <a:ext cx="9628200" cy="323424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Scenario</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Host A wants to send a file from its computer storage to Host B for it to store in its computer storage without any damage to the file. </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File transfer applications run on both A and B.</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The file system must pass the file in question to the file transfer program which asks the network to transmit it by splitting the data in packets. </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The network transmits the packets without error</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Host B’s data communication program grabs the packets for the file transfer application to pass to B’s file system for storing onto B’s computer storage.</a:t>
            </a:r>
            <a:endParaRPr b="0" lang="en-US" sz="2000" spc="-1" strike="noStrike">
              <a:solidFill>
                <a:srgbClr val="3c4743"/>
              </a:solidFill>
              <a:latin typeface="Calibri"/>
            </a:endParaRPr>
          </a:p>
          <a:p>
            <a:endParaRPr b="0" lang="en-US" sz="2000" spc="-1" strike="noStrike">
              <a:solidFill>
                <a:srgbClr val="3c4743"/>
              </a:solidFill>
              <a:latin typeface="Calibri"/>
            </a:endParaRPr>
          </a:p>
        </p:txBody>
      </p:sp>
      <p:pic>
        <p:nvPicPr>
          <p:cNvPr id="107" name="Picture 1" descr=""/>
          <p:cNvPicPr/>
          <p:nvPr/>
        </p:nvPicPr>
        <p:blipFill>
          <a:blip r:embed="rId1"/>
          <a:stretch/>
        </p:blipFill>
        <p:spPr>
          <a:xfrm>
            <a:off x="4548240" y="5196960"/>
            <a:ext cx="3094920" cy="133452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File Transfer Problem:</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2)</a:t>
            </a:r>
            <a:endParaRPr b="0" lang="en-US" sz="3000" spc="-1" strike="noStrike">
              <a:solidFill>
                <a:srgbClr val="3c4743"/>
              </a:solidFill>
              <a:latin typeface="Calibri"/>
            </a:endParaRPr>
          </a:p>
        </p:txBody>
      </p:sp>
      <p:sp>
        <p:nvSpPr>
          <p:cNvPr id="109" name="TextShape 2"/>
          <p:cNvSpPr txBox="1"/>
          <p:nvPr/>
        </p:nvSpPr>
        <p:spPr>
          <a:xfrm>
            <a:off x="1280160" y="1962000"/>
            <a:ext cx="9628200" cy="442908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Threats:</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When Host A reads the file stored in its file system, is it, at that moment, holding the correct data? Hardware faults?</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The file system, file transfer program, or the network itself might incorrectly read the data passed.</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Are bits in the packets sent over the network properly preserved? Do all the packets make it to Host B?</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What happens if Host A or Host B crashes?</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The End to End argument tells us our File Transfer Program must be smart enough to handle these threats, and not the individual components.</a:t>
            </a:r>
            <a:endParaRPr b="0" lang="en-US" sz="2200" spc="-1" strike="noStrike">
              <a:solidFill>
                <a:srgbClr val="3c4743"/>
              </a:solidFill>
              <a:latin typeface="Calibri"/>
            </a:endParaRPr>
          </a:p>
          <a:p>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File Transfer Problem:</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2)</a:t>
            </a:r>
            <a:endParaRPr b="0" lang="en-US" sz="3000" spc="-1" strike="noStrike">
              <a:solidFill>
                <a:srgbClr val="3c4743"/>
              </a:solidFill>
              <a:latin typeface="Calibri"/>
            </a:endParaRPr>
          </a:p>
        </p:txBody>
      </p:sp>
      <p:sp>
        <p:nvSpPr>
          <p:cNvPr id="111" name="TextShape 2"/>
          <p:cNvSpPr txBox="1"/>
          <p:nvPr/>
        </p:nvSpPr>
        <p:spPr>
          <a:xfrm>
            <a:off x="1280160" y="1962000"/>
            <a:ext cx="9628200" cy="4429080"/>
          </a:xfrm>
          <a:prstGeom prst="rect">
            <a:avLst/>
          </a:prstGeom>
          <a:noFill/>
          <a:ln>
            <a:noFill/>
          </a:ln>
        </p:spPr>
        <p:txBody>
          <a:bodyPr>
            <a:no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Traditional Approach for File Transfer Program’s Features:</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Make duplicate copies</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Timeout/retry system</a:t>
            </a:r>
            <a:endParaRPr b="0" lang="en-US" sz="20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Redundancy for error detection and crash recovery. </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This facilitates the need for careful difficult programming of Host A’s file system, file transfer system, and the network’s protocols itself. </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These programs will likely be written by multiple programmers increasing the chances of error.</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Effective Counter measures are expensive, and ultimately not worth the little value of true reliability or the tradeoffs of performance.</a:t>
            </a:r>
            <a:endParaRPr b="0" lang="en-US" sz="22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280160" y="466200"/>
            <a:ext cx="9628200" cy="1361880"/>
          </a:xfrm>
          <a:prstGeom prst="rect">
            <a:avLst/>
          </a:prstGeom>
          <a:noFill/>
          <a:ln>
            <a:noFill/>
          </a:ln>
        </p:spPr>
        <p:txBody>
          <a:bodyPr anchor="ctr">
            <a:noAutofit/>
          </a:bodyPr>
          <a:p>
            <a:pPr>
              <a:lnSpc>
                <a:spcPct val="95000"/>
              </a:lnSpc>
            </a:pPr>
            <a:r>
              <a:rPr b="0" lang="en-US" sz="3000" spc="-1" strike="noStrike">
                <a:solidFill>
                  <a:srgbClr val="e5e6da"/>
                </a:solidFill>
                <a:latin typeface="Calibri"/>
              </a:rPr>
              <a:t>File Transfer Problem:</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	</a:t>
            </a:r>
            <a:r>
              <a:rPr b="0" lang="en-US" sz="3000" spc="-1" strike="noStrike">
                <a:solidFill>
                  <a:srgbClr val="e5e6da"/>
                </a:solidFill>
                <a:latin typeface="Calibri"/>
              </a:rPr>
              <a:t>(Page 2)</a:t>
            </a:r>
            <a:endParaRPr b="0" lang="en-US" sz="3000" spc="-1" strike="noStrike">
              <a:solidFill>
                <a:srgbClr val="3c4743"/>
              </a:solidFill>
              <a:latin typeface="Calibri"/>
            </a:endParaRPr>
          </a:p>
        </p:txBody>
      </p:sp>
      <p:sp>
        <p:nvSpPr>
          <p:cNvPr id="113" name="TextShape 2"/>
          <p:cNvSpPr txBox="1"/>
          <p:nvPr/>
        </p:nvSpPr>
        <p:spPr>
          <a:xfrm>
            <a:off x="1280160" y="1962000"/>
            <a:ext cx="9628200" cy="4429080"/>
          </a:xfrm>
          <a:prstGeom prst="rect">
            <a:avLst/>
          </a:prstGeom>
          <a:noFill/>
          <a:ln>
            <a:noFill/>
          </a:ln>
        </p:spPr>
        <p:txBody>
          <a:bodyPr>
            <a:normAutofit/>
          </a:bodyPr>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End to End Approach: “end to end check and retry”</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To fix the first threat, store a checksum with each file before sending across the network. Host B then reads the file, recalculates the checksum and sends the value ack to host A, where it is compared with the checksum of the original. If the two checksums are equal, the file transfer application declares the transaction successful. If it fails, something went wrong.</a:t>
            </a:r>
            <a:endParaRPr b="0" lang="en-US" sz="2000" spc="-1" strike="noStrike">
              <a:solidFill>
                <a:srgbClr val="3c4743"/>
              </a:solidFill>
              <a:latin typeface="Calibri"/>
            </a:endParaRPr>
          </a:p>
          <a:p>
            <a:pPr marL="228600" indent="-228240">
              <a:lnSpc>
                <a:spcPct val="100000"/>
              </a:lnSpc>
              <a:spcBef>
                <a:spcPts val="1500"/>
              </a:spcBef>
              <a:buClr>
                <a:srgbClr val="3c4743"/>
              </a:buClr>
              <a:buFont typeface="Wingdings" charset="2"/>
              <a:buChar char=""/>
            </a:pPr>
            <a:r>
              <a:rPr b="0" lang="en-US" sz="2200" spc="-1" strike="noStrike">
                <a:solidFill>
                  <a:srgbClr val="3c4743"/>
                </a:solidFill>
                <a:latin typeface="Calibri"/>
              </a:rPr>
              <a:t>“</a:t>
            </a:r>
            <a:r>
              <a:rPr b="0" lang="en-US" sz="2200" spc="-1" strike="noStrike">
                <a:solidFill>
                  <a:srgbClr val="3c4743"/>
                </a:solidFill>
                <a:latin typeface="Calibri"/>
              </a:rPr>
              <a:t>The argument: in order to achieve careful file transfer, the application program that performs the transfer must supply a file-transfer-specific, end-to-end reliability guarantee – in this case, a checksum to detect failures and a retry/commit plan. For the data communication system to go out of its way to be extraordinarily reliable does not reduce the burden of the application program to ensure reliability”[1]</a:t>
            </a:r>
            <a:endParaRPr b="0" lang="en-US" sz="2200" spc="-1" strike="noStrike">
              <a:solidFill>
                <a:srgbClr val="3c4743"/>
              </a:solidFill>
              <a:latin typeface="Calibri"/>
            </a:endParaRPr>
          </a:p>
          <a:p>
            <a:pPr lvl="1" marL="685800" indent="-228240">
              <a:lnSpc>
                <a:spcPct val="100000"/>
              </a:lnSpc>
              <a:spcBef>
                <a:spcPts val="300"/>
              </a:spcBef>
              <a:buClr>
                <a:srgbClr val="3c4743"/>
              </a:buClr>
              <a:buFont typeface="Wingdings" charset="2"/>
              <a:buChar char=""/>
            </a:pPr>
            <a:r>
              <a:rPr b="0" lang="en-US" sz="2000" spc="-1" strike="noStrike">
                <a:solidFill>
                  <a:srgbClr val="3c4743"/>
                </a:solidFill>
                <a:latin typeface="Calibri"/>
              </a:rPr>
              <a:t>Thus, it is redundant of the communication system, since the application has to do it anyway.</a:t>
            </a:r>
            <a:endParaRPr b="0" lang="en-US" sz="2000" spc="-1" strike="noStrike">
              <a:solidFill>
                <a:srgbClr val="3c4743"/>
              </a:solidFill>
              <a:latin typeface="Calibri"/>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1348</TotalTime>
  <Application>LibreOffice/6.1.6.3$Linux_X86_64 LibreOffice_project/10$Build-3</Application>
  <Words>3068</Words>
  <Paragraphs>196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2020-01-27T03:24:18Z</dcterms:created>
  <dc:creator>Richard Brown</dc:creator>
  <dc:description/>
  <dc:language>en-US</dc:language>
  <cp:lastModifiedBy>Richard Brown</cp:lastModifiedBy>
  <dcterms:modified xsi:type="dcterms:W3CDTF">2020-01-28T21:01:41Z</dcterms:modified>
  <cp:revision>31</cp:revision>
  <dc:subject/>
  <dc:title>END-TO-END ARGUMENTS IN SYSTEM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