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483" r:id="rId2"/>
    <p:sldId id="617" r:id="rId3"/>
    <p:sldId id="484" r:id="rId4"/>
    <p:sldId id="614" r:id="rId5"/>
    <p:sldId id="629" r:id="rId6"/>
    <p:sldId id="485" r:id="rId7"/>
    <p:sldId id="618" r:id="rId8"/>
    <p:sldId id="650" r:id="rId9"/>
    <p:sldId id="649" r:id="rId10"/>
    <p:sldId id="648" r:id="rId11"/>
    <p:sldId id="660" r:id="rId12"/>
    <p:sldId id="659" r:id="rId13"/>
    <p:sldId id="651" r:id="rId14"/>
    <p:sldId id="487" r:id="rId15"/>
    <p:sldId id="488" r:id="rId16"/>
    <p:sldId id="491" r:id="rId17"/>
    <p:sldId id="489" r:id="rId18"/>
    <p:sldId id="493" r:id="rId19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330D02-BBAE-44CF-8ACB-D0197FEEF679}">
          <p14:sldIdLst>
            <p14:sldId id="483"/>
            <p14:sldId id="617"/>
            <p14:sldId id="484"/>
            <p14:sldId id="614"/>
            <p14:sldId id="629"/>
            <p14:sldId id="485"/>
            <p14:sldId id="618"/>
            <p14:sldId id="650"/>
            <p14:sldId id="649"/>
            <p14:sldId id="648"/>
          </p14:sldIdLst>
        </p14:section>
        <p14:section name="Untitled Section" id="{62595F39-0F35-48B7-B398-385EF40FB700}">
          <p14:sldIdLst>
            <p14:sldId id="660"/>
            <p14:sldId id="659"/>
            <p14:sldId id="651"/>
            <p14:sldId id="487"/>
            <p14:sldId id="488"/>
            <p14:sldId id="491"/>
            <p14:sldId id="489"/>
            <p14:sldId id="493"/>
          </p14:sldIdLst>
        </p14:section>
        <p14:section name="Untitled Section" id="{15E07335-EB3D-46BE-92B1-BAEB3F55E6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00CC"/>
    <a:srgbClr val="000099"/>
    <a:srgbClr val="00005C"/>
    <a:srgbClr val="00246C"/>
    <a:srgbClr val="001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52" d="100"/>
          <a:sy n="52" d="100"/>
        </p:scale>
        <p:origin x="46" y="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4471" cy="4667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vi-VN"/>
              <a:t>KTL cơ bản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8734" y="1"/>
            <a:ext cx="3014471" cy="4667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Bậc đại học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82"/>
            <a:ext cx="3014471" cy="466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www.mfe.edu.vn/buiduonghai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8734" y="8842382"/>
            <a:ext cx="3014471" cy="466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5C9FB-7861-41E4-A6B5-0D008382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92437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vi-VN"/>
              <a:t>KTL cơ bản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Bậc đại học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5" y="4480005"/>
            <a:ext cx="5563870" cy="3665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www.mfe.edu.vn/buiduonghai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064A6-DDBE-4A9E-AF13-36E72A6B0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9494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STATISTICS –  Bui Duong Hai –  NEU – www.mfe.edu.vn/buiduonghai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STATISTICS –  Bui Duong Hai –  NEU – www.mfe.edu.vn/buiduonghai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6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STATISTICS –  Bui Duong Hai –  NEU – www.mfe.edu.vn/buiduonghai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6563"/>
            <a:ext cx="9144000" cy="757242"/>
          </a:xfrm>
          <a:solidFill>
            <a:srgbClr val="0000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>
            <a:normAutofit/>
          </a:bodyPr>
          <a:lstStyle>
            <a:lvl1pPr marL="228600" indent="0">
              <a:lnSpc>
                <a:spcPct val="100000"/>
              </a:lnSpc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98600"/>
            <a:ext cx="8534400" cy="4859867"/>
          </a:xfr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12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>
                <a:latin typeface="Cambria" pitchFamily="18" charset="0"/>
                <a:ea typeface="Cambria Math" panose="02040503050406030204" pitchFamily="18" charset="0"/>
              </a:defRPr>
            </a:lvl1pPr>
            <a:lvl2pPr marL="914400" indent="-457200">
              <a:lnSpc>
                <a:spcPct val="100000"/>
              </a:lnSpc>
              <a:spcBef>
                <a:spcPts val="12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latin typeface="Cambria" pitchFamily="18" charset="0"/>
                <a:ea typeface="Cambria Math" panose="02040503050406030204" pitchFamily="18" charset="0"/>
              </a:defRPr>
            </a:lvl2pPr>
            <a:lvl3pPr marL="1371600" indent="-457200">
              <a:lnSpc>
                <a:spcPct val="100000"/>
              </a:lnSpc>
              <a:spcBef>
                <a:spcPts val="1200"/>
              </a:spcBef>
              <a:buClr>
                <a:srgbClr val="000099"/>
              </a:buClr>
              <a:buFont typeface="Arial" pitchFamily="34" charset="0"/>
              <a:buChar char="•"/>
              <a:defRPr sz="2800">
                <a:latin typeface="Cambria" pitchFamily="18" charset="0"/>
                <a:ea typeface="Cambria Math" panose="02040503050406030204" pitchFamily="18" charset="0"/>
              </a:defRPr>
            </a:lvl3pPr>
            <a:lvl4pPr marL="1828800" indent="-457200"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 marL="2286000" indent="-457200"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6266"/>
            <a:ext cx="8170333" cy="321733"/>
          </a:xfrm>
          <a:solidFill>
            <a:srgbClr val="000099"/>
          </a:solidFill>
        </p:spPr>
        <p:txBody>
          <a:bodyPr/>
          <a:lstStyle>
            <a:lvl1pPr algn="l">
              <a:defRPr sz="1400" b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KINH TẾ LƯỢNG 1 – 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–  NEU – www.mfe.edu.vn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0334" y="6484937"/>
            <a:ext cx="762000" cy="365125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D07DAF4C-2E39-487D-B187-8EF1FD56B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330092"/>
            <a:ext cx="9144000" cy="12647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0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STATISTICS –  Bui Duong Hai –  NEU – www.mfe.edu.vn/buiduonghai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STATISTICS –  Bui Duong Hai –  NEU – www.mfe.edu.vn/buiduonghai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STATISTICS –  Bui Duong Hai –  NEU – www.mfe.edu.vn/buiduonghai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4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STATISTICS –  Bui Duong Hai –  NEU – www.mfe.edu.vn/buiduonghai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STATISTICS –  Bui Duong Hai –  NEU – www.mfe.edu.vn/buiduonghai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4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STATISTICS –  Bui Duong Hai –  NEU – www.mfe.edu.vn/buiduonghai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4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STATISTICS –  Bui Duong Hai –  NEU – www.mfe.edu.vn/buiduonghai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1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BUSINESS STATISTICS –  Bui Duong Hai –  NEU – www.mfe.edu.vn/buiduonghai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DAF4C-2E39-487D-B187-8EF1FD56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8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6563"/>
            <a:ext cx="9144000" cy="540964"/>
          </a:xfrm>
        </p:spPr>
        <p:txBody>
          <a:bodyPr>
            <a:normAutofit fontScale="90000"/>
          </a:bodyPr>
          <a:lstStyle/>
          <a:p>
            <a:r>
              <a:rPr lang="en-US" sz="3800" dirty="0" err="1"/>
              <a:t>Chương</a:t>
            </a:r>
            <a:r>
              <a:rPr lang="en-US" sz="3800" dirty="0"/>
              <a:t> 5. KIỂM ĐỊNH LỰA CHỌN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916" y="1498601"/>
            <a:ext cx="8727684" cy="4955988"/>
          </a:xfrm>
        </p:spPr>
        <p:txBody>
          <a:bodyPr>
            <a:normAutofit fontScale="92500"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logic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OLS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phãm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Khi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OLS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OLS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1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6563"/>
            <a:ext cx="9144000" cy="668850"/>
          </a:xfrm>
        </p:spPr>
        <p:txBody>
          <a:bodyPr>
            <a:normAutofit fontScale="90000"/>
          </a:bodyPr>
          <a:lstStyle/>
          <a:p>
            <a:r>
              <a:rPr lang="en-US" dirty="0"/>
              <a:t>5.3.2.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266092"/>
                <a:ext cx="8534400" cy="539847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Ước </a:t>
                </a:r>
                <a:r>
                  <a:rPr lang="en-US" dirty="0" err="1"/>
                  <a:t>lượng</a:t>
                </a:r>
                <a:r>
                  <a:rPr lang="en-US" dirty="0"/>
                  <a:t> OLS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chệch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            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 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suy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(</a:t>
                </a:r>
                <a:r>
                  <a:rPr lang="en-US" dirty="0" err="1"/>
                  <a:t>khoảng</a:t>
                </a:r>
                <a:r>
                  <a:rPr lang="en-US" dirty="0"/>
                  <a:t> tin </a:t>
                </a:r>
                <a:r>
                  <a:rPr lang="en-US" dirty="0" err="1"/>
                  <a:t>cậy</a:t>
                </a:r>
                <a:r>
                  <a:rPr lang="en-US" dirty="0"/>
                  <a:t>, </a:t>
                </a:r>
                <a:r>
                  <a:rPr lang="en-US" dirty="0" err="1"/>
                  <a:t>kiểm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giả</a:t>
                </a:r>
                <a:r>
                  <a:rPr lang="en-US" dirty="0"/>
                  <a:t> </a:t>
                </a:r>
                <a:r>
                  <a:rPr lang="en-US" dirty="0" err="1"/>
                  <a:t>thiết</a:t>
                </a:r>
                <a:r>
                  <a:rPr lang="en-US" dirty="0"/>
                  <a:t>) </a:t>
                </a:r>
                <a:r>
                  <a:rPr lang="en-US" dirty="0" err="1"/>
                  <a:t>về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không </a:t>
                </a:r>
                <a:r>
                  <a:rPr lang="en-US" dirty="0" err="1"/>
                  <a:t>đáng</a:t>
                </a:r>
                <a:r>
                  <a:rPr lang="en-US" dirty="0"/>
                  <a:t> tin </a:t>
                </a:r>
                <a:r>
                  <a:rPr lang="en-US" dirty="0" err="1"/>
                  <a:t>cậy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  <a:tabLst>
                    <a:tab pos="117475" algn="l"/>
                  </a:tabLst>
                </a:pPr>
                <a:endParaRPr lang="en-US" dirty="0"/>
              </a:p>
              <a:p>
                <a:r>
                  <a:rPr lang="en-US" dirty="0"/>
                  <a:t>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</a:t>
                </a:r>
                <a:r>
                  <a:rPr lang="en-US" dirty="0" err="1"/>
                  <a:t>chệch</a:t>
                </a:r>
                <a:r>
                  <a:rPr lang="en-US" dirty="0"/>
                  <a:t>: 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khác không</a:t>
                </a:r>
                <a:r>
                  <a:rPr lang="en-US" dirty="0">
                    <a:sym typeface="Wingdings" panose="05000000000000000000" pitchFamily="2" charset="2"/>
                  </a:rPr>
                  <a:t> không </a:t>
                </a:r>
                <a:r>
                  <a:rPr lang="en-US" dirty="0" err="1">
                    <a:sym typeface="Wingdings" panose="05000000000000000000" pitchFamily="2" charset="2"/>
                  </a:rPr>
                  <a:t>còn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là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vi-VN" dirty="0">
                    <a:sym typeface="Wingdings" panose="05000000000000000000" pitchFamily="2" charset="2"/>
                  </a:rPr>
                  <a:t>ư</a:t>
                </a:r>
                <a:r>
                  <a:rPr lang="en-US" dirty="0" err="1">
                    <a:sym typeface="Wingdings" panose="05000000000000000000" pitchFamily="2" charset="2"/>
                  </a:rPr>
                  <a:t>ớc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lượng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vững</a:t>
                </a:r>
                <a:r>
                  <a:rPr lang="en-US" dirty="0">
                    <a:sym typeface="Wingdings" panose="05000000000000000000" pitchFamily="2" charset="2"/>
                  </a:rPr>
                  <a:t>. </a:t>
                </a:r>
                <a:r>
                  <a:rPr lang="en-US" dirty="0" err="1">
                    <a:sym typeface="Wingdings" panose="05000000000000000000" pitchFamily="2" charset="2"/>
                  </a:rPr>
                  <a:t>Tuy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nhiên</a:t>
                </a:r>
                <a:r>
                  <a:rPr lang="en-US" dirty="0">
                    <a:sym typeface="Wingdings" panose="05000000000000000000" pitchFamily="2" charset="2"/>
                  </a:rPr>
                  <a:t> không </a:t>
                </a:r>
                <a:r>
                  <a:rPr lang="en-US" dirty="0" err="1">
                    <a:sym typeface="Wingdings" panose="05000000000000000000" pitchFamily="2" charset="2"/>
                  </a:rPr>
                  <a:t>tính</a:t>
                </a:r>
                <a:r>
                  <a:rPr lang="en-US" dirty="0">
                    <a:sym typeface="Wingdings" panose="05000000000000000000" pitchFamily="2" charset="2"/>
                  </a:rPr>
                  <a:t> đ</a:t>
                </a:r>
                <a:r>
                  <a:rPr lang="vi-VN" dirty="0">
                    <a:sym typeface="Wingdings" panose="05000000000000000000" pitchFamily="2" charset="2"/>
                  </a:rPr>
                  <a:t>ư</a:t>
                </a:r>
                <a:r>
                  <a:rPr lang="en-US" dirty="0" err="1">
                    <a:sym typeface="Wingdings" panose="05000000000000000000" pitchFamily="2" charset="2"/>
                  </a:rPr>
                  <a:t>ợc</a:t>
                </a:r>
                <a:r>
                  <a:rPr lang="en-US" dirty="0">
                    <a:sym typeface="Wingdings" panose="05000000000000000000" pitchFamily="2" charset="2"/>
                  </a:rPr>
                  <a:t> (?)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266092"/>
                <a:ext cx="8534400" cy="5398477"/>
              </a:xfrm>
              <a:blipFill>
                <a:blip r:embed="rId3"/>
                <a:stretch>
                  <a:fillRect l="-1429" t="-2034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E5056C-D96F-4CFA-A775-1D1DA5722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0F47A25-41E5-4A28-B7B7-E6096BB9A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180604"/>
              </p:ext>
            </p:extLst>
          </p:nvPr>
        </p:nvGraphicFramePr>
        <p:xfrm>
          <a:off x="5187462" y="3027469"/>
          <a:ext cx="1406769" cy="1317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965160" progId="Equation.DSMT4">
                  <p:embed/>
                </p:oleObj>
              </mc:Choice>
              <mc:Fallback>
                <p:oleObj name="Equation" r:id="rId4" imgW="1104840" imgH="965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462" y="3027469"/>
                        <a:ext cx="1406769" cy="13177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>
            <a:extLst>
              <a:ext uri="{FF2B5EF4-FFF2-40B4-BE49-F238E27FC236}">
                <a16:creationId xmlns:a16="http://schemas.microsoft.com/office/drawing/2014/main" id="{57275A2A-55E4-4DD7-981F-B7C49AAE5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E7DE698-FBB8-404D-B377-CEB77425BB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205839"/>
              </p:ext>
            </p:extLst>
          </p:nvPr>
        </p:nvGraphicFramePr>
        <p:xfrm>
          <a:off x="2407017" y="4566137"/>
          <a:ext cx="3700484" cy="87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98520" imgH="736560" progId="Equation.DSMT4">
                  <p:embed/>
                </p:oleObj>
              </mc:Choice>
              <mc:Fallback>
                <p:oleObj name="Equation" r:id="rId6" imgW="3098520" imgH="736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17" y="4566137"/>
                        <a:ext cx="3700484" cy="8777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622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6563"/>
            <a:ext cx="9144000" cy="68448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chệch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2277" y="1231990"/>
                <a:ext cx="8664400" cy="54618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Mô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đủ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: </a:t>
                </a:r>
                <a:r>
                  <a:rPr lang="en-US" i="1" dirty="0"/>
                  <a:t>Y</a:t>
                </a:r>
                <a:r>
                  <a:rPr lang="en-US" dirty="0"/>
                  <a:t> = </a:t>
                </a:r>
                <a:r>
                  <a:rPr lang="el-GR" i="1" dirty="0"/>
                  <a:t>β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dirty="0"/>
                  <a:t>  + </a:t>
                </a:r>
                <a:r>
                  <a:rPr lang="el-GR" i="1" dirty="0"/>
                  <a:t>β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i="1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  + </a:t>
                </a:r>
                <a:r>
                  <a:rPr lang="el-GR" i="1" dirty="0"/>
                  <a:t>β</a:t>
                </a:r>
                <a:r>
                  <a:rPr lang="en-US" baseline="-25000" dirty="0">
                    <a:sym typeface="Symbol" panose="05050102010706020507" pitchFamily="18" charset="2"/>
                  </a:rPr>
                  <a:t>3</a:t>
                </a:r>
                <a:r>
                  <a:rPr lang="en-US" i="1" dirty="0"/>
                  <a:t>X</a:t>
                </a:r>
                <a:r>
                  <a:rPr lang="en-US" baseline="-25000" dirty="0"/>
                  <a:t>3</a:t>
                </a:r>
                <a:r>
                  <a:rPr lang="en-US" dirty="0"/>
                  <a:t> + </a:t>
                </a:r>
                <a:r>
                  <a:rPr lang="en-US" i="1" dirty="0"/>
                  <a:t>u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            (*)</a:t>
                </a:r>
              </a:p>
              <a:p>
                <a:pPr marL="0" indent="0">
                  <a:buNone/>
                </a:pPr>
                <a:r>
                  <a:rPr lang="en-US" i="1" dirty="0"/>
                  <a:t>       </a:t>
                </a:r>
                <a:r>
                  <a:rPr lang="en-US" i="1" dirty="0" err="1"/>
                  <a:t>cov</a:t>
                </a:r>
                <a:r>
                  <a:rPr lang="en-US" i="1" dirty="0"/>
                  <a:t>(X</a:t>
                </a:r>
                <a:r>
                  <a:rPr lang="en-US" i="1" baseline="-25000" dirty="0"/>
                  <a:t>2 </a:t>
                </a:r>
                <a:r>
                  <a:rPr lang="en-US" i="1" dirty="0"/>
                  <a:t>, u) = 0; </a:t>
                </a:r>
                <a:r>
                  <a:rPr lang="en-US" i="1" dirty="0" err="1"/>
                  <a:t>cov</a:t>
                </a:r>
                <a:r>
                  <a:rPr lang="en-US" i="1" dirty="0"/>
                  <a:t>(X</a:t>
                </a:r>
                <a:r>
                  <a:rPr lang="en-US" i="1" baseline="-25000" dirty="0"/>
                  <a:t>3 </a:t>
                </a:r>
                <a:r>
                  <a:rPr lang="en-US" i="1" dirty="0"/>
                  <a:t>, u) = 0; </a:t>
                </a:r>
                <a:r>
                  <a:rPr lang="en-US" i="1" dirty="0" err="1"/>
                  <a:t>cov</a:t>
                </a:r>
                <a:r>
                  <a:rPr lang="en-US" i="1" dirty="0"/>
                  <a:t>(X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 , X</a:t>
                </a:r>
                <a:r>
                  <a:rPr lang="en-US" i="1" baseline="-25000" dirty="0"/>
                  <a:t>3</a:t>
                </a:r>
                <a:r>
                  <a:rPr lang="en-US" i="1" dirty="0"/>
                  <a:t> 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i="1" dirty="0"/>
                  <a:t> 0</a:t>
                </a:r>
              </a:p>
              <a:p>
                <a:pPr marL="0" indent="0">
                  <a:buNone/>
                </a:pPr>
                <a:r>
                  <a:rPr lang="en-US" i="1" dirty="0"/>
                  <a:t>Y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i="1" dirty="0"/>
                  <a:t> = </a:t>
                </a:r>
                <a:r>
                  <a:rPr lang="el-GR" i="1" dirty="0"/>
                  <a:t>β</a:t>
                </a:r>
                <a:r>
                  <a:rPr lang="en-US" baseline="-25000" dirty="0">
                    <a:sym typeface="Symbol" panose="05050102010706020507" pitchFamily="18" charset="2"/>
                  </a:rPr>
                  <a:t>2 </a:t>
                </a:r>
                <a:r>
                  <a:rPr lang="en-US" dirty="0">
                    <a:sym typeface="Symbol" panose="05050102010706020507" pitchFamily="18" charset="2"/>
                  </a:rPr>
                  <a:t>(X</a:t>
                </a:r>
                <a:r>
                  <a:rPr lang="en-US" baseline="-25000" dirty="0">
                    <a:sym typeface="Symbol" panose="05050102010706020507" pitchFamily="18" charset="2"/>
                  </a:rPr>
                  <a:t>2i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)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:r>
                  <a:rPr lang="el-GR" i="1" dirty="0"/>
                  <a:t>β</a:t>
                </a:r>
                <a:r>
                  <a:rPr lang="en-US" baseline="-25000" dirty="0">
                    <a:sym typeface="Symbol" panose="05050102010706020507" pitchFamily="18" charset="2"/>
                  </a:rPr>
                  <a:t>3</a:t>
                </a:r>
                <a:r>
                  <a:rPr lang="en-US" i="1" dirty="0"/>
                  <a:t>X</a:t>
                </a:r>
                <a:r>
                  <a:rPr lang="en-US" baseline="-25000" dirty="0"/>
                  <a:t>3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b="0" i="0" baseline="-25000" dirty="0" smtClean="0">
                        <a:sym typeface="Symbol" panose="05050102010706020507" pitchFamily="18" charset="2"/>
                      </a:rPr>
                      <m:t>3</m:t>
                    </m:r>
                    <m:r>
                      <m:rPr>
                        <m:nor/>
                      </m:rPr>
                      <a:rPr lang="en-US" b="0" i="0" baseline="-25000" dirty="0" smtClean="0">
                        <a:sym typeface="Symbol" panose="05050102010706020507" pitchFamily="18" charset="2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)</m:t>
                    </m:r>
                  </m:oMath>
                </a14:m>
                <a:r>
                  <a:rPr lang="en-US" dirty="0"/>
                  <a:t>+ u</a:t>
                </a:r>
                <a:r>
                  <a:rPr lang="en-US" baseline="-25000" dirty="0"/>
                  <a:t>1i</a:t>
                </a:r>
                <a:r>
                  <a:rPr lang="en-US" dirty="0"/>
                  <a:t> -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 = </a:t>
                </a:r>
                <a:r>
                  <a:rPr lang="el-GR" i="1" dirty="0"/>
                  <a:t>β</a:t>
                </a:r>
                <a:r>
                  <a:rPr lang="en-US" baseline="-25000" dirty="0">
                    <a:sym typeface="Symbol" panose="05050102010706020507" pitchFamily="18" charset="2"/>
                  </a:rPr>
                  <a:t>2 </a:t>
                </a:r>
                <a:r>
                  <a:rPr lang="en-US" dirty="0">
                    <a:sym typeface="Symbol" panose="05050102010706020507" pitchFamily="18" charset="2"/>
                  </a:rPr>
                  <a:t>x</a:t>
                </a:r>
                <a:r>
                  <a:rPr lang="en-US" baseline="-25000" dirty="0">
                    <a:sym typeface="Symbol" panose="05050102010706020507" pitchFamily="18" charset="2"/>
                  </a:rPr>
                  <a:t>2i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:r>
                  <a:rPr lang="el-GR" i="1" dirty="0"/>
                  <a:t>β</a:t>
                </a:r>
                <a:r>
                  <a:rPr lang="en-US" baseline="-25000" dirty="0">
                    <a:sym typeface="Symbol" panose="05050102010706020507" pitchFamily="18" charset="2"/>
                  </a:rPr>
                  <a:t>3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en-US" baseline="-25000" dirty="0">
                        <a:sym typeface="Symbol" panose="05050102010706020507" pitchFamily="18" charset="2"/>
                      </a:rPr>
                      <m:t>3</m:t>
                    </m:r>
                    <m:r>
                      <m:rPr>
                        <m:nor/>
                      </m:rPr>
                      <a:rPr lang="en-US" baseline="-25000" dirty="0">
                        <a:sym typeface="Symbol" panose="05050102010706020507" pitchFamily="18" charset="2"/>
                      </a:rPr>
                      <m:t>i</m:t>
                    </m:r>
                  </m:oMath>
                </a14:m>
                <a:r>
                  <a:rPr lang="en-US" dirty="0"/>
                  <a:t>+ 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i="1" dirty="0" err="1"/>
                  <a:t>Thay</a:t>
                </a:r>
                <a:r>
                  <a:rPr lang="en-US" i="1" dirty="0"/>
                  <a:t> </a:t>
                </a:r>
                <a:r>
                  <a:rPr lang="en-US" i="1" dirty="0" err="1"/>
                  <a:t>vì</a:t>
                </a:r>
                <a:r>
                  <a:rPr lang="en-US" i="1" dirty="0"/>
                  <a:t> </a:t>
                </a:r>
                <a:r>
                  <a:rPr lang="vi-VN" i="1" dirty="0"/>
                  <a:t>ư</a:t>
                </a:r>
                <a:r>
                  <a:rPr lang="en-US" i="1" dirty="0" err="1"/>
                  <a:t>ớc</a:t>
                </a:r>
                <a:r>
                  <a:rPr lang="en-US" i="1" dirty="0"/>
                  <a:t> </a:t>
                </a:r>
                <a:r>
                  <a:rPr lang="en-US" i="1" dirty="0" err="1"/>
                  <a:t>lượng</a:t>
                </a:r>
                <a:r>
                  <a:rPr lang="en-US" i="1" dirty="0"/>
                  <a:t> (*), </a:t>
                </a:r>
                <a:r>
                  <a:rPr lang="en-US" i="1" dirty="0" err="1"/>
                  <a:t>lại</a:t>
                </a:r>
                <a:r>
                  <a:rPr lang="en-US" i="1" dirty="0"/>
                  <a:t> </a:t>
                </a:r>
                <a:r>
                  <a:rPr lang="vi-VN" i="1" dirty="0"/>
                  <a:t>ư</a:t>
                </a:r>
                <a:r>
                  <a:rPr lang="en-US" i="1" dirty="0" err="1"/>
                  <a:t>ớc</a:t>
                </a:r>
                <a:r>
                  <a:rPr lang="en-US" i="1" dirty="0"/>
                  <a:t> </a:t>
                </a:r>
                <a:r>
                  <a:rPr lang="en-US" i="1" dirty="0" err="1"/>
                  <a:t>lượng</a:t>
                </a:r>
                <a:r>
                  <a:rPr lang="en-US" i="1" dirty="0"/>
                  <a:t> (**)  </a:t>
                </a:r>
              </a:p>
              <a:p>
                <a:pPr marL="0" indent="0">
                  <a:buNone/>
                </a:pPr>
                <a:r>
                  <a:rPr lang="en-US" i="1" dirty="0"/>
                  <a:t> Y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dirty="0"/>
                  <a:t> 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i="1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  + </a:t>
                </a:r>
                <a:r>
                  <a:rPr lang="en-US" i="1" dirty="0"/>
                  <a:t>u</a:t>
                </a:r>
                <a:r>
                  <a:rPr lang="en-US" i="1" baseline="-25000" dirty="0"/>
                  <a:t>2                       </a:t>
                </a:r>
                <a:r>
                  <a:rPr lang="en-US" i="1" dirty="0"/>
                  <a:t>(**)</a:t>
                </a:r>
                <a:r>
                  <a:rPr lang="en-US" i="1" baseline="-25000" dirty="0"/>
                  <a:t>   </a:t>
                </a:r>
              </a:p>
              <a:p>
                <a:pPr marL="0" indent="0">
                  <a:buNone/>
                </a:pPr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baseline="-25000" dirty="0"/>
                  <a:t>          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277" y="1231990"/>
                <a:ext cx="8664400" cy="5461890"/>
              </a:xfrm>
              <a:blipFill>
                <a:blip r:embed="rId2"/>
                <a:stretch>
                  <a:fillRect l="-1478"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7DAF4C-2E39-487D-B187-8EF1FD56B900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8057BA9-15D5-4EBA-B5B8-A438705A7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A4D92F6-8893-4EEA-B860-C93AE78A3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171" y="310668"/>
            <a:ext cx="920141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3B441B3-1635-42D8-8DFD-25A5EE3526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35172" y="310668"/>
          <a:ext cx="225083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5200" imgH="838200" progId="Equation.DSMT4">
                  <p:embed/>
                </p:oleObj>
              </mc:Choice>
              <mc:Fallback>
                <p:oleObj name="Equation" r:id="rId3" imgW="2235200" imgH="8382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3B441B3-1635-42D8-8DFD-25A5EE3526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5172" y="310668"/>
                        <a:ext cx="2250833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F7C3F584-29F6-4B33-A22E-7FAE4F02D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581" y="0"/>
            <a:ext cx="922535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E6B0094-C809-4BE2-97A7-A16A1CD4E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2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19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6563"/>
            <a:ext cx="9144000" cy="68448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chệch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2277" y="1231990"/>
                <a:ext cx="8664400" cy="54618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baseline="-25000" dirty="0"/>
                  <a:t>    </a:t>
                </a:r>
              </a:p>
              <a:p>
                <a:pPr marL="0" indent="0">
                  <a:buNone/>
                </a:pPr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 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i="1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Dễ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baseline="-250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i="1" baseline="-25000" dirty="0"/>
                  <a:t>      </a:t>
                </a:r>
              </a:p>
              <a:p>
                <a:pPr marL="0" indent="0">
                  <a:buNone/>
                </a:pP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góc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→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277" y="1231990"/>
                <a:ext cx="8664400" cy="5461890"/>
              </a:xfrm>
              <a:blipFill>
                <a:blip r:embed="rId2"/>
                <a:stretch>
                  <a:fillRect l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7DAF4C-2E39-487D-B187-8EF1FD56B900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8057BA9-15D5-4EBA-B5B8-A438705A7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A4D92F6-8893-4EEA-B860-C93AE78A3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171" y="310668"/>
            <a:ext cx="920141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3B441B3-1635-42D8-8DFD-25A5EE3526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35172" y="310668"/>
          <a:ext cx="225083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5200" imgH="838200" progId="Equation.DSMT4">
                  <p:embed/>
                </p:oleObj>
              </mc:Choice>
              <mc:Fallback>
                <p:oleObj name="Equation" r:id="rId3" imgW="2235200" imgH="8382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3B441B3-1635-42D8-8DFD-25A5EE3526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5172" y="310668"/>
                        <a:ext cx="2250833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F7C3F584-29F6-4B33-A22E-7FAE4F02D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581" y="0"/>
            <a:ext cx="922535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E6B0094-C809-4BE2-97A7-A16A1CD4E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2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76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chệch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498600"/>
                <a:ext cx="8534400" cy="155786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b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: X</a:t>
                </a:r>
                <a:r>
                  <a:rPr lang="en-US" baseline="-25000" dirty="0"/>
                  <a:t>3</a:t>
                </a:r>
                <a:r>
                  <a:rPr lang="en-US" dirty="0"/>
                  <a:t>= a + bX</a:t>
                </a:r>
                <a:r>
                  <a:rPr lang="en-US" baseline="-25000" dirty="0"/>
                  <a:t>2</a:t>
                </a:r>
                <a:r>
                  <a:rPr lang="en-US" dirty="0"/>
                  <a:t> + v</a:t>
                </a:r>
              </a:p>
              <a:p>
                <a:pPr marL="0" indent="0">
                  <a:buNone/>
                </a:pPr>
                <a:r>
                  <a:rPr lang="en-US" dirty="0" err="1"/>
                  <a:t>Như</a:t>
                </a:r>
                <a:r>
                  <a:rPr lang="en-US" dirty="0"/>
                  <a:t> </a:t>
                </a:r>
                <a:r>
                  <a:rPr lang="en-US" dirty="0" err="1"/>
                  <a:t>vậy</a:t>
                </a:r>
                <a:r>
                  <a:rPr lang="en-US" dirty="0"/>
                  <a:t>: 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498600"/>
                <a:ext cx="8534400" cy="1557867"/>
              </a:xfrm>
              <a:blipFill>
                <a:blip r:embed="rId2"/>
                <a:stretch>
                  <a:fillRect l="-1429" t="-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270934" y="3166534"/>
              <a:ext cx="8669867" cy="31344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95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074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028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41460">
                    <a:tc>
                      <a:txBody>
                        <a:bodyPr/>
                        <a:lstStyle/>
                        <a:p>
                          <a:endParaRPr lang="en-US" sz="2800" dirty="0">
                            <a:latin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r>
                            <a:rPr lang="en-US" sz="2800" b="0" baseline="-2500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r>
                            <a:rPr lang="en-US" sz="2800" b="0" baseline="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X</a:t>
                          </a:r>
                          <a:r>
                            <a:rPr lang="en-US" sz="2800" b="0" baseline="-2500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r>
                            <a:rPr lang="en-US" sz="2800" b="0" baseline="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2800" b="0" baseline="0" dirty="0" err="1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tương</a:t>
                          </a:r>
                          <a:r>
                            <a:rPr lang="en-US" sz="2800" b="0" baseline="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2800" b="0" baseline="0" dirty="0" err="1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quan</a:t>
                          </a:r>
                          <a:r>
                            <a:rPr lang="en-US" sz="2800" b="0" baseline="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2800" b="0" baseline="0" dirty="0" err="1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dương</a:t>
                          </a:r>
                          <a:endParaRPr lang="en-US" sz="2800" b="0" baseline="0" dirty="0">
                            <a:latin typeface="Cambria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2800" b="0" baseline="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r</a:t>
                          </a:r>
                          <a:r>
                            <a:rPr lang="en-US" sz="2800" b="0" baseline="-2500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23</a:t>
                          </a:r>
                          <a:r>
                            <a:rPr lang="en-US" sz="2800" b="0" baseline="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&gt; 0</a:t>
                          </a:r>
                          <a:endParaRPr lang="en-US" sz="2800" b="0" dirty="0">
                            <a:latin typeface="Cambria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r>
                            <a:rPr lang="en-US" sz="2800" b="0" baseline="-2500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r>
                            <a:rPr lang="en-US" sz="2800" b="0" baseline="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X</a:t>
                          </a:r>
                          <a:r>
                            <a:rPr lang="en-US" sz="2800" b="0" baseline="-2500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r>
                            <a:rPr lang="en-US" sz="2800" b="0" baseline="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2800" b="0" baseline="0" dirty="0" err="1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tương</a:t>
                          </a:r>
                          <a:r>
                            <a:rPr lang="en-US" sz="2800" b="0" baseline="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2800" b="0" baseline="0" dirty="0" err="1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quan</a:t>
                          </a:r>
                          <a:r>
                            <a:rPr lang="en-US" sz="2800" b="0" baseline="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2800" b="0" baseline="0" dirty="0" err="1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âm</a:t>
                          </a:r>
                          <a:endParaRPr lang="en-US" sz="2800" b="0" baseline="0" dirty="0">
                            <a:latin typeface="Cambria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baseline="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r</a:t>
                          </a:r>
                          <a:r>
                            <a:rPr lang="en-US" sz="2800" b="0" baseline="-2500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23</a:t>
                          </a:r>
                          <a:r>
                            <a:rPr lang="en-US" sz="2800" b="0" baseline="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&lt; 0</a:t>
                          </a:r>
                          <a:endParaRPr lang="en-US" sz="2800" b="0" dirty="0">
                            <a:latin typeface="Cambria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03851">
                    <a:tc>
                      <a:txBody>
                        <a:bodyPr/>
                        <a:lstStyle/>
                        <a:p>
                          <a:r>
                            <a:rPr lang="en-US" sz="2800" i="1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</a:t>
                          </a:r>
                          <a:r>
                            <a:rPr lang="en-US" sz="2800" baseline="-25000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3</a:t>
                          </a:r>
                          <a:r>
                            <a:rPr lang="en-US" sz="2800" baseline="0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 &gt; 0</a:t>
                          </a:r>
                          <a:endParaRPr lang="en-US" sz="2800" dirty="0">
                            <a:latin typeface="Cambria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ƯL</a:t>
                          </a:r>
                          <a:r>
                            <a:rPr lang="en-US" sz="2800" baseline="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2800" i="1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</a:t>
                          </a:r>
                          <a:r>
                            <a:rPr lang="en-US" sz="2800" baseline="-25000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2</a:t>
                          </a:r>
                          <a:r>
                            <a:rPr lang="en-US" sz="2800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  </a:t>
                          </a:r>
                          <a:r>
                            <a:rPr lang="en-US" sz="2800" dirty="0" err="1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chệch</a:t>
                          </a:r>
                          <a:r>
                            <a:rPr lang="en-US" sz="2800" baseline="0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 </a:t>
                          </a:r>
                          <a:r>
                            <a:rPr lang="en-US" sz="2800" baseline="0" dirty="0" err="1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lên</a:t>
                          </a:r>
                          <a:endParaRPr lang="en-US" sz="2800" baseline="0" dirty="0">
                            <a:latin typeface="Cambria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latin typeface="Cambria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ƯL</a:t>
                          </a:r>
                          <a:r>
                            <a:rPr lang="en-US" sz="2800" baseline="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2800" i="1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</a:t>
                          </a:r>
                          <a:r>
                            <a:rPr lang="en-US" sz="2800" baseline="-25000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2</a:t>
                          </a:r>
                          <a:r>
                            <a:rPr lang="en-US" sz="2800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  </a:t>
                          </a:r>
                          <a:r>
                            <a:rPr lang="en-US" sz="2800" dirty="0" err="1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chệch</a:t>
                          </a:r>
                          <a:r>
                            <a:rPr lang="en-US" sz="2800" baseline="0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 </a:t>
                          </a:r>
                          <a:r>
                            <a:rPr lang="en-US" sz="2800" baseline="0" dirty="0" err="1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xuống</a:t>
                          </a:r>
                          <a:endParaRPr lang="en-US" sz="2800" baseline="0" dirty="0">
                            <a:latin typeface="Cambria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latin typeface="Cambria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85755">
                    <a:tc>
                      <a:txBody>
                        <a:bodyPr/>
                        <a:lstStyle/>
                        <a:p>
                          <a:r>
                            <a:rPr lang="en-US" sz="2800" i="1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</a:t>
                          </a:r>
                          <a:r>
                            <a:rPr lang="en-US" sz="2800" baseline="-25000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3</a:t>
                          </a:r>
                          <a:r>
                            <a:rPr lang="en-US" sz="2800" baseline="0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 &lt; 0</a:t>
                          </a:r>
                          <a:endParaRPr lang="en-US" sz="2800" dirty="0">
                            <a:latin typeface="Cambria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ƯL</a:t>
                          </a:r>
                          <a:r>
                            <a:rPr lang="en-US" sz="2800" baseline="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2800" i="1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</a:t>
                          </a:r>
                          <a:r>
                            <a:rPr lang="en-US" sz="2800" baseline="-25000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2</a:t>
                          </a:r>
                          <a:r>
                            <a:rPr lang="en-US" sz="2800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  </a:t>
                          </a:r>
                          <a:r>
                            <a:rPr lang="en-US" sz="2800" dirty="0" err="1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chệch</a:t>
                          </a:r>
                          <a:r>
                            <a:rPr lang="en-US" sz="2800" baseline="0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 </a:t>
                          </a:r>
                          <a:r>
                            <a:rPr lang="en-US" sz="2800" baseline="0" dirty="0" err="1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xuống</a:t>
                          </a:r>
                          <a:endParaRPr lang="en-US" sz="2800" baseline="0" dirty="0">
                            <a:latin typeface="Cambria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latin typeface="Cambria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ƯL</a:t>
                          </a:r>
                          <a:r>
                            <a:rPr lang="en-US" sz="2800" baseline="0" dirty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2800" i="1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</a:t>
                          </a:r>
                          <a:r>
                            <a:rPr lang="en-US" sz="2800" baseline="-25000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2</a:t>
                          </a:r>
                          <a:r>
                            <a:rPr lang="en-US" sz="2800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  </a:t>
                          </a:r>
                          <a:r>
                            <a:rPr lang="en-US" sz="2800" dirty="0" err="1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chệch</a:t>
                          </a:r>
                          <a:r>
                            <a:rPr lang="en-US" sz="2800" baseline="0" dirty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 </a:t>
                          </a:r>
                          <a:r>
                            <a:rPr lang="en-US" sz="2800" baseline="0" dirty="0" err="1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lên</a:t>
                          </a:r>
                          <a:endParaRPr lang="en-US" sz="2800" baseline="0" dirty="0">
                            <a:latin typeface="Cambria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latin typeface="Cambria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9824142"/>
                  </p:ext>
                </p:extLst>
              </p:nvPr>
            </p:nvGraphicFramePr>
            <p:xfrm>
              <a:off x="270934" y="3166534"/>
              <a:ext cx="8669867" cy="31344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9566"/>
                    <a:gridCol w="3907418"/>
                    <a:gridCol w="3502883"/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 sz="2800" dirty="0">
                            <a:latin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r>
                            <a:rPr lang="en-US" sz="2800" b="0" baseline="-25000" dirty="0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r>
                            <a:rPr lang="en-US" sz="2800" b="0" baseline="0" dirty="0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X</a:t>
                          </a:r>
                          <a:r>
                            <a:rPr lang="en-US" sz="2800" b="0" baseline="-25000" dirty="0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r>
                            <a:rPr lang="en-US" sz="2800" b="0" baseline="0" dirty="0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2800" b="0" baseline="0" dirty="0" err="1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tương</a:t>
                          </a:r>
                          <a:r>
                            <a:rPr lang="en-US" sz="2800" b="0" baseline="0" dirty="0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2800" b="0" baseline="0" dirty="0" err="1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quan</a:t>
                          </a:r>
                          <a:r>
                            <a:rPr lang="en-US" sz="2800" b="0" baseline="0" dirty="0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2800" b="0" baseline="0" dirty="0" err="1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dương</a:t>
                          </a:r>
                          <a:endParaRPr lang="en-US" sz="2800" b="0" baseline="0" dirty="0" smtClean="0">
                            <a:latin typeface="Cambria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2800" b="0" baseline="0" dirty="0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r</a:t>
                          </a:r>
                          <a:r>
                            <a:rPr lang="en-US" sz="2800" b="0" baseline="-25000" dirty="0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23</a:t>
                          </a:r>
                          <a:r>
                            <a:rPr lang="en-US" sz="2800" b="0" baseline="0" dirty="0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&gt; 0</a:t>
                          </a:r>
                          <a:endParaRPr lang="en-US" sz="2800" b="0" dirty="0">
                            <a:latin typeface="Cambria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r>
                            <a:rPr lang="en-US" sz="2800" b="0" baseline="-25000" dirty="0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r>
                            <a:rPr lang="en-US" sz="2800" b="0" baseline="0" dirty="0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X</a:t>
                          </a:r>
                          <a:r>
                            <a:rPr lang="en-US" sz="2800" b="0" baseline="-25000" dirty="0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r>
                            <a:rPr lang="en-US" sz="2800" b="0" baseline="0" dirty="0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2800" b="0" baseline="0" dirty="0" err="1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tương</a:t>
                          </a:r>
                          <a:r>
                            <a:rPr lang="en-US" sz="2800" b="0" baseline="0" dirty="0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2800" b="0" baseline="0" dirty="0" err="1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quan</a:t>
                          </a:r>
                          <a:r>
                            <a:rPr lang="en-US" sz="2800" b="0" baseline="0" dirty="0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2800" b="0" baseline="0" dirty="0" err="1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âm</a:t>
                          </a:r>
                          <a:endParaRPr lang="en-US" sz="2800" b="0" baseline="0" dirty="0" smtClean="0">
                            <a:latin typeface="Cambria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baseline="0" dirty="0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r</a:t>
                          </a:r>
                          <a:r>
                            <a:rPr lang="en-US" sz="2800" b="0" baseline="-25000" dirty="0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23</a:t>
                          </a:r>
                          <a:r>
                            <a:rPr lang="en-US" sz="2800" b="0" baseline="0" dirty="0" smtClean="0">
                              <a:latin typeface="Cambria" pitchFamily="18" charset="0"/>
                              <a:ea typeface="Cambria Math" panose="02040503050406030204" pitchFamily="18" charset="0"/>
                            </a:rPr>
                            <a:t> &lt; 0</a:t>
                          </a:r>
                          <a:endParaRPr lang="en-US" sz="2800" b="0" dirty="0" smtClean="0">
                            <a:latin typeface="Cambria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1103851">
                    <a:tc>
                      <a:txBody>
                        <a:bodyPr/>
                        <a:lstStyle/>
                        <a:p>
                          <a:r>
                            <a:rPr lang="en-US" sz="2800" i="1" dirty="0" smtClean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</a:t>
                          </a:r>
                          <a:r>
                            <a:rPr lang="en-US" sz="2800" baseline="-25000" dirty="0" smtClean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3</a:t>
                          </a:r>
                          <a:r>
                            <a:rPr lang="en-US" sz="2800" baseline="0" dirty="0" smtClean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 </a:t>
                          </a:r>
                          <a:r>
                            <a:rPr lang="en-US" sz="2800" baseline="0" dirty="0" smtClean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&gt; 0</a:t>
                          </a:r>
                          <a:endParaRPr lang="en-US" sz="2800" dirty="0">
                            <a:latin typeface="Cambria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293" t="-90659" r="-89704" b="-97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47478" t="-90659" b="-97802"/>
                          </a:stretch>
                        </a:blipFill>
                      </a:tcPr>
                    </a:tc>
                  </a:tr>
                  <a:tr h="1085755">
                    <a:tc>
                      <a:txBody>
                        <a:bodyPr/>
                        <a:lstStyle/>
                        <a:p>
                          <a:r>
                            <a:rPr lang="en-US" sz="2800" i="1" dirty="0" smtClean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</a:t>
                          </a:r>
                          <a:r>
                            <a:rPr lang="en-US" sz="2800" baseline="-25000" dirty="0" smtClean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3</a:t>
                          </a:r>
                          <a:r>
                            <a:rPr lang="en-US" sz="2800" baseline="0" dirty="0" smtClean="0">
                              <a:latin typeface="Cambria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a:t> &lt; 0</a:t>
                          </a:r>
                          <a:endParaRPr lang="en-US" sz="2800" dirty="0">
                            <a:latin typeface="Cambria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293" t="-194944" r="-89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47478" t="-19494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066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5.3.3.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T, F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, </a:t>
            </a:r>
            <a:r>
              <a:rPr lang="en-US" dirty="0" err="1"/>
              <a:t>nghịch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(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2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Ramsey (RESET)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199" y="1498600"/>
                <a:ext cx="8519887" cy="485986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Xét </a:t>
                </a:r>
                <a:r>
                  <a:rPr lang="en-US" sz="2400" dirty="0" err="1"/>
                  <a:t>mô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hình</a:t>
                </a:r>
                <a:r>
                  <a:rPr lang="en-US" sz="2400" dirty="0"/>
                  <a:t>: </a:t>
                </a:r>
                <a:r>
                  <a:rPr lang="en-US" sz="2400" i="1" dirty="0"/>
                  <a:t>Y</a:t>
                </a:r>
                <a:r>
                  <a:rPr lang="en-US" sz="2400" dirty="0"/>
                  <a:t> = </a:t>
                </a:r>
                <a:r>
                  <a:rPr lang="en-US" sz="2400" i="1" dirty="0">
                    <a:sym typeface="Symbol" panose="05050102010706020507" pitchFamily="18" charset="2"/>
                  </a:rPr>
                  <a:t></a:t>
                </a:r>
                <a:r>
                  <a:rPr lang="en-US" sz="24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sz="2400" dirty="0"/>
                  <a:t>  + </a:t>
                </a:r>
                <a:r>
                  <a:rPr lang="en-US" sz="2400" i="1" dirty="0">
                    <a:sym typeface="Symbol" panose="05050102010706020507" pitchFamily="18" charset="2"/>
                  </a:rPr>
                  <a:t></a:t>
                </a:r>
                <a:r>
                  <a:rPr lang="en-US" sz="2400" baseline="-25000" dirty="0">
                    <a:sym typeface="Symbol" panose="05050102010706020507" pitchFamily="18" charset="2"/>
                  </a:rPr>
                  <a:t>2</a:t>
                </a:r>
                <a:r>
                  <a:rPr lang="en-US" sz="2400" i="1" dirty="0"/>
                  <a:t>X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 + </a:t>
                </a:r>
                <a:r>
                  <a:rPr lang="en-US" sz="2400" i="1" dirty="0">
                    <a:sym typeface="Symbol" panose="05050102010706020507" pitchFamily="18" charset="2"/>
                  </a:rPr>
                  <a:t></a:t>
                </a:r>
                <a:r>
                  <a:rPr lang="en-US" sz="2400" baseline="-25000" dirty="0">
                    <a:sym typeface="Symbol" panose="05050102010706020507" pitchFamily="18" charset="2"/>
                  </a:rPr>
                  <a:t>3</a:t>
                </a:r>
                <a:r>
                  <a:rPr lang="en-US" sz="2400" i="1" dirty="0"/>
                  <a:t>X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 + </a:t>
                </a:r>
                <a:r>
                  <a:rPr lang="en-US" sz="2400" i="1" dirty="0"/>
                  <a:t>u  	</a:t>
                </a:r>
                <a:r>
                  <a:rPr lang="en-US" sz="2400" dirty="0"/>
                  <a:t>(1)</a:t>
                </a:r>
              </a:p>
              <a:p>
                <a:r>
                  <a:rPr lang="en-US" sz="2400" dirty="0" err="1"/>
                  <a:t>Ước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lượng</a:t>
                </a:r>
                <a:r>
                  <a:rPr lang="en-US" sz="2400" dirty="0"/>
                  <a:t> (1) </a:t>
                </a:r>
                <a:r>
                  <a:rPr lang="en-US" sz="2400" dirty="0" err="1"/>
                  <a:t>thu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được</a:t>
                </a:r>
                <a:r>
                  <a:rPr lang="en-US" sz="2400" dirty="0"/>
                  <a:t> </a:t>
                </a:r>
                <a:r>
                  <a:rPr lang="en-US" sz="2400" i="1" dirty="0"/>
                  <a:t>Ŷ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thêm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vào</a:t>
                </a:r>
                <a:r>
                  <a:rPr lang="en-US" sz="2400" dirty="0"/>
                  <a:t> (1) </a:t>
                </a:r>
                <a:r>
                  <a:rPr lang="en-US" sz="2400" dirty="0" err="1"/>
                  <a:t>được</a:t>
                </a:r>
                <a:r>
                  <a:rPr lang="en-US" sz="24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400" i="1" dirty="0"/>
                  <a:t>Y</a:t>
                </a:r>
                <a:r>
                  <a:rPr lang="en-US" sz="2400" dirty="0"/>
                  <a:t> = </a:t>
                </a:r>
                <a:r>
                  <a:rPr lang="en-US" sz="2400" dirty="0">
                    <a:latin typeface="Cambria Math" panose="02040503050406030204" pitchFamily="18" charset="0"/>
                  </a:rPr>
                  <a:t>(</a:t>
                </a:r>
                <a:r>
                  <a:rPr lang="en-US" sz="2400" i="1" dirty="0">
                    <a:sym typeface="Symbol" panose="05050102010706020507" pitchFamily="18" charset="2"/>
                  </a:rPr>
                  <a:t></a:t>
                </a:r>
                <a:r>
                  <a:rPr lang="en-US" sz="2400" i="1" dirty="0">
                    <a:sym typeface="Symbol"/>
                  </a:rPr>
                  <a:t></a:t>
                </a:r>
                <a:r>
                  <a:rPr lang="en-US" sz="24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sz="2400" baseline="30000" dirty="0"/>
                  <a:t>  </a:t>
                </a:r>
                <a:r>
                  <a:rPr lang="en-US" sz="2400" dirty="0"/>
                  <a:t>+ </a:t>
                </a:r>
                <a:r>
                  <a:rPr lang="en-US" sz="2400" i="1" dirty="0">
                    <a:sym typeface="Symbol" panose="05050102010706020507" pitchFamily="18" charset="2"/>
                  </a:rPr>
                  <a:t></a:t>
                </a:r>
                <a:r>
                  <a:rPr lang="en-US" sz="2400" i="1" dirty="0">
                    <a:sym typeface="Symbol"/>
                  </a:rPr>
                  <a:t></a:t>
                </a:r>
                <a:r>
                  <a:rPr lang="en-US" sz="2400" baseline="-25000" dirty="0">
                    <a:sym typeface="Symbol" panose="05050102010706020507" pitchFamily="18" charset="2"/>
                  </a:rPr>
                  <a:t>2</a:t>
                </a:r>
                <a:r>
                  <a:rPr lang="en-US" sz="2400" i="1" dirty="0"/>
                  <a:t>X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 + </a:t>
                </a:r>
                <a:r>
                  <a:rPr lang="en-US" sz="2400" i="1" dirty="0">
                    <a:sym typeface="Symbol" panose="05050102010706020507" pitchFamily="18" charset="2"/>
                  </a:rPr>
                  <a:t></a:t>
                </a:r>
                <a:r>
                  <a:rPr lang="en-US" sz="2400" i="1" dirty="0">
                    <a:sym typeface="Symbol"/>
                  </a:rPr>
                  <a:t></a:t>
                </a:r>
                <a:r>
                  <a:rPr lang="en-US" sz="2400" baseline="-25000" dirty="0">
                    <a:sym typeface="Symbol" panose="05050102010706020507" pitchFamily="18" charset="2"/>
                  </a:rPr>
                  <a:t>3</a:t>
                </a:r>
                <a:r>
                  <a:rPr lang="en-US" sz="2400" i="1" dirty="0"/>
                  <a:t>X</a:t>
                </a:r>
                <a:r>
                  <a:rPr lang="en-US" sz="2400" baseline="-25000" dirty="0"/>
                  <a:t>3</a:t>
                </a:r>
                <a:r>
                  <a:rPr lang="en-US" sz="2400" dirty="0">
                    <a:latin typeface="Cambria Math" panose="02040503050406030204" pitchFamily="18" charset="0"/>
                  </a:rPr>
                  <a:t>)</a:t>
                </a:r>
                <a:r>
                  <a:rPr lang="en-US" sz="2400" dirty="0"/>
                  <a:t> + </a:t>
                </a:r>
                <a:r>
                  <a:rPr lang="en-US" sz="2400" i="1" dirty="0">
                    <a:sym typeface="Symbol" panose="05050102010706020507" pitchFamily="18" charset="2"/>
                  </a:rPr>
                  <a:t></a:t>
                </a:r>
                <a:r>
                  <a:rPr lang="en-US" sz="24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sz="2400" i="1" dirty="0"/>
                  <a:t>Ŷ 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+…+ </a:t>
                </a:r>
                <a:r>
                  <a:rPr lang="en-US" sz="2400" i="1" dirty="0">
                    <a:sym typeface="Symbol" panose="05050102010706020507" pitchFamily="18" charset="2"/>
                  </a:rPr>
                  <a:t></a:t>
                </a:r>
                <a:r>
                  <a:rPr lang="en-US" sz="2400" i="1" baseline="-25000" dirty="0" err="1">
                    <a:sym typeface="Symbol" panose="05050102010706020507" pitchFamily="18" charset="2"/>
                  </a:rPr>
                  <a:t>m</a:t>
                </a:r>
                <a:r>
                  <a:rPr lang="en-US" sz="2400" i="1" dirty="0" err="1"/>
                  <a:t>Ŷ</a:t>
                </a:r>
                <a:r>
                  <a:rPr lang="en-US" sz="2400" i="1" dirty="0"/>
                  <a:t> </a:t>
                </a:r>
                <a:r>
                  <a:rPr lang="en-US" sz="2400" i="1" baseline="30000" dirty="0"/>
                  <a:t>m</a:t>
                </a:r>
                <a:r>
                  <a:rPr lang="en-US" sz="2400" baseline="30000" dirty="0"/>
                  <a:t>+1</a:t>
                </a:r>
                <a:r>
                  <a:rPr lang="en-US" sz="2400" dirty="0"/>
                  <a:t>  + </a:t>
                </a:r>
                <a:r>
                  <a:rPr lang="en-US" sz="2400" i="1" dirty="0"/>
                  <a:t>u</a:t>
                </a:r>
                <a:r>
                  <a:rPr lang="en-US" sz="2400" i="1" dirty="0">
                    <a:sym typeface="Symbol"/>
                  </a:rPr>
                  <a:t></a:t>
                </a:r>
                <a:r>
                  <a:rPr lang="en-US" sz="2400" i="1" dirty="0"/>
                  <a:t>  </a:t>
                </a:r>
                <a:r>
                  <a:rPr lang="en-US" sz="2400" dirty="0"/>
                  <a:t>(2)</a:t>
                </a:r>
              </a:p>
              <a:p>
                <a:pPr marL="0" indent="0">
                  <a:buNone/>
                </a:pPr>
                <a:r>
                  <a:rPr lang="en-US" sz="2400" dirty="0"/>
                  <a:t>	H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: </a:t>
                </a:r>
                <a:r>
                  <a:rPr lang="en-US" sz="2400" i="1" dirty="0">
                    <a:sym typeface="Symbol" panose="05050102010706020507" pitchFamily="18" charset="2"/>
                  </a:rPr>
                  <a:t></a:t>
                </a:r>
                <a:r>
                  <a:rPr lang="en-US" sz="2400" baseline="-25000" dirty="0">
                    <a:sym typeface="Symbol" panose="05050102010706020507" pitchFamily="18" charset="2"/>
                  </a:rPr>
                  <a:t>1 </a:t>
                </a:r>
                <a:r>
                  <a:rPr lang="en-US" sz="2400" dirty="0">
                    <a:sym typeface="Symbol" panose="05050102010706020507" pitchFamily="18" charset="2"/>
                  </a:rPr>
                  <a:t>=… =</a:t>
                </a:r>
                <a:r>
                  <a:rPr lang="en-US" sz="2400" i="1" dirty="0">
                    <a:sym typeface="Symbol" panose="05050102010706020507" pitchFamily="18" charset="2"/>
                  </a:rPr>
                  <a:t> </a:t>
                </a:r>
                <a:r>
                  <a:rPr lang="en-US" sz="2400" i="1" baseline="-25000" dirty="0">
                    <a:sym typeface="Symbol" panose="05050102010706020507" pitchFamily="18" charset="2"/>
                  </a:rPr>
                  <a:t>m</a:t>
                </a:r>
                <a:r>
                  <a:rPr lang="en-US" sz="2400" dirty="0">
                    <a:sym typeface="Symbol" panose="05050102010706020507" pitchFamily="18" charset="2"/>
                  </a:rPr>
                  <a:t> = 0		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Symbol" panose="05050102010706020507" pitchFamily="18" charset="2"/>
                  </a:rPr>
                  <a:t>	</a:t>
                </a:r>
                <a:r>
                  <a:rPr lang="en-US" sz="2400" dirty="0"/>
                  <a:t>H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: </a:t>
                </a:r>
                <a:r>
                  <a:rPr lang="en-US" sz="2400" dirty="0" err="1"/>
                  <a:t>Ít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nhất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một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hệ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</a:t>
                </a:r>
                <a:r>
                  <a:rPr lang="en-US" sz="2400" i="1" dirty="0">
                    <a:sym typeface="Symbol" panose="05050102010706020507" pitchFamily="18" charset="2"/>
                  </a:rPr>
                  <a:t></a:t>
                </a:r>
                <a:r>
                  <a:rPr lang="en-US" sz="2400" i="1" baseline="-25000" dirty="0">
                    <a:sym typeface="Symbol" panose="05050102010706020507" pitchFamily="18" charset="2"/>
                  </a:rPr>
                  <a:t>j</a:t>
                </a:r>
                <a:r>
                  <a:rPr lang="en-US" sz="2400" baseline="-250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>
                    <a:sym typeface="Symbol" panose="05050102010706020507" pitchFamily="18" charset="2"/>
                  </a:rPr>
                  <a:t>≠ 0 (</a:t>
                </a:r>
                <a:r>
                  <a:rPr lang="en-US" sz="2400" i="1" dirty="0">
                    <a:sym typeface="Symbol" panose="05050102010706020507" pitchFamily="18" charset="2"/>
                  </a:rPr>
                  <a:t>j</a:t>
                </a:r>
                <a:r>
                  <a:rPr lang="en-US" sz="2400" dirty="0">
                    <a:sym typeface="Symbol" panose="05050102010706020507" pitchFamily="18" charset="2"/>
                  </a:rPr>
                  <a:t> = 1,…, </a:t>
                </a:r>
                <a:r>
                  <a:rPr lang="en-US" sz="2400" i="1" dirty="0">
                    <a:sym typeface="Symbol" panose="05050102010706020507" pitchFamily="18" charset="2"/>
                  </a:rPr>
                  <a:t>m</a:t>
                </a:r>
                <a:r>
                  <a:rPr lang="en-US" sz="2400" dirty="0"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Hay:	H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: MH (1) </a:t>
                </a:r>
                <a:r>
                  <a:rPr lang="en-US" sz="2400" dirty="0" err="1"/>
                  <a:t>dạng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hàm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đúng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không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thiếu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biến</a:t>
                </a:r>
                <a:r>
                  <a:rPr lang="en-US" sz="2400" dirty="0"/>
                  <a:t>  </a:t>
                </a:r>
              </a:p>
              <a:p>
                <a:pPr marL="0" indent="0">
                  <a:buNone/>
                </a:pPr>
                <a:r>
                  <a:rPr lang="en-US" sz="2400" dirty="0"/>
                  <a:t>	H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: MH (1) </a:t>
                </a:r>
                <a:r>
                  <a:rPr lang="en-US" sz="2400" dirty="0" err="1"/>
                  <a:t>dạng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hàm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sai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thiếu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biến</a:t>
                </a:r>
                <a:endParaRPr lang="en-US" sz="2400" dirty="0"/>
              </a:p>
              <a:p>
                <a:r>
                  <a:rPr lang="en-US" sz="2400" dirty="0" err="1">
                    <a:sym typeface="Symbol" panose="05050102010706020507" pitchFamily="18" charset="2"/>
                  </a:rPr>
                  <a:t>Dùng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kiểm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định</a:t>
                </a:r>
                <a:r>
                  <a:rPr lang="en-US" sz="2400" dirty="0">
                    <a:sym typeface="Symbol" panose="05050102010706020507" pitchFamily="18" charset="2"/>
                  </a:rPr>
                  <a:t> F, </a:t>
                </a:r>
                <a:r>
                  <a:rPr lang="en-US" sz="2400" baseline="30000" dirty="0">
                    <a:sym typeface="Symbol" panose="05050102010706020507" pitchFamily="18" charset="2"/>
                  </a:rPr>
                  <a:t>2</a:t>
                </a:r>
                <a:r>
                  <a:rPr lang="en-US" sz="2400" dirty="0">
                    <a:sym typeface="Symbol" panose="05050102010706020507" pitchFamily="18" charset="2"/>
                  </a:rPr>
                  <a:t>, </a:t>
                </a:r>
                <a:r>
                  <a:rPr lang="en-US" sz="2400" dirty="0" err="1">
                    <a:sym typeface="Symbol" panose="05050102010706020507" pitchFamily="18" charset="2"/>
                  </a:rPr>
                  <a:t>hoặc</a:t>
                </a:r>
                <a:r>
                  <a:rPr lang="en-US" sz="2400" dirty="0">
                    <a:sym typeface="Symbol" panose="05050102010706020507" pitchFamily="18" charset="2"/>
                  </a:rPr>
                  <a:t> T (</a:t>
                </a:r>
                <a:r>
                  <a:rPr lang="en-US" sz="2400" dirty="0" err="1">
                    <a:sym typeface="Symbol" panose="05050102010706020507" pitchFamily="18" charset="2"/>
                  </a:rPr>
                  <a:t>khi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thêm</a:t>
                </a:r>
                <a:r>
                  <a:rPr lang="en-US" sz="2400" dirty="0">
                    <a:sym typeface="Symbol" panose="05050102010706020507" pitchFamily="18" charset="2"/>
                  </a:rPr>
                  <a:t> 1 </a:t>
                </a:r>
                <a:r>
                  <a:rPr lang="en-US" sz="2400" dirty="0" err="1">
                    <a:sym typeface="Symbol" panose="05050102010706020507" pitchFamily="18" charset="2"/>
                  </a:rPr>
                  <a:t>biến</a:t>
                </a:r>
                <a:r>
                  <a:rPr lang="en-US" sz="2400" dirty="0">
                    <a:sym typeface="Symbol" panose="05050102010706020507" pitchFamily="18" charset="2"/>
                  </a:rPr>
                  <a:t>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ở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𝑞𝑠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ỏ </m:t>
                    </m:r>
                    <m:sSub>
                      <m:sSub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199" y="1498600"/>
                <a:ext cx="8519887" cy="4859867"/>
              </a:xfrm>
              <a:blipFill>
                <a:blip r:embed="rId2"/>
                <a:stretch>
                  <a:fillRect l="-1073" t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9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5.2 (a): Y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Dependent Variable: Y		Included observations: 100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  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		1862.909	160.7195	11.59105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l-PL" sz="2000" u="sng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l-PL" sz="2000" u="sng" dirty="0">
                <a:latin typeface="Arial" panose="020B0604020202020204" pitchFamily="34" charset="0"/>
                <a:cs typeface="Arial" panose="020B0604020202020204" pitchFamily="34" charset="0"/>
              </a:rPr>
              <a:t>2.133128	0.157928	13.50698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R-squared	0.650547	Mean dependent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3707.680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F-statistic	182.4384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	0.000000	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Ramsey RESET Test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Specification: Y C L		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Omitted Variables: Squares of fitted values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Value	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Probability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t-statistic	 3.132948	 97	 </a:t>
            </a: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0.0023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F-statistic	 9.815365	(1, 97)	 </a:t>
            </a:r>
            <a:r>
              <a:rPr lang="en-US" sz="2000" b="1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0.0023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Likelihood ratio	 9.639081	 1	 0.0019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pPr marL="0" indent="0">
              <a:spcBef>
                <a:spcPts val="600"/>
              </a:spcBef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42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5.2 (b): Y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K, 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Dependent Variable: Y		Included observations: 100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Variable	Coefficient	Std. Error	t-Statistic	Prob.  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		-485.9608	95.85601	-5.069695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		1.292811	0.044404	29.11470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l-PL" sz="2000" u="sng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l-PL" sz="2000" u="sng" dirty="0">
                <a:latin typeface="Arial" panose="020B0604020202020204" pitchFamily="34" charset="0"/>
                <a:cs typeface="Arial" panose="020B0604020202020204" pitchFamily="34" charset="0"/>
              </a:rPr>
              <a:t>2.214092	0.050943	43.46253	0.0000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R-squared	0.964118	Mean dependent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3707.680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F-statistic	1303.136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(F-statistic)		0.000000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Ramsey RESET Test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Specification: Y C K L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Omitted Variables: Squares of fitted values			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Value		</a:t>
            </a:r>
            <a:r>
              <a:rPr 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Probability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t-statistic	 0.078562	 96	 </a:t>
            </a: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0.9375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F-statistic	 0.006172	(1, 96)	 </a:t>
            </a: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0.9375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Likelihood ratio	 0.006429	 1	 </a:t>
            </a:r>
            <a:r>
              <a:rPr lang="en-US" sz="2000" b="1" u="sng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0.9361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21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5.3.4.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mũ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: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(</a:t>
            </a:r>
            <a:r>
              <a:rPr lang="en-US" i="1" dirty="0"/>
              <a:t>proxy</a:t>
            </a:r>
            <a:r>
              <a:rPr lang="en-US" dirty="0"/>
              <a:t>):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có </a:t>
            </a:r>
            <a:r>
              <a:rPr lang="en-US" i="1" dirty="0"/>
              <a:t>Z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có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(</a:t>
            </a:r>
            <a:r>
              <a:rPr lang="en-US" i="1" dirty="0"/>
              <a:t>instrumental variable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9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CHƯƠNG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5.1.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r>
              <a:rPr lang="en-US" dirty="0"/>
              <a:t>5.2.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0</a:t>
            </a:r>
          </a:p>
          <a:p>
            <a:r>
              <a:rPr lang="en-US" dirty="0"/>
              <a:t>5.3.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r>
              <a:rPr lang="en-US" dirty="0"/>
              <a:t>5.4.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  <a:p>
            <a:r>
              <a:rPr lang="en-US" dirty="0"/>
              <a:t>5.5.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r>
              <a:rPr lang="en-US" dirty="0"/>
              <a:t>5.6.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KINH TẾ LƯỢNG 1 –  Bộ môn Toán kinh tế –  NEU – www.mfe.edu.vn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6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5.1. CƠ SỞ ĐÁNH GIÁ VỀ MẶT KINH TẾ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98600"/>
            <a:ext cx="8534400" cy="5037666"/>
          </a:xfrm>
        </p:spPr>
        <p:txBody>
          <a:bodyPr>
            <a:norm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: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l-GR" i="1" dirty="0"/>
              <a:t>β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/>
              <a:t>  + </a:t>
            </a:r>
            <a:r>
              <a:rPr lang="el-GR" i="1" dirty="0"/>
              <a:t>β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 + </a:t>
            </a:r>
            <a:r>
              <a:rPr lang="el-GR" i="1" dirty="0"/>
              <a:t>β</a:t>
            </a:r>
            <a:r>
              <a:rPr lang="en-US" baseline="-25000" dirty="0">
                <a:sym typeface="Symbol" panose="05050102010706020507" pitchFamily="18" charset="2"/>
              </a:rPr>
              <a:t>3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+ </a:t>
            </a:r>
            <a:r>
              <a:rPr lang="en-US" i="1" dirty="0"/>
              <a:t>u </a:t>
            </a:r>
          </a:p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pPr lvl="1"/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TẾ LƯỢNG 1 – 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–  NEU – www.mfe.edu.vn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3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: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không </a:t>
            </a:r>
            <a:r>
              <a:rPr lang="en-US" dirty="0" err="1"/>
              <a:t>chệch</a:t>
            </a:r>
            <a:r>
              <a:rPr lang="en-US" dirty="0"/>
              <a:t>,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,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endParaRPr lang="en-US" dirty="0"/>
          </a:p>
          <a:p>
            <a:pPr lvl="1"/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2: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</a:t>
            </a:r>
            <a:r>
              <a:rPr lang="en-US" i="1" dirty="0"/>
              <a:t>E</a:t>
            </a:r>
            <a:r>
              <a:rPr lang="en-US" dirty="0">
                <a:latin typeface="Cambria Math" panose="02040503050406030204" pitchFamily="18" charset="0"/>
              </a:rPr>
              <a:t>(</a:t>
            </a:r>
            <a:r>
              <a:rPr lang="en-US" i="1" dirty="0"/>
              <a:t>u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/>
              <a:t> = 0</a:t>
            </a:r>
          </a:p>
          <a:p>
            <a:pPr lvl="1"/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3: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</a:t>
            </a:r>
            <a:r>
              <a:rPr lang="en-US" i="1" dirty="0" err="1"/>
              <a:t>Var</a:t>
            </a:r>
            <a:r>
              <a:rPr lang="en-US" dirty="0">
                <a:latin typeface="Cambria Math" panose="02040503050406030204" pitchFamily="18" charset="0"/>
              </a:rPr>
              <a:t>(</a:t>
            </a:r>
            <a:r>
              <a:rPr lang="en-US" i="1" dirty="0"/>
              <a:t>u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l-GR" i="1" dirty="0">
                <a:sym typeface="Symbol" panose="05050102010706020507" pitchFamily="18" charset="2"/>
              </a:rPr>
              <a:t>σ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Giả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thiết</a:t>
            </a:r>
            <a:r>
              <a:rPr lang="en-US" dirty="0">
                <a:sym typeface="Symbol" panose="05050102010706020507" pitchFamily="18" charset="2"/>
              </a:rPr>
              <a:t> 4: </a:t>
            </a:r>
            <a:r>
              <a:rPr lang="en-US" dirty="0" err="1">
                <a:sym typeface="Symbol" panose="05050102010706020507" pitchFamily="18" charset="2"/>
              </a:rPr>
              <a:t>Không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có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quan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hệ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cộng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tuyến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Giả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thiết</a:t>
            </a:r>
            <a:r>
              <a:rPr lang="en-US" dirty="0">
                <a:sym typeface="Symbol" panose="05050102010706020507" pitchFamily="18" charset="2"/>
              </a:rPr>
              <a:t> 5: </a:t>
            </a:r>
            <a:r>
              <a:rPr lang="en-US" dirty="0" err="1">
                <a:sym typeface="Symbol" panose="05050102010706020507" pitchFamily="18" charset="2"/>
              </a:rPr>
              <a:t>Sai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số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phân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phối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chuẩn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KINH TẾ LƯỢNG 1 –  Bộ môn Toán kinh tế –  NEU – www.mfe.edu.vn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4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Với Y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sản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, K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vốn</a:t>
                </a:r>
                <a:r>
                  <a:rPr lang="en-US" dirty="0"/>
                  <a:t>, L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lao</a:t>
                </a:r>
                <a:r>
                  <a:rPr lang="en-US" dirty="0"/>
                  <a:t> </a:t>
                </a:r>
                <a:r>
                  <a:rPr lang="en-US" dirty="0" err="1"/>
                  <a:t>động</a:t>
                </a:r>
                <a:r>
                  <a:rPr lang="en-US" dirty="0"/>
                  <a:t>, so </a:t>
                </a:r>
                <a:r>
                  <a:rPr lang="en-US" dirty="0" err="1"/>
                  <a:t>sánh</a:t>
                </a:r>
                <a:r>
                  <a:rPr lang="en-US" dirty="0"/>
                  <a:t> </a:t>
                </a:r>
                <a:r>
                  <a:rPr lang="en-US" dirty="0" err="1"/>
                  <a:t>hai</a:t>
                </a:r>
                <a:r>
                  <a:rPr lang="en-US" dirty="0"/>
                  <a:t>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:r>
                  <a:rPr lang="en-US" dirty="0" err="1"/>
                  <a:t>như</a:t>
                </a:r>
                <a:r>
                  <a:rPr lang="en-US" dirty="0"/>
                  <a:t> </a:t>
                </a:r>
                <a:r>
                  <a:rPr lang="en-US" dirty="0" err="1"/>
                  <a:t>thế</a:t>
                </a:r>
                <a:r>
                  <a:rPr lang="en-US" dirty="0"/>
                  <a:t> </a:t>
                </a:r>
                <a:r>
                  <a:rPr lang="en-US" dirty="0" err="1"/>
                  <a:t>nào</a:t>
                </a:r>
                <a:r>
                  <a:rPr lang="en-US" dirty="0"/>
                  <a:t>?</a:t>
                </a:r>
              </a:p>
              <a:p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[1]: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=−486+1,29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+2,21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i="1" dirty="0"/>
                  <a:t>Se</a:t>
                </a:r>
                <a:r>
                  <a:rPr lang="en-US" dirty="0"/>
                  <a:t>      (95,86)  (0,04)   (0,05)		R</a:t>
                </a:r>
                <a:r>
                  <a:rPr lang="en-US" baseline="30000" dirty="0"/>
                  <a:t>2</a:t>
                </a:r>
                <a:r>
                  <a:rPr lang="en-US" dirty="0"/>
                  <a:t> = 0,964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i="1" dirty="0"/>
                  <a:t>	Prob</a:t>
                </a:r>
                <a:r>
                  <a:rPr lang="en-US" dirty="0"/>
                  <a:t>. [0.00]    [0.00]   [0.00]</a:t>
                </a:r>
              </a:p>
              <a:p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[2]: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ln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0,417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62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ln</m:t>
                    </m:r>
                    <m:r>
                      <a:rPr lang="en-US" b="0" i="1" dirty="0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48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ln</m:t>
                    </m:r>
                    <m:r>
                      <a:rPr lang="en-US" b="0" i="1" dirty="0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i="1" dirty="0"/>
                  <a:t>Se</a:t>
                </a:r>
                <a:r>
                  <a:rPr lang="en-US" dirty="0"/>
                  <a:t>           (0,114)    (0,015)       (0,006)	   R</a:t>
                </a:r>
                <a:r>
                  <a:rPr lang="en-US" baseline="30000" dirty="0"/>
                  <a:t>2</a:t>
                </a:r>
                <a:r>
                  <a:rPr lang="en-US" dirty="0"/>
                  <a:t> = 0,988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i="1" dirty="0"/>
                  <a:t>	Prob</a:t>
                </a:r>
                <a:r>
                  <a:rPr lang="en-US" dirty="0"/>
                  <a:t>.       [0.00]      [0.00]           [0.00]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4" t="-1255" b="-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6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5.3. KỲ VỌNG SAI SỐ NGẪU NHIÊN KHÁC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98600"/>
            <a:ext cx="8534400" cy="5037666"/>
          </a:xfrm>
        </p:spPr>
        <p:txBody>
          <a:bodyPr>
            <a:normAutofit/>
          </a:bodyPr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: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l-GR" i="1" dirty="0"/>
              <a:t>β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/>
              <a:t>  + </a:t>
            </a:r>
            <a:r>
              <a:rPr lang="el-GR" i="1" dirty="0"/>
              <a:t>β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 + </a:t>
            </a:r>
            <a:r>
              <a:rPr lang="el-GR" i="1" dirty="0"/>
              <a:t>β</a:t>
            </a:r>
            <a:r>
              <a:rPr lang="en-US" baseline="-25000" dirty="0">
                <a:sym typeface="Symbol" panose="05050102010706020507" pitchFamily="18" charset="2"/>
              </a:rPr>
              <a:t>3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+ </a:t>
            </a:r>
            <a:r>
              <a:rPr lang="en-US" i="1" dirty="0"/>
              <a:t>u </a:t>
            </a:r>
          </a:p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2: </a:t>
            </a:r>
            <a:r>
              <a:rPr lang="en-US" i="1" dirty="0"/>
              <a:t>E</a:t>
            </a:r>
            <a:r>
              <a:rPr lang="en-US" dirty="0">
                <a:latin typeface="Cambria Math" panose="02040503050406030204" pitchFamily="18" charset="0"/>
              </a:rPr>
              <a:t>(</a:t>
            </a:r>
            <a:r>
              <a:rPr lang="en-US" i="1" dirty="0"/>
              <a:t>u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/>
              <a:t>=0  </a:t>
            </a:r>
          </a:p>
          <a:p>
            <a:r>
              <a:rPr lang="en-US" dirty="0" err="1">
                <a:sym typeface="Symbol" panose="05050102010706020507" pitchFamily="18" charset="2"/>
              </a:rPr>
              <a:t>Suy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ra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sym typeface="Symbol" panose="05050102010706020507" pitchFamily="18" charset="2"/>
              </a:rPr>
              <a:t>E</a:t>
            </a:r>
            <a:r>
              <a:rPr lang="en-US" dirty="0">
                <a:latin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i="1" dirty="0">
                <a:sym typeface="Symbol" panose="05050102010706020507" pitchFamily="18" charset="2"/>
              </a:rPr>
              <a:t>u</a:t>
            </a:r>
            <a:r>
              <a:rPr lang="en-US" dirty="0">
                <a:latin typeface="Cambria Math" panose="02040503050406030204" pitchFamily="18" charset="0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 = 0 </a:t>
            </a:r>
            <a:r>
              <a:rPr lang="en-US" dirty="0" err="1">
                <a:sym typeface="Symbol" panose="05050102010706020507" pitchFamily="18" charset="2"/>
              </a:rPr>
              <a:t>và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 err="1">
                <a:sym typeface="Symbol" panose="05050102010706020507" pitchFamily="18" charset="2"/>
              </a:rPr>
              <a:t>Corr</a:t>
            </a:r>
            <a:r>
              <a:rPr lang="en-US" dirty="0">
                <a:latin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i="1" dirty="0" err="1">
                <a:sym typeface="Symbol" panose="05050102010706020507" pitchFamily="18" charset="2"/>
              </a:rPr>
              <a:t>X</a:t>
            </a:r>
            <a:r>
              <a:rPr lang="en-US" i="1" baseline="-25000" dirty="0" err="1">
                <a:sym typeface="Symbol" panose="05050102010706020507" pitchFamily="18" charset="2"/>
              </a:rPr>
              <a:t>j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>
                <a:sym typeface="Symbol" panose="05050102010706020507" pitchFamily="18" charset="2"/>
              </a:rPr>
              <a:t>u</a:t>
            </a:r>
            <a:r>
              <a:rPr lang="en-US" dirty="0">
                <a:latin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 = 0</a:t>
            </a:r>
          </a:p>
          <a:p>
            <a:r>
              <a:rPr lang="en-US" dirty="0" err="1">
                <a:sym typeface="Symbol" panose="05050102010706020507" pitchFamily="18" charset="2"/>
              </a:rPr>
              <a:t>Nếu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giả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thiết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bị</a:t>
            </a:r>
            <a:r>
              <a:rPr lang="en-US" dirty="0">
                <a:sym typeface="Symbol" panose="05050102010706020507" pitchFamily="18" charset="2"/>
              </a:rPr>
              <a:t> vi </a:t>
            </a:r>
            <a:r>
              <a:rPr lang="en-US" dirty="0" err="1">
                <a:sym typeface="Symbol" panose="05050102010706020507" pitchFamily="18" charset="2"/>
              </a:rPr>
              <a:t>phạm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ước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lượng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mất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tính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không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chệch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6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5.3.1.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a) </a:t>
                </a:r>
                <a:r>
                  <a:rPr lang="en-US" b="1" dirty="0" err="1"/>
                  <a:t>Mô</a:t>
                </a:r>
                <a:r>
                  <a:rPr lang="en-US" b="1" dirty="0"/>
                  <a:t> </a:t>
                </a:r>
                <a:r>
                  <a:rPr lang="en-US" b="1" dirty="0" err="1"/>
                  <a:t>hình</a:t>
                </a:r>
                <a:r>
                  <a:rPr lang="en-US" b="1" dirty="0"/>
                  <a:t> </a:t>
                </a:r>
                <a:r>
                  <a:rPr lang="en-US" b="1" dirty="0" err="1"/>
                  <a:t>thiếu</a:t>
                </a:r>
                <a:r>
                  <a:rPr lang="en-US" b="1" dirty="0"/>
                  <a:t> </a:t>
                </a:r>
                <a:r>
                  <a:rPr lang="en-US" b="1" dirty="0" err="1"/>
                  <a:t>biến</a:t>
                </a:r>
                <a:r>
                  <a:rPr lang="en-US" b="1" dirty="0"/>
                  <a:t> </a:t>
                </a:r>
                <a:r>
                  <a:rPr lang="en-US" b="1" dirty="0" err="1"/>
                  <a:t>quan</a:t>
                </a:r>
                <a:r>
                  <a:rPr lang="en-US" b="1" dirty="0"/>
                  <a:t> </a:t>
                </a:r>
                <a:r>
                  <a:rPr lang="en-US" b="1" dirty="0" err="1"/>
                  <a:t>trọng</a:t>
                </a:r>
                <a:endParaRPr lang="en-US" b="1" dirty="0"/>
              </a:p>
              <a:p>
                <a:pPr lvl="1"/>
                <a:r>
                  <a:rPr lang="en-US" dirty="0" err="1">
                    <a:sym typeface="Symbol" panose="05050102010706020507" pitchFamily="18" charset="2"/>
                  </a:rPr>
                  <a:t>Mô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hình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đúng</a:t>
                </a:r>
                <a:r>
                  <a:rPr lang="en-US" dirty="0">
                    <a:sym typeface="Symbol" panose="05050102010706020507" pitchFamily="18" charset="2"/>
                  </a:rPr>
                  <a:t> có </a:t>
                </a:r>
                <a:r>
                  <a:rPr lang="en-US" dirty="0" err="1">
                    <a:sym typeface="Symbol" panose="05050102010706020507" pitchFamily="18" charset="2"/>
                  </a:rPr>
                  <a:t>hai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biến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độc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lập</a:t>
                </a:r>
                <a:r>
                  <a:rPr lang="en-US" dirty="0">
                    <a:sym typeface="Symbol" panose="05050102010706020507" pitchFamily="18" charset="2"/>
                  </a:rPr>
                  <a:t> X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và</a:t>
                </a:r>
                <a:r>
                  <a:rPr lang="en-US" dirty="0">
                    <a:sym typeface="Symbol" panose="05050102010706020507" pitchFamily="18" charset="2"/>
                  </a:rPr>
                  <a:t>  X</a:t>
                </a:r>
                <a:r>
                  <a:rPr lang="en-US" baseline="-25000" dirty="0">
                    <a:sym typeface="Symbol" panose="05050102010706020507" pitchFamily="18" charset="2"/>
                  </a:rPr>
                  <a:t>3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      Y=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+ u</a:t>
                </a: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Khi X</a:t>
                </a:r>
                <a:r>
                  <a:rPr lang="en-US" baseline="-25000" dirty="0">
                    <a:sym typeface="Symbol" panose="05050102010706020507" pitchFamily="18" charset="2"/>
                  </a:rPr>
                  <a:t>3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bị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bỏ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sót</a:t>
                </a:r>
                <a:r>
                  <a:rPr lang="en-US" dirty="0">
                    <a:sym typeface="Symbol" panose="05050102010706020507" pitchFamily="18" charset="2"/>
                  </a:rPr>
                  <a:t>:  Y=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+ w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   </a:t>
                </a:r>
                <a:r>
                  <a:rPr lang="en-US" dirty="0" err="1">
                    <a:sym typeface="Symbol" panose="05050102010706020507" pitchFamily="18" charset="2"/>
                  </a:rPr>
                  <a:t>khi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đó</a:t>
                </a:r>
                <a:r>
                  <a:rPr lang="en-US" dirty="0">
                    <a:sym typeface="Symbol" panose="05050102010706020507" pitchFamily="18" charset="2"/>
                  </a:rPr>
                  <a:t>: w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+ u, E(w)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0.</m:t>
                    </m:r>
                  </m:oMath>
                </a14:m>
                <a:endParaRPr lang="en-US" b="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dirty="0" err="1">
                    <a:sym typeface="Symbol" panose="05050102010706020507" pitchFamily="18" charset="2"/>
                  </a:rPr>
                  <a:t>Bỏ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sót</a:t>
                </a:r>
                <a:r>
                  <a:rPr lang="en-US" dirty="0">
                    <a:sym typeface="Symbol" panose="05050102010706020507" pitchFamily="18" charset="2"/>
                  </a:rPr>
                  <a:t> X</a:t>
                </a:r>
                <a:r>
                  <a:rPr lang="en-US" baseline="-25000" dirty="0">
                    <a:sym typeface="Symbol" panose="05050102010706020507" pitchFamily="18" charset="2"/>
                  </a:rPr>
                  <a:t>3</a:t>
                </a:r>
                <a:r>
                  <a:rPr lang="en-US" dirty="0">
                    <a:sym typeface="Symbol" panose="05050102010706020507" pitchFamily="18" charset="2"/>
                  </a:rPr>
                  <a:t> có </a:t>
                </a:r>
                <a:r>
                  <a:rPr lang="en-US" dirty="0" err="1">
                    <a:sym typeface="Symbol" panose="05050102010706020507" pitchFamily="18" charset="2"/>
                  </a:rPr>
                  <a:t>thể</a:t>
                </a:r>
                <a:r>
                  <a:rPr lang="en-US" dirty="0">
                    <a:sym typeface="Symbol" panose="05050102010706020507" pitchFamily="18" charset="2"/>
                  </a:rPr>
                  <a:t> do: </a:t>
                </a:r>
                <a:r>
                  <a:rPr lang="en-US" dirty="0" err="1">
                    <a:sym typeface="Symbol" panose="05050102010706020507" pitchFamily="18" charset="2"/>
                  </a:rPr>
                  <a:t>xác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định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biến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độc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lập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ch</a:t>
                </a:r>
                <a:r>
                  <a:rPr lang="vi-VN" dirty="0">
                    <a:sym typeface="Symbol" panose="05050102010706020507" pitchFamily="18" charset="2"/>
                  </a:rPr>
                  <a:t>ư</a:t>
                </a:r>
                <a:r>
                  <a:rPr lang="en-US" dirty="0">
                    <a:sym typeface="Symbol" panose="05050102010706020507" pitchFamily="18" charset="2"/>
                  </a:rPr>
                  <a:t>a </a:t>
                </a:r>
                <a:r>
                  <a:rPr lang="en-US" dirty="0" err="1">
                    <a:sym typeface="Symbol" panose="05050102010706020507" pitchFamily="18" charset="2"/>
                  </a:rPr>
                  <a:t>đủ</a:t>
                </a:r>
                <a:r>
                  <a:rPr lang="en-US" dirty="0">
                    <a:sym typeface="Symbol" panose="05050102010706020507" pitchFamily="18" charset="2"/>
                  </a:rPr>
                  <a:t>; </a:t>
                </a:r>
                <a:r>
                  <a:rPr lang="en-US" dirty="0" err="1">
                    <a:sym typeface="Symbol" panose="05050102010706020507" pitchFamily="18" charset="2"/>
                  </a:rPr>
                  <a:t>hoặc</a:t>
                </a:r>
                <a:r>
                  <a:rPr lang="en-US" dirty="0">
                    <a:sym typeface="Symbol" panose="05050102010706020507" pitchFamily="18" charset="2"/>
                  </a:rPr>
                  <a:t> do </a:t>
                </a:r>
                <a:r>
                  <a:rPr lang="en-US" dirty="0" err="1">
                    <a:sym typeface="Symbol" panose="05050102010706020507" pitchFamily="18" charset="2"/>
                  </a:rPr>
                  <a:t>biết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biến</a:t>
                </a:r>
                <a:r>
                  <a:rPr lang="en-US" dirty="0">
                    <a:sym typeface="Symbol" panose="05050102010706020507" pitchFamily="18" charset="2"/>
                  </a:rPr>
                  <a:t> X</a:t>
                </a:r>
                <a:r>
                  <a:rPr lang="en-US" baseline="-25000" dirty="0">
                    <a:sym typeface="Symbol" panose="05050102010706020507" pitchFamily="18" charset="2"/>
                  </a:rPr>
                  <a:t>3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nh</a:t>
                </a:r>
                <a:r>
                  <a:rPr lang="vi-VN" dirty="0">
                    <a:sym typeface="Symbol" panose="05050102010706020507" pitchFamily="18" charset="2"/>
                  </a:rPr>
                  <a:t>ư</a:t>
                </a:r>
                <a:r>
                  <a:rPr lang="en-US" dirty="0">
                    <a:sym typeface="Symbol" panose="05050102010706020507" pitchFamily="18" charset="2"/>
                  </a:rPr>
                  <a:t>ng không có </a:t>
                </a:r>
                <a:r>
                  <a:rPr lang="en-US" dirty="0" err="1">
                    <a:sym typeface="Symbol" panose="05050102010706020507" pitchFamily="18" charset="2"/>
                  </a:rPr>
                  <a:t>quan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sát</a:t>
                </a:r>
                <a:r>
                  <a:rPr lang="en-US" dirty="0">
                    <a:sym typeface="Symbol" panose="05050102010706020507" pitchFamily="18" charset="2"/>
                  </a:rPr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9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5.3.1.Nguyên </a:t>
            </a:r>
            <a:r>
              <a:rPr lang="en-US" dirty="0" err="1"/>
              <a:t>nhân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b) </a:t>
                </a:r>
                <a:r>
                  <a:rPr lang="en-US" b="1" dirty="0" err="1"/>
                  <a:t>Dạng</a:t>
                </a:r>
                <a:r>
                  <a:rPr lang="en-US" b="1" dirty="0"/>
                  <a:t> </a:t>
                </a:r>
                <a:r>
                  <a:rPr lang="en-US" b="1" dirty="0" err="1"/>
                  <a:t>hàm</a:t>
                </a:r>
                <a:r>
                  <a:rPr lang="en-US" b="1" dirty="0"/>
                  <a:t> </a:t>
                </a:r>
                <a:r>
                  <a:rPr lang="en-US" b="1" dirty="0" err="1"/>
                  <a:t>sai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      Y=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+ u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+ E(u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 </m:t>
                        </m:r>
                      </m:sub>
                    </m:sSub>
                  </m:oMath>
                </a14:m>
                <a:r>
                  <a:rPr lang="en-US" dirty="0"/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Nh</a:t>
                </a:r>
                <a:r>
                  <a:rPr lang="vi-VN" dirty="0"/>
                  <a:t>ư</a:t>
                </a:r>
                <a:r>
                  <a:rPr lang="en-US" dirty="0"/>
                  <a:t>ng </a:t>
                </a: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dạng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 </m:t>
                        </m:r>
                      </m:sub>
                    </m:sSub>
                  </m:oMath>
                </a14:m>
                <a:r>
                  <a:rPr lang="en-US" dirty="0"/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Hoặc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 </m:t>
                        </m:r>
                      </m:sub>
                    </m:sSub>
                  </m:oMath>
                </a14:m>
                <a:r>
                  <a:rPr lang="en-US" dirty="0"/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Log(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thì</a:t>
                </a:r>
                <a:r>
                  <a:rPr lang="en-US" dirty="0"/>
                  <a:t> E(</a:t>
                </a:r>
                <a:r>
                  <a:rPr lang="en-US" dirty="0" err="1"/>
                  <a:t>u</a:t>
                </a:r>
                <a:r>
                  <a:rPr lang="en-US" baseline="-25000" dirty="0" err="1"/>
                  <a:t>i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1380" b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2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5.3.1.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0079"/>
                <a:ext cx="8534400" cy="50331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ym typeface="Symbol" panose="05050102010706020507" pitchFamily="18" charset="2"/>
                  </a:rPr>
                  <a:t>c) Do </a:t>
                </a:r>
                <a:r>
                  <a:rPr lang="en-US" sz="2400" b="1" dirty="0" err="1">
                    <a:sym typeface="Symbol" panose="05050102010706020507" pitchFamily="18" charset="2"/>
                  </a:rPr>
                  <a:t>sai</a:t>
                </a:r>
                <a:r>
                  <a:rPr lang="en-US" sz="2400" b="1" dirty="0">
                    <a:sym typeface="Symbol" panose="05050102010706020507" pitchFamily="18" charset="2"/>
                  </a:rPr>
                  <a:t> </a:t>
                </a:r>
                <a:r>
                  <a:rPr lang="en-US" sz="2400" b="1" dirty="0" err="1">
                    <a:sym typeface="Symbol" panose="05050102010706020507" pitchFamily="18" charset="2"/>
                  </a:rPr>
                  <a:t>số</a:t>
                </a:r>
                <a:r>
                  <a:rPr lang="en-US" sz="2400" b="1" dirty="0">
                    <a:sym typeface="Symbol" panose="05050102010706020507" pitchFamily="18" charset="2"/>
                  </a:rPr>
                  <a:t> </a:t>
                </a:r>
                <a:r>
                  <a:rPr lang="en-US" sz="2400" b="1" dirty="0" err="1">
                    <a:sym typeface="Symbol" panose="05050102010706020507" pitchFamily="18" charset="2"/>
                  </a:rPr>
                  <a:t>của</a:t>
                </a:r>
                <a:r>
                  <a:rPr lang="en-US" sz="2400" b="1" dirty="0">
                    <a:sym typeface="Symbol" panose="05050102010706020507" pitchFamily="18" charset="2"/>
                  </a:rPr>
                  <a:t> </a:t>
                </a:r>
                <a:r>
                  <a:rPr lang="en-US" sz="2400" b="1" dirty="0" err="1">
                    <a:sym typeface="Symbol" panose="05050102010706020507" pitchFamily="18" charset="2"/>
                  </a:rPr>
                  <a:t>phép</a:t>
                </a:r>
                <a:r>
                  <a:rPr lang="en-US" sz="2400" b="1" dirty="0">
                    <a:sym typeface="Symbol" panose="05050102010706020507" pitchFamily="18" charset="2"/>
                  </a:rPr>
                  <a:t> </a:t>
                </a:r>
                <a:r>
                  <a:rPr lang="en-US" sz="2400" b="1" dirty="0" err="1">
                    <a:sym typeface="Symbol" panose="05050102010706020507" pitchFamily="18" charset="2"/>
                  </a:rPr>
                  <a:t>đo</a:t>
                </a:r>
                <a:r>
                  <a:rPr lang="en-US" sz="2400" dirty="0">
                    <a:sym typeface="Symbol" panose="05050102010706020507" pitchFamily="18" charset="2"/>
                  </a:rPr>
                  <a:t>:</a:t>
                </a:r>
              </a:p>
              <a:p>
                <a:pPr marL="457200" lvl="1" indent="0">
                  <a:spcBef>
                    <a:spcPts val="600"/>
                  </a:spcBef>
                  <a:buClr>
                    <a:srgbClr val="0000FF"/>
                  </a:buClr>
                  <a:buNone/>
                </a:pPr>
                <a:r>
                  <a:rPr lang="en-US" sz="2400" dirty="0">
                    <a:sym typeface="Symbol" panose="05050102010706020507" pitchFamily="18" charset="2"/>
                  </a:rPr>
                  <a:t>       Y=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 + u</a:t>
                </a:r>
              </a:p>
              <a:p>
                <a:pPr marL="457200" lvl="1" indent="0">
                  <a:spcBef>
                    <a:spcPts val="600"/>
                  </a:spcBef>
                  <a:buClr>
                    <a:srgbClr val="0000FF"/>
                  </a:buClr>
                  <a:buNone/>
                </a:pPr>
                <a:r>
                  <a:rPr lang="en-US" sz="2400" dirty="0">
                    <a:sym typeface="Symbol" panose="05050102010706020507" pitchFamily="18" charset="2"/>
                  </a:rPr>
                  <a:t>       Có </a:t>
                </a:r>
                <a:r>
                  <a:rPr lang="en-US" sz="2400" dirty="0" err="1">
                    <a:sym typeface="Symbol" panose="05050102010706020507" pitchFamily="18" charset="2"/>
                  </a:rPr>
                  <a:t>sai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số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của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phép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đo</a:t>
                </a:r>
                <a:r>
                  <a:rPr lang="en-US" sz="2400" dirty="0">
                    <a:sym typeface="Symbol" panose="05050102010706020507" pitchFamily="18" charset="2"/>
                  </a:rPr>
                  <a:t>, X</a:t>
                </a:r>
                <a:r>
                  <a:rPr lang="en-US" sz="2400" baseline="-25000" dirty="0">
                    <a:sym typeface="Symbol" panose="05050102010706020507" pitchFamily="18" charset="2"/>
                  </a:rPr>
                  <a:t>2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bị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đo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sai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thành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 = X</a:t>
                </a:r>
                <a:r>
                  <a:rPr lang="en-US" sz="2400" baseline="-25000" dirty="0">
                    <a:sym typeface="Symbol" panose="05050102010706020507" pitchFamily="18" charset="2"/>
                  </a:rPr>
                  <a:t>2</a:t>
                </a:r>
                <a:r>
                  <a:rPr lang="en-US" sz="2400" dirty="0">
                    <a:sym typeface="Symbol" panose="05050102010706020507" pitchFamily="18" charset="2"/>
                  </a:rPr>
                  <a:t> + v</a:t>
                </a:r>
              </a:p>
              <a:p>
                <a:pPr marL="457200" lvl="1" indent="0">
                  <a:spcBef>
                    <a:spcPts val="600"/>
                  </a:spcBef>
                  <a:buClr>
                    <a:srgbClr val="0000FF"/>
                  </a:buClr>
                  <a:buNone/>
                </a:pPr>
                <a:r>
                  <a:rPr lang="en-US" sz="2400" dirty="0">
                    <a:sym typeface="Symbol" panose="05050102010706020507" pitchFamily="18" charset="2"/>
                  </a:rPr>
                  <a:t>         Y=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 + (u-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v)</a:t>
                </a:r>
              </a:p>
              <a:p>
                <a:pPr marL="457200" lvl="1" indent="0">
                  <a:spcBef>
                    <a:spcPts val="600"/>
                  </a:spcBef>
                  <a:buClr>
                    <a:srgbClr val="0000FF"/>
                  </a:buClr>
                  <a:buNone/>
                </a:pPr>
                <a:r>
                  <a:rPr lang="en-US" sz="2400" dirty="0">
                    <a:sym typeface="Symbol" panose="05050102010706020507" pitchFamily="18" charset="2"/>
                  </a:rPr>
                  <a:t>        Y=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 + u</a:t>
                </a:r>
                <a:r>
                  <a:rPr lang="en-US" sz="2400" baseline="30000" dirty="0">
                    <a:sym typeface="Symbol" panose="05050102010706020507" pitchFamily="18" charset="2"/>
                  </a:rPr>
                  <a:t>*</a:t>
                </a:r>
                <a:endParaRPr lang="en-US" sz="2400" dirty="0">
                  <a:sym typeface="Symbol" panose="05050102010706020507" pitchFamily="18" charset="2"/>
                </a:endParaRPr>
              </a:p>
              <a:p>
                <a:pPr marL="457200" lvl="1" indent="0">
                  <a:spcBef>
                    <a:spcPts val="600"/>
                  </a:spcBef>
                  <a:buClr>
                    <a:srgbClr val="0000FF"/>
                  </a:buClr>
                  <a:buNone/>
                </a:pPr>
                <a:r>
                  <a:rPr lang="en-US" sz="2400" dirty="0">
                    <a:sym typeface="Symbol" panose="05050102010706020507" pitchFamily="18" charset="2"/>
                  </a:rPr>
                  <a:t>         u</a:t>
                </a:r>
                <a:r>
                  <a:rPr lang="en-US" sz="2400" baseline="30000" dirty="0">
                    <a:sym typeface="Symbol" panose="05050102010706020507" pitchFamily="18" charset="2"/>
                  </a:rPr>
                  <a:t>*  </a:t>
                </a:r>
                <a:r>
                  <a:rPr lang="en-US" sz="2400" dirty="0">
                    <a:sym typeface="Symbol" panose="05050102010706020507" pitchFamily="18" charset="2"/>
                  </a:rPr>
                  <a:t>= (u-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v)  </a:t>
                </a:r>
                <a:r>
                  <a:rPr lang="en-US" sz="2400" dirty="0">
                    <a:sym typeface="Wingdings" panose="05000000000000000000" pitchFamily="2" charset="2"/>
                  </a:rPr>
                  <a:t> E(u</a:t>
                </a:r>
                <a:r>
                  <a:rPr lang="en-US" sz="2400" baseline="30000" dirty="0">
                    <a:sym typeface="Wingdings" panose="05000000000000000000" pitchFamily="2" charset="2"/>
                  </a:rPr>
                  <a:t>*</a:t>
                </a:r>
                <a:r>
                  <a:rPr lang="en-US" sz="2400" dirty="0">
                    <a:sym typeface="Wingdings" panose="05000000000000000000" pitchFamily="2" charset="2"/>
                  </a:rPr>
                  <a:t>) </a:t>
                </a:r>
                <a:r>
                  <a:rPr lang="en-US" sz="2400" dirty="0">
                    <a:sym typeface="Symbol" panose="05050102010706020507" pitchFamily="18" charset="2"/>
                  </a:rPr>
                  <a:t> 0.</a:t>
                </a:r>
              </a:p>
              <a:p>
                <a:pPr marL="0" indent="0">
                  <a:spcBef>
                    <a:spcPts val="600"/>
                  </a:spcBef>
                  <a:buClr>
                    <a:srgbClr val="0000FF"/>
                  </a:buClr>
                  <a:buNone/>
                </a:pPr>
                <a:r>
                  <a:rPr lang="en-US" sz="2400" b="1" dirty="0">
                    <a:sym typeface="Symbol" panose="05050102010706020507" pitchFamily="18" charset="2"/>
                  </a:rPr>
                  <a:t>d) Do </a:t>
                </a:r>
                <a:r>
                  <a:rPr lang="en-US" sz="2400" b="1" dirty="0" err="1">
                    <a:sym typeface="Symbol" panose="05050102010706020507" pitchFamily="18" charset="2"/>
                  </a:rPr>
                  <a:t>yếu</a:t>
                </a:r>
                <a:r>
                  <a:rPr lang="en-US" sz="2400" b="1" dirty="0">
                    <a:sym typeface="Symbol" panose="05050102010706020507" pitchFamily="18" charset="2"/>
                  </a:rPr>
                  <a:t> </a:t>
                </a:r>
                <a:r>
                  <a:rPr lang="en-US" sz="2400" b="1" dirty="0" err="1">
                    <a:sym typeface="Symbol" panose="05050102010706020507" pitchFamily="18" charset="2"/>
                  </a:rPr>
                  <a:t>tố</a:t>
                </a:r>
                <a:r>
                  <a:rPr lang="en-US" sz="2400" b="1" dirty="0">
                    <a:sym typeface="Symbol" panose="05050102010706020507" pitchFamily="18" charset="2"/>
                  </a:rPr>
                  <a:t> </a:t>
                </a:r>
                <a:r>
                  <a:rPr lang="en-US" sz="2400" b="1" dirty="0" err="1">
                    <a:sym typeface="Symbol" panose="05050102010706020507" pitchFamily="18" charset="2"/>
                  </a:rPr>
                  <a:t>ngẫu</a:t>
                </a:r>
                <a:r>
                  <a:rPr lang="en-US" sz="2400" b="1" dirty="0">
                    <a:sym typeface="Symbol" panose="05050102010706020507" pitchFamily="18" charset="2"/>
                  </a:rPr>
                  <a:t> </a:t>
                </a:r>
                <a:r>
                  <a:rPr lang="en-US" sz="2400" b="1" dirty="0" err="1">
                    <a:sym typeface="Symbol" panose="05050102010706020507" pitchFamily="18" charset="2"/>
                  </a:rPr>
                  <a:t>nhiên</a:t>
                </a:r>
                <a:r>
                  <a:rPr lang="en-US" sz="2400" b="1" dirty="0">
                    <a:sym typeface="Symbol" panose="05050102010706020507" pitchFamily="18" charset="2"/>
                  </a:rPr>
                  <a:t> u </a:t>
                </a:r>
                <a:r>
                  <a:rPr lang="en-US" sz="2400" b="1" dirty="0" err="1">
                    <a:sym typeface="Symbol" panose="05050102010706020507" pitchFamily="18" charset="2"/>
                  </a:rPr>
                  <a:t>đã</a:t>
                </a:r>
                <a:r>
                  <a:rPr lang="en-US" sz="2400" b="1" dirty="0">
                    <a:sym typeface="Symbol" panose="05050102010706020507" pitchFamily="18" charset="2"/>
                  </a:rPr>
                  <a:t> </a:t>
                </a:r>
                <a:r>
                  <a:rPr lang="en-US" sz="2400" b="1" dirty="0" err="1">
                    <a:sym typeface="Symbol" panose="05050102010706020507" pitchFamily="18" charset="2"/>
                  </a:rPr>
                  <a:t>thay</a:t>
                </a:r>
                <a:r>
                  <a:rPr lang="en-US" sz="2400" b="1" dirty="0">
                    <a:sym typeface="Symbol" panose="05050102010706020507" pitchFamily="18" charset="2"/>
                  </a:rPr>
                  <a:t> </a:t>
                </a:r>
                <a:r>
                  <a:rPr lang="en-US" sz="2400" b="1" dirty="0" err="1">
                    <a:sym typeface="Symbol" panose="05050102010706020507" pitchFamily="18" charset="2"/>
                  </a:rPr>
                  <a:t>đổi</a:t>
                </a:r>
                <a:r>
                  <a:rPr lang="en-US" sz="2400" b="1" dirty="0">
                    <a:sym typeface="Symbol" panose="05050102010706020507" pitchFamily="18" charset="2"/>
                  </a:rPr>
                  <a:t>: </a:t>
                </a:r>
                <a:r>
                  <a:rPr lang="en-US" sz="2400" dirty="0">
                    <a:sym typeface="Symbol" panose="05050102010706020507" pitchFamily="18" charset="2"/>
                  </a:rPr>
                  <a:t>u </a:t>
                </a:r>
                <a:r>
                  <a:rPr lang="en-US" sz="2400" dirty="0" err="1">
                    <a:sym typeface="Symbol" panose="05050102010706020507" pitchFamily="18" charset="2"/>
                  </a:rPr>
                  <a:t>là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đại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diện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cho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tất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cả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các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biến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số</a:t>
                </a:r>
                <a:r>
                  <a:rPr lang="en-US" sz="2400" dirty="0">
                    <a:sym typeface="Symbol" panose="05050102010706020507" pitchFamily="18" charset="2"/>
                  </a:rPr>
                  <a:t>, </a:t>
                </a:r>
                <a:r>
                  <a:rPr lang="en-US" sz="2400" dirty="0" err="1">
                    <a:sym typeface="Symbol" panose="05050102010706020507" pitchFamily="18" charset="2"/>
                  </a:rPr>
                  <a:t>các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yếu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tố</a:t>
                </a:r>
                <a:r>
                  <a:rPr lang="en-US" sz="2400" dirty="0">
                    <a:sym typeface="Symbol" panose="05050102010706020507" pitchFamily="18" charset="2"/>
                  </a:rPr>
                  <a:t> khác </a:t>
                </a:r>
                <a:r>
                  <a:rPr lang="en-US" sz="2400" dirty="0" err="1">
                    <a:sym typeface="Symbol" panose="05050102010706020507" pitchFamily="18" charset="2"/>
                  </a:rPr>
                  <a:t>ngoài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các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biến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độc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lập</a:t>
                </a:r>
                <a:r>
                  <a:rPr lang="en-US" sz="2400" dirty="0">
                    <a:sym typeface="Symbol" panose="05050102010706020507" pitchFamily="18" charset="2"/>
                  </a:rPr>
                  <a:t> có </a:t>
                </a:r>
                <a:r>
                  <a:rPr lang="en-US" sz="2400" dirty="0" err="1">
                    <a:sym typeface="Symbol" panose="05050102010706020507" pitchFamily="18" charset="2"/>
                  </a:rPr>
                  <a:t>trong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mô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hình</a:t>
                </a:r>
                <a:r>
                  <a:rPr lang="en-US" sz="2400" dirty="0">
                    <a:sym typeface="Symbol" panose="05050102010706020507" pitchFamily="18" charset="2"/>
                  </a:rPr>
                  <a:t>. </a:t>
                </a:r>
                <a:r>
                  <a:rPr lang="en-US" sz="2400" dirty="0" err="1">
                    <a:sym typeface="Symbol" panose="05050102010706020507" pitchFamily="18" charset="2"/>
                  </a:rPr>
                  <a:t>Giả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thiết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là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các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yếu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tố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đó</a:t>
                </a:r>
                <a:r>
                  <a:rPr lang="en-US" sz="2400" dirty="0">
                    <a:sym typeface="Symbol" panose="05050102010706020507" pitchFamily="18" charset="2"/>
                  </a:rPr>
                  <a:t> không </a:t>
                </a:r>
                <a:r>
                  <a:rPr lang="en-US" sz="2400" dirty="0" err="1">
                    <a:sym typeface="Symbol" panose="05050102010706020507" pitchFamily="18" charset="2"/>
                  </a:rPr>
                  <a:t>thay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đổi</a:t>
                </a:r>
                <a:r>
                  <a:rPr lang="en-US" sz="2400" dirty="0">
                    <a:sym typeface="Symbol" panose="05050102010706020507" pitchFamily="18" charset="2"/>
                  </a:rPr>
                  <a:t>, </a:t>
                </a:r>
                <a:r>
                  <a:rPr lang="en-US" sz="2400" dirty="0" err="1">
                    <a:sym typeface="Symbol" panose="05050102010706020507" pitchFamily="18" charset="2"/>
                  </a:rPr>
                  <a:t>nêu</a:t>
                </a:r>
                <a:r>
                  <a:rPr lang="en-US" sz="2400" dirty="0">
                    <a:sym typeface="Symbol" panose="05050102010706020507" pitchFamily="18" charset="2"/>
                  </a:rPr>
                  <a:t> E(u) = 0. </a:t>
                </a:r>
                <a:r>
                  <a:rPr lang="en-US" sz="2400" dirty="0" err="1">
                    <a:sym typeface="Symbol" panose="05050102010706020507" pitchFamily="18" charset="2"/>
                  </a:rPr>
                  <a:t>Nếu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vì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nguyên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nhân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gì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đó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một</a:t>
                </a:r>
                <a:r>
                  <a:rPr lang="en-US" sz="2400" dirty="0">
                    <a:sym typeface="Symbol" panose="05050102010706020507" pitchFamily="18" charset="2"/>
                  </a:rPr>
                  <a:t>/</a:t>
                </a:r>
                <a:r>
                  <a:rPr lang="en-US" sz="2400" dirty="0" err="1">
                    <a:sym typeface="Symbol" panose="05050102010706020507" pitchFamily="18" charset="2"/>
                  </a:rPr>
                  <a:t>một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số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yếu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tố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cấu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thành</a:t>
                </a:r>
                <a:r>
                  <a:rPr lang="en-US" sz="2400" dirty="0">
                    <a:sym typeface="Symbol" panose="05050102010706020507" pitchFamily="18" charset="2"/>
                  </a:rPr>
                  <a:t> u </a:t>
                </a:r>
                <a:r>
                  <a:rPr lang="en-US" sz="2400" dirty="0" err="1">
                    <a:sym typeface="Symbol" panose="05050102010706020507" pitchFamily="18" charset="2"/>
                  </a:rPr>
                  <a:t>thay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sym typeface="Symbol" panose="05050102010706020507" pitchFamily="18" charset="2"/>
                  </a:rPr>
                  <a:t>đổi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E(u)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 0.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0079"/>
                <a:ext cx="8534400" cy="5033122"/>
              </a:xfrm>
              <a:blipFill>
                <a:blip r:embed="rId2"/>
                <a:stretch>
                  <a:fillRect l="-1071" t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AF4C-2E39-487D-B187-8EF1FD56B90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3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46769</TotalTime>
  <Words>1998</Words>
  <Application>Microsoft Office PowerPoint</Application>
  <PresentationFormat>On-screen Show (4:3)</PresentationFormat>
  <Paragraphs>182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Office Theme</vt:lpstr>
      <vt:lpstr>Equation</vt:lpstr>
      <vt:lpstr>Chương 5. KIỂM ĐỊNH LỰA CHỌN MÔ HÌNH</vt:lpstr>
      <vt:lpstr>NỘI DUNG CHƯƠNG 5</vt:lpstr>
      <vt:lpstr>5.1. CƠ SỞ ĐÁNH GIÁ VỀ MẶT KINH TẾ</vt:lpstr>
      <vt:lpstr>5.2. Cơ sở đánh giá về thống kê</vt:lpstr>
      <vt:lpstr>Ví dụ 5.1</vt:lpstr>
      <vt:lpstr>5.3. KỲ VỌNG SAI SỐ NGẪU NHIÊN KHÁC 0</vt:lpstr>
      <vt:lpstr>5.3.1. Nguyên nhân</vt:lpstr>
      <vt:lpstr>5.3.1.Nguyên nhân </vt:lpstr>
      <vt:lpstr>5.3.1. Nguyên nhân</vt:lpstr>
      <vt:lpstr>5.3.2. Hậu quả</vt:lpstr>
      <vt:lpstr>Ước lượng chệch khi thiếu biến</vt:lpstr>
      <vt:lpstr>Ước lượng chệch khi thiếu biến</vt:lpstr>
      <vt:lpstr>Ước lượng chệch khi thiếu biến</vt:lpstr>
      <vt:lpstr>5.3.3. Phát hiện mô hình bỏ sót biến</vt:lpstr>
      <vt:lpstr>Kiểm định Ramsey (RESET)</vt:lpstr>
      <vt:lpstr>Ví dụ 5.2 (a): Y phụ thuộc L</vt:lpstr>
      <vt:lpstr>Ví dụ 5.2 (b): Y phụ thuộc K, L</vt:lpstr>
      <vt:lpstr>5.3.4. Một số biện pháp khắc phục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STATISTICS</dc:title>
  <dc:creator>BDH</dc:creator>
  <cp:lastModifiedBy>Nguyen Quang. Dong</cp:lastModifiedBy>
  <cp:revision>612</cp:revision>
  <cp:lastPrinted>2016-03-17T17:41:38Z</cp:lastPrinted>
  <dcterms:created xsi:type="dcterms:W3CDTF">2015-01-08T12:01:41Z</dcterms:created>
  <dcterms:modified xsi:type="dcterms:W3CDTF">2023-03-02T03:15:49Z</dcterms:modified>
</cp:coreProperties>
</file>