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94" r:id="rId2"/>
    <p:sldId id="495" r:id="rId3"/>
    <p:sldId id="647" r:id="rId4"/>
    <p:sldId id="496" r:id="rId5"/>
    <p:sldId id="501" r:id="rId6"/>
    <p:sldId id="497" r:id="rId7"/>
    <p:sldId id="502" r:id="rId8"/>
    <p:sldId id="498" r:id="rId9"/>
    <p:sldId id="499" r:id="rId10"/>
    <p:sldId id="500" r:id="rId11"/>
    <p:sldId id="503" r:id="rId12"/>
    <p:sldId id="504" r:id="rId13"/>
    <p:sldId id="505" r:id="rId14"/>
    <p:sldId id="648" r:id="rId15"/>
    <p:sldId id="508" r:id="rId16"/>
    <p:sldId id="506" r:id="rId17"/>
    <p:sldId id="509" r:id="rId18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30D02-BBAE-44CF-8ACB-D0197FEEF679}">
          <p14:sldIdLst/>
        </p14:section>
        <p14:section name="Untitled Section" id="{62595F39-0F35-48B7-B398-385EF40FB700}">
          <p14:sldIdLst>
            <p14:sldId id="494"/>
            <p14:sldId id="495"/>
            <p14:sldId id="647"/>
            <p14:sldId id="496"/>
            <p14:sldId id="501"/>
            <p14:sldId id="497"/>
            <p14:sldId id="502"/>
            <p14:sldId id="498"/>
            <p14:sldId id="499"/>
            <p14:sldId id="500"/>
            <p14:sldId id="503"/>
            <p14:sldId id="504"/>
            <p14:sldId id="505"/>
            <p14:sldId id="648"/>
            <p14:sldId id="508"/>
            <p14:sldId id="506"/>
            <p14:sldId id="509"/>
          </p14:sldIdLst>
        </p14:section>
        <p14:section name="Untitled Section" id="{15E07335-EB3D-46BE-92B1-BAEB3F55E6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000099"/>
    <a:srgbClr val="00005C"/>
    <a:srgbClr val="00246C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0" d="100"/>
          <a:sy n="60" d="100"/>
        </p:scale>
        <p:origin x="1440" y="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4475" y="1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Bậc đại học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82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4475" y="8842382"/>
            <a:ext cx="3057132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C9FB-7861-41E4-A6B5-0D008382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43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Bậc đại học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8" y="4480005"/>
            <a:ext cx="5642610" cy="3665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0"/>
            <a:ext cx="3056414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64A6-DDBE-4A9E-AF13-36E72A6B0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4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809B-85E6-411B-B77F-7A2CEA33AB3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95F-C83E-422C-9AED-6538B697AE88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292-04D2-4ED9-8980-A7191782FA3A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757242"/>
          </a:xfr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859867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>
                <a:latin typeface="Cambria" pitchFamily="18" charset="0"/>
                <a:ea typeface="Cambria Math" panose="02040503050406030204" pitchFamily="18" charset="0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3pPr>
            <a:lvl4pPr marL="18288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2860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6266"/>
            <a:ext cx="8170333" cy="321733"/>
          </a:xfrm>
          <a:solidFill>
            <a:srgbClr val="000099"/>
          </a:solidFill>
        </p:spPr>
        <p:txBody>
          <a:bodyPr/>
          <a:lstStyle>
            <a:lvl1pPr algn="l">
              <a:defRPr sz="14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0334" y="6484937"/>
            <a:ext cx="7620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07DAF4C-2E39-487D-B187-8EF1FD56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0092"/>
            <a:ext cx="9144000" cy="1264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C655-AF5A-4260-AC3A-7F2BB5CAA4A8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15F-B865-4F1C-8B74-C306AA7945C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3B95-6532-48DD-A1F5-61441F627B62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C10A-8D91-410C-9E47-C55823BC76CD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ECE8-38B8-4D7E-9640-E8B981F0164C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7C6-CEF5-4580-A0A8-F13E135D69B6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1B27-AAD5-4AE2-849B-7A3142AABAF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9119-995D-4C6F-B00B-998293D8A438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730"/>
            <a:ext cx="9144000" cy="821252"/>
          </a:xfrm>
        </p:spPr>
        <p:txBody>
          <a:bodyPr/>
          <a:lstStyle/>
          <a:p>
            <a:r>
              <a:rPr lang="en-US" dirty="0"/>
              <a:t>5.4. PHƯƠNG SAI </a:t>
            </a:r>
            <a:r>
              <a:rPr lang="en-US" dirty="0" err="1"/>
              <a:t>SAI</a:t>
            </a:r>
            <a:r>
              <a:rPr lang="en-US" dirty="0"/>
              <a:t> SỐ THAY ĐỔI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72308"/>
            <a:ext cx="8534400" cy="5550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5.4.1.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endParaRPr lang="en-US" b="1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+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i="1" dirty="0"/>
              <a:t>u</a:t>
            </a:r>
            <a:r>
              <a:rPr lang="en-US" dirty="0"/>
              <a:t> 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3: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</a:t>
            </a:r>
            <a:r>
              <a:rPr lang="en-US" i="1" dirty="0"/>
              <a:t>homoscedasticity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 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l-GR" dirty="0">
                <a:sym typeface="Symbol" panose="05050102010706020507" pitchFamily="18" charset="2"/>
              </a:rPr>
              <a:t>σ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thiết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bị</a:t>
            </a:r>
            <a:r>
              <a:rPr lang="en-US" dirty="0">
                <a:sym typeface="Symbol" panose="05050102010706020507" pitchFamily="18" charset="2"/>
              </a:rPr>
              <a:t> vi </a:t>
            </a:r>
            <a:r>
              <a:rPr lang="en-US" dirty="0" err="1">
                <a:sym typeface="Symbol" panose="05050102010706020507" pitchFamily="18" charset="2"/>
              </a:rPr>
              <a:t>phạm</a:t>
            </a:r>
            <a:r>
              <a:rPr lang="en-US" dirty="0">
                <a:sym typeface="Symbol" panose="05050102010706020507" pitchFamily="18" charset="2"/>
              </a:rPr>
              <a:t>: </a:t>
            </a:r>
          </a:p>
          <a:p>
            <a:pPr marL="0" indent="0">
              <a:buNone/>
            </a:pPr>
            <a:r>
              <a:rPr lang="en-US" dirty="0"/>
              <a:t>		Var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 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 </a:t>
            </a:r>
          </a:p>
          <a:p>
            <a:pPr marL="0" indent="0">
              <a:buNone/>
            </a:pP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mô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hình</a:t>
            </a:r>
            <a:r>
              <a:rPr lang="en-US" dirty="0">
                <a:sym typeface="Symbol" panose="05050102010706020507" pitchFamily="18" charset="2"/>
              </a:rPr>
              <a:t> có </a:t>
            </a:r>
            <a:r>
              <a:rPr lang="en-US" dirty="0" err="1">
                <a:sym typeface="Symbol" panose="05050102010706020507" pitchFamily="18" charset="2"/>
              </a:rPr>
              <a:t>phương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(PSSS)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i="1" dirty="0">
                <a:sym typeface="Symbol" panose="05050102010706020507" pitchFamily="18" charset="2"/>
              </a:rPr>
              <a:t>heteroskedasticity</a:t>
            </a:r>
            <a:r>
              <a:rPr lang="en-US" dirty="0">
                <a:sym typeface="Symbol" panose="05050102010706020507" pitchFamily="18" charset="2"/>
              </a:rPr>
              <a:t>). </a:t>
            </a:r>
            <a:r>
              <a:rPr lang="en-US" dirty="0" err="1">
                <a:sym typeface="Symbol" panose="05050102010706020507" pitchFamily="18" charset="2"/>
              </a:rPr>
              <a:t>Điều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này</a:t>
            </a:r>
            <a:r>
              <a:rPr lang="en-US" dirty="0">
                <a:sym typeface="Symbol" panose="05050102010706020507" pitchFamily="18" charset="2"/>
              </a:rPr>
              <a:t> có </a:t>
            </a:r>
            <a:r>
              <a:rPr lang="en-US" dirty="0" err="1">
                <a:sym typeface="Symbol" panose="05050102010706020507" pitchFamily="18" charset="2"/>
              </a:rPr>
              <a:t>nghĩa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với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giá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trị</a:t>
            </a:r>
            <a:r>
              <a:rPr lang="en-US" dirty="0">
                <a:sym typeface="Symbol" panose="05050102010706020507" pitchFamily="18" charset="2"/>
              </a:rPr>
              <a:t> khác </a:t>
            </a:r>
            <a:r>
              <a:rPr lang="en-US" dirty="0" err="1">
                <a:sym typeface="Symbol" panose="05050102010706020507" pitchFamily="18" charset="2"/>
              </a:rPr>
              <a:t>nhau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độc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lập</a:t>
            </a:r>
            <a:r>
              <a:rPr lang="en-US" dirty="0">
                <a:sym typeface="Symbol" panose="05050102010706020507" pitchFamily="18" charset="2"/>
              </a:rPr>
              <a:t>, PS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u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khác </a:t>
            </a:r>
            <a:r>
              <a:rPr lang="en-US" dirty="0" err="1">
                <a:sym typeface="Symbol" panose="05050102010706020507" pitchFamily="18" charset="2"/>
              </a:rPr>
              <a:t>nhau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F9E93-917C-4CA7-9AA9-84D595FD89B4}"/>
                  </a:ext>
                </a:extLst>
              </p:cNvPr>
              <p:cNvSpPr/>
              <p:nvPr/>
            </p:nvSpPr>
            <p:spPr>
              <a:xfrm>
                <a:off x="4918107" y="4466483"/>
                <a:ext cx="685523" cy="542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F9E93-917C-4CA7-9AA9-84D595FD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07" y="4466483"/>
                <a:ext cx="685523" cy="542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3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(b):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White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0800"/>
            <a:ext cx="8534400" cy="5037667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	24.27210	    Prob. F(5,94)	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*R-squared		56.35225	    Prob. Chi-Square(5)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Scaled explained SS	53.87757	    Prob. Chi-Square(5)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Test Equation:	Dependent Variable: 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RESID^2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-24629.10	80352.16	-0.306514	0.7599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K^2	0.002319	0.015498	0.149622	0.8814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K*L	-0.080839	0.023400	-3.454714	0.0008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109.2821	72.22232	1.513135	0.1336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L^2	0.172920	0.020127	8.591663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-186.3726	63.18940	-2.949429	0.0040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0.563523	F-stat	24.27210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(F-stat)	0.000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6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5.4.5.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PSSS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GLS: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có 1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OLS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PP GSL.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	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+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</a:t>
            </a:r>
            <a:r>
              <a:rPr lang="en-US" dirty="0"/>
              <a:t>  +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/>
              <a:t> +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  (1)</a:t>
            </a:r>
          </a:p>
          <a:p>
            <a:pPr marL="0" indent="0">
              <a:buNone/>
            </a:pPr>
            <a:r>
              <a:rPr lang="en-US" dirty="0"/>
              <a:t>     Có PSSS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 </a:t>
            </a:r>
            <a:r>
              <a:rPr lang="en-US" i="1" dirty="0"/>
              <a:t>Var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) = </a:t>
            </a:r>
            <a:r>
              <a:rPr lang="el-GR" i="1" dirty="0"/>
              <a:t>σ</a:t>
            </a:r>
            <a:r>
              <a:rPr lang="en-US" i="1" baseline="-25000" dirty="0"/>
              <a:t>i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a) </a:t>
            </a: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biết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sai</a:t>
            </a:r>
            <a:r>
              <a:rPr lang="en-US" b="1" dirty="0"/>
              <a:t> </a:t>
            </a:r>
            <a:r>
              <a:rPr lang="en-US" b="1" dirty="0" err="1"/>
              <a:t>sai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l-GR" b="1" i="1" dirty="0"/>
              <a:t>σ</a:t>
            </a:r>
            <a:r>
              <a:rPr lang="en-US" b="1" i="1" baseline="-25000" dirty="0"/>
              <a:t>i</a:t>
            </a:r>
            <a:r>
              <a:rPr lang="en-US" b="1" baseline="30000" dirty="0"/>
              <a:t>2</a:t>
            </a:r>
            <a:endParaRPr lang="en-US" b="1" baseline="-25000" dirty="0"/>
          </a:p>
          <a:p>
            <a:r>
              <a:rPr lang="en-US" dirty="0"/>
              <a:t>Chia (1)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l-GR" i="1" dirty="0"/>
              <a:t>σ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(2)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 </a:t>
            </a:r>
            <a:r>
              <a:rPr lang="en-US" i="1" dirty="0" err="1"/>
              <a:t>Var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30000" dirty="0"/>
              <a:t>*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57627"/>
              </p:ext>
            </p:extLst>
          </p:nvPr>
        </p:nvGraphicFramePr>
        <p:xfrm>
          <a:off x="3065834" y="4102100"/>
          <a:ext cx="51958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1523880" progId="Equation.DSMT4">
                  <p:embed/>
                </p:oleObj>
              </mc:Choice>
              <mc:Fallback>
                <p:oleObj name="Equation" r:id="rId2" imgW="5181480" imgH="152388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834" y="4102100"/>
                        <a:ext cx="51958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667" y="1213805"/>
                <a:ext cx="8788400" cy="55562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:r>
                  <a:rPr lang="el-GR" b="1" i="1" dirty="0"/>
                  <a:t>σ</a:t>
                </a:r>
                <a:r>
                  <a:rPr lang="en-US" b="1" i="1" baseline="-25000" dirty="0"/>
                  <a:t>i</a:t>
                </a:r>
                <a:r>
                  <a:rPr lang="en-US" b="1" baseline="30000" dirty="0"/>
                  <a:t>2 </a:t>
                </a:r>
                <a:r>
                  <a:rPr lang="en-US" b="1" dirty="0"/>
                  <a:t>không </a:t>
                </a:r>
                <a:r>
                  <a:rPr lang="en-US" b="1" dirty="0" err="1"/>
                  <a:t>biết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B1) </a:t>
                </a:r>
                <a:r>
                  <a:rPr lang="en-US" b="1" dirty="0" err="1"/>
                  <a:t>Giả</a:t>
                </a:r>
                <a:r>
                  <a:rPr lang="en-US" b="1" dirty="0"/>
                  <a:t> </a:t>
                </a:r>
                <a:r>
                  <a:rPr lang="en-US" b="1" dirty="0" err="1"/>
                  <a:t>sử</a:t>
                </a:r>
                <a:r>
                  <a:rPr lang="en-US" b="1" dirty="0"/>
                  <a:t> </a:t>
                </a:r>
                <a:r>
                  <a:rPr lang="en-US" b="1" dirty="0" err="1"/>
                  <a:t>biết</a:t>
                </a:r>
                <a:r>
                  <a:rPr lang="en-US" b="1" dirty="0"/>
                  <a:t> </a:t>
                </a:r>
                <a:r>
                  <a:rPr lang="en-US" b="1" dirty="0" err="1"/>
                  <a:t>dạng</a:t>
                </a:r>
                <a:r>
                  <a:rPr lang="en-US" b="1" dirty="0"/>
                  <a:t> </a:t>
                </a:r>
                <a:r>
                  <a:rPr lang="en-US" b="1" dirty="0" err="1"/>
                  <a:t>nguyên</a:t>
                </a:r>
                <a:r>
                  <a:rPr lang="en-US" b="1" dirty="0"/>
                  <a:t> </a:t>
                </a:r>
                <a:r>
                  <a:rPr lang="en-US" b="1" dirty="0" err="1"/>
                  <a:t>nhân</a:t>
                </a:r>
                <a:r>
                  <a:rPr lang="en-US" b="1" dirty="0"/>
                  <a:t> </a:t>
                </a:r>
                <a:r>
                  <a:rPr lang="en-US" b="1" dirty="0" err="1"/>
                  <a:t>thay</a:t>
                </a:r>
                <a:r>
                  <a:rPr lang="en-US" b="1" dirty="0"/>
                  <a:t> </a:t>
                </a:r>
                <a:r>
                  <a:rPr lang="en-US" b="1" dirty="0" err="1"/>
                  <a:t>đổi</a:t>
                </a:r>
                <a:r>
                  <a:rPr lang="en-US" b="1" dirty="0"/>
                  <a:t> </a:t>
                </a:r>
                <a:r>
                  <a:rPr lang="en-US" b="1" dirty="0" err="1"/>
                  <a:t>của</a:t>
                </a:r>
                <a:r>
                  <a:rPr lang="en-US" b="1" dirty="0"/>
                  <a:t> </a:t>
                </a:r>
                <a:r>
                  <a:rPr lang="en-US" b="1" dirty="0" err="1"/>
                  <a:t>nó</a:t>
                </a:r>
                <a:endParaRPr lang="en-US" b="1" dirty="0"/>
              </a:p>
              <a:p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,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Chia </a:t>
                </a:r>
                <a:r>
                  <a:rPr lang="en-US" dirty="0" err="1"/>
                  <a:t>cho</a:t>
                </a:r>
                <a:r>
                  <a:rPr lang="en-US" dirty="0"/>
                  <a:t> X</a:t>
                </a:r>
                <a:r>
                  <a:rPr lang="en-US" baseline="-25000" dirty="0"/>
                  <a:t>2i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Lưu</a:t>
                </a:r>
                <a:r>
                  <a:rPr lang="en-US" dirty="0"/>
                  <a:t> ý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chặn</a:t>
                </a:r>
                <a:endParaRPr lang="en-US" dirty="0"/>
              </a:p>
              <a:p>
                <a:r>
                  <a:rPr lang="en-US" dirty="0"/>
                  <a:t>Nếu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,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, X</a:t>
                </a:r>
                <a:r>
                  <a:rPr lang="en-US" baseline="-25000" dirty="0"/>
                  <a:t>2</a:t>
                </a:r>
                <a:r>
                  <a:rPr lang="en-US" dirty="0"/>
                  <a:t> &gt; 0, </a:t>
                </a:r>
                <a:r>
                  <a:rPr lang="en-US" dirty="0" err="1"/>
                  <a:t>thì</a:t>
                </a:r>
                <a:r>
                  <a:rPr lang="en-US" dirty="0"/>
                  <a:t> chia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PP </a:t>
                </a:r>
                <a:r>
                  <a:rPr lang="en-US" dirty="0" err="1"/>
                  <a:t>ước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(3) </a:t>
                </a:r>
                <a:r>
                  <a:rPr lang="en-US" dirty="0" err="1"/>
                  <a:t>còn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WLS (weighted least squares)</a:t>
                </a:r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667" y="1213805"/>
                <a:ext cx="8788400" cy="5556271"/>
              </a:xfrm>
              <a:blipFill>
                <a:blip r:embed="rId3"/>
                <a:stretch>
                  <a:fillRect l="-1457" t="-1864" r="-222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18274"/>
              </p:ext>
            </p:extLst>
          </p:nvPr>
        </p:nvGraphicFramePr>
        <p:xfrm>
          <a:off x="3758716" y="3105147"/>
          <a:ext cx="51323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17760" imgH="1523880" progId="Equation.DSMT4">
                  <p:embed/>
                </p:oleObj>
              </mc:Choice>
              <mc:Fallback>
                <p:oleObj name="Equation" r:id="rId4" imgW="5117760" imgH="152388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716" y="3105147"/>
                        <a:ext cx="51323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CC"/>
                </a:solidFill>
              </a:rPr>
              <a:t>Chương</a:t>
            </a:r>
            <a:r>
              <a:rPr lang="en-US" sz="1600" dirty="0">
                <a:solidFill>
                  <a:srgbClr val="0000CC"/>
                </a:solidFill>
              </a:rPr>
              <a:t> 5. </a:t>
            </a:r>
            <a:r>
              <a:rPr lang="en-US" sz="1600" dirty="0" err="1">
                <a:solidFill>
                  <a:srgbClr val="0000CC"/>
                </a:solidFill>
              </a:rPr>
              <a:t>Kiểm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định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và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lựa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chọn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mô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hình</a:t>
            </a:r>
            <a:r>
              <a:rPr lang="en-US" sz="1600" dirty="0">
                <a:solidFill>
                  <a:srgbClr val="0000CC"/>
                </a:solidFill>
              </a:rPr>
              <a:t>		5.3. </a:t>
            </a:r>
            <a:r>
              <a:rPr lang="en-US" sz="1600" dirty="0" err="1">
                <a:solidFill>
                  <a:srgbClr val="0000CC"/>
                </a:solidFill>
              </a:rPr>
              <a:t>Phương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sai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sai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số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thay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đổi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61"/>
            <a:ext cx="9144000" cy="757242"/>
          </a:xfrm>
        </p:spPr>
        <p:txBody>
          <a:bodyPr/>
          <a:lstStyle/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49216"/>
                <a:ext cx="8534400" cy="5309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b2) </a:t>
                </a:r>
                <a:r>
                  <a:rPr lang="en-US" dirty="0" err="1"/>
                  <a:t>Nếu</a:t>
                </a:r>
                <a:r>
                  <a:rPr lang="en-US" dirty="0"/>
                  <a:t> không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khắc</a:t>
                </a:r>
                <a:r>
                  <a:rPr lang="en-US" dirty="0"/>
                  <a:t> </a:t>
                </a:r>
                <a:r>
                  <a:rPr lang="en-US" dirty="0" err="1"/>
                  <a:t>phục</a:t>
                </a:r>
                <a:r>
                  <a:rPr lang="en-US" dirty="0"/>
                  <a:t> </a:t>
                </a:r>
                <a:r>
                  <a:rPr lang="en-US" dirty="0" err="1"/>
                  <a:t>gồm</a:t>
                </a:r>
                <a:r>
                  <a:rPr lang="en-US" dirty="0"/>
                  <a:t> 2 b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- B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 1: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ban </a:t>
                </a:r>
                <a:r>
                  <a:rPr lang="en-US" dirty="0" err="1"/>
                  <a:t>đầu</a:t>
                </a:r>
                <a:r>
                  <a:rPr lang="en-US" dirty="0"/>
                  <a:t>, </a:t>
                </a:r>
                <a:r>
                  <a:rPr lang="en-US" dirty="0" err="1"/>
                  <a:t>tính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B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 2: Chia 2 </a:t>
                </a:r>
                <a:r>
                  <a:rPr lang="en-US" dirty="0" err="1"/>
                  <a:t>vế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ban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OLS.</a:t>
                </a:r>
              </a:p>
              <a:p>
                <a:pPr marL="0" indent="0">
                  <a:buNone/>
                </a:pPr>
                <a:r>
                  <a:rPr lang="en-US" dirty="0"/>
                  <a:t>c) Khi có PSSS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,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không </a:t>
                </a:r>
                <a:r>
                  <a:rPr lang="en-US" dirty="0" err="1"/>
                  <a:t>chệch</a:t>
                </a:r>
                <a:endParaRPr lang="en-US" dirty="0"/>
              </a:p>
              <a:p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SE</a:t>
                </a:r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vững</a:t>
                </a:r>
                <a:r>
                  <a:rPr lang="en-US" dirty="0"/>
                  <a:t> (</a:t>
                </a:r>
                <a:r>
                  <a:rPr lang="en-US" i="1" dirty="0"/>
                  <a:t>robust SE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White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49216"/>
                <a:ext cx="8534400" cy="5309252"/>
              </a:xfrm>
              <a:blipFill>
                <a:blip r:embed="rId3"/>
                <a:stretch>
                  <a:fillRect l="-1429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04234"/>
              </p:ext>
            </p:extLst>
          </p:nvPr>
        </p:nvGraphicFramePr>
        <p:xfrm>
          <a:off x="4930594" y="5360157"/>
          <a:ext cx="28019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1130040" progId="Equation.DSMT4">
                  <p:embed/>
                </p:oleObj>
              </mc:Choice>
              <mc:Fallback>
                <p:oleObj name="Equation" r:id="rId4" imgW="2793960" imgH="113004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594" y="5360157"/>
                        <a:ext cx="280193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7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61"/>
            <a:ext cx="9144000" cy="757242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Huber-White Robust Standard Error Estimators- robust 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E3999A-4FDE-64DB-129B-2F22CBD60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003300"/>
                <a:ext cx="8534400" cy="535516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OLS: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Huber-White Robust: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acc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𝑆𝑒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𝑉𝑎𝑟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acc>
                      </m:e>
                    </m:rad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ọi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vững-thay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(HC=heteroskedasticity-consistent). 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tốt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4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đo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đương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sẽ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1) HC0: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               2)   HC1: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HC2: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4) HC3: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5)  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HC4: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4,  </m:t>
                        </m:r>
                        <m:f>
                          <m:f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E3999A-4FDE-64DB-129B-2F22CBD60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003300"/>
                <a:ext cx="8534400" cy="5355167"/>
              </a:xfrm>
              <a:blipFill>
                <a:blip r:embed="rId2"/>
                <a:stretch>
                  <a:fillRect l="-357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8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(b): GLS: chia </a:t>
            </a:r>
            <a:r>
              <a:rPr lang="en-US" dirty="0" err="1"/>
              <a:t>cho</a:t>
            </a:r>
            <a:r>
              <a:rPr lang="en-US" dirty="0"/>
              <a:t>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Y/L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-817.5287	68.77325	-11.88731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K/L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1.144810	0.049550	23.10403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3.183666	0.086851	36.65672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0.961312	F-stat	1205.123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-Pagan-Godfrey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45.03352	    	Prob. F(2,97)	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48.14693	    	Prob. Chi-Square(2)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	54.61849	    Prob. F(4,95)	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	69.69445	    Prob. Chi-Square(4)	0.0000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5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(c): GLS: chia </a:t>
            </a:r>
            <a:r>
              <a:rPr lang="en-US" dirty="0" err="1"/>
              <a:t>cho</a:t>
            </a:r>
            <a:r>
              <a:rPr lang="en-US" dirty="0"/>
              <a:t>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97567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Y/K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Included observations: 100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-458.5928	96.48026	-4.753229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1.358709	0.056347	24.11329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L/K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2.055458	0.042332	48.55613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0.965658	F-stat	1363.757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(F-statistic)0.000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-Pagan-Godfrey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0.135145	    	Prob. F(2,97)		0.8738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0.277875	    	Prob. Chi-Square(2)	0.8703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	2.573075	    Prob. F(4,95)		0.0426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*R-squared		9.774978	    Prob. Chi-Square(4)	0.0444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2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(d):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vững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2614"/>
            <a:ext cx="8534400" cy="51679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Method: 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OLS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-485.9608	95.85601	-5.069695	0.0000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1.292811	0.044404	29.11470	0.0000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2.214092	0.050943	43.46253	0.0000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0.964118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</a:p>
          <a:p>
            <a:pPr marL="0" indent="0">
              <a:spcBef>
                <a:spcPts val="5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	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en-US" sz="2000" b="1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-consistent standard errors &amp; covariance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-485.9608	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96.76637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-5.022001	0.0000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1.292811	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0.053821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24.02078	0.0000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2.214092	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0.076348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29.00013	0.0000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0.964118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5.4.2.Nguyên </a:t>
            </a:r>
            <a:r>
              <a:rPr lang="en-US" dirty="0" err="1"/>
              <a:t>nhân</a:t>
            </a:r>
            <a:r>
              <a:rPr lang="en-US" dirty="0"/>
              <a:t> PSSS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673124" cy="514838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ym typeface="Symbol" panose="05050102010706020507" pitchFamily="18" charset="2"/>
              </a:rPr>
              <a:t> a) </a:t>
            </a:r>
            <a:r>
              <a:rPr lang="en-US" sz="2400" b="1" dirty="0" err="1">
                <a:sym typeface="Symbol" panose="05050102010706020507" pitchFamily="18" charset="2"/>
              </a:rPr>
              <a:t>Bản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chất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của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các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số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liệu</a:t>
            </a:r>
            <a:endParaRPr lang="en-US" sz="2400" b="1" dirty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err="1">
                <a:sym typeface="Symbol" panose="05050102010706020507" pitchFamily="18" charset="2"/>
              </a:rPr>
              <a:t>Số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liệu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chéo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dirty="0" err="1">
                <a:sym typeface="Symbol" panose="05050102010706020507" pitchFamily="18" charset="2"/>
              </a:rPr>
              <a:t>theo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bản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chất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dirty="0" err="1">
                <a:sym typeface="Symbol" panose="05050102010706020507" pitchFamily="18" charset="2"/>
              </a:rPr>
              <a:t>các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quan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sát</a:t>
            </a:r>
            <a:r>
              <a:rPr lang="en-US" sz="2400" dirty="0">
                <a:sym typeface="Symbol" panose="05050102010706020507" pitchFamily="18" charset="2"/>
              </a:rPr>
              <a:t> không </a:t>
            </a:r>
            <a:r>
              <a:rPr lang="en-US" sz="2400" dirty="0" err="1">
                <a:sym typeface="Symbol" panose="05050102010706020507" pitchFamily="18" charset="2"/>
              </a:rPr>
              <a:t>đồng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đều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vì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các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quan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sát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lấy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từ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các</a:t>
            </a:r>
            <a:r>
              <a:rPr lang="en-US" sz="2400" dirty="0">
                <a:sym typeface="Symbol" panose="05050102010706020507" pitchFamily="18" charset="2"/>
              </a:rPr>
              <a:t> không </a:t>
            </a:r>
            <a:r>
              <a:rPr lang="en-US" sz="2400" dirty="0" err="1">
                <a:sym typeface="Symbol" panose="05050102010706020507" pitchFamily="18" charset="2"/>
              </a:rPr>
              <a:t>gian</a:t>
            </a:r>
            <a:r>
              <a:rPr lang="en-US" sz="2400" dirty="0">
                <a:sym typeface="Symbol" panose="05050102010706020507" pitchFamily="18" charset="2"/>
              </a:rPr>
              <a:t> khác </a:t>
            </a:r>
            <a:r>
              <a:rPr lang="en-US" sz="2400" dirty="0" err="1">
                <a:sym typeface="Symbol" panose="05050102010706020507" pitchFamily="18" charset="2"/>
              </a:rPr>
              <a:t>nhau</a:t>
            </a:r>
            <a:r>
              <a:rPr 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err="1">
                <a:sym typeface="Symbol" panose="05050102010706020507" pitchFamily="18" charset="2"/>
              </a:rPr>
              <a:t>Ví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dụ</a:t>
            </a:r>
            <a:r>
              <a:rPr lang="en-US" sz="2400" dirty="0">
                <a:sym typeface="Symbol" panose="05050102010706020507" pitchFamily="18" charset="2"/>
              </a:rPr>
              <a:t>: Thu </a:t>
            </a:r>
            <a:r>
              <a:rPr lang="en-US" sz="2400" dirty="0" err="1">
                <a:sym typeface="Symbol" panose="05050102010706020507" pitchFamily="18" charset="2"/>
              </a:rPr>
              <a:t>nhập</a:t>
            </a:r>
            <a:r>
              <a:rPr lang="en-US" sz="2400" dirty="0">
                <a:sym typeface="Symbol" panose="05050102010706020507" pitchFamily="18" charset="2"/>
              </a:rPr>
              <a:t> đ</a:t>
            </a:r>
            <a:r>
              <a:rPr lang="vi-VN" sz="2400" dirty="0">
                <a:sym typeface="Symbol" panose="05050102010706020507" pitchFamily="18" charset="2"/>
              </a:rPr>
              <a:t>ư</a:t>
            </a:r>
            <a:r>
              <a:rPr lang="en-US" sz="2400" dirty="0" err="1">
                <a:sym typeface="Symbol" panose="05050102010706020507" pitchFamily="18" charset="2"/>
              </a:rPr>
              <a:t>ợc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lấy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từ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khu</a:t>
            </a:r>
            <a:r>
              <a:rPr lang="en-US" sz="2400" dirty="0">
                <a:sym typeface="Symbol" panose="05050102010706020507" pitchFamily="18" charset="2"/>
              </a:rPr>
              <a:t> vực </a:t>
            </a:r>
            <a:r>
              <a:rPr lang="en-US" sz="2400" dirty="0" err="1">
                <a:sym typeface="Symbol" panose="05050102010706020507" pitchFamily="18" charset="2"/>
              </a:rPr>
              <a:t>thành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thị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dirty="0" err="1">
                <a:sym typeface="Symbol" panose="05050102010706020507" pitchFamily="18" charset="2"/>
              </a:rPr>
              <a:t>nông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thôn</a:t>
            </a:r>
            <a:r>
              <a:rPr lang="en-US" sz="2400" dirty="0">
                <a:sym typeface="Symbol" panose="05050102010706020507" pitchFamily="18" charset="2"/>
              </a:rPr>
              <a:t>/ </a:t>
            </a:r>
            <a:r>
              <a:rPr lang="en-US" sz="2400" dirty="0" err="1">
                <a:sym typeface="Symbol" panose="05050102010706020507" pitchFamily="18" charset="2"/>
              </a:rPr>
              <a:t>các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vùng</a:t>
            </a:r>
            <a:r>
              <a:rPr lang="en-US" sz="2400" dirty="0">
                <a:sym typeface="Symbol" panose="05050102010706020507" pitchFamily="18" charset="2"/>
              </a:rPr>
              <a:t> khác </a:t>
            </a:r>
            <a:r>
              <a:rPr lang="en-US" sz="2400" dirty="0" err="1">
                <a:sym typeface="Symbol" panose="05050102010706020507" pitchFamily="18" charset="2"/>
              </a:rPr>
              <a:t>nhau</a:t>
            </a:r>
            <a:r>
              <a:rPr lang="en-US" sz="2400" dirty="0">
                <a:sym typeface="Symbol" panose="05050102010706020507" pitchFamily="18" charset="2"/>
              </a:rPr>
              <a:t> có </a:t>
            </a:r>
            <a:r>
              <a:rPr lang="en-US" sz="2400" dirty="0" err="1">
                <a:sym typeface="Symbol" panose="05050102010706020507" pitchFamily="18" charset="2"/>
              </a:rPr>
              <a:t>mức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biến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động</a:t>
            </a:r>
            <a:r>
              <a:rPr lang="en-US" sz="2400" dirty="0">
                <a:sym typeface="Symbol" panose="05050102010706020507" pitchFamily="18" charset="2"/>
              </a:rPr>
              <a:t> so </a:t>
            </a:r>
            <a:r>
              <a:rPr lang="en-US" sz="2400" dirty="0" err="1">
                <a:sym typeface="Symbol" panose="05050102010706020507" pitchFamily="18" charset="2"/>
              </a:rPr>
              <a:t>với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giá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trị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trung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bình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rất</a:t>
            </a:r>
            <a:r>
              <a:rPr lang="en-US" sz="2400" dirty="0">
                <a:sym typeface="Symbol" panose="05050102010706020507" pitchFamily="18" charset="2"/>
              </a:rPr>
              <a:t> khác </a:t>
            </a:r>
            <a:r>
              <a:rPr lang="en-US" sz="2400" dirty="0" err="1">
                <a:sym typeface="Symbol" panose="05050102010706020507" pitchFamily="18" charset="2"/>
              </a:rPr>
              <a:t>nhau</a:t>
            </a:r>
            <a:r>
              <a:rPr lang="en-US" sz="2400" dirty="0">
                <a:sym typeface="Symbol" panose="05050102010706020507" pitchFamily="18" charset="2"/>
              </a:rPr>
              <a:t>. </a:t>
            </a:r>
            <a:r>
              <a:rPr lang="en-US" sz="2400" dirty="0" err="1">
                <a:sym typeface="Symbol" panose="05050102010706020507" pitchFamily="18" charset="2"/>
              </a:rPr>
              <a:t>Khu</a:t>
            </a:r>
            <a:r>
              <a:rPr lang="en-US" sz="2400" dirty="0">
                <a:sym typeface="Symbol" panose="05050102010706020507" pitchFamily="18" charset="2"/>
              </a:rPr>
              <a:t> vực </a:t>
            </a:r>
            <a:r>
              <a:rPr lang="en-US" sz="2400" dirty="0" err="1">
                <a:sym typeface="Symbol" panose="05050102010706020507" pitchFamily="18" charset="2"/>
              </a:rPr>
              <a:t>nào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có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mức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biến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động</a:t>
            </a:r>
            <a:r>
              <a:rPr lang="en-US" sz="2400" dirty="0">
                <a:sym typeface="Symbol" panose="05050102010706020507" pitchFamily="18" charset="2"/>
              </a:rPr>
              <a:t> so </a:t>
            </a:r>
            <a:r>
              <a:rPr lang="en-US" sz="2400" dirty="0" err="1">
                <a:sym typeface="Symbol" panose="05050102010706020507" pitchFamily="18" charset="2"/>
              </a:rPr>
              <a:t>với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giá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trị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trung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bình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là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lớn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nhất</a:t>
            </a:r>
            <a:r>
              <a:rPr lang="en-US" sz="2400" dirty="0">
                <a:sym typeface="Symbol" panose="05050102010706020507" pitchFamily="18" charset="2"/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Chi </a:t>
            </a:r>
            <a:r>
              <a:rPr lang="en-US" sz="2400" dirty="0" err="1">
                <a:sym typeface="Symbol" panose="05050102010706020507" pitchFamily="18" charset="2"/>
              </a:rPr>
              <a:t>tiêu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theo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đầu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người</a:t>
            </a:r>
            <a:r>
              <a:rPr lang="en-US" sz="2400" dirty="0">
                <a:sym typeface="Symbol" panose="05050102010706020507" pitchFamily="18" charset="2"/>
              </a:rPr>
              <a:t> ở 7 </a:t>
            </a:r>
            <a:r>
              <a:rPr lang="en-US" sz="2400" dirty="0" err="1">
                <a:sym typeface="Symbol" panose="05050102010706020507" pitchFamily="18" charset="2"/>
              </a:rPr>
              <a:t>vùng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sinh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thái</a:t>
            </a:r>
            <a:r>
              <a:rPr lang="en-US" sz="2400" dirty="0">
                <a:sym typeface="Symbol" panose="05050102010706020507" pitchFamily="18" charset="2"/>
              </a:rPr>
              <a:t>. </a:t>
            </a:r>
            <a:r>
              <a:rPr lang="en-US" sz="2400" dirty="0" err="1">
                <a:sym typeface="Symbol" panose="05050102010706020507" pitchFamily="18" charset="2"/>
              </a:rPr>
              <a:t>Vùng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nào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có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mức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biến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động</a:t>
            </a:r>
            <a:r>
              <a:rPr lang="en-US" sz="2400" dirty="0">
                <a:sym typeface="Symbol" panose="05050102010706020507" pitchFamily="18" charset="2"/>
              </a:rPr>
              <a:t> so </a:t>
            </a:r>
            <a:r>
              <a:rPr lang="en-US" sz="2400" dirty="0" err="1">
                <a:sym typeface="Symbol" panose="05050102010706020507" pitchFamily="18" charset="2"/>
              </a:rPr>
              <a:t>với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giá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trị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trung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bình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là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lớn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nhất</a:t>
            </a:r>
            <a:r>
              <a:rPr lang="en-US" sz="2400" dirty="0">
                <a:sym typeface="Symbol" panose="05050102010706020507" pitchFamily="18" charset="2"/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b) </a:t>
            </a:r>
            <a:r>
              <a:rPr lang="en-US" sz="2400" b="1" dirty="0">
                <a:sym typeface="Symbol" panose="05050102010706020507" pitchFamily="18" charset="2"/>
              </a:rPr>
              <a:t>Do </a:t>
            </a:r>
            <a:r>
              <a:rPr lang="en-US" sz="2400" b="1" dirty="0" err="1">
                <a:sym typeface="Symbol" panose="05050102010706020507" pitchFamily="18" charset="2"/>
              </a:rPr>
              <a:t>thiếu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biến</a:t>
            </a:r>
            <a:r>
              <a:rPr lang="en-US" sz="2400" b="1" dirty="0">
                <a:sym typeface="Symbol" panose="05050102010706020507" pitchFamily="18" charset="2"/>
              </a:rPr>
              <a:t>, </a:t>
            </a:r>
            <a:r>
              <a:rPr lang="en-US" sz="2400" b="1" dirty="0" err="1">
                <a:sym typeface="Symbol" panose="05050102010706020507" pitchFamily="18" charset="2"/>
              </a:rPr>
              <a:t>dạng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hàm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sai</a:t>
            </a:r>
            <a:r>
              <a:rPr lang="en-US" sz="2400" b="1" dirty="0">
                <a:sym typeface="Symbol" panose="05050102010706020507" pitchFamily="18" charset="2"/>
              </a:rPr>
              <a:t>:</a:t>
            </a:r>
          </a:p>
          <a:p>
            <a:pPr marL="457200" lvl="1" indent="0">
              <a:spcBef>
                <a:spcPts val="600"/>
              </a:spcBef>
              <a:buClr>
                <a:srgbClr val="0000CC"/>
              </a:buClr>
              <a:buNone/>
            </a:pPr>
            <a:r>
              <a:rPr lang="en-US" sz="2400" dirty="0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trình </a:t>
            </a:r>
            <a:r>
              <a:rPr lang="en-US" sz="2400" dirty="0" err="1"/>
              <a:t>bày</a:t>
            </a:r>
            <a:r>
              <a:rPr lang="en-US" sz="2400" dirty="0"/>
              <a:t> ở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lầm</a:t>
            </a:r>
            <a:r>
              <a:rPr lang="en-US" sz="2400" dirty="0"/>
              <a:t> chỉ </a:t>
            </a:r>
            <a:r>
              <a:rPr lang="en-US" sz="2400" dirty="0" err="1"/>
              <a:t>định</a:t>
            </a:r>
            <a:r>
              <a:rPr lang="en-US" sz="2400" dirty="0"/>
              <a:t>. </a:t>
            </a:r>
          </a:p>
          <a:p>
            <a:pPr marL="0" indent="0">
              <a:spcBef>
                <a:spcPts val="600"/>
              </a:spcBef>
              <a:buClr>
                <a:srgbClr val="0000CC"/>
              </a:buClr>
              <a:buNone/>
            </a:pPr>
            <a:r>
              <a:rPr lang="en-US" sz="2400" b="1" dirty="0"/>
              <a:t>c) Sai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phép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5.4.3.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PSSS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508976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buAutoNum type="alphaLcParenR"/>
                </a:pPr>
                <a:r>
                  <a:rPr lang="en-US" sz="2400" dirty="0"/>
                  <a:t>Các </a:t>
                </a:r>
                <a:r>
                  <a:rPr lang="en-US" sz="2400" dirty="0" err="1"/>
                  <a:t>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OLS </a:t>
                </a:r>
                <a:r>
                  <a:rPr lang="en-US" sz="2400" dirty="0" err="1"/>
                  <a:t>vẫn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không </a:t>
                </a:r>
                <a:r>
                  <a:rPr lang="en-US" sz="2400" dirty="0" err="1"/>
                  <a:t>chệch</a:t>
                </a:r>
                <a:r>
                  <a:rPr lang="en-US" sz="2400" dirty="0"/>
                  <a:t>: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b="0" dirty="0"/>
              </a:p>
              <a:p>
                <a:pPr>
                  <a:spcBef>
                    <a:spcPts val="600"/>
                  </a:spcBef>
                  <a:buAutoNum type="alphaLcParenR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à ướ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ượ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đố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c) 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à ướ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(?)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d)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chệch</a:t>
                </a:r>
                <a:r>
                  <a:rPr lang="en-US" sz="2400" dirty="0"/>
                  <a:t> (?).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e) </a:t>
                </a:r>
                <a:r>
                  <a:rPr lang="en-US" sz="2400" dirty="0" err="1"/>
                  <a:t>Khoảng</a:t>
                </a:r>
                <a:r>
                  <a:rPr lang="en-US" sz="2400" dirty="0"/>
                  <a:t> tin </a:t>
                </a:r>
                <a:r>
                  <a:rPr lang="en-US" sz="2400" dirty="0" err="1"/>
                  <a:t>cậy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kiểm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T , F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quy</a:t>
                </a:r>
                <a:r>
                  <a:rPr lang="en-US" sz="2400" dirty="0"/>
                  <a:t> không </a:t>
                </a:r>
                <a:r>
                  <a:rPr lang="en-US" sz="2400" dirty="0" err="1"/>
                  <a:t>còn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, có </a:t>
                </a:r>
                <a:r>
                  <a:rPr lang="en-US" sz="2400" dirty="0" err="1"/>
                  <a:t>thể</a:t>
                </a:r>
                <a:r>
                  <a:rPr lang="en-US" sz="2400" dirty="0"/>
                  <a:t> có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luận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Chẳng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hạn</a:t>
                </a:r>
                <a:r>
                  <a:rPr lang="en-US" sz="2400" dirty="0"/>
                  <a:t>, Se </a:t>
                </a:r>
                <a:r>
                  <a:rPr lang="en-US" sz="2400" dirty="0" err="1"/>
                  <a:t>lớn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tỷ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t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tuyệt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đối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dễ</a:t>
                </a:r>
                <a:r>
                  <a:rPr lang="en-US" sz="2400" dirty="0"/>
                  <a:t> r</a:t>
                </a:r>
                <a:r>
                  <a:rPr lang="vi-VN" sz="2400" dirty="0"/>
                  <a:t>ơ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trạng</a:t>
                </a:r>
                <a:r>
                  <a:rPr lang="en-US" sz="2400" dirty="0"/>
                  <a:t> “không có c</a:t>
                </a:r>
                <a:r>
                  <a:rPr lang="vi-VN" sz="2400" dirty="0"/>
                  <a:t>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sở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bỏ</a:t>
                </a:r>
                <a:r>
                  <a:rPr lang="en-US" sz="2400" dirty="0"/>
                  <a:t>” / </a:t>
                </a:r>
                <a:r>
                  <a:rPr lang="en-US" sz="2400" dirty="0" err="1"/>
                  <a:t>khoảng</a:t>
                </a:r>
                <a:r>
                  <a:rPr lang="en-US" sz="2400" dirty="0"/>
                  <a:t> tin </a:t>
                </a:r>
                <a:r>
                  <a:rPr lang="en-US" sz="2400" dirty="0" err="1"/>
                  <a:t>cậy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rộng</a:t>
                </a:r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f)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OLS không </a:t>
                </a:r>
                <a:r>
                  <a:rPr lang="en-US" sz="2400" dirty="0" err="1"/>
                  <a:t>còn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5089769"/>
              </a:xfrm>
              <a:blipFill>
                <a:blip r:embed="rId2"/>
                <a:stretch>
                  <a:fillRect l="-1071" t="-599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5.4.4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PSSS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Var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 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 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>
                <a:sym typeface="Symbol" panose="05050102010706020507" pitchFamily="18" charset="2"/>
              </a:rPr>
              <a:t>chưa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dùng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bình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phương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dư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diện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Có </a:t>
            </a:r>
            <a:r>
              <a:rPr lang="en-US" dirty="0" err="1">
                <a:sym typeface="Symbol" panose="05050102010706020507" pitchFamily="18" charset="2"/>
              </a:rPr>
              <a:t>thể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dùng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đồ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thị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dư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Vẽ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độc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lập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từ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hình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dạnh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đồ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thị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tăng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sym typeface="Symbol" panose="05050102010706020507" pitchFamily="18" charset="2"/>
              </a:rPr>
              <a:t>giảm</a:t>
            </a:r>
            <a:r>
              <a:rPr lang="en-US" dirty="0">
                <a:sym typeface="Symbol" panose="05050102010706020507" pitchFamily="18" charset="2"/>
              </a:rPr>
              <a:t>/không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 err="1">
                <a:sym typeface="Symbol" panose="05050102010706020507" pitchFamily="18" charset="2"/>
              </a:rPr>
              <a:t>để</a:t>
            </a:r>
            <a:r>
              <a:rPr lang="en-US" dirty="0">
                <a:sym typeface="Symbol" panose="05050102010706020507" pitchFamily="18" charset="2"/>
              </a:rPr>
              <a:t> có </a:t>
            </a:r>
            <a:r>
              <a:rPr lang="en-US" dirty="0" err="1">
                <a:sym typeface="Symbol" panose="05050102010706020507" pitchFamily="18" charset="2"/>
              </a:rPr>
              <a:t>nhận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xét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về</a:t>
            </a:r>
            <a:r>
              <a:rPr lang="en-US" dirty="0">
                <a:sym typeface="Symbol" panose="05050102010706020507" pitchFamily="18" charset="2"/>
              </a:rPr>
              <a:t> PSSS. </a:t>
            </a:r>
            <a:r>
              <a:rPr lang="en-US" baseline="30000" dirty="0">
                <a:sym typeface="Symbol" panose="05050102010706020507" pitchFamily="18" charset="2"/>
              </a:rPr>
              <a:t> 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Ý </a:t>
            </a:r>
            <a:r>
              <a:rPr lang="en-US" dirty="0" err="1">
                <a:sym typeface="Symbol" panose="05050102010706020507" pitchFamily="18" charset="2"/>
              </a:rPr>
              <a:t>tưởng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kiểm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định</a:t>
            </a:r>
            <a:r>
              <a:rPr lang="en-US" dirty="0">
                <a:sym typeface="Symbol" panose="05050102010706020507" pitchFamily="18" charset="2"/>
              </a:rPr>
              <a:t>: Cho </a:t>
            </a:r>
            <a:r>
              <a:rPr lang="en-US" dirty="0" err="1">
                <a:sym typeface="Symbol" panose="05050102010706020507" pitchFamily="18" charset="2"/>
              </a:rPr>
              <a:t>rằng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biến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nào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nguyên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nhân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hồi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yếu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đó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hệ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góc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hồi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phụ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ý </a:t>
            </a:r>
            <a:r>
              <a:rPr lang="en-US" dirty="0" err="1">
                <a:sym typeface="Symbol" panose="05050102010706020507" pitchFamily="18" charset="2"/>
              </a:rPr>
              <a:t>nghĩa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baseline="-25000" dirty="0">
                <a:sym typeface="Symbol" panose="05050102010706020507" pitchFamily="18" charset="2"/>
              </a:rPr>
              <a:t> 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đó</a:t>
            </a:r>
            <a:r>
              <a:rPr lang="en-US" dirty="0">
                <a:sym typeface="Symbol" panose="05050102010706020507" pitchFamily="18" charset="2"/>
              </a:rPr>
              <a:t>  PSSS </a:t>
            </a:r>
            <a:r>
              <a:rPr lang="en-US" dirty="0" err="1">
                <a:sym typeface="Symbol" panose="05050102010706020507" pitchFamily="18" charset="2"/>
              </a:rPr>
              <a:t>thay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đổi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thể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khắc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phục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theo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yếu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kiểm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định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dirty="0" err="1">
                <a:solidFill>
                  <a:srgbClr val="FFFF00"/>
                </a:solidFill>
              </a:rPr>
              <a:t>Kiểm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định</a:t>
            </a:r>
            <a:r>
              <a:rPr lang="en-US" dirty="0">
                <a:solidFill>
                  <a:srgbClr val="FFFF00"/>
                </a:solidFill>
              </a:rPr>
              <a:t> BPG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ban </a:t>
                </a:r>
                <a:r>
                  <a:rPr lang="en-US" dirty="0" err="1"/>
                  <a:t>đầu</a:t>
                </a:r>
                <a:r>
                  <a:rPr lang="en-US" dirty="0"/>
                  <a:t>:</a:t>
                </a:r>
                <a:r>
                  <a:rPr lang="en-US" i="1" dirty="0"/>
                  <a:t> Y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 +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 + </a:t>
                </a:r>
                <a:r>
                  <a:rPr lang="en-US" i="1" dirty="0"/>
                  <a:t>u</a:t>
                </a:r>
                <a:r>
                  <a:rPr lang="en-US" dirty="0"/>
                  <a:t>  (1)</a:t>
                </a:r>
              </a:p>
              <a:p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thu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dư</a:t>
                </a:r>
                <a:r>
                  <a:rPr lang="en-US" dirty="0"/>
                  <a:t>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endParaRPr lang="en-US" i="1" baseline="30000" dirty="0"/>
              </a:p>
              <a:p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: </a:t>
                </a:r>
                <a:r>
                  <a:rPr lang="en-US" i="1" dirty="0"/>
                  <a:t>e</a:t>
                </a:r>
                <a:r>
                  <a:rPr lang="en-US" i="1" baseline="-25000" dirty="0"/>
                  <a:t>i</a:t>
                </a:r>
                <a:r>
                  <a:rPr lang="en-US" baseline="30000" dirty="0"/>
                  <a:t>2 </a:t>
                </a:r>
                <a:r>
                  <a:rPr lang="en-US" dirty="0"/>
                  <a:t>=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1 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i="1" baseline="-25000" dirty="0"/>
                  <a:t>i</a:t>
                </a:r>
                <a:r>
                  <a:rPr lang="en-US" dirty="0"/>
                  <a:t>  +</a:t>
                </a:r>
                <a:r>
                  <a:rPr lang="en-US" i="1" dirty="0">
                    <a:sym typeface="Symbol" panose="05050102010706020507" pitchFamily="18" charset="2"/>
                  </a:rPr>
                  <a:t> 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i="1" baseline="-25000" dirty="0"/>
                  <a:t>i</a:t>
                </a:r>
                <a:r>
                  <a:rPr lang="en-US" dirty="0"/>
                  <a:t> +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	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3 </a:t>
                </a:r>
                <a:r>
                  <a:rPr lang="en-US" dirty="0">
                    <a:sym typeface="Symbol" panose="05050102010706020507" pitchFamily="18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H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 0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Dùng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kiểm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F, </a:t>
                </a:r>
                <a:r>
                  <a:rPr lang="en-US" dirty="0" err="1"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sym typeface="Symbol" panose="05050102010706020507" pitchFamily="18" charset="2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ồ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quy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ph</m:t>
                        </m:r>
                        <m:r>
                          <a:rPr lang="en-US" b="0" i="0" smtClean="0">
                            <a:latin typeface="Cambria Math"/>
                            <a:sym typeface="Symbol" panose="05050102010706020507" pitchFamily="18" charset="2"/>
                          </a:rPr>
                          <m:t>ụ</m:t>
                        </m:r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Kiểm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ồ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quy</m:t>
                        </m:r>
                        <m: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ph</m:t>
                        </m:r>
                        <m:r>
                          <a:rPr lang="en-US">
                            <a:latin typeface="Cambria Math"/>
                            <a:sym typeface="Symbol" panose="05050102010706020507" pitchFamily="18" charset="2"/>
                          </a:rPr>
                          <m:t>ụ</m:t>
                        </m:r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bậc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sym typeface="Symbol" panose="05050102010706020507" pitchFamily="18" charset="2"/>
                  </a:rPr>
                  <a:t> do = </a:t>
                </a:r>
                <a:r>
                  <a:rPr lang="en-US" i="1" dirty="0">
                    <a:sym typeface="Symbol" panose="05050102010706020507" pitchFamily="18" charset="2"/>
                  </a:rPr>
                  <a:t>k-1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Nếu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bỏ</a:t>
                </a:r>
                <a:r>
                  <a:rPr lang="en-US" dirty="0">
                    <a:sym typeface="Symbol" panose="05050102010706020507" pitchFamily="18" charset="2"/>
                  </a:rPr>
                  <a:t> H</a:t>
                </a:r>
                <a:r>
                  <a:rPr lang="en-US" baseline="-25000" dirty="0"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sym typeface="Symbol" panose="05050102010706020507" pitchFamily="18" charset="2"/>
                  </a:rPr>
                  <a:t>: MH (1)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PSSS </a:t>
                </a:r>
                <a:r>
                  <a:rPr lang="en-US" dirty="0" err="1">
                    <a:sym typeface="Symbol" panose="05050102010706020507" pitchFamily="18" charset="2"/>
                  </a:rPr>
                  <a:t>thay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đổi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380" b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</a:t>
            </a:r>
            <a:r>
              <a:rPr lang="en-US" dirty="0" err="1">
                <a:solidFill>
                  <a:srgbClr val="FFFF00"/>
                </a:solidFill>
              </a:rPr>
              <a:t>Kiểm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định</a:t>
            </a:r>
            <a:r>
              <a:rPr lang="en-US" dirty="0">
                <a:solidFill>
                  <a:srgbClr val="FFFF00"/>
                </a:solidFill>
              </a:rPr>
              <a:t>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498600"/>
                <a:ext cx="8736390" cy="48598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ban </a:t>
                </a:r>
                <a:r>
                  <a:rPr lang="en-US" dirty="0" err="1"/>
                  <a:t>đầu</a:t>
                </a:r>
                <a:r>
                  <a:rPr lang="en-US" dirty="0"/>
                  <a:t>:</a:t>
                </a:r>
                <a:r>
                  <a:rPr lang="en-US" i="1" dirty="0"/>
                  <a:t> Y</a:t>
                </a:r>
                <a:r>
                  <a:rPr lang="en-US" dirty="0"/>
                  <a:t> =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 +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 + </a:t>
                </a:r>
                <a:r>
                  <a:rPr lang="en-US" i="1" dirty="0"/>
                  <a:t>u</a:t>
                </a:r>
                <a:r>
                  <a:rPr lang="en-US" dirty="0"/>
                  <a:t>  (1)</a:t>
                </a:r>
              </a:p>
              <a:p>
                <a:r>
                  <a:rPr lang="en-US" dirty="0"/>
                  <a:t>Kiểm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chéo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hồi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Kiểm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chéo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j</a:t>
                </a:r>
                <a:r>
                  <a:rPr lang="en-US" dirty="0">
                    <a:sym typeface="Symbol" panose="05050102010706020507" pitchFamily="18" charset="2"/>
                  </a:rPr>
                  <a:t>  0 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j</a:t>
                </a:r>
                <a:r>
                  <a:rPr lang="en-US" dirty="0">
                    <a:sym typeface="Symbol" panose="05050102010706020507" pitchFamily="18" charset="2"/>
                  </a:rPr>
                  <a:t>  1</a:t>
                </a:r>
                <a:r>
                  <a:rPr lang="en-US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thì</a:t>
                </a:r>
                <a:r>
                  <a:rPr lang="en-US" dirty="0">
                    <a:sym typeface="Symbol" panose="05050102010706020507" pitchFamily="18" charset="2"/>
                  </a:rPr>
                  <a:t> MH (1)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phương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thay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đổi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Dùng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kiểm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F </a:t>
                </a:r>
                <a:r>
                  <a:rPr lang="en-US" dirty="0" err="1">
                    <a:sym typeface="Symbol" panose="05050102010706020507" pitchFamily="18" charset="2"/>
                  </a:rPr>
                  <a:t>hoặc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(k-1)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498600"/>
                <a:ext cx="8736390" cy="4859867"/>
              </a:xfrm>
              <a:blipFill>
                <a:blip r:embed="rId2"/>
                <a:stretch>
                  <a:fillRect l="-1186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04462"/>
            <a:ext cx="8534400" cy="4859867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Harvey:</a:t>
            </a:r>
          </a:p>
          <a:p>
            <a:pPr marL="0" indent="0">
              <a:buNone/>
            </a:pPr>
            <a:r>
              <a:rPr lang="en-US" dirty="0"/>
              <a:t>	ln(</a:t>
            </a: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baseline="30000" dirty="0"/>
              <a:t>2 </a:t>
            </a:r>
            <a:r>
              <a:rPr lang="en-US" dirty="0"/>
              <a:t>) 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</a:t>
            </a:r>
            <a:r>
              <a:rPr lang="en-US" dirty="0"/>
              <a:t>  +</a:t>
            </a:r>
            <a:r>
              <a:rPr lang="en-US" i="1" dirty="0">
                <a:sym typeface="Symbol" panose="05050102010706020507" pitchFamily="18" charset="2"/>
              </a:rPr>
              <a:t> 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/>
              <a:t>  +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dirty="0"/>
              <a:t>…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endParaRPr lang="en-US" baseline="30000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Gleijer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|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baseline="30000" dirty="0"/>
              <a:t>  </a:t>
            </a:r>
            <a:r>
              <a:rPr lang="en-US" dirty="0"/>
              <a:t>| 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</a:t>
            </a:r>
            <a:r>
              <a:rPr lang="en-US" dirty="0"/>
              <a:t>  +</a:t>
            </a:r>
            <a:r>
              <a:rPr lang="en-US" i="1" dirty="0">
                <a:sym typeface="Symbol" panose="05050102010706020507" pitchFamily="18" charset="2"/>
              </a:rPr>
              <a:t> 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i="1" baseline="-25000" dirty="0"/>
              <a:t>i</a:t>
            </a:r>
            <a:r>
              <a:rPr lang="en-US" dirty="0"/>
              <a:t>  + 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dirty="0"/>
              <a:t>…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endParaRPr lang="en-US" baseline="30000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Park: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ln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baseline="30000" dirty="0"/>
              <a:t>2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1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ln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+</a:t>
            </a:r>
            <a:r>
              <a:rPr lang="en-US" i="1" dirty="0">
                <a:sym typeface="Symbol" panose="05050102010706020507" pitchFamily="18" charset="2"/>
              </a:rPr>
              <a:t> </a:t>
            </a:r>
            <a:r>
              <a:rPr lang="en-US" baseline="-25000" dirty="0">
                <a:latin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Cambria Math" panose="02040503050406030204" pitchFamily="18" charset="0"/>
              </a:rPr>
              <a:t>ln(</a:t>
            </a:r>
            <a:r>
              <a:rPr lang="en-US" i="1" dirty="0">
                <a:latin typeface="Cambria Math" panose="02040503050406030204" pitchFamily="18" charset="0"/>
              </a:rPr>
              <a:t>X</a:t>
            </a:r>
            <a:r>
              <a:rPr lang="en-US" baseline="-25000" dirty="0">
                <a:latin typeface="Cambria Math" panose="02040503050406030204" pitchFamily="18" charset="0"/>
              </a:rPr>
              <a:t>3</a:t>
            </a:r>
            <a:r>
              <a:rPr lang="en-US" i="1" baseline="-25000" dirty="0">
                <a:latin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</a:rPr>
              <a:t> )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endParaRPr lang="en-US" baseline="30000" dirty="0"/>
          </a:p>
          <a:p>
            <a:r>
              <a:rPr lang="en-US" dirty="0" err="1">
                <a:highlight>
                  <a:srgbClr val="FFFF00"/>
                </a:highlight>
              </a:rPr>
              <a:t>Kiểm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định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Koenker</a:t>
            </a:r>
            <a:r>
              <a:rPr lang="en-US" dirty="0">
                <a:highlight>
                  <a:srgbClr val="FFFF00"/>
                </a:highlight>
              </a:rPr>
              <a:t>-Bass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	e</a:t>
            </a:r>
            <a:r>
              <a:rPr lang="en-US" i="1" baseline="-25000" dirty="0">
                <a:highlight>
                  <a:srgbClr val="FFFF00"/>
                </a:highlight>
              </a:rPr>
              <a:t>i</a:t>
            </a:r>
            <a:r>
              <a:rPr lang="en-US" baseline="30000" dirty="0">
                <a:highlight>
                  <a:srgbClr val="FFFF00"/>
                </a:highlight>
              </a:rPr>
              <a:t>2 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1 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 + </a:t>
            </a:r>
            <a:r>
              <a:rPr 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Ŷ</a:t>
            </a:r>
            <a:r>
              <a:rPr lang="en-US" baseline="-25000" dirty="0">
                <a:highlight>
                  <a:srgbClr val="FFFF00"/>
                </a:highlight>
              </a:rPr>
              <a:t>i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+ </a:t>
            </a:r>
            <a:r>
              <a:rPr lang="en-US" i="1" dirty="0">
                <a:highlight>
                  <a:srgbClr val="FFFF00"/>
                </a:highlight>
              </a:rPr>
              <a:t>v</a:t>
            </a:r>
            <a:r>
              <a:rPr lang="en-US" i="1" baseline="-25000" dirty="0">
                <a:highlight>
                  <a:srgbClr val="FFFF00"/>
                </a:highlight>
              </a:rPr>
              <a:t>i</a:t>
            </a:r>
            <a:endParaRPr lang="en-US" baseline="300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(a): Y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K,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194330"/>
            <a:ext cx="8534400" cy="5164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Included observations: 100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-485.9608	95.85601	-5.069695	0.0000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1.292811	0.044404	29.11470	0.0000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2.214092	0.050943	43.46253	0.0000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R-squared	0.964118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0.000000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52104"/>
              </p:ext>
            </p:extLst>
          </p:nvPr>
        </p:nvGraphicFramePr>
        <p:xfrm>
          <a:off x="2039409" y="3513666"/>
          <a:ext cx="489585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Views" r:id="rId2" imgW="4895469" imgH="3152966" progId="EViews.Workfile.2">
                  <p:embed/>
                </p:oleObj>
              </mc:Choice>
              <mc:Fallback>
                <p:oleObj name="EViews" r:id="rId2" imgW="4895469" imgH="3152966" progId="EViews.Workfile.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9409" y="3513666"/>
                        <a:ext cx="4895850" cy="291306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94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5.3 (a):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Heteroskedasticity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  <a:r>
              <a:rPr lang="en-US" sz="2000" b="1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Breusch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-Pagan-Godfrey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	5.810576	    Prob. F(2,97)		0.0041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*R-squared		10.69879	    Prob. Chi-Square(2)	0.0048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Scaled explained SS	10.22896	    Prob. Chi-Square(2)	0.0060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Test Equation:	Dependent Variable: 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RESID^2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-37051.42	34703.07	-1.067670	0.2883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39.33804	16.07574	2.447044	0.0162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		46.17111	18.44290	2.503463	0.0140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0.106988	Mean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72219.85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5.810576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0.004136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49211</TotalTime>
  <Words>2346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EViews</vt:lpstr>
      <vt:lpstr>Equation</vt:lpstr>
      <vt:lpstr>5.4. PHƯƠNG SAI SAI SỐ THAY ĐỔI</vt:lpstr>
      <vt:lpstr>5.4.2.Nguyên nhân PSSS thay đổi</vt:lpstr>
      <vt:lpstr>5.4.3. Hậu quả của PSSS thay đổi</vt:lpstr>
      <vt:lpstr>5.4.4 Kiểm định phát hiện PSSS thay đổi</vt:lpstr>
      <vt:lpstr>a) Kiểm định BPG </vt:lpstr>
      <vt:lpstr>b) Kiểm định White</vt:lpstr>
      <vt:lpstr>c) Kiểm định khác</vt:lpstr>
      <vt:lpstr>Ví dụ 5.3 (a): Y phụ thuộc K, L</vt:lpstr>
      <vt:lpstr>Ví dụ 5.3 (a): Kiểm định BPG</vt:lpstr>
      <vt:lpstr>Ví dụ 5.3 (b): Kiểm định White</vt:lpstr>
      <vt:lpstr>5.4.5. Khắc phục PSSS thay đổi</vt:lpstr>
      <vt:lpstr>Phương pháp GLS</vt:lpstr>
      <vt:lpstr>Ước lượng lại sai số chuẩn</vt:lpstr>
      <vt:lpstr>Huber-White Robust Standard Error Estimators- robust SE</vt:lpstr>
      <vt:lpstr>Ví dụ 5.3 (b): GLS: chia cho L</vt:lpstr>
      <vt:lpstr>Ví dụ 5.3 (c): GLS: chia cho K</vt:lpstr>
      <vt:lpstr>Ví dụ 5.3 (d): sai số chuẩn vững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</dc:title>
  <dc:creator>BDH</dc:creator>
  <cp:lastModifiedBy>Nguyen Quang. Dong</cp:lastModifiedBy>
  <cp:revision>629</cp:revision>
  <cp:lastPrinted>2020-05-05T03:05:11Z</cp:lastPrinted>
  <dcterms:created xsi:type="dcterms:W3CDTF">2015-01-08T12:01:41Z</dcterms:created>
  <dcterms:modified xsi:type="dcterms:W3CDTF">2023-03-02T07:39:53Z</dcterms:modified>
</cp:coreProperties>
</file>