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10" r:id="rId2"/>
    <p:sldId id="645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2" r:id="rId14"/>
    <p:sldId id="521" r:id="rId15"/>
    <p:sldId id="523" r:id="rId16"/>
    <p:sldId id="525" r:id="rId17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30D02-BBAE-44CF-8ACB-D0197FEEF679}">
          <p14:sldIdLst/>
        </p14:section>
        <p14:section name="Untitled Section" id="{62595F39-0F35-48B7-B398-385EF40FB700}">
          <p14:sldIdLst>
            <p14:sldId id="510"/>
            <p14:sldId id="645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2"/>
            <p14:sldId id="521"/>
            <p14:sldId id="523"/>
            <p14:sldId id="525"/>
          </p14:sldIdLst>
        </p14:section>
        <p14:section name="Untitled Section" id="{15E07335-EB3D-46BE-92B1-BAEB3F55E6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000099"/>
    <a:srgbClr val="00005C"/>
    <a:srgbClr val="00246C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0" d="100"/>
          <a:sy n="60" d="100"/>
        </p:scale>
        <p:origin x="1440" y="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4475" y="1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E765-43F3-47AD-9371-DEB327BDB5C8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82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4475" y="8842382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C9FB-7861-41E4-A6B5-0D008382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437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E641-8501-4BB2-B56D-B89DCC37E749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8" y="4480005"/>
            <a:ext cx="5642610" cy="3665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0"/>
            <a:ext cx="3056414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64A6-DDBE-4A9E-AF13-36E72A6B0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494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A352-A8CC-4465-8395-7A8BFD597477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383-0566-4C7F-B451-A43363215614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21D-1E6C-4574-99FB-F7265A8A595D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757242"/>
          </a:xfr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859867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>
                <a:latin typeface="Cambria" pitchFamily="18" charset="0"/>
                <a:ea typeface="Cambria Math" panose="02040503050406030204" pitchFamily="18" charset="0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3pPr>
            <a:lvl4pPr marL="18288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2860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6266"/>
            <a:ext cx="8170333" cy="321733"/>
          </a:xfrm>
          <a:solidFill>
            <a:srgbClr val="000099"/>
          </a:solidFill>
        </p:spPr>
        <p:txBody>
          <a:bodyPr/>
          <a:lstStyle>
            <a:lvl1pPr algn="l">
              <a:defRPr sz="14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0334" y="6484937"/>
            <a:ext cx="7620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07DAF4C-2E39-487D-B187-8EF1FD56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0092"/>
            <a:ext cx="9144000" cy="1264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598C-425B-4E6A-91E1-A653EE17A86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C2D-6004-418C-9146-3954A7449D36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1CA-B2AF-48ED-8536-856B4E98A6D2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F2DF-BF16-425F-A3DC-1EA9F5B1B571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4D5-C1B2-406B-94FC-1E374825DEAB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EAA5-8015-4D3B-8125-75C6DD06C333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CC95-444E-42D4-A8B9-092BABE6642B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548F-2FF7-4EC0-AED8-34CEA1FB46AD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5.4. </a:t>
            </a:r>
            <a:r>
              <a:rPr lang="en-US" dirty="0" err="1"/>
              <a:t>Tiếp</a:t>
            </a:r>
            <a:r>
              <a:rPr lang="en-US" dirty="0"/>
              <a:t>: SAI SỐ KHÔNG PHÂN PHỐI CHUẨN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5: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~ </a:t>
            </a:r>
            <a:r>
              <a:rPr lang="en-US" i="1" dirty="0"/>
              <a:t>N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dirty="0"/>
              <a:t>0 ,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>
                <a:latin typeface="Cambria Math" panose="02040503050406030204" pitchFamily="18" charset="0"/>
              </a:rPr>
              <a:t>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không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T, F không tin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có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1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		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100					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		-488.5271	96.19136	-5.078701	0.0000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		0.875197	0.610312	1.434016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0.1548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		0.531746	2.452609	0.216808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0.8288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M		8.406298	12.25247	0.686090	</a:t>
            </a:r>
            <a:r>
              <a:rPr lang="en-US" sz="2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0.4943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R-squared	0.964293	Mean dep.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3707.680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864.1738	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</a:t>
            </a:r>
            <a:r>
              <a:rPr lang="en-US" sz="2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0.000000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2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 (a):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(i) </a:t>
            </a:r>
            <a:r>
              <a:rPr lang="en-US" dirty="0" err="1"/>
              <a:t>và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K		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3.557701	15.99881	0.222373	0.8245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		-4.007369	0.030503	-131.3766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		20.02225	0.148711	134.6382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0.994693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L		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-1.113278	3.980585	-0.279677	0.7803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-0.248146	0.001889	-131.3766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		4.994605	0.010565	472.7713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0.999568	   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2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 (b): MH (b)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Included observations: 100	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-485.9608	95.85601	-5.069695	0.0000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1.292811	0.044404	29.11470	0.0000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2.214092	0.050943	43.46253	0.0000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0.964118	 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K		Included observations: 100	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1816.871	117.7625	15.42826	0.0000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-0.062626	0.115717	-0.541203	0.5896	</a:t>
            </a:r>
          </a:p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0.002980	    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0.589596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5. </a:t>
            </a:r>
            <a:r>
              <a:rPr lang="en-US" sz="1600" dirty="0" err="1">
                <a:solidFill>
                  <a:srgbClr val="0000CC"/>
                </a:solidFill>
              </a:rPr>
              <a:t>Kiểm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định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và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lựa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chọn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		5.5. </a:t>
            </a:r>
            <a:r>
              <a:rPr lang="en-US" sz="1600" dirty="0" err="1">
                <a:solidFill>
                  <a:srgbClr val="0000CC"/>
                </a:solidFill>
              </a:rPr>
              <a:t>Đa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cộng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tuyến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 (c):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LOG(Y)				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100					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		0.618638	0.086769	7.129678	0.0000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LOG(K)	0.517653	0.015590	33.20453	0.0000	</a:t>
            </a:r>
          </a:p>
          <a:p>
            <a:pPr marL="0" indent="0">
              <a:buNone/>
            </a:pPr>
            <a:r>
              <a:rPr lang="sv-SE" sz="2200" dirty="0">
                <a:latin typeface="Arial" panose="020B0604020202020204" pitchFamily="34" charset="0"/>
                <a:cs typeface="Arial" panose="020B0604020202020204" pitchFamily="34" charset="0"/>
              </a:rPr>
              <a:t>LOG(L)	0.317445	0.017914	17.72070	0.0000	</a:t>
            </a:r>
          </a:p>
          <a:p>
            <a:pPr marL="0" indent="0">
              <a:buNone/>
            </a:pPr>
            <a:r>
              <a:rPr lang="sv-SE" sz="2200" u="sng" dirty="0">
                <a:latin typeface="Arial" panose="020B0604020202020204" pitchFamily="34" charset="0"/>
                <a:cs typeface="Arial" panose="020B0604020202020204" pitchFamily="34" charset="0"/>
              </a:rPr>
              <a:t>LOG(M)	0.293691	0.032121	9.143369	0.0000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R-squared	0.993921	Mean dependent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8.136574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5232.411	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5. </a:t>
            </a:r>
            <a:r>
              <a:rPr lang="en-US" sz="1600" dirty="0" err="1">
                <a:solidFill>
                  <a:srgbClr val="0000CC"/>
                </a:solidFill>
              </a:rPr>
              <a:t>Kiểm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định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và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lựa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chọn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		5.5. </a:t>
            </a:r>
            <a:r>
              <a:rPr lang="en-US" sz="1600" dirty="0" err="1">
                <a:solidFill>
                  <a:srgbClr val="0000CC"/>
                </a:solidFill>
              </a:rPr>
              <a:t>Đa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cộng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tuyến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 (c):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(iv) </a:t>
            </a:r>
            <a:r>
              <a:rPr lang="en-US" dirty="0" err="1"/>
              <a:t>và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LOG(K)	Included observations: 100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4.497635	0.332890	13.51089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LOG(L)		-0.812575	0.082492	-9.850325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LOG(M)	1.503363	0.143052	10.50923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0.532419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	</a:t>
            </a:r>
            <a:endParaRPr lang="en-US" sz="2000" u="sng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LOG(L)	Included observations: 100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1.571061	0.465217	3.377049	0.0011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LOG(K)		-0.615419	0.062477	-9.850325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LOG(M)	1.740059	0.043942	39.59923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0.941747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5.6. MÔ HÌNH CHỨA BIẾN KHÔNG THÍCH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Biến</a:t>
            </a:r>
            <a:r>
              <a:rPr lang="en-US" i="1" dirty="0"/>
              <a:t> không </a:t>
            </a:r>
            <a:r>
              <a:rPr lang="en-US" i="1" dirty="0" err="1"/>
              <a:t>thích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:  </a:t>
            </a:r>
            <a:r>
              <a:rPr lang="en-US" i="1" dirty="0" err="1"/>
              <a:t>Biến</a:t>
            </a:r>
            <a:r>
              <a:rPr lang="en-US" i="1" dirty="0"/>
              <a:t> có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PRF </a:t>
            </a:r>
            <a:r>
              <a:rPr lang="en-US" i="1" dirty="0" err="1"/>
              <a:t>bằng</a:t>
            </a:r>
            <a:r>
              <a:rPr lang="en-US" i="1" dirty="0"/>
              <a:t> không.</a:t>
            </a:r>
          </a:p>
          <a:p>
            <a:r>
              <a:rPr lang="en-US" dirty="0" err="1"/>
              <a:t>Biến</a:t>
            </a:r>
            <a:r>
              <a:rPr lang="en-US" dirty="0"/>
              <a:t> không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không có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r>
              <a:rPr lang="en-US" dirty="0"/>
              <a:t>Không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OLS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chệch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không </a:t>
            </a:r>
            <a:r>
              <a:rPr lang="en-US" dirty="0" err="1"/>
              <a:t>phải</a:t>
            </a:r>
            <a:r>
              <a:rPr lang="en-US" dirty="0"/>
              <a:t> “</a:t>
            </a:r>
            <a:r>
              <a:rPr lang="en-US" i="1" dirty="0" err="1"/>
              <a:t>biến</a:t>
            </a:r>
            <a:r>
              <a:rPr lang="en-US" i="1" dirty="0"/>
              <a:t> không có ý </a:t>
            </a:r>
            <a:r>
              <a:rPr lang="en-US" i="1" dirty="0" err="1"/>
              <a:t>nghĩa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không </a:t>
            </a:r>
            <a:r>
              <a:rPr lang="en-US" i="1" dirty="0" err="1"/>
              <a:t>thích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dirty="0"/>
              <a:t>” 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9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5435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0: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chệch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Ramsey: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BG, White,…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GLS,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vững</a:t>
            </a:r>
            <a:endParaRPr lang="en-US" dirty="0"/>
          </a:p>
          <a:p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/>
              <a:t>Có </a:t>
            </a:r>
            <a:r>
              <a:rPr lang="en-US" dirty="0" err="1"/>
              <a:t>biến</a:t>
            </a:r>
            <a:r>
              <a:rPr lang="en-US" dirty="0"/>
              <a:t> không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ch3bt4: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5.4. SAI SỐ KHÔNG PHÂN PHỐI CHUẨN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4986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Jacques- Berra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dư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</a:p>
              <a:p>
                <a:pPr marL="0" indent="0">
                  <a:buNone/>
                </a:pPr>
                <a:r>
                  <a:rPr lang="en-US" dirty="0"/>
                  <a:t>	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không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endParaRPr lang="en-US" dirty="0"/>
              </a:p>
              <a:p>
                <a:r>
                  <a:rPr lang="en-US" dirty="0"/>
                  <a:t>JB= 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; </a:t>
                </a:r>
              </a:p>
              <a:p>
                <a:pPr marL="0" indent="0">
                  <a:buNone/>
                </a:pPr>
                <a:r>
                  <a:rPr lang="en-US" dirty="0"/>
                  <a:t>            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;      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; </a:t>
                </a:r>
              </a:p>
              <a:p>
                <a:pPr marL="0" indent="0">
                  <a:buNone/>
                </a:pP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JB,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4986337"/>
              </a:xfrm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5.4: Y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K, 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8140"/>
              </p:ext>
            </p:extLst>
          </p:nvPr>
        </p:nvGraphicFramePr>
        <p:xfrm>
          <a:off x="330200" y="2215621"/>
          <a:ext cx="8466667" cy="391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Views" r:id="rId2" imgW="6133910" imgH="2714911" progId="EViews.Workfile.2">
                  <p:embed/>
                </p:oleObj>
              </mc:Choice>
              <mc:Fallback>
                <p:oleObj name="EViews" r:id="rId2" imgW="6133910" imgH="2714911" progId="EViews.Workfile.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200" y="2215621"/>
                        <a:ext cx="8466667" cy="391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0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 ĐA CỘNG TUYẾN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+ … 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k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i="1" dirty="0"/>
              <a:t>u</a:t>
            </a:r>
            <a:r>
              <a:rPr lang="en-US" dirty="0"/>
              <a:t>  (1)</a:t>
            </a:r>
          </a:p>
          <a:p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4</a:t>
            </a:r>
            <a:r>
              <a:rPr lang="en-US" dirty="0"/>
              <a:t>: Không có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</a:t>
            </a:r>
            <a:r>
              <a:rPr lang="en-US" dirty="0" err="1"/>
              <a:t>giưa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(</a:t>
            </a:r>
            <a:r>
              <a:rPr lang="en-US" i="1" dirty="0"/>
              <a:t>perfect multicollinearity</a:t>
            </a:r>
            <a:r>
              <a:rPr lang="en-US" dirty="0"/>
              <a:t>)</a:t>
            </a:r>
          </a:p>
          <a:p>
            <a:r>
              <a:rPr lang="en-US" dirty="0"/>
              <a:t>Không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+…+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i="1" baseline="-25000" dirty="0">
                <a:sym typeface="Symbol" panose="05050102010706020507" pitchFamily="18" charset="2"/>
              </a:rPr>
              <a:t>k</a:t>
            </a:r>
            <a:r>
              <a:rPr lang="en-US" baseline="-25000" dirty="0">
                <a:sym typeface="Symbol" panose="05050102010706020507" pitchFamily="18" charset="2"/>
              </a:rPr>
              <a:t> – 1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-25000" dirty="0">
                <a:sym typeface="Symbol" panose="05050102010706020507" pitchFamily="18" charset="2"/>
              </a:rPr>
              <a:t> k</a:t>
            </a:r>
            <a:r>
              <a:rPr lang="en-US" baseline="-25000" dirty="0">
                <a:sym typeface="Symbol" panose="05050102010706020507" pitchFamily="18" charset="2"/>
              </a:rPr>
              <a:t> – 1 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có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không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do det(X’X) = 0.</a:t>
            </a:r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“</a:t>
            </a:r>
            <a:r>
              <a:rPr lang="en-US" dirty="0" err="1"/>
              <a:t>cao</a:t>
            </a:r>
            <a:r>
              <a:rPr lang="en-US" dirty="0"/>
              <a:t>” (</a:t>
            </a:r>
            <a:r>
              <a:rPr lang="en-US" i="1" dirty="0"/>
              <a:t>imperfect but high multicollinearity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0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5398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78524"/>
                <a:ext cx="8534400" cy="52799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Một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(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)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baseline="-25000" dirty="0"/>
                  <a:t> </a:t>
                </a:r>
                <a:r>
                  <a:rPr lang="en-US" dirty="0"/>
                  <a:t>=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+…+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1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k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1 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v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xác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gần</a:t>
                </a:r>
                <a:r>
                  <a:rPr lang="en-US" dirty="0">
                    <a:sym typeface="Symbol" panose="05050102010706020507" pitchFamily="18" charset="2"/>
                  </a:rPr>
                  <a:t> 1</a:t>
                </a:r>
              </a:p>
              <a:p>
                <a:pPr marL="0" indent="0">
                  <a:buNone/>
                </a:pPr>
                <a:r>
                  <a:rPr lang="en-US" b="1" dirty="0" err="1">
                    <a:sym typeface="Symbol" panose="05050102010706020507" pitchFamily="18" charset="2"/>
                  </a:rPr>
                  <a:t>Nguyên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nhân</a:t>
                </a:r>
                <a:r>
                  <a:rPr lang="en-US" b="1" dirty="0">
                    <a:sym typeface="Symbol" panose="05050102010706020507" pitchFamily="18" charset="2"/>
                  </a:rPr>
                  <a:t>: 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Bản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chất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mối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giữa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lập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thu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nhập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tiền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công</a:t>
                </a:r>
                <a:r>
                  <a:rPr lang="en-US" dirty="0">
                    <a:sym typeface="Symbol" panose="05050102010706020507" pitchFamily="18" charset="2"/>
                  </a:rPr>
                  <a:t>; K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L; </a:t>
                </a:r>
                <a:r>
                  <a:rPr lang="en-US" dirty="0" err="1">
                    <a:sym typeface="Symbol" panose="05050102010706020507" pitchFamily="18" charset="2"/>
                  </a:rPr>
                  <a:t>giá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hàng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hóa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hàng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bổ</a:t>
                </a:r>
                <a:r>
                  <a:rPr lang="en-US" dirty="0">
                    <a:sym typeface="Symbol" panose="05050102010706020507" pitchFamily="18" charset="2"/>
                  </a:rPr>
                  <a:t> sung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Mô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thức</a:t>
                </a:r>
                <a:r>
                  <a:rPr lang="en-US" dirty="0">
                    <a:sym typeface="Symbol" panose="05050102010706020507" pitchFamily="18" charset="2"/>
                  </a:rPr>
                  <a:t>: X, X</a:t>
                </a:r>
                <a:r>
                  <a:rPr lang="en-US" baseline="30000" dirty="0">
                    <a:sym typeface="Symbol" panose="05050102010706020507" pitchFamily="18" charset="2"/>
                  </a:rPr>
                  <a:t>2  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Mẫu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mang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đại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diện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78524"/>
                <a:ext cx="8534400" cy="5279944"/>
              </a:xfrm>
              <a:blipFill>
                <a:blip r:embed="rId2"/>
                <a:stretch>
                  <a:fillRect l="-1429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5207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Đa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vi </a:t>
                </a:r>
                <a:r>
                  <a:rPr lang="en-US" dirty="0" err="1"/>
                  <a:t>phạm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E(u/X)=0.</a:t>
                </a:r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vẫn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chệch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Sai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Se </a:t>
                </a:r>
                <a:r>
                  <a:rPr lang="en-US" dirty="0" err="1"/>
                  <a:t>lớn</a:t>
                </a:r>
                <a:r>
                  <a:rPr lang="en-US" dirty="0"/>
                  <a:t>: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T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ý </a:t>
                </a:r>
                <a:r>
                  <a:rPr lang="en-US" dirty="0" err="1"/>
                  <a:t>nghĩa</a:t>
                </a:r>
                <a:endParaRPr lang="en-US" dirty="0"/>
              </a:p>
              <a:p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T </a:t>
                </a:r>
                <a:r>
                  <a:rPr lang="en-US" dirty="0" err="1"/>
                  <a:t>và</a:t>
                </a:r>
                <a:r>
                  <a:rPr lang="en-US" dirty="0"/>
                  <a:t> F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mâu</a:t>
                </a:r>
                <a:r>
                  <a:rPr lang="en-US" dirty="0"/>
                  <a:t> </a:t>
                </a:r>
                <a:r>
                  <a:rPr lang="en-US" dirty="0" err="1"/>
                  <a:t>thuẫn</a:t>
                </a:r>
                <a:endParaRPr lang="en-US" dirty="0"/>
              </a:p>
              <a:p>
                <a:r>
                  <a:rPr lang="en-US" dirty="0" err="1"/>
                  <a:t>Dấu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, </a:t>
                </a:r>
                <a:r>
                  <a:rPr lang="en-US" dirty="0" err="1"/>
                  <a:t>và</a:t>
                </a:r>
                <a:r>
                  <a:rPr lang="en-US" dirty="0"/>
                  <a:t> có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so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thuyết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không </a:t>
                </a:r>
                <a:r>
                  <a:rPr lang="en-US" dirty="0" err="1"/>
                  <a:t>vững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.</a:t>
                </a:r>
                <a:r>
                  <a:rPr lang="en-US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, có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 so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5207000"/>
              </a:xfrm>
              <a:blipFill>
                <a:blip r:embed="rId2"/>
                <a:stretch>
                  <a:fillRect l="-1071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Hệ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cặp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: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ĐCT </a:t>
                </a:r>
                <a:r>
                  <a:rPr lang="en-US" dirty="0" err="1">
                    <a:sym typeface="Symbol" panose="05050102010706020507" pitchFamily="18" charset="2"/>
                  </a:rPr>
                  <a:t>cao</a:t>
                </a:r>
                <a:endParaRPr lang="en-US" dirty="0"/>
              </a:p>
              <a:p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: </a:t>
                </a:r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j</a:t>
                </a:r>
                <a:r>
                  <a:rPr lang="en-US" baseline="30000" dirty="0"/>
                  <a:t>2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j</a:t>
                </a:r>
                <a:r>
                  <a:rPr lang="en-US" baseline="30000" dirty="0"/>
                  <a:t>2 </a:t>
                </a:r>
                <a:r>
                  <a:rPr lang="en-US" dirty="0" err="1"/>
                  <a:t>gần</a:t>
                </a:r>
                <a:r>
                  <a:rPr lang="en-US" dirty="0"/>
                  <a:t> 1 </a:t>
                </a:r>
                <a:r>
                  <a:rPr lang="en-US" dirty="0">
                    <a:sym typeface="Symbol" panose="05050102010706020507" pitchFamily="18" charset="2"/>
                  </a:rPr>
                  <a:t> có ĐCT </a:t>
                </a:r>
                <a:r>
                  <a:rPr lang="en-US" dirty="0" err="1">
                    <a:sym typeface="Symbol" panose="05050102010706020507" pitchFamily="18" charset="2"/>
                  </a:rPr>
                  <a:t>cao</a:t>
                </a:r>
                <a:endParaRPr lang="en-US" dirty="0"/>
              </a:p>
              <a:p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phóng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 err="1"/>
                  <a:t>Nếu</a:t>
                </a:r>
                <a:r>
                  <a:rPr lang="en-US" dirty="0"/>
                  <a:t> VIF&gt; 4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&gt;0,75)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ngay</a:t>
                </a:r>
                <a:r>
                  <a:rPr lang="en-US" dirty="0"/>
                  <a:t> qua </a:t>
                </a:r>
                <a:r>
                  <a:rPr lang="en-US" dirty="0" err="1"/>
                  <a:t>quá</a:t>
                </a:r>
                <a:r>
                  <a:rPr lang="en-US" dirty="0"/>
                  <a:t> trình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: UL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,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380" r="-92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95024"/>
              </p:ext>
            </p:extLst>
          </p:nvPr>
        </p:nvGraphicFramePr>
        <p:xfrm>
          <a:off x="6483653" y="3980165"/>
          <a:ext cx="18208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965160" progId="Equation.DSMT4">
                  <p:embed/>
                </p:oleObj>
              </mc:Choice>
              <mc:Fallback>
                <p:oleObj name="Equation" r:id="rId3" imgW="1815840" imgH="96516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653" y="3980165"/>
                        <a:ext cx="18208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4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Nếu ĐCT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nhưng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ý </a:t>
                </a:r>
                <a:r>
                  <a:rPr lang="en-US" dirty="0" err="1"/>
                  <a:t>nghĩa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,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: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bỏ</a:t>
                </a:r>
                <a:r>
                  <a:rPr lang="en-US" dirty="0"/>
                  <a:t> qua</a:t>
                </a:r>
              </a:p>
              <a:p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hưởng</a:t>
                </a:r>
                <a:r>
                  <a:rPr lang="en-US" dirty="0"/>
                  <a:t>: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bỏ</a:t>
                </a:r>
                <a:r>
                  <a:rPr lang="en-US" dirty="0"/>
                  <a:t> qua.</a:t>
                </a:r>
              </a:p>
              <a:p>
                <a:r>
                  <a:rPr lang="en-US" dirty="0"/>
                  <a:t>Khi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ĐCT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hậu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nghiêm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Nếu</a:t>
                </a:r>
                <a:r>
                  <a:rPr lang="en-US" dirty="0"/>
                  <a:t> ĐCT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hưởng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endParaRPr lang="en-US" dirty="0"/>
              </a:p>
              <a:p>
                <a:pPr lvl="1"/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bớt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endParaRPr lang="en-US" dirty="0"/>
              </a:p>
              <a:p>
                <a:pPr lvl="1"/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,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t="-2760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K: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, L: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M: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TC: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endParaRPr lang="en-US" dirty="0"/>
          </a:p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Y </a:t>
            </a:r>
            <a:r>
              <a:rPr lang="en-US" dirty="0" err="1"/>
              <a:t>theo</a:t>
            </a:r>
            <a:r>
              <a:rPr lang="en-US" dirty="0"/>
              <a:t> K, L, M, TC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0890"/>
              </p:ext>
            </p:extLst>
          </p:nvPr>
        </p:nvGraphicFramePr>
        <p:xfrm>
          <a:off x="1295399" y="3162602"/>
          <a:ext cx="6307665" cy="268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8542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0.515</a:t>
                      </a:r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0.806</a:t>
                      </a:r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0.930</a:t>
                      </a:r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0.961</a:t>
                      </a:r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-0.055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ambria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" pitchFamily="18" charset="0"/>
                          <a:ea typeface="Cambria Math" panose="02040503050406030204" pitchFamily="18" charset="0"/>
                        </a:rPr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49166</TotalTime>
  <Words>1704</Words>
  <Application>Microsoft Office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EViews</vt:lpstr>
      <vt:lpstr>Equation</vt:lpstr>
      <vt:lpstr>5.4. Tiếp: SAI SỐ KHÔNG PHÂN PHỐI CHUẨN</vt:lpstr>
      <vt:lpstr>5.4. SAI SỐ KHÔNG PHÂN PHỐI CHUẨN</vt:lpstr>
      <vt:lpstr>Ví dụ 5.4: Y phụ thuộc K, L </vt:lpstr>
      <vt:lpstr>5.5. ĐA CỘNG TUYẾN</vt:lpstr>
      <vt:lpstr>Đa cộng tuyến cao</vt:lpstr>
      <vt:lpstr>Hậu quả Đa cộng tuyến cao</vt:lpstr>
      <vt:lpstr>Phát hiện đa cộng tuyến cao</vt:lpstr>
      <vt:lpstr>Khắc phục</vt:lpstr>
      <vt:lpstr>Ví dụ 5.5</vt:lpstr>
      <vt:lpstr>Ví dụ 5.5 (a)</vt:lpstr>
      <vt:lpstr>Ví dụ 5.5 (a): Hồi quy phụ (i) và (ii)</vt:lpstr>
      <vt:lpstr>Ví dụ 5.5 (b): MH (b) và hồi quy phụ (iii)</vt:lpstr>
      <vt:lpstr>Ví dụ 5.5 (c): Đổi dạng hàm</vt:lpstr>
      <vt:lpstr>Ví dụ 5.5 (c): Hồi quy phụ (iv) và (v)</vt:lpstr>
      <vt:lpstr>5.6. MÔ HÌNH CHỨA BIẾN KHÔNG THÍCH HỢP</vt:lpstr>
      <vt:lpstr>Tóm tắt chương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</dc:title>
  <dc:creator>BDH</dc:creator>
  <cp:lastModifiedBy>Nguyen Quang. Dong</cp:lastModifiedBy>
  <cp:revision>646</cp:revision>
  <cp:lastPrinted>2020-05-05T02:53:35Z</cp:lastPrinted>
  <dcterms:created xsi:type="dcterms:W3CDTF">2015-01-08T12:01:41Z</dcterms:created>
  <dcterms:modified xsi:type="dcterms:W3CDTF">2023-03-02T08:08:12Z</dcterms:modified>
</cp:coreProperties>
</file>