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6"/>
  </p:notesMasterIdLst>
  <p:handoutMasterIdLst>
    <p:handoutMasterId r:id="rId57"/>
  </p:handoutMasterIdLst>
  <p:sldIdLst>
    <p:sldId id="524" r:id="rId3"/>
    <p:sldId id="619" r:id="rId4"/>
    <p:sldId id="526" r:id="rId5"/>
    <p:sldId id="527" r:id="rId6"/>
    <p:sldId id="645" r:id="rId7"/>
    <p:sldId id="646" r:id="rId8"/>
    <p:sldId id="647" r:id="rId9"/>
    <p:sldId id="649" r:id="rId10"/>
    <p:sldId id="652" r:id="rId11"/>
    <p:sldId id="653" r:id="rId12"/>
    <p:sldId id="654" r:id="rId13"/>
    <p:sldId id="651" r:id="rId14"/>
    <p:sldId id="657" r:id="rId15"/>
    <p:sldId id="660" r:id="rId16"/>
    <p:sldId id="661" r:id="rId17"/>
    <p:sldId id="665" r:id="rId18"/>
    <p:sldId id="666" r:id="rId19"/>
    <p:sldId id="667" r:id="rId20"/>
    <p:sldId id="669" r:id="rId21"/>
    <p:sldId id="533" r:id="rId22"/>
    <p:sldId id="534" r:id="rId23"/>
    <p:sldId id="542" r:id="rId24"/>
    <p:sldId id="543" r:id="rId25"/>
    <p:sldId id="544" r:id="rId26"/>
    <p:sldId id="550" r:id="rId27"/>
    <p:sldId id="546" r:id="rId28"/>
    <p:sldId id="547" r:id="rId29"/>
    <p:sldId id="548" r:id="rId30"/>
    <p:sldId id="549" r:id="rId31"/>
    <p:sldId id="676" r:id="rId32"/>
    <p:sldId id="551" r:id="rId33"/>
    <p:sldId id="553" r:id="rId34"/>
    <p:sldId id="552" r:id="rId35"/>
    <p:sldId id="554" r:id="rId36"/>
    <p:sldId id="555" r:id="rId37"/>
    <p:sldId id="636" r:id="rId38"/>
    <p:sldId id="634" r:id="rId39"/>
    <p:sldId id="635" r:id="rId40"/>
    <p:sldId id="556" r:id="rId41"/>
    <p:sldId id="557" r:id="rId42"/>
    <p:sldId id="558" r:id="rId43"/>
    <p:sldId id="559" r:id="rId44"/>
    <p:sldId id="560" r:id="rId45"/>
    <p:sldId id="637" r:id="rId46"/>
    <p:sldId id="633" r:id="rId47"/>
    <p:sldId id="670" r:id="rId48"/>
    <p:sldId id="671" r:id="rId49"/>
    <p:sldId id="672" r:id="rId50"/>
    <p:sldId id="673" r:id="rId51"/>
    <p:sldId id="674" r:id="rId52"/>
    <p:sldId id="675" r:id="rId53"/>
    <p:sldId id="642" r:id="rId54"/>
    <p:sldId id="643" r:id="rId55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330D02-BBAE-44CF-8ACB-D0197FEEF679}">
          <p14:sldIdLst/>
        </p14:section>
        <p14:section name="Untitled Section" id="{62595F39-0F35-48B7-B398-385EF40FB700}">
          <p14:sldIdLst>
            <p14:sldId id="524"/>
            <p14:sldId id="619"/>
          </p14:sldIdLst>
        </p14:section>
        <p14:section name="Untitled Section" id="{15E07335-EB3D-46BE-92B1-BAEB3F55E6B3}">
          <p14:sldIdLst>
            <p14:sldId id="526"/>
            <p14:sldId id="527"/>
            <p14:sldId id="645"/>
            <p14:sldId id="646"/>
            <p14:sldId id="647"/>
            <p14:sldId id="649"/>
            <p14:sldId id="652"/>
            <p14:sldId id="653"/>
            <p14:sldId id="654"/>
            <p14:sldId id="651"/>
            <p14:sldId id="657"/>
            <p14:sldId id="660"/>
            <p14:sldId id="661"/>
            <p14:sldId id="665"/>
            <p14:sldId id="666"/>
            <p14:sldId id="667"/>
            <p14:sldId id="669"/>
            <p14:sldId id="533"/>
            <p14:sldId id="534"/>
            <p14:sldId id="542"/>
            <p14:sldId id="543"/>
            <p14:sldId id="544"/>
            <p14:sldId id="550"/>
            <p14:sldId id="546"/>
            <p14:sldId id="547"/>
            <p14:sldId id="548"/>
            <p14:sldId id="549"/>
            <p14:sldId id="676"/>
            <p14:sldId id="551"/>
            <p14:sldId id="553"/>
            <p14:sldId id="552"/>
            <p14:sldId id="554"/>
            <p14:sldId id="555"/>
            <p14:sldId id="636"/>
            <p14:sldId id="634"/>
            <p14:sldId id="635"/>
            <p14:sldId id="556"/>
            <p14:sldId id="557"/>
            <p14:sldId id="558"/>
            <p14:sldId id="559"/>
            <p14:sldId id="560"/>
            <p14:sldId id="637"/>
            <p14:sldId id="633"/>
            <p14:sldId id="670"/>
            <p14:sldId id="671"/>
            <p14:sldId id="672"/>
            <p14:sldId id="673"/>
            <p14:sldId id="674"/>
            <p14:sldId id="675"/>
            <p14:sldId id="642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CC"/>
    <a:srgbClr val="000099"/>
    <a:srgbClr val="00005C"/>
    <a:srgbClr val="00246C"/>
    <a:srgbClr val="00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0" autoAdjust="0"/>
    <p:restoredTop sz="96433" autoAdjust="0"/>
  </p:normalViewPr>
  <p:slideViewPr>
    <p:cSldViewPr snapToGrid="0">
      <p:cViewPr>
        <p:scale>
          <a:sx n="65" d="100"/>
          <a:sy n="65" d="100"/>
        </p:scale>
        <p:origin x="1296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4471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734" y="1"/>
            <a:ext cx="3014471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140CF-D139-4AF9-93D6-B6C5496D83C7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82"/>
            <a:ext cx="3014471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734" y="8842382"/>
            <a:ext cx="3014471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5C9FB-7861-41E4-A6B5-0D008382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24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E14E-5563-4A3B-9446-7C09472FEC68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80005"/>
            <a:ext cx="5563870" cy="3665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64A6-DDBE-4A9E-AF13-36E72A6B0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9494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727-2D57-480B-AFA0-FA2601926D5F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1444-9CC4-4FEF-92C6-6577DB372E87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B3C-48E5-45E0-A170-C2B72CFE168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A78-FAA7-46EE-BB51-B96B94F9ACFD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757242"/>
          </a:xfrm>
          <a:solidFill>
            <a:srgbClr val="0000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>
            <a:lvl1pPr marL="228600" indent="0">
              <a:lnSpc>
                <a:spcPct val="100000"/>
              </a:lnSpc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4859867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>
                <a:latin typeface="Cambria" pitchFamily="18" charset="0"/>
                <a:ea typeface="Cambria Math" panose="02040503050406030204" pitchFamily="18" charset="0"/>
              </a:defRPr>
            </a:lvl1pPr>
            <a:lvl2pPr marL="9144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2pPr>
            <a:lvl3pPr marL="13716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3pPr>
            <a:lvl4pPr marL="18288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 marL="22860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6266"/>
            <a:ext cx="8170333" cy="321733"/>
          </a:xfrm>
          <a:solidFill>
            <a:srgbClr val="000099"/>
          </a:solidFill>
        </p:spPr>
        <p:txBody>
          <a:bodyPr/>
          <a:lstStyle>
            <a:lvl1pPr algn="l">
              <a:defRPr sz="1400" b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0334" y="6484937"/>
            <a:ext cx="7620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D07DAF4C-2E39-487D-B187-8EF1FD56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0092"/>
            <a:ext cx="9144000" cy="12647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D04-0F71-4EF4-877E-4EEF0F26767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7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B140-5C8E-4C39-B625-76831B715A47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82DE-724A-4244-B7ED-5900FBD67B78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2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6A74-0052-4192-BE83-40B916069CCD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6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9029-770C-4078-895B-5EA7C2932AFD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D850-EC4C-48AB-8B6E-31C1D912F286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757242"/>
          </a:xfrm>
          <a:solidFill>
            <a:srgbClr val="0000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>
            <a:lvl1pPr marL="228600" indent="0">
              <a:lnSpc>
                <a:spcPct val="100000"/>
              </a:lnSpc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4859867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>
                <a:latin typeface="Cambria" pitchFamily="18" charset="0"/>
                <a:ea typeface="Cambria Math" panose="02040503050406030204" pitchFamily="18" charset="0"/>
              </a:defRPr>
            </a:lvl1pPr>
            <a:lvl2pPr marL="9144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2pPr>
            <a:lvl3pPr marL="13716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3pPr>
            <a:lvl4pPr marL="18288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 marL="22860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6266"/>
            <a:ext cx="8170333" cy="321733"/>
          </a:xfrm>
          <a:solidFill>
            <a:srgbClr val="000099"/>
          </a:solidFill>
        </p:spPr>
        <p:txBody>
          <a:bodyPr/>
          <a:lstStyle>
            <a:lvl1pPr algn="l">
              <a:defRPr sz="1400" b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0334" y="6484937"/>
            <a:ext cx="7620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D07DAF4C-2E39-487D-B187-8EF1FD56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0092"/>
            <a:ext cx="9144000" cy="12647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1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CF6E-BC3C-4E7D-9E6D-C0D53F2A7A8D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0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66-FF6F-4483-A956-C45D2883F59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5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28C4-7114-402A-A6C2-91D13A2ED97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7401-9BAC-4F2E-A26A-33079934D0D6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9EAA-D37A-42CA-A777-BF0207BD8851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CA2-9F21-4C2C-93FA-FD4292108F3E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EC76-160B-4F86-83BA-39C296DF737C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005-92E1-44A7-B02E-A26A7482953D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A8A7-C083-464C-A734-7A60D39C75F1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2D3F-1E00-478E-B4B4-2955F9B617E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6B4A-78D1-496E-89AD-8FABF43ED49D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E328-2F1E-4F4E-9944-CF8E0B8426DB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Chương</a:t>
            </a:r>
            <a:r>
              <a:rPr lang="en-US" sz="3800" dirty="0"/>
              <a:t> 6. HỒI QUY VỚI CHUỖI THỜI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(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- GDP, CPI, VNINDEX</a:t>
            </a:r>
          </a:p>
          <a:p>
            <a:pPr marL="0" indent="0">
              <a:buNone/>
            </a:pPr>
            <a:r>
              <a:rPr lang="en-US" dirty="0"/>
              <a:t>     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keynes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- </a:t>
            </a:r>
            <a:r>
              <a:rPr lang="en-US" dirty="0" err="1"/>
              <a:t>Đường</a:t>
            </a:r>
            <a:r>
              <a:rPr lang="en-US" dirty="0"/>
              <a:t> IS-LM</a:t>
            </a:r>
          </a:p>
          <a:p>
            <a:pPr marL="0" indent="0">
              <a:buNone/>
            </a:pPr>
            <a:r>
              <a:rPr lang="en-US" dirty="0"/>
              <a:t>     -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Phillips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7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269-2187-4290-A01A-A8E353D5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FB78E-3D07-4FF9-934D-BABFDB25A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Định </a:t>
                </a:r>
                <a:r>
                  <a:rPr lang="en-US" b="1" dirty="0" err="1"/>
                  <a:t>lý</a:t>
                </a:r>
                <a:r>
                  <a:rPr lang="en-US" b="1" dirty="0"/>
                  <a:t> Gauss-Markov</a:t>
                </a:r>
                <a:r>
                  <a:rPr lang="en-US" dirty="0"/>
                  <a:t>: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TS1-TS4,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nhận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OLS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 err="1"/>
                  <a:t>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, không </a:t>
                </a:r>
                <a:r>
                  <a:rPr lang="en-US" dirty="0" err="1"/>
                  <a:t>chệch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tốt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 err="1"/>
                  <a:t>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, không </a:t>
                </a:r>
                <a:r>
                  <a:rPr lang="en-US" dirty="0" err="1"/>
                  <a:t>chệch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;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TS1-TS4: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~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FB78E-3D07-4FF9-934D-BABFDB25A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1380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7C6B-4670-4721-9EEA-EFECD499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4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F5BC-4A9A-4B1F-B343-E238E0D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6.3.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87971-4F6F-4A02-A665-6E40060698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312985"/>
                <a:ext cx="8534400" cy="525193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6.3.1</a:t>
                </a:r>
                <a:r>
                  <a:rPr lang="en-US" dirty="0"/>
                  <a:t>. </a:t>
                </a:r>
                <a:r>
                  <a:rPr lang="en-US" b="1" dirty="0" err="1"/>
                  <a:t>Mô</a:t>
                </a:r>
                <a:r>
                  <a:rPr lang="en-US" b="1" dirty="0"/>
                  <a:t> </a:t>
                </a:r>
                <a:r>
                  <a:rPr lang="en-US" b="1" dirty="0" err="1"/>
                  <a:t>hình</a:t>
                </a:r>
                <a:r>
                  <a:rPr lang="en-US" b="1" dirty="0"/>
                  <a:t> </a:t>
                </a:r>
                <a:r>
                  <a:rPr lang="en-US" b="1" dirty="0" err="1"/>
                  <a:t>hồi</a:t>
                </a:r>
                <a:r>
                  <a:rPr lang="en-US" b="1" dirty="0"/>
                  <a:t> </a:t>
                </a:r>
                <a:r>
                  <a:rPr lang="en-US" b="1" dirty="0" err="1"/>
                  <a:t>quy</a:t>
                </a:r>
                <a:r>
                  <a:rPr lang="en-US" b="1" dirty="0"/>
                  <a:t> </a:t>
                </a:r>
                <a:r>
                  <a:rPr lang="en-US" b="1" dirty="0" err="1"/>
                  <a:t>tĩnh</a:t>
                </a:r>
                <a:r>
                  <a:rPr lang="en-US" b="1" dirty="0"/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thừi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…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s-E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LOG(M</a:t>
                </a:r>
                <a:r>
                  <a:rPr lang="es-E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s-E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1.49*LOG(</a:t>
                </a:r>
                <a:r>
                  <a:rPr lang="es-E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s-E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- 0.50*LOG(</a:t>
                </a:r>
                <a:r>
                  <a:rPr lang="es-E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s-ES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s-E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)+ 3.64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–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tiền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Y=GDP; R 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lãi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6.3.2. </a:t>
                </a:r>
                <a:r>
                  <a:rPr lang="en-US" b="1" dirty="0" err="1"/>
                  <a:t>Mô</a:t>
                </a:r>
                <a:r>
                  <a:rPr lang="en-US" b="1" dirty="0"/>
                  <a:t> </a:t>
                </a:r>
                <a:r>
                  <a:rPr lang="en-US" b="1" dirty="0" err="1"/>
                  <a:t>hình</a:t>
                </a:r>
                <a:r>
                  <a:rPr lang="en-US" b="1" dirty="0"/>
                  <a:t> </a:t>
                </a:r>
                <a:r>
                  <a:rPr lang="en-US" b="1" dirty="0" err="1"/>
                  <a:t>động</a:t>
                </a:r>
                <a:endParaRPr lang="en-US" b="1" dirty="0"/>
              </a:p>
              <a:p>
                <a:pPr marL="514350" indent="-514350">
                  <a:buAutoNum type="alphaLcParenR"/>
                </a:pPr>
                <a:r>
                  <a:rPr lang="en-US" dirty="0"/>
                  <a:t>Nhiễu </a:t>
                </a:r>
                <a:r>
                  <a:rPr lang="en-US" dirty="0" err="1"/>
                  <a:t>trắng</a:t>
                </a:r>
                <a:r>
                  <a:rPr lang="en-US" dirty="0"/>
                  <a:t> (</a:t>
                </a:r>
                <a:r>
                  <a:rPr lang="en-US" i="1" dirty="0"/>
                  <a:t>White noise</a:t>
                </a:r>
                <a:r>
                  <a:rPr lang="en-US" dirty="0"/>
                  <a:t>):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đượ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𝑛h𝑖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:r>
                  <a:rPr lang="en-US" i="1" dirty="0"/>
                  <a:t>E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:r>
                  <a:rPr lang="en-US" dirty="0" err="1">
                    <a:latin typeface="Cambria Math" panose="02040503050406030204" pitchFamily="18" charset="0"/>
                  </a:rPr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= </a:t>
                </a:r>
                <a:r>
                  <a:rPr lang="en-US" dirty="0">
                    <a:sym typeface="Symbol" panose="05050102010706020507" pitchFamily="18" charset="2"/>
                  </a:rPr>
                  <a:t>0		</a:t>
                </a:r>
                <a:r>
                  <a:rPr lang="en-US" i="1" dirty="0">
                    <a:sym typeface="Symbol" panose="05050102010706020507" pitchFamily="18" charset="2"/>
                  </a:rPr>
                  <a:t>t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(ii) </a:t>
                </a:r>
                <a:r>
                  <a:rPr lang="en-US" i="1" dirty="0">
                    <a:sym typeface="Symbol" panose="05050102010706020507" pitchFamily="18" charset="2"/>
                  </a:rPr>
                  <a:t>Var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dirty="0" err="1">
                    <a:latin typeface="Cambria Math" panose="020405030504060302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</a:t>
                </a:r>
                <a:r>
                  <a:rPr lang="el-GR" i="1" dirty="0">
                    <a:sym typeface="Symbol" panose="05050102010706020507" pitchFamily="18" charset="2"/>
                  </a:rPr>
                  <a:t>σ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baseline="30000" dirty="0">
                    <a:sym typeface="Symbol" panose="05050102010706020507" pitchFamily="18" charset="2"/>
                  </a:rPr>
                  <a:t>2	</a:t>
                </a:r>
                <a:r>
                  <a:rPr lang="en-US" dirty="0">
                    <a:sym typeface="Symbol" panose="05050102010706020507" pitchFamily="18" charset="2"/>
                  </a:rPr>
                  <a:t></a:t>
                </a:r>
                <a:r>
                  <a:rPr lang="en-US" i="1" dirty="0">
                    <a:sym typeface="Symbol" panose="05050102010706020507" pitchFamily="18" charset="2"/>
                  </a:rPr>
                  <a:t>t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(iii) </a:t>
                </a:r>
                <a:r>
                  <a:rPr lang="en-US" i="1" dirty="0" err="1">
                    <a:sym typeface="Symbol" panose="05050102010706020507" pitchFamily="18" charset="2"/>
                  </a:rPr>
                  <a:t>Cov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latin typeface="Cambria Math" panose="020405030504060302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 err="1"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baseline="-25000" dirty="0">
                    <a:sym typeface="Symbol" panose="05050102010706020507" pitchFamily="18" charset="2"/>
                  </a:rPr>
                  <a:t>– 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p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0	 </a:t>
                </a:r>
                <a:r>
                  <a:rPr lang="en-US" i="1" dirty="0">
                    <a:sym typeface="Symbol" panose="05050102010706020507" pitchFamily="18" charset="2"/>
                  </a:rPr>
                  <a:t>t, p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87971-4F6F-4A02-A665-6E4006069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312985"/>
                <a:ext cx="8534400" cy="5251939"/>
              </a:xfrm>
              <a:blipFill>
                <a:blip r:embed="rId2"/>
                <a:stretch>
                  <a:fillRect l="-1071" t="-2436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9995D-931E-4A08-BD37-66D8E392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1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331814"/>
                <a:ext cx="8534400" cy="53151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b</a:t>
                </a:r>
                <a:r>
                  <a:rPr lang="en-US" b="1" dirty="0">
                    <a:sym typeface="Symbol" panose="05050102010706020507" pitchFamily="18" charset="2"/>
                  </a:rPr>
                  <a:t>) </a:t>
                </a:r>
                <a:r>
                  <a:rPr lang="en-US" b="1" dirty="0" err="1">
                    <a:sym typeface="Symbol" panose="05050102010706020507" pitchFamily="18" charset="2"/>
                  </a:rPr>
                  <a:t>Mô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hình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trễ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phân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phối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(distributed lag model)</a:t>
                </a:r>
              </a:p>
              <a:p>
                <a:pPr marL="0" indent="0">
                  <a:buNone/>
                </a:pPr>
                <a:r>
                  <a:rPr lang="en-US" dirty="0" err="1">
                    <a:sym typeface="Symbol" panose="05050102010706020507" pitchFamily="18" charset="2"/>
                  </a:rPr>
                  <a:t>Mô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hình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hồi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quy</a:t>
                </a:r>
                <a:r>
                  <a:rPr lang="en-US" dirty="0">
                    <a:sym typeface="Symbol" panose="05050102010706020507" pitchFamily="18" charset="2"/>
                  </a:rPr>
                  <a:t> không chỉ </a:t>
                </a:r>
                <a:r>
                  <a:rPr lang="en-US" dirty="0" err="1">
                    <a:sym typeface="Symbol" panose="05050102010706020507" pitchFamily="18" charset="2"/>
                  </a:rPr>
                  <a:t>ch</a:t>
                </a:r>
                <a:r>
                  <a:rPr lang="vi-VN" dirty="0">
                    <a:sym typeface="Symbol" panose="05050102010706020507" pitchFamily="18" charset="2"/>
                  </a:rPr>
                  <a:t>ư</a:t>
                </a:r>
                <a:r>
                  <a:rPr lang="en-US" dirty="0">
                    <a:sym typeface="Symbol" panose="05050102010706020507" pitchFamily="18" charset="2"/>
                  </a:rPr>
                  <a:t>a </a:t>
                </a:r>
                <a:r>
                  <a:rPr lang="en-US" dirty="0" err="1">
                    <a:sym typeface="Symbol" panose="05050102010706020507" pitchFamily="18" charset="2"/>
                  </a:rPr>
                  <a:t>giá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trị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hiện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tại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còn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chứa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giá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trị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trễ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của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biến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độc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lập</a:t>
                </a:r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err="1">
                    <a:sym typeface="Symbol" panose="05050102010706020507" pitchFamily="18" charset="2"/>
                  </a:rPr>
                  <a:t>Trong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u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nhiễu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trắng</a:t>
                </a:r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c)</a:t>
                </a:r>
                <a:r>
                  <a:rPr lang="en-US" b="1" dirty="0"/>
                  <a:t> </a:t>
                </a:r>
                <a:r>
                  <a:rPr lang="en-US" b="1" dirty="0" err="1"/>
                  <a:t>Mô</a:t>
                </a:r>
                <a:r>
                  <a:rPr lang="en-US" b="1" dirty="0"/>
                  <a:t> </a:t>
                </a:r>
                <a:r>
                  <a:rPr lang="en-US" b="1" dirty="0" err="1"/>
                  <a:t>hình</a:t>
                </a:r>
                <a:r>
                  <a:rPr lang="en-US" b="1" dirty="0"/>
                  <a:t> </a:t>
                </a:r>
                <a:r>
                  <a:rPr lang="en-US" b="1" dirty="0" err="1"/>
                  <a:t>tự</a:t>
                </a:r>
                <a:r>
                  <a:rPr lang="en-US" b="1" dirty="0"/>
                  <a:t> </a:t>
                </a:r>
                <a:r>
                  <a:rPr lang="en-US" b="1" dirty="0" err="1"/>
                  <a:t>hồi</a:t>
                </a:r>
                <a:r>
                  <a:rPr lang="en-US" b="1" dirty="0"/>
                  <a:t> </a:t>
                </a:r>
                <a:r>
                  <a:rPr lang="en-US" b="1" dirty="0" err="1"/>
                  <a:t>quy</a:t>
                </a:r>
                <a:r>
                  <a:rPr lang="en-US" dirty="0"/>
                  <a:t>: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hồi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có </a:t>
                </a:r>
                <a:r>
                  <a:rPr lang="en-US" dirty="0" err="1"/>
                  <a:t>chứa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ở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trễ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hồi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(Autoregressive model)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                                                            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CS = 0,051*GDP + 0,932*CS(-1) – 10,396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CS= chi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tiêu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của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chính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phủ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; GDP: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Tổng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sản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phẩm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quốc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nội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331814"/>
                <a:ext cx="8534400" cy="5315171"/>
              </a:xfrm>
              <a:blipFill>
                <a:blip r:embed="rId2"/>
                <a:stretch>
                  <a:fillRect l="-1286" t="-2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6.1. </a:t>
            </a:r>
            <a:r>
              <a:rPr lang="en-US" sz="1600" dirty="0" err="1">
                <a:solidFill>
                  <a:srgbClr val="0000CC"/>
                </a:solidFill>
              </a:rPr>
              <a:t>Một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số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khái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niệm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56FFDD-DE7A-401F-B8DA-3DA8FCA5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6.3.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1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498600"/>
                <a:ext cx="8534400" cy="50461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Thời </a:t>
                </a:r>
                <a:r>
                  <a:rPr lang="en-US" dirty="0" err="1"/>
                  <a:t>gian</a:t>
                </a:r>
                <a:r>
                  <a:rPr lang="en-US" dirty="0"/>
                  <a:t>  1, 2,…, </a:t>
                </a:r>
                <a:r>
                  <a:rPr lang="en-US" i="1" dirty="0"/>
                  <a:t>T</a:t>
                </a:r>
              </a:p>
              <a:p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xu</a:t>
                </a:r>
                <a:r>
                  <a:rPr lang="en-US" dirty="0"/>
                  <a:t> </a:t>
                </a:r>
                <a:r>
                  <a:rPr lang="en-US" dirty="0" err="1"/>
                  <a:t>thế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(</a:t>
                </a:r>
                <a:r>
                  <a:rPr lang="en-US" i="1" dirty="0"/>
                  <a:t>Trend </a:t>
                </a:r>
                <a:r>
                  <a:rPr lang="en-US" dirty="0"/>
                  <a:t>) </a:t>
                </a:r>
                <a:r>
                  <a:rPr lang="en-US" i="1" dirty="0"/>
                  <a:t>t</a:t>
                </a:r>
                <a:r>
                  <a:rPr lang="en-US" dirty="0"/>
                  <a:t> = 1, 2,…  </a:t>
                </a:r>
                <a:r>
                  <a:rPr lang="en-US" dirty="0" err="1"/>
                  <a:t>hoặc</a:t>
                </a:r>
                <a:r>
                  <a:rPr lang="en-US" dirty="0"/>
                  <a:t> 0, 1,…</a:t>
                </a:r>
              </a:p>
              <a:p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quát</a:t>
                </a:r>
                <a:r>
                  <a:rPr lang="en-US" dirty="0"/>
                  <a:t>: 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= </a:t>
                </a:r>
                <a:r>
                  <a:rPr lang="en-US" i="1" dirty="0"/>
                  <a:t>g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:r>
                  <a:rPr lang="en-US" i="1" dirty="0"/>
                  <a:t>t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Dự</a:t>
                </a:r>
                <a:r>
                  <a:rPr lang="en-US" dirty="0"/>
                  <a:t> </a:t>
                </a:r>
                <a:r>
                  <a:rPr lang="en-US" dirty="0" err="1"/>
                  <a:t>báo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kỳ</a:t>
                </a:r>
                <a:r>
                  <a:rPr lang="en-US" dirty="0"/>
                  <a:t>/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: 		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	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t </a:t>
                </a:r>
                <a:r>
                  <a:rPr lang="en-US" dirty="0"/>
                  <a:t> 		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Parabol</a:t>
                </a:r>
                <a:r>
                  <a:rPr lang="en-US" dirty="0"/>
                  <a:t>:		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	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t </a:t>
                </a:r>
                <a:r>
                  <a:rPr lang="en-US" dirty="0"/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i="1" dirty="0">
                    <a:sym typeface="Symbol" panose="05050102010706020507" pitchFamily="18" charset="2"/>
                  </a:rPr>
                  <a:t>t 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 	</a:t>
                </a:r>
                <a:r>
                  <a:rPr lang="en-US" dirty="0">
                    <a:sym typeface="Symbol" panose="05050102010706020507" pitchFamily="18" charset="2"/>
                  </a:rPr>
                  <a:t>+</a:t>
                </a:r>
                <a:r>
                  <a:rPr lang="en-US" dirty="0"/>
                  <a:t>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Logarit</a:t>
                </a:r>
                <a:r>
                  <a:rPr lang="en-US" dirty="0"/>
                  <a:t>:		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	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ln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t 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i="1" dirty="0">
                    <a:sym typeface="Symbol" panose="05050102010706020507" pitchFamily="18" charset="2"/>
                  </a:rPr>
                  <a:t> 	</a:t>
                </a:r>
                <a:r>
                  <a:rPr lang="en-US" dirty="0">
                    <a:sym typeface="Symbol" panose="05050102010706020507" pitchFamily="18" charset="2"/>
                  </a:rPr>
                  <a:t>+</a:t>
                </a:r>
                <a:r>
                  <a:rPr lang="en-US" dirty="0"/>
                  <a:t>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Tăng</a:t>
                </a:r>
                <a:r>
                  <a:rPr lang="en-US" dirty="0"/>
                  <a:t> </a:t>
                </a:r>
                <a:r>
                  <a:rPr lang="en-US" dirty="0" err="1"/>
                  <a:t>trưởng</a:t>
                </a:r>
                <a:r>
                  <a:rPr lang="en-US" dirty="0"/>
                  <a:t>:	</a:t>
                </a:r>
                <a:r>
                  <a:rPr lang="en-US" dirty="0">
                    <a:latin typeface="Cambria Math" panose="02040503050406030204" pitchFamily="18" charset="0"/>
                  </a:rPr>
                  <a:t>ln(</a:t>
                </a:r>
                <a:r>
                  <a:rPr lang="en-US" i="1" dirty="0" err="1">
                    <a:latin typeface="Cambria Math" panose="02040503050406030204" pitchFamily="18" charset="0"/>
                  </a:rPr>
                  <a:t>Y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i="1" baseline="-25000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=</a:t>
                </a:r>
                <a:r>
                  <a:rPr lang="en-US" i="1" dirty="0">
                    <a:sym typeface="Symbol" panose="05050102010706020507" pitchFamily="18" charset="2"/>
                  </a:rPr>
                  <a:t> 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t  		</a:t>
                </a:r>
                <a:r>
                  <a:rPr lang="en-US" dirty="0">
                    <a:sym typeface="Symbol" panose="05050102010706020507" pitchFamily="18" charset="2"/>
                  </a:rPr>
                  <a:t>+</a:t>
                </a:r>
                <a:r>
                  <a:rPr lang="en-US" dirty="0"/>
                  <a:t>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mũ</a:t>
                </a:r>
                <a:r>
                  <a:rPr lang="en-US" dirty="0"/>
                  <a:t>:		</a:t>
                </a:r>
                <a:r>
                  <a:rPr lang="en-US" dirty="0" err="1"/>
                  <a:t>ln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i="1" baseline="-25000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=</a:t>
                </a:r>
                <a:r>
                  <a:rPr lang="en-US" i="1" dirty="0">
                    <a:sym typeface="Symbol" panose="05050102010706020507" pitchFamily="18" charset="2"/>
                  </a:rPr>
                  <a:t> 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ln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t 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i="1" dirty="0">
                    <a:sym typeface="Symbol" panose="05050102010706020507" pitchFamily="18" charset="2"/>
                  </a:rPr>
                  <a:t> 	</a:t>
                </a:r>
                <a:r>
                  <a:rPr lang="en-US" dirty="0">
                    <a:sym typeface="Symbol" panose="05050102010706020507" pitchFamily="18" charset="2"/>
                  </a:rPr>
                  <a:t>+</a:t>
                </a:r>
                <a:r>
                  <a:rPr lang="en-US" dirty="0"/>
                  <a:t>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498600"/>
                <a:ext cx="8534400" cy="5046133"/>
              </a:xfrm>
              <a:blipFill>
                <a:blip r:embed="rId2"/>
                <a:stretch>
                  <a:fillRect l="-121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6.3.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cơ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bản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3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6.2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Dependent Variable: GDP	Sample (adjusted): 1990Q1 2008Q4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Included observations: 76 after adjustments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		23.29782	2.378989	9.793163	0.0000	</a:t>
            </a:r>
          </a:p>
          <a:p>
            <a:pPr marL="0" indent="0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@TREND	1.222796	0.054758	22.33084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0.870780	</a:t>
            </a:r>
            <a:r>
              <a:rPr lang="en-U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(F-stat)	0.000000		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err="1">
                <a:cs typeface="Arial" panose="020B0604020202020204" pitchFamily="34" charset="0"/>
              </a:rPr>
              <a:t>Biến</a:t>
            </a:r>
            <a:r>
              <a:rPr lang="en-US" dirty="0">
                <a:cs typeface="Arial" panose="020B0604020202020204" pitchFamily="34" charset="0"/>
              </a:rPr>
              <a:t> @TREND = 0, 1,…, 75</a:t>
            </a:r>
          </a:p>
          <a:p>
            <a:pPr>
              <a:spcBef>
                <a:spcPts val="600"/>
              </a:spcBef>
            </a:pPr>
            <a:r>
              <a:rPr lang="en-US" dirty="0" err="1">
                <a:cs typeface="Arial" panose="020B0604020202020204" pitchFamily="34" charset="0"/>
              </a:rPr>
              <a:t>Dự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báo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giá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trị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của</a:t>
            </a:r>
            <a:r>
              <a:rPr lang="en-US" dirty="0">
                <a:cs typeface="Arial" panose="020B0604020202020204" pitchFamily="34" charset="0"/>
              </a:rPr>
              <a:t> GDP </a:t>
            </a:r>
            <a:r>
              <a:rPr lang="en-US" dirty="0" err="1">
                <a:cs typeface="Arial" panose="020B0604020202020204" pitchFamily="34" charset="0"/>
              </a:rPr>
              <a:t>vào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Quý</a:t>
            </a:r>
            <a:r>
              <a:rPr lang="en-US" dirty="0">
                <a:cs typeface="Arial" panose="020B0604020202020204" pitchFamily="34" charset="0"/>
              </a:rPr>
              <a:t> 1, </a:t>
            </a:r>
            <a:r>
              <a:rPr lang="en-US" dirty="0" err="1">
                <a:cs typeface="Arial" panose="020B0604020202020204" pitchFamily="34" charset="0"/>
              </a:rPr>
              <a:t>Quý</a:t>
            </a:r>
            <a:r>
              <a:rPr lang="en-US" dirty="0">
                <a:cs typeface="Arial" panose="020B0604020202020204" pitchFamily="34" charset="0"/>
              </a:rPr>
              <a:t> 2 </a:t>
            </a:r>
            <a:r>
              <a:rPr lang="en-US" dirty="0" err="1">
                <a:cs typeface="Arial" panose="020B0604020202020204" pitchFamily="34" charset="0"/>
              </a:rPr>
              <a:t>năm</a:t>
            </a:r>
            <a:r>
              <a:rPr lang="en-US" dirty="0">
                <a:cs typeface="Arial" panose="020B0604020202020204" pitchFamily="34" charset="0"/>
              </a:rPr>
              <a:t> 2009?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6.3.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cơ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bản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3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6.2 (a)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4734" y="1232746"/>
          <a:ext cx="8737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361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lnGDP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lnGDP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36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23.298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33.687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6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36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@TREND^2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361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(@TREND)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361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R-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6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 76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36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 4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cuối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245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GDP 2009:Q1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116.02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126.103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2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GDP 2009:Q2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117.24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128.166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6.3.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cơ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bản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3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có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mô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bằng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(</a:t>
            </a:r>
            <a:r>
              <a:rPr lang="en-US" dirty="0" err="1"/>
              <a:t>mùa</a:t>
            </a:r>
            <a:r>
              <a:rPr lang="en-US" dirty="0"/>
              <a:t>)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1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j, = 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j = 1, 2, 3, 4</a:t>
            </a:r>
          </a:p>
          <a:p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	=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/>
              <a:t>+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t </a:t>
            </a:r>
            <a:r>
              <a:rPr lang="en-US" dirty="0"/>
              <a:t> 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r>
              <a:rPr lang="en-US" dirty="0">
                <a:sym typeface="Symbol" panose="05050102010706020507" pitchFamily="18" charset="2"/>
              </a:rPr>
              <a:t> +</a:t>
            </a:r>
            <a:r>
              <a:rPr lang="en-US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Quý</a:t>
            </a:r>
            <a:r>
              <a:rPr lang="en-US" dirty="0"/>
              <a:t> 2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: 	    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	</a:t>
            </a:r>
            <a:r>
              <a:rPr lang="en-US" dirty="0"/>
              <a:t>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Quý</a:t>
            </a:r>
            <a:r>
              <a:rPr lang="en-US" dirty="0"/>
              <a:t> 3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: 	   2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	</a:t>
            </a:r>
            <a:r>
              <a:rPr lang="en-US" dirty="0"/>
              <a:t>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Quý</a:t>
            </a:r>
            <a:r>
              <a:rPr lang="en-US" dirty="0"/>
              <a:t> 4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: 	   3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	</a:t>
            </a:r>
            <a:r>
              <a:rPr lang="en-US" dirty="0"/>
              <a:t>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r>
              <a:rPr lang="en-US" dirty="0"/>
              <a:t> 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6.3.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cơ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bản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9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6.2(b)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194734" y="1232746"/>
          <a:ext cx="8669866" cy="504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13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lnGDP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21.956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@TREND^2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R-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 76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4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cuối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 &amp; 9.0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 &amp; 5.7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 &amp; 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121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GDP 2009:Q1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9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GDP 2009:Q2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6.3.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cơ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bản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3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6BBB-06DA-4C08-AA4F-CE694692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 TÍNH CHẤT MẪU LỚN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6B8A-6C15-47E7-B891-A03A0AAC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err="1">
                <a:sym typeface="Symbol" panose="05050102010706020507" pitchFamily="18" charset="2"/>
              </a:rPr>
              <a:t>Giả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thiết</a:t>
            </a:r>
            <a:r>
              <a:rPr lang="en-US" b="1" dirty="0">
                <a:sym typeface="Symbol" panose="05050102010706020507" pitchFamily="18" charset="2"/>
              </a:rPr>
              <a:t> TS2: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vọng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sai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số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ngẫu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nhiên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bằng</a:t>
            </a:r>
            <a:r>
              <a:rPr lang="en-US" dirty="0">
                <a:sym typeface="Symbol" panose="05050102010706020507" pitchFamily="18" charset="2"/>
              </a:rPr>
              <a:t>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Symbol" panose="05050102010706020507" pitchFamily="18" charset="2"/>
              </a:rPr>
              <a:t>		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u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baseline="-25000" dirty="0">
                <a:sym typeface="Symbol" panose="05050102010706020507" pitchFamily="18" charset="2"/>
              </a:rPr>
              <a:t>t </a:t>
            </a:r>
            <a:r>
              <a:rPr lang="en-US" baseline="-25000" dirty="0">
                <a:sym typeface="Symbol" panose="05050102010706020507" pitchFamily="18" charset="2"/>
              </a:rPr>
              <a:t>’</a:t>
            </a:r>
            <a:r>
              <a:rPr lang="en-US" dirty="0">
                <a:sym typeface="Symbol" panose="05050102010706020507" pitchFamily="18" charset="2"/>
              </a:rPr>
              <a:t> , …, </a:t>
            </a:r>
            <a:r>
              <a:rPr lang="en-US" i="1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sym typeface="Symbol" panose="05050102010706020507" pitchFamily="18" charset="2"/>
              </a:rPr>
              <a:t>kt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baseline="-25000" dirty="0">
                <a:sym typeface="Symbol" panose="05050102010706020507" pitchFamily="18" charset="2"/>
              </a:rPr>
              <a:t>’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0  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t </a:t>
            </a:r>
            <a:r>
              <a:rPr lang="en-US" dirty="0">
                <a:sym typeface="Symbol" panose="05050102010706020507" pitchFamily="18" charset="2"/>
              </a:rPr>
              <a:t>’</a:t>
            </a:r>
          </a:p>
          <a:p>
            <a:pPr marL="0" indent="0">
              <a:buNone/>
            </a:pPr>
            <a:r>
              <a:rPr lang="en-US" dirty="0" err="1"/>
              <a:t>Thường</a:t>
            </a:r>
            <a:r>
              <a:rPr lang="en-US" dirty="0"/>
              <a:t> không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. Do có </a:t>
            </a:r>
            <a:r>
              <a:rPr lang="en-US" dirty="0" err="1"/>
              <a:t>thể</a:t>
            </a:r>
            <a:r>
              <a:rPr lang="en-US" dirty="0"/>
              <a:t> có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, do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do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ta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344CE-1A2D-46BD-B447-A1B6F293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0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978"/>
            <a:ext cx="9144000" cy="757242"/>
          </a:xfrm>
        </p:spPr>
        <p:txBody>
          <a:bodyPr/>
          <a:lstStyle/>
          <a:p>
            <a:r>
              <a:rPr lang="en-US" dirty="0"/>
              <a:t>7.1.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dừng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chuỗi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dirty="0"/>
              <a:t> (</a:t>
            </a:r>
            <a:r>
              <a:rPr lang="en-US" i="1" dirty="0"/>
              <a:t>stationary time series</a:t>
            </a:r>
            <a:r>
              <a:rPr lang="en-US" dirty="0"/>
              <a:t>)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3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/>
              <a:t>(i) </a:t>
            </a:r>
            <a:r>
              <a:rPr lang="en-US" i="1" dirty="0"/>
              <a:t>E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</a:t>
            </a:r>
            <a:r>
              <a:rPr lang="en-US" dirty="0">
                <a:sym typeface="Symbol" panose="05050102010706020507" pitchFamily="18" charset="2"/>
              </a:rPr>
              <a:t> 	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r>
              <a:rPr lang="en-US" dirty="0">
                <a:sym typeface="Symbol" panose="05050102010706020507" pitchFamily="18" charset="2"/>
              </a:rPr>
              <a:t> 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(ii) </a:t>
            </a:r>
            <a:r>
              <a:rPr lang="en-US" i="1" dirty="0" err="1">
                <a:sym typeface="Symbol" panose="05050102010706020507" pitchFamily="18" charset="2"/>
              </a:rPr>
              <a:t>Var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l-GR" i="1" dirty="0">
                <a:sym typeface="Symbol" panose="05050102010706020507" pitchFamily="18" charset="2"/>
              </a:rPr>
              <a:t>σ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	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r>
              <a:rPr lang="en-US" dirty="0">
                <a:sym typeface="Symbol" panose="05050102010706020507" pitchFamily="18" charset="2"/>
              </a:rPr>
              <a:t> 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(iii) </a:t>
            </a:r>
            <a:r>
              <a:rPr lang="en-US" i="1" dirty="0" err="1">
                <a:sym typeface="Symbol" panose="05050102010706020507" pitchFamily="18" charset="2"/>
              </a:rPr>
              <a:t>Cov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baseline="-25000" dirty="0">
                <a:sym typeface="Symbol" panose="05050102010706020507" pitchFamily="18" charset="2"/>
              </a:rPr>
              <a:t>– </a:t>
            </a:r>
            <a:r>
              <a:rPr lang="en-US" i="1" baseline="-25000" dirty="0">
                <a:sym typeface="Symbol" panose="05050102010706020507" pitchFamily="18" charset="2"/>
              </a:rPr>
              <a:t>p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i="1" baseline="-25000" dirty="0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  </a:t>
            </a:r>
            <a:r>
              <a:rPr lang="en-US" dirty="0" err="1">
                <a:sym typeface="Symbol" panose="05050102010706020507" pitchFamily="18" charset="2"/>
              </a:rPr>
              <a:t>chỉ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thay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theo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p</a:t>
            </a:r>
          </a:p>
          <a:p>
            <a:r>
              <a:rPr lang="en-US" dirty="0">
                <a:sym typeface="Symbol" panose="05050102010706020507" pitchFamily="18" charset="2"/>
              </a:rPr>
              <a:t>Vi </a:t>
            </a:r>
            <a:r>
              <a:rPr lang="en-US" dirty="0" err="1">
                <a:sym typeface="Symbol" panose="05050102010706020507" pitchFamily="18" charset="2"/>
              </a:rPr>
              <a:t>phạm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ít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nhất</a:t>
            </a:r>
            <a:r>
              <a:rPr lang="en-US" dirty="0">
                <a:sym typeface="Symbol" panose="05050102010706020507" pitchFamily="18" charset="2"/>
              </a:rPr>
              <a:t> 1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3 </a:t>
            </a:r>
            <a:r>
              <a:rPr lang="en-US" dirty="0" err="1">
                <a:sym typeface="Symbol" panose="05050102010706020507" pitchFamily="18" charset="2"/>
              </a:rPr>
              <a:t>điều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kiện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 err="1">
                <a:sym typeface="Symbol" panose="05050102010706020507" pitchFamily="18" charset="2"/>
              </a:rPr>
              <a:t>chuỗi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dừng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>
                <a:sym typeface="Symbol" panose="05050102010706020507" pitchFamily="18" charset="2"/>
              </a:rPr>
              <a:t>non-stationary time series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 err="1">
                <a:sym typeface="Symbol" panose="05050102010706020507" pitchFamily="18" charset="2"/>
              </a:rPr>
              <a:t>Chuỗi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phụ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thuộc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yếu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>
                <a:sym typeface="Symbol" panose="05050102010706020507" pitchFamily="18" charset="2"/>
              </a:rPr>
              <a:t>weakly dependent</a:t>
            </a:r>
            <a:r>
              <a:rPr lang="en-US" dirty="0">
                <a:sym typeface="Symbol" panose="05050102010706020507" pitchFamily="18" charset="2"/>
              </a:rPr>
              <a:t>):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i="1" dirty="0" err="1">
                <a:sym typeface="Symbol" panose="05050102010706020507" pitchFamily="18" charset="2"/>
              </a:rPr>
              <a:t>Cov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baseline="-25000" dirty="0">
                <a:sym typeface="Symbol" panose="05050102010706020507" pitchFamily="18" charset="2"/>
              </a:rPr>
              <a:t>– </a:t>
            </a:r>
            <a:r>
              <a:rPr lang="en-US" i="1" baseline="-25000" dirty="0">
                <a:sym typeface="Symbol" panose="05050102010706020507" pitchFamily="18" charset="2"/>
              </a:rPr>
              <a:t>p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 0 </a:t>
            </a:r>
            <a:r>
              <a:rPr lang="en-US" dirty="0" err="1">
                <a:sym typeface="Symbol" panose="05050102010706020507" pitchFamily="18" charset="2"/>
              </a:rPr>
              <a:t>rất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nhanh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tăng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nhanh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6.1. </a:t>
            </a:r>
            <a:r>
              <a:rPr lang="en-US" sz="1600" dirty="0" err="1">
                <a:solidFill>
                  <a:srgbClr val="0000CC"/>
                </a:solidFill>
              </a:rPr>
              <a:t>Một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số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khái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niệm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7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CHƯƠNG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6.1.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/>
              <a:t>6.2.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OLS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r>
              <a:rPr lang="en-US" dirty="0"/>
              <a:t>6.3.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/>
              <a:t>6.4.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OLS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96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68268" cy="4859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1" dirty="0" err="1"/>
              <a:t>Giả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TS0’: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t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 err="1"/>
              <a:t>Giả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TS1’: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n.nhiên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0" indent="0" algn="ctr">
              <a:spcBef>
                <a:spcPts val="600"/>
              </a:spcBef>
              <a:buNone/>
            </a:pPr>
            <a:r>
              <a:rPr lang="en-US" i="1" dirty="0" err="1">
                <a:sym typeface="Symbol" panose="05050102010706020507" pitchFamily="18" charset="2"/>
              </a:rPr>
              <a:t>Corr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p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u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u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baseline="-25000" dirty="0">
                <a:sym typeface="Symbol" panose="05050102010706020507" pitchFamily="18" charset="2"/>
              </a:rPr>
              <a:t> – </a:t>
            </a:r>
            <a:r>
              <a:rPr lang="en-US" i="1" baseline="-25000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0   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  0</a:t>
            </a:r>
          </a:p>
          <a:p>
            <a:pPr>
              <a:spcBef>
                <a:spcPts val="600"/>
              </a:spcBef>
            </a:pPr>
            <a:r>
              <a:rPr lang="en-US" b="1" dirty="0" err="1">
                <a:sym typeface="Symbol" panose="05050102010706020507" pitchFamily="18" charset="2"/>
              </a:rPr>
              <a:t>Giả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thiết</a:t>
            </a:r>
            <a:r>
              <a:rPr lang="en-US" b="1" dirty="0">
                <a:sym typeface="Symbol" panose="05050102010706020507" pitchFamily="18" charset="2"/>
              </a:rPr>
              <a:t> TS2’: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vọng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sai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số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ngẫu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nhiên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bằng</a:t>
            </a:r>
            <a:r>
              <a:rPr lang="en-US" dirty="0">
                <a:sym typeface="Symbol" panose="05050102010706020507" pitchFamily="18" charset="2"/>
              </a:rPr>
              <a:t> 0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u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, …, </a:t>
            </a:r>
            <a:r>
              <a:rPr lang="en-US" i="1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sym typeface="Symbol" panose="05050102010706020507" pitchFamily="18" charset="2"/>
              </a:rPr>
              <a:t>kt</a:t>
            </a:r>
            <a:r>
              <a:rPr lang="en-US" i="1" baseline="-25000" dirty="0">
                <a:sym typeface="Symbol" panose="05050102010706020507" pitchFamily="18" charset="2"/>
              </a:rPr>
              <a:t> 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0  </a:t>
            </a:r>
            <a:r>
              <a:rPr lang="en-US" i="1" dirty="0">
                <a:sym typeface="Symbol" panose="05050102010706020507" pitchFamily="18" charset="2"/>
              </a:rPr>
              <a:t>t</a:t>
            </a:r>
          </a:p>
          <a:p>
            <a:pPr>
              <a:spcBef>
                <a:spcPts val="600"/>
              </a:spcBef>
            </a:pPr>
            <a:r>
              <a:rPr lang="en-US" b="1" dirty="0" err="1">
                <a:sym typeface="Symbol" panose="05050102010706020507" pitchFamily="18" charset="2"/>
              </a:rPr>
              <a:t>Giả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thiết</a:t>
            </a:r>
            <a:r>
              <a:rPr lang="en-US" b="1" dirty="0">
                <a:sym typeface="Symbol" panose="05050102010706020507" pitchFamily="18" charset="2"/>
              </a:rPr>
              <a:t> 3, 4: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thay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endParaRPr lang="en-US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b="1" dirty="0" err="1">
                <a:sym typeface="Symbol" panose="05050102010706020507" pitchFamily="18" charset="2"/>
              </a:rPr>
              <a:t>Định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lý</a:t>
            </a:r>
            <a:r>
              <a:rPr lang="en-US" b="1" dirty="0">
                <a:sym typeface="Symbol" panose="05050102010706020507" pitchFamily="18" charset="2"/>
              </a:rPr>
              <a:t>: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thiết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được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thỏa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mẫu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lớn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ước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lượng</a:t>
            </a:r>
            <a:r>
              <a:rPr lang="en-US" dirty="0">
                <a:sym typeface="Symbol" panose="05050102010706020507" pitchFamily="18" charset="2"/>
              </a:rPr>
              <a:t> OLS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tuyến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tính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vững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phân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phối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xấp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xỉ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chuẩn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 err="1">
                <a:sym typeface="Symbol" panose="05050102010706020507" pitchFamily="18" charset="2"/>
              </a:rPr>
              <a:t>các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diễn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ý </a:t>
            </a:r>
            <a:r>
              <a:rPr lang="en-US" dirty="0" err="1">
                <a:sym typeface="Symbol" panose="05050102010706020507" pitchFamily="18" charset="2"/>
              </a:rPr>
              <a:t>nghĩa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6.2. </a:t>
            </a:r>
            <a:r>
              <a:rPr lang="en-US" sz="1600" dirty="0" err="1">
                <a:solidFill>
                  <a:srgbClr val="0000CC"/>
                </a:solidFill>
              </a:rPr>
              <a:t>Giả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thiết</a:t>
            </a:r>
            <a:r>
              <a:rPr lang="en-US" sz="1600" dirty="0">
                <a:solidFill>
                  <a:srgbClr val="0000CC"/>
                </a:solidFill>
              </a:rPr>
              <a:t> OLS</a:t>
            </a:r>
          </a:p>
        </p:txBody>
      </p:sp>
    </p:spTree>
    <p:extLst>
      <p:ext uri="{BB962C8B-B14F-4D97-AF65-F5344CB8AC3E}">
        <p14:creationId xmlns:p14="http://schemas.microsoft.com/office/powerpoint/2010/main" val="79708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859018"/>
              </p:ext>
            </p:extLst>
          </p:nvPr>
        </p:nvGraphicFramePr>
        <p:xfrm>
          <a:off x="330200" y="1498600"/>
          <a:ext cx="85344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Số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liệu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chéo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Chuỗi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thời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gian</a:t>
                      </a:r>
                      <a:endParaRPr lang="en-US" sz="260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/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Tổng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quát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Chuỗi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thời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gian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Mẫu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lớn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TS0’: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chuỗi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dừng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và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phụ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thuộc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yếu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CS1: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Mẫu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ngẫu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nhiên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TS1: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Không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tự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tương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quan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TS1’: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Không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tự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tương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quan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CS2: E(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</a:t>
                      </a:r>
                      <a:r>
                        <a:rPr lang="en-US" sz="2600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= 0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TS2: E(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</a:t>
                      </a:r>
                      <a:r>
                        <a:rPr lang="en-US" sz="2600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|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US" sz="2600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US" sz="260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TS2’: E(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</a:t>
                      </a:r>
                      <a:r>
                        <a:rPr lang="en-US" sz="2600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|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US" sz="2600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CS3: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Var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</a:t>
                      </a:r>
                      <a:r>
                        <a:rPr lang="en-US" sz="2600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)= </a:t>
                      </a:r>
                      <a:r>
                        <a:rPr lang="el-GR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6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TS3: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Var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</a:t>
                      </a:r>
                      <a:r>
                        <a:rPr lang="en-US" sz="2600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 = </a:t>
                      </a:r>
                      <a:r>
                        <a:rPr lang="el-GR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6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TS3’: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Var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</a:t>
                      </a:r>
                      <a:r>
                        <a:rPr lang="en-US" sz="2600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 = </a:t>
                      </a:r>
                      <a:r>
                        <a:rPr lang="el-GR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sz="26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CS4: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Không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ĐCT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TS4: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Không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ĐCT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TS4’: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Không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ĐCT</a:t>
                      </a:r>
                      <a:endPara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ƯL </a:t>
                      </a:r>
                      <a:r>
                        <a:rPr lang="en-US" sz="2600" b="1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là</a:t>
                      </a:r>
                      <a:r>
                        <a:rPr lang="en-US" sz="2600" b="1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ƯL </a:t>
                      </a:r>
                      <a:r>
                        <a:rPr lang="en-US" sz="2600" b="1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là</a:t>
                      </a:r>
                      <a:r>
                        <a:rPr lang="en-US" sz="2600" b="1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ƯL </a:t>
                      </a:r>
                      <a:r>
                        <a:rPr lang="en-US" sz="2600" b="1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là</a:t>
                      </a:r>
                      <a:r>
                        <a:rPr lang="en-US" sz="2600" b="1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Vững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6.2. </a:t>
            </a:r>
            <a:r>
              <a:rPr lang="en-US" sz="1600" dirty="0" err="1">
                <a:solidFill>
                  <a:srgbClr val="0000CC"/>
                </a:solidFill>
              </a:rPr>
              <a:t>Giả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thiết</a:t>
            </a:r>
            <a:r>
              <a:rPr lang="en-US" sz="1600" dirty="0">
                <a:solidFill>
                  <a:srgbClr val="0000CC"/>
                </a:solidFill>
              </a:rPr>
              <a:t> OLS</a:t>
            </a:r>
          </a:p>
        </p:txBody>
      </p:sp>
    </p:spTree>
    <p:extLst>
      <p:ext uri="{BB962C8B-B14F-4D97-AF65-F5344CB8AC3E}">
        <p14:creationId xmlns:p14="http://schemas.microsoft.com/office/powerpoint/2010/main" val="279660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7.2(b)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487138"/>
              </p:ext>
            </p:extLst>
          </p:nvPr>
        </p:nvGraphicFramePr>
        <p:xfrm>
          <a:off x="194734" y="1232746"/>
          <a:ext cx="8669866" cy="504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13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lnGDP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21.956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@TREND^2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R-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 76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4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cuối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 &amp; 9.0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 &amp; 5.7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 &amp; 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121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GDP 2009:Q1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9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GDP 2009:Q2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6.3.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cơ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bản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+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r>
              <a:rPr lang="en-US" dirty="0"/>
              <a:t> +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i="1" dirty="0"/>
              <a:t>X</a:t>
            </a:r>
            <a:r>
              <a:rPr lang="en-US" i="1" baseline="-25000" dirty="0"/>
              <a:t>t </a:t>
            </a:r>
            <a:r>
              <a:rPr lang="en-US" baseline="-25000" dirty="0"/>
              <a:t>– 1</a:t>
            </a:r>
            <a:r>
              <a:rPr lang="en-US" dirty="0"/>
              <a:t>  + </a:t>
            </a:r>
            <a:r>
              <a:rPr lang="en-US" i="1" dirty="0" err="1"/>
              <a:t>u</a:t>
            </a:r>
            <a:r>
              <a:rPr lang="en-US" i="1" baseline="-25000" dirty="0" err="1"/>
              <a:t>t</a:t>
            </a:r>
            <a:endParaRPr lang="en-US" i="1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+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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baseline="-25000" dirty="0"/>
              <a:t>– 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i="1" baseline="-25000" dirty="0">
                <a:sym typeface="Symbol" panose="05050102010706020507" pitchFamily="18" charset="2"/>
              </a:rPr>
              <a:t>  </a:t>
            </a:r>
            <a:r>
              <a:rPr lang="en-US" dirty="0"/>
              <a:t>+ </a:t>
            </a:r>
            <a:r>
              <a:rPr lang="en-US" i="1" dirty="0" err="1"/>
              <a:t>u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i="1" dirty="0"/>
              <a:t>Ŷ</a:t>
            </a:r>
            <a:r>
              <a:rPr lang="en-US" i="1" baseline="-25000" dirty="0"/>
              <a:t>T </a:t>
            </a:r>
            <a:r>
              <a:rPr lang="en-US" baseline="-25000" dirty="0"/>
              <a:t>+1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i="1" baseline="-25000" dirty="0"/>
              <a:t>T </a:t>
            </a:r>
            <a:r>
              <a:rPr lang="en-US" baseline="-25000" dirty="0"/>
              <a:t>+1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</a:t>
            </a:r>
            <a:r>
              <a:rPr lang="en-US" i="1" dirty="0"/>
              <a:t>static</a:t>
            </a:r>
            <a:r>
              <a:rPr lang="en-US" dirty="0"/>
              <a:t>):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i="1" dirty="0" err="1"/>
              <a:t>Ŷ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baseline="-25000" dirty="0"/>
              <a:t>+1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i="1" dirty="0"/>
              <a:t>dynamic</a:t>
            </a:r>
            <a:r>
              <a:rPr lang="en-US" dirty="0"/>
              <a:t>):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i="1" dirty="0" err="1"/>
              <a:t>Ŷ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i="1" dirty="0" err="1"/>
              <a:t>Ŷ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baseline="-25000" dirty="0"/>
              <a:t>+1</a:t>
            </a:r>
            <a:endParaRPr lang="en-US" dirty="0"/>
          </a:p>
          <a:p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6.3.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cơ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bản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4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6.2(c)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87529"/>
              </p:ext>
            </p:extLst>
          </p:nvPr>
        </p:nvGraphicFramePr>
        <p:xfrm>
          <a:off x="194733" y="1232746"/>
          <a:ext cx="8508999" cy="504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2008:4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144.828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lnGDP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-2.582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GDP(-1)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lnGDP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25.645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 76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4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cuối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 &amp; 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 &amp; 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121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GDP 2009:Q1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9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GDP 2009:Q2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6.3.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cơ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bản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1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,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,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trắng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TS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TS’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93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CHƯƠNG 7. TỰ TƯƠNG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7.1.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/>
              <a:t>7.2.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/>
              <a:t>7.3.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 HIỆN TƯỢNG TỰ TƯƠNG QUAN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498600"/>
                <a:ext cx="8602134" cy="48598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/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i="1" baseline="-25000" dirty="0"/>
                  <a:t>t</a:t>
                </a:r>
                <a:r>
                  <a:rPr lang="en-US" dirty="0"/>
                  <a:t> +…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kt</a:t>
                </a:r>
                <a:r>
                  <a:rPr lang="en-US" dirty="0"/>
                  <a:t> 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endParaRPr lang="en-US" i="1" dirty="0"/>
              </a:p>
              <a:p>
                <a:r>
                  <a:rPr lang="en-US" b="1" dirty="0" err="1"/>
                  <a:t>Giả</a:t>
                </a:r>
                <a:r>
                  <a:rPr lang="en-US" b="1" dirty="0"/>
                  <a:t> </a:t>
                </a:r>
                <a:r>
                  <a:rPr lang="en-US" b="1" dirty="0" err="1"/>
                  <a:t>thiết</a:t>
                </a:r>
                <a:r>
                  <a:rPr lang="en-US" b="1" dirty="0"/>
                  <a:t> TS1</a:t>
                </a:r>
                <a:r>
                  <a:rPr lang="en-US" dirty="0"/>
                  <a:t>: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 err="1"/>
                  <a:t>Corr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i="1" baseline="-25000" dirty="0"/>
                  <a:t> </a:t>
                </a:r>
                <a:r>
                  <a:rPr lang="en-US" dirty="0"/>
                  <a:t>,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baseline="-25000" dirty="0"/>
                  <a:t> – </a:t>
                </a:r>
                <a:r>
                  <a:rPr lang="en-US" i="1" baseline="-25000" dirty="0"/>
                  <a:t>p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= 0 </a:t>
                </a:r>
                <a:r>
                  <a:rPr lang="en-US" dirty="0">
                    <a:sym typeface="Symbol" panose="05050102010706020507" pitchFamily="18" charset="2"/>
                  </a:rPr>
                  <a:t></a:t>
                </a:r>
                <a:r>
                  <a:rPr lang="en-US" i="1" dirty="0">
                    <a:sym typeface="Symbol" panose="05050102010706020507" pitchFamily="18" charset="2"/>
                  </a:rPr>
                  <a:t>t 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dirty="0">
                    <a:sym typeface="Symbol" panose="05050102010706020507" pitchFamily="18" charset="2"/>
                  </a:rPr>
                  <a:t>  0</a:t>
                </a:r>
                <a:r>
                  <a:rPr lang="en-US" dirty="0"/>
                  <a:t>  </a:t>
                </a:r>
              </a:p>
              <a:p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vi </a:t>
                </a:r>
                <a:r>
                  <a:rPr lang="en-US" dirty="0" err="1"/>
                  <a:t>phạm</a:t>
                </a:r>
                <a:r>
                  <a:rPr lang="en-US" dirty="0"/>
                  <a:t>: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,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 </a:t>
                </a:r>
                <a:r>
                  <a:rPr lang="en-US" i="1" dirty="0"/>
                  <a:t>p</a:t>
                </a:r>
                <a:r>
                  <a:rPr lang="en-US" dirty="0"/>
                  <a:t> (</a:t>
                </a:r>
                <a:r>
                  <a:rPr lang="en-US" i="1" dirty="0"/>
                  <a:t>autocorrelation</a:t>
                </a:r>
                <a:r>
                  <a:rPr lang="en-US" dirty="0"/>
                  <a:t>, </a:t>
                </a:r>
                <a:r>
                  <a:rPr lang="en-US" i="1" dirty="0"/>
                  <a:t>serial correlation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 1,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viết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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t</a:t>
                </a:r>
                <a:r>
                  <a:rPr lang="en-US" baseline="-25000" dirty="0">
                    <a:sym typeface="Symbol" panose="05050102010706020507" pitchFamily="18" charset="2"/>
                  </a:rPr>
                  <a:t> – 1 </a:t>
                </a:r>
                <a:r>
                  <a:rPr lang="en-US" dirty="0">
                    <a:sym typeface="Symbol" panose="05050102010706020507" pitchFamily="18" charset="2"/>
                  </a:rPr>
                  <a:t>+ </a:t>
                </a:r>
                <a:r>
                  <a:rPr lang="en-US" i="1" dirty="0">
                    <a:sym typeface="Symbol" panose="05050102010706020507" pitchFamily="18" charset="2"/>
                  </a:rPr>
                  <a:t>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t</a:t>
                </a:r>
                <a:endParaRPr lang="en-US" i="1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sym typeface="Symbol" panose="05050102010706020507" pitchFamily="18" charset="2"/>
                  </a:rPr>
                  <a:t>	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  0, </a:t>
                </a:r>
                <a:r>
                  <a:rPr lang="en-US" i="1" dirty="0">
                    <a:sym typeface="Symbol" panose="05050102010706020507" pitchFamily="18" charset="2"/>
                  </a:rPr>
                  <a:t>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nhiễu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trắng</a:t>
                </a:r>
                <a:endParaRPr 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498600"/>
                <a:ext cx="8602134" cy="4859867"/>
              </a:xfrm>
              <a:blipFill>
                <a:blip r:embed="rId2"/>
                <a:stretch>
                  <a:fillRect l="-1205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7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498633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1:  </a:t>
            </a:r>
            <a:r>
              <a:rPr lang="en-US" i="1" dirty="0" err="1"/>
              <a:t>u</a:t>
            </a:r>
            <a:r>
              <a:rPr lang="en-US" i="1" baseline="-25000" dirty="0" err="1"/>
              <a:t>t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u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r>
              <a:rPr lang="en-US" baseline="-25000" dirty="0">
                <a:sym typeface="Symbol" panose="05050102010706020507" pitchFamily="18" charset="2"/>
              </a:rPr>
              <a:t> – 1 </a:t>
            </a:r>
            <a:r>
              <a:rPr lang="en-US" dirty="0">
                <a:sym typeface="Symbol" panose="05050102010706020507" pitchFamily="18" charset="2"/>
              </a:rPr>
              <a:t>+ </a:t>
            </a:r>
            <a:r>
              <a:rPr lang="en-US" i="1" dirty="0">
                <a:sym typeface="Symbol" panose="05050102010706020507" pitchFamily="18" charset="2"/>
              </a:rPr>
              <a:t>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endParaRPr lang="en-US" i="1" dirty="0">
              <a:sym typeface="Symbol" panose="05050102010706020507" pitchFamily="18" charset="2"/>
            </a:endParaRPr>
          </a:p>
          <a:p>
            <a:pPr lvl="1"/>
            <a:r>
              <a:rPr lang="en-US" dirty="0" err="1"/>
              <a:t>Khi</a:t>
            </a:r>
            <a:r>
              <a:rPr lang="en-US" dirty="0"/>
              <a:t> 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&gt; 0: </a:t>
            </a:r>
            <a:r>
              <a:rPr lang="en-US" dirty="0" err="1">
                <a:sym typeface="Symbol" panose="05050102010706020507" pitchFamily="18" charset="2"/>
              </a:rPr>
              <a:t>tự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tương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bậc</a:t>
            </a:r>
            <a:r>
              <a:rPr lang="en-US" dirty="0">
                <a:sym typeface="Symbol" panose="05050102010706020507" pitchFamily="18" charset="2"/>
              </a:rPr>
              <a:t> 1 </a:t>
            </a:r>
            <a:r>
              <a:rPr lang="en-US" dirty="0" err="1">
                <a:sym typeface="Symbol" panose="05050102010706020507" pitchFamily="18" charset="2"/>
              </a:rPr>
              <a:t>dương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/>
              <a:t>Khi</a:t>
            </a:r>
            <a:r>
              <a:rPr lang="en-US" dirty="0"/>
              <a:t> 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&lt; 0: </a:t>
            </a:r>
            <a:r>
              <a:rPr lang="en-US" dirty="0" err="1">
                <a:sym typeface="Symbol" panose="05050102010706020507" pitchFamily="18" charset="2"/>
              </a:rPr>
              <a:t>tự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tương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bậc</a:t>
            </a:r>
            <a:r>
              <a:rPr lang="en-US" dirty="0">
                <a:sym typeface="Symbol" panose="05050102010706020507" pitchFamily="18" charset="2"/>
              </a:rPr>
              <a:t> 1 </a:t>
            </a:r>
            <a:r>
              <a:rPr lang="en-US" dirty="0" err="1">
                <a:sym typeface="Symbol" panose="05050102010706020507" pitchFamily="18" charset="2"/>
              </a:rPr>
              <a:t>âm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/>
              <a:t>Khi</a:t>
            </a:r>
            <a:r>
              <a:rPr lang="en-US" dirty="0"/>
              <a:t> 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0: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tương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bậc</a:t>
            </a:r>
            <a:r>
              <a:rPr lang="en-US" dirty="0">
                <a:sym typeface="Symbol" panose="05050102010706020507" pitchFamily="18" charset="2"/>
              </a:rPr>
              <a:t> 1</a:t>
            </a:r>
          </a:p>
          <a:p>
            <a:r>
              <a:rPr lang="en-US" dirty="0" err="1">
                <a:sym typeface="Symbol" panose="05050102010706020507" pitchFamily="18" charset="2"/>
              </a:rPr>
              <a:t>Tổng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quát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đến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bậc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: </a:t>
            </a:r>
          </a:p>
          <a:p>
            <a:pPr marL="0" indent="0">
              <a:buNone/>
            </a:pPr>
            <a:r>
              <a:rPr lang="en-US" i="1" dirty="0">
                <a:sym typeface="Symbol" panose="05050102010706020507" pitchFamily="18" charset="2"/>
              </a:rPr>
              <a:t>		</a:t>
            </a:r>
            <a:r>
              <a:rPr lang="en-US" i="1" dirty="0" err="1"/>
              <a:t>u</a:t>
            </a:r>
            <a:r>
              <a:rPr lang="en-US" i="1" baseline="-25000" dirty="0" err="1"/>
              <a:t>t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u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r>
              <a:rPr lang="en-US" baseline="-25000" dirty="0">
                <a:sym typeface="Symbol" panose="05050102010706020507" pitchFamily="18" charset="2"/>
              </a:rPr>
              <a:t> – 1 </a:t>
            </a:r>
            <a:r>
              <a:rPr lang="en-US" dirty="0">
                <a:sym typeface="Symbol" panose="05050102010706020507" pitchFamily="18" charset="2"/>
              </a:rPr>
              <a:t>+…+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i="1" baseline="-25000" dirty="0">
                <a:sym typeface="Symbol" panose="05050102010706020507" pitchFamily="18" charset="2"/>
              </a:rPr>
              <a:t>p</a:t>
            </a:r>
            <a:r>
              <a:rPr lang="en-US" i="1" dirty="0">
                <a:sym typeface="Symbol" panose="05050102010706020507" pitchFamily="18" charset="2"/>
              </a:rPr>
              <a:t>u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r>
              <a:rPr lang="en-US" baseline="-25000" dirty="0">
                <a:sym typeface="Symbol" panose="05050102010706020507" pitchFamily="18" charset="2"/>
              </a:rPr>
              <a:t> – </a:t>
            </a:r>
            <a:r>
              <a:rPr lang="en-US" i="1" baseline="-25000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+</a:t>
            </a:r>
            <a:r>
              <a:rPr lang="en-US" i="1" dirty="0">
                <a:sym typeface="Symbol" panose="05050102010706020507" pitchFamily="18" charset="2"/>
              </a:rPr>
              <a:t>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endParaRPr 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err="1">
                <a:sym typeface="Symbol" panose="05050102010706020507" pitchFamily="18" charset="2"/>
              </a:rPr>
              <a:t>Hậu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quả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khi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có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tự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tương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quan</a:t>
            </a:r>
            <a:r>
              <a:rPr lang="en-US" b="1" dirty="0">
                <a:sym typeface="Symbol" panose="05050102010706020507" pitchFamily="18" charset="2"/>
              </a:rPr>
              <a:t>: </a:t>
            </a:r>
          </a:p>
          <a:p>
            <a:r>
              <a:rPr lang="en-US" dirty="0" err="1">
                <a:sym typeface="Symbol" panose="05050102010706020507" pitchFamily="18" charset="2"/>
              </a:rPr>
              <a:t>Ước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lượng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hệ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số</a:t>
            </a:r>
            <a:r>
              <a:rPr lang="en-US" dirty="0">
                <a:sym typeface="Symbol" panose="05050102010706020507" pitchFamily="18" charset="2"/>
              </a:rPr>
              <a:t> OLS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chệch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vững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Ước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lượng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phương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sai</a:t>
            </a:r>
            <a:r>
              <a:rPr lang="en-US" dirty="0">
                <a:sym typeface="Symbol" panose="05050102010706020507" pitchFamily="18" charset="2"/>
              </a:rPr>
              <a:t>, SE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chệch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Suy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diễn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thống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kê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thể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đáng</a:t>
            </a:r>
            <a:r>
              <a:rPr lang="en-US" dirty="0">
                <a:sym typeface="Symbol" panose="05050102010706020507" pitchFamily="18" charset="2"/>
              </a:rPr>
              <a:t> tin </a:t>
            </a:r>
            <a:r>
              <a:rPr lang="en-US" dirty="0" err="1">
                <a:sym typeface="Symbol" panose="05050102010706020507" pitchFamily="18" charset="2"/>
              </a:rPr>
              <a:t>cậy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7.1.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tượng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0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 PHÁT HIỆN TỰ TƯƠNG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i="1" baseline="-25000" dirty="0"/>
              <a:t>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dirty="0"/>
              <a:t>; </a:t>
            </a:r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i="1" baseline="-25000" dirty="0"/>
              <a:t>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i="1" baseline="-25000" dirty="0"/>
              <a:t>t </a:t>
            </a:r>
            <a:r>
              <a:rPr lang="en-US" baseline="-25000" dirty="0"/>
              <a:t>– 1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i="1" baseline="-25000" dirty="0"/>
              <a:t>t </a:t>
            </a:r>
            <a:r>
              <a:rPr lang="en-US" baseline="-25000" dirty="0"/>
              <a:t>– 2</a:t>
            </a:r>
            <a:r>
              <a:rPr lang="en-US" dirty="0"/>
              <a:t>,… hay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: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Durbin-Watson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BG;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: Durbin’s </a:t>
            </a:r>
            <a:r>
              <a:rPr lang="en-US" i="1" dirty="0"/>
              <a:t>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70121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6.1. MỘT SỐ 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/không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,…</a:t>
            </a:r>
          </a:p>
          <a:p>
            <a:r>
              <a:rPr lang="en-US" dirty="0" err="1"/>
              <a:t>Quá</a:t>
            </a:r>
            <a:r>
              <a:rPr lang="en-US" dirty="0"/>
              <a:t> trình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Y 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t </a:t>
            </a:r>
            <a:r>
              <a:rPr lang="en-US" dirty="0">
                <a:latin typeface="Cambria Math" panose="02040503050406030204" pitchFamily="18" charset="0"/>
              </a:rPr>
              <a:t>)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: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, </a:t>
            </a:r>
            <a:r>
              <a:rPr lang="en-US" i="1" dirty="0"/>
              <a:t>t</a:t>
            </a:r>
            <a:r>
              <a:rPr lang="en-US" dirty="0"/>
              <a:t> = 1, 2, …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= 0, 1, 2,…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GDP </a:t>
            </a:r>
            <a:r>
              <a:rPr lang="en-US" dirty="0" err="1"/>
              <a:t>từ</a:t>
            </a:r>
            <a:r>
              <a:rPr lang="en-US" dirty="0"/>
              <a:t> 1990 </a:t>
            </a:r>
            <a:r>
              <a:rPr lang="en-US" dirty="0" err="1"/>
              <a:t>đến</a:t>
            </a:r>
            <a:r>
              <a:rPr lang="en-US" dirty="0"/>
              <a:t> 2015: </a:t>
            </a:r>
            <a:r>
              <a:rPr lang="en-US" i="1" dirty="0" err="1"/>
              <a:t>GDP</a:t>
            </a:r>
            <a:r>
              <a:rPr lang="en-US" i="1" baseline="-25000" dirty="0" err="1"/>
              <a:t>t</a:t>
            </a:r>
            <a:endParaRPr lang="en-US" i="1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(lag)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: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baseline="-25000" dirty="0"/>
              <a:t> – 1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baseline="-25000" dirty="0"/>
              <a:t> – 2 </a:t>
            </a:r>
            <a:r>
              <a:rPr lang="en-US" dirty="0"/>
              <a:t>, …, </a:t>
            </a:r>
            <a:r>
              <a:rPr lang="en-US" dirty="0" err="1"/>
              <a:t>hoặc</a:t>
            </a:r>
            <a:r>
              <a:rPr lang="en-US" dirty="0"/>
              <a:t> Y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dirty="0"/>
              <a:t>-1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, Y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dirty="0"/>
              <a:t>-2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80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498600"/>
                <a:ext cx="8534400" cy="50721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Khi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ngoại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chặt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Durbin-Watson (DW):</a:t>
                </a:r>
              </a:p>
              <a:p>
                <a:pPr marL="0" indent="0">
                  <a:buNone/>
                </a:pP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-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chặn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-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chứa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aseline="-25000" dirty="0"/>
                  <a:t> 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baseline="30000" dirty="0"/>
                  <a:t>    </a:t>
                </a:r>
                <a:r>
                  <a:rPr lang="en-US" baseline="-25000" dirty="0"/>
                  <a:t>  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       d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2(1−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498600"/>
                <a:ext cx="8534400" cy="5072185"/>
              </a:xfrm>
              <a:blipFill>
                <a:blip r:embed="rId3"/>
                <a:stretch>
                  <a:fillRect l="-1429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78992"/>
              </p:ext>
            </p:extLst>
          </p:nvPr>
        </p:nvGraphicFramePr>
        <p:xfrm>
          <a:off x="704850" y="4301395"/>
          <a:ext cx="73628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7403760" imgH="1143000" progId="Equation.DSMT4">
                  <p:embed/>
                </p:oleObj>
              </mc:Choice>
              <mc:Fallback>
                <p:oleObj name="Equation" r:id="rId4" imgW="7403760" imgH="11430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301395"/>
                        <a:ext cx="73628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4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3193041"/>
          </a:xfrm>
        </p:spPr>
        <p:txBody>
          <a:bodyPr>
            <a:normAutofit/>
          </a:bodyPr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k </a:t>
            </a:r>
            <a:r>
              <a:rPr lang="en-US" dirty="0"/>
              <a:t>’ = </a:t>
            </a:r>
            <a:r>
              <a:rPr lang="en-US" i="1" dirty="0"/>
              <a:t>k</a:t>
            </a:r>
            <a:r>
              <a:rPr lang="en-US" dirty="0"/>
              <a:t> – 1,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trước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i="1" dirty="0">
                <a:sym typeface="Symbol" panose="05050102010706020507" pitchFamily="18" charset="2"/>
              </a:rPr>
              <a:t>d</a:t>
            </a:r>
            <a:r>
              <a:rPr lang="en-US" i="1" baseline="-25000" dirty="0">
                <a:sym typeface="Symbol" panose="05050102010706020507" pitchFamily="18" charset="2"/>
              </a:rPr>
              <a:t>L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d</a:t>
            </a:r>
            <a:r>
              <a:rPr lang="en-US" i="1" baseline="-25000" dirty="0" err="1">
                <a:sym typeface="Symbol" panose="05050102010706020507" pitchFamily="18" charset="2"/>
              </a:rPr>
              <a:t>U</a:t>
            </a:r>
            <a:r>
              <a:rPr lang="en-US" dirty="0">
                <a:sym typeface="Symbol" panose="05050102010706020507" pitchFamily="18" charset="2"/>
              </a:rPr>
              <a:t>  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DAF4C-2E39-487D-B187-8EF1FD56B90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972570"/>
              </p:ext>
            </p:extLst>
          </p:nvPr>
        </p:nvGraphicFramePr>
        <p:xfrm>
          <a:off x="460128" y="2984872"/>
          <a:ext cx="8153400" cy="1095795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5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sym typeface="Symbol" pitchFamily="18" charset="2"/>
                        </a:rPr>
                        <a:t>TTQ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sym typeface="Symbol" pitchFamily="18" charset="2"/>
                        </a:rPr>
                        <a:t>dương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Không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có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kết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luận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sym typeface="Symbol" pitchFamily="18" charset="2"/>
                        </a:rPr>
                        <a:t>Không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sym typeface="Symbol" pitchFamily="18" charset="2"/>
                        </a:rPr>
                        <a:t>có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sym typeface="Symbol" pitchFamily="18" charset="2"/>
                        </a:rPr>
                        <a:t> TTQ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Không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có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kết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luận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sym typeface="Symbol" pitchFamily="18" charset="2"/>
                        </a:rPr>
                        <a:t>TTQ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sym typeface="Symbol" pitchFamily="18" charset="2"/>
                        </a:rPr>
                        <a:t>âm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30200" y="4070575"/>
            <a:ext cx="8534400" cy="52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0                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              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            4 –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       4 –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           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Chương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7.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Tự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tương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7.2.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Phát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hiện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tự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tương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8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Khi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trễ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ở </a:t>
                </a:r>
                <a:r>
                  <a:rPr lang="en-US" dirty="0" err="1"/>
                  <a:t>vế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/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i="1" baseline="-25000" dirty="0"/>
                  <a:t>t</a:t>
                </a:r>
                <a:r>
                  <a:rPr lang="en-US" dirty="0"/>
                  <a:t> +…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kt</a:t>
                </a:r>
                <a:r>
                  <a:rPr lang="en-US" dirty="0"/>
                  <a:t>  + </a:t>
                </a:r>
                <a:r>
                  <a:rPr lang="en-US" b="1" i="1" dirty="0">
                    <a:sym typeface="Symbol" panose="05050102010706020507" pitchFamily="18" charset="2"/>
                  </a:rPr>
                  <a:t></a:t>
                </a:r>
                <a:r>
                  <a:rPr lang="en-US" b="1" i="1" dirty="0" err="1">
                    <a:solidFill>
                      <a:srgbClr val="0000CC"/>
                    </a:solidFill>
                    <a:sym typeface="Symbol" panose="05050102010706020507" pitchFamily="18" charset="2"/>
                  </a:rPr>
                  <a:t>Y</a:t>
                </a:r>
                <a:r>
                  <a:rPr lang="en-US" b="1" i="1" baseline="-25000" dirty="0" err="1">
                    <a:solidFill>
                      <a:srgbClr val="0000CC"/>
                    </a:solidFill>
                    <a:sym typeface="Symbol" panose="05050102010706020507" pitchFamily="18" charset="2"/>
                  </a:rPr>
                  <a:t>t</a:t>
                </a:r>
                <a:r>
                  <a:rPr lang="en-US" b="1" baseline="-25000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 – 1 </a:t>
                </a:r>
                <a:r>
                  <a:rPr lang="en-US" dirty="0"/>
                  <a:t>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Dùng</a:t>
                </a:r>
                <a:r>
                  <a:rPr lang="en-US" dirty="0"/>
                  <a:t> Durbin’s h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&lt;1/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 0)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</m:acc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𝑛𝑉𝑎𝑟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𝑛𝑉𝑎𝑟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Nếu</a:t>
                </a:r>
                <a:r>
                  <a:rPr lang="en-US" dirty="0"/>
                  <a:t> | </a:t>
                </a:r>
                <a:r>
                  <a:rPr lang="en-US" i="1" dirty="0"/>
                  <a:t>h</a:t>
                </a:r>
                <a:r>
                  <a:rPr lang="en-US" dirty="0"/>
                  <a:t> | &gt; </a:t>
                </a:r>
                <a:r>
                  <a:rPr lang="en-US" i="1" dirty="0"/>
                  <a:t>u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/2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thì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bác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bỏ</a:t>
                </a:r>
                <a:r>
                  <a:rPr lang="en-US" dirty="0">
                    <a:sym typeface="Symbol" panose="05050102010706020507" pitchFamily="18" charset="2"/>
                  </a:rPr>
                  <a:t> H</a:t>
                </a:r>
                <a:r>
                  <a:rPr lang="en-US" baseline="-25000" dirty="0">
                    <a:sym typeface="Symbol" panose="05050102010706020507" pitchFamily="18" charset="2"/>
                  </a:rPr>
                  <a:t>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80" b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40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độc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ngoại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chặt</a:t>
            </a:r>
            <a:endParaRPr lang="en-US" b="1" dirty="0"/>
          </a:p>
          <a:p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: </a:t>
            </a:r>
            <a:r>
              <a:rPr lang="en-US" i="1" dirty="0"/>
              <a:t>e</a:t>
            </a:r>
            <a:r>
              <a:rPr lang="en-US" i="1" baseline="-25000" dirty="0"/>
              <a:t>t</a:t>
            </a:r>
            <a:r>
              <a:rPr lang="en-US" dirty="0"/>
              <a:t> = 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 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r>
              <a:rPr lang="en-US" baseline="-25000" dirty="0">
                <a:sym typeface="Symbol" panose="05050102010706020507" pitchFamily="18" charset="2"/>
              </a:rPr>
              <a:t> – 1 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 err="1">
                <a:sym typeface="Symbol" panose="05050102010706020507" pitchFamily="18" charset="2"/>
              </a:rPr>
              <a:t>v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endParaRPr lang="en-US" i="1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 0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MH </a:t>
            </a:r>
            <a:r>
              <a:rPr lang="en-US" dirty="0" err="1">
                <a:sym typeface="Symbol" panose="05050102010706020507" pitchFamily="18" charset="2"/>
              </a:rPr>
              <a:t>gốc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TTQ </a:t>
            </a:r>
            <a:r>
              <a:rPr lang="en-US" dirty="0" err="1">
                <a:sym typeface="Symbol" panose="05050102010706020507" pitchFamily="18" charset="2"/>
              </a:rPr>
              <a:t>bậc</a:t>
            </a:r>
            <a:r>
              <a:rPr lang="en-US" dirty="0">
                <a:sym typeface="Symbol" panose="05050102010706020507" pitchFamily="18" charset="2"/>
              </a:rPr>
              <a:t> 1</a:t>
            </a:r>
          </a:p>
          <a:p>
            <a:r>
              <a:rPr lang="en-US" dirty="0" err="1">
                <a:sym typeface="Symbol" panose="05050102010706020507" pitchFamily="18" charset="2"/>
              </a:rPr>
              <a:t>Dùng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kiểm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định</a:t>
            </a:r>
            <a:r>
              <a:rPr lang="en-US" dirty="0">
                <a:sym typeface="Symbol" panose="05050102010706020507" pitchFamily="18" charset="2"/>
              </a:rPr>
              <a:t> T </a:t>
            </a:r>
            <a:r>
              <a:rPr lang="en-US" dirty="0" err="1">
                <a:sym typeface="Symbol" panose="05050102010706020507" pitchFamily="18" charset="2"/>
              </a:rPr>
              <a:t>hoăc</a:t>
            </a:r>
            <a:r>
              <a:rPr lang="en-US" dirty="0">
                <a:sym typeface="Symbol" panose="05050102010706020507" pitchFamily="18" charset="2"/>
              </a:rPr>
              <a:t> F</a:t>
            </a:r>
          </a:p>
          <a:p>
            <a:pPr marL="0" indent="0">
              <a:buNone/>
            </a:pPr>
            <a:endParaRPr 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err="1">
                <a:sym typeface="Symbol" panose="05050102010706020507" pitchFamily="18" charset="2"/>
              </a:rPr>
              <a:t>Khi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biến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độc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lập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không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ngoại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sinh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chặt</a:t>
            </a:r>
            <a:r>
              <a:rPr lang="en-US" dirty="0">
                <a:sym typeface="Symbol" panose="05050102010706020507" pitchFamily="18" charset="2"/>
              </a:rPr>
              <a:t>: </a:t>
            </a:r>
          </a:p>
          <a:p>
            <a:r>
              <a:rPr lang="en-US" dirty="0" err="1">
                <a:sym typeface="Symbol" panose="05050102010706020507" pitchFamily="18" charset="2"/>
              </a:rPr>
              <a:t>Kiểm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định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Breusch</a:t>
            </a:r>
            <a:r>
              <a:rPr lang="en-US" dirty="0">
                <a:sym typeface="Symbol" panose="05050102010706020507" pitchFamily="18" charset="2"/>
              </a:rPr>
              <a:t>-Godfrey</a:t>
            </a:r>
          </a:p>
          <a:p>
            <a:pPr marL="0" indent="0">
              <a:buNone/>
            </a:pPr>
            <a:r>
              <a:rPr lang="en-US" i="1" dirty="0"/>
              <a:t>	e</a:t>
            </a:r>
            <a:r>
              <a:rPr lang="en-US" i="1" baseline="-25000" dirty="0"/>
              <a:t>t</a:t>
            </a:r>
            <a:r>
              <a:rPr lang="en-US" dirty="0"/>
              <a:t> = 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-25000" dirty="0">
                <a:sym typeface="Symbol" panose="05050102010706020507" pitchFamily="18" charset="2"/>
              </a:rPr>
              <a:t>2t</a:t>
            </a:r>
            <a:r>
              <a:rPr lang="en-US" dirty="0">
                <a:sym typeface="Symbol" panose="05050102010706020507" pitchFamily="18" charset="2"/>
              </a:rPr>
              <a:t> + … +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i="1" baseline="-25000" dirty="0" err="1">
                <a:sym typeface="Symbol" panose="05050102010706020507" pitchFamily="18" charset="2"/>
              </a:rPr>
              <a:t>k</a:t>
            </a:r>
            <a:r>
              <a:rPr lang="en-US" i="1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sym typeface="Symbol" panose="05050102010706020507" pitchFamily="18" charset="2"/>
              </a:rPr>
              <a:t>kt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i="1" baseline="-25000" dirty="0">
                <a:sym typeface="Symbol" panose="05050102010706020507" pitchFamily="18" charset="2"/>
              </a:rPr>
              <a:t>t</a:t>
            </a:r>
            <a:r>
              <a:rPr lang="en-US" baseline="-25000" dirty="0">
                <a:sym typeface="Symbol" panose="05050102010706020507" pitchFamily="18" charset="2"/>
              </a:rPr>
              <a:t> – 1 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 err="1">
                <a:sym typeface="Symbol" panose="05050102010706020507" pitchFamily="18" charset="2"/>
              </a:rPr>
              <a:t>v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endParaRPr lang="en-US" i="1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 0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MH </a:t>
            </a:r>
            <a:r>
              <a:rPr lang="en-US" dirty="0" err="1">
                <a:sym typeface="Symbol" panose="05050102010706020507" pitchFamily="18" charset="2"/>
              </a:rPr>
              <a:t>gốc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TTQ </a:t>
            </a:r>
            <a:r>
              <a:rPr lang="en-US" dirty="0" err="1">
                <a:sym typeface="Symbol" panose="05050102010706020507" pitchFamily="18" charset="2"/>
              </a:rPr>
              <a:t>bậc</a:t>
            </a:r>
            <a:r>
              <a:rPr lang="en-US" dirty="0">
                <a:sym typeface="Symbol" panose="05050102010706020507" pitchFamily="18" charset="2"/>
              </a:rPr>
              <a:t> 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12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498600"/>
                <a:ext cx="8568268" cy="48598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Kiểm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Breusch</a:t>
                </a:r>
                <a:r>
                  <a:rPr lang="en-US" dirty="0"/>
                  <a:t>-Godfrey:</a:t>
                </a:r>
              </a:p>
              <a:p>
                <a:r>
                  <a:rPr lang="en-US" dirty="0" err="1"/>
                  <a:t>Hồi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e</a:t>
                </a:r>
                <a:r>
                  <a:rPr lang="en-US" i="1" baseline="-25000" dirty="0"/>
                  <a:t>t</a:t>
                </a:r>
                <a:r>
                  <a:rPr lang="en-US" dirty="0"/>
                  <a:t> =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1 </a:t>
                </a:r>
                <a:r>
                  <a:rPr lang="en-US" dirty="0">
                    <a:sym typeface="Symbol" panose="05050102010706020507" pitchFamily="18" charset="2"/>
                  </a:rPr>
                  <a:t>+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t </a:t>
                </a:r>
                <a:r>
                  <a:rPr lang="en-US" dirty="0">
                    <a:sym typeface="Symbol" panose="05050102010706020507" pitchFamily="18" charset="2"/>
                  </a:rPr>
                  <a:t>+…+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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e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t</a:t>
                </a:r>
                <a:r>
                  <a:rPr lang="en-US" baseline="-25000" dirty="0">
                    <a:sym typeface="Symbol" panose="05050102010706020507" pitchFamily="18" charset="2"/>
                  </a:rPr>
                  <a:t> – 1 </a:t>
                </a:r>
                <a:r>
                  <a:rPr lang="en-US" dirty="0">
                    <a:sym typeface="Symbol" panose="05050102010706020507" pitchFamily="18" charset="2"/>
                  </a:rPr>
                  <a:t>+…+ </a:t>
                </a:r>
                <a:r>
                  <a:rPr lang="en-US" i="1" dirty="0">
                    <a:sym typeface="Symbol" panose="05050102010706020507" pitchFamily="18" charset="2"/>
                  </a:rPr>
                  <a:t>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p</a:t>
                </a:r>
                <a:r>
                  <a:rPr lang="en-US" i="1" dirty="0">
                    <a:sym typeface="Symbol" panose="05050102010706020507" pitchFamily="18" charset="2"/>
                  </a:rPr>
                  <a:t>e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t</a:t>
                </a:r>
                <a:r>
                  <a:rPr lang="en-US" baseline="-25000" dirty="0">
                    <a:sym typeface="Symbol" panose="05050102010706020507" pitchFamily="18" charset="2"/>
                  </a:rPr>
                  <a:t> – 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p</a:t>
                </a:r>
                <a:r>
                  <a:rPr lang="en-US" dirty="0">
                    <a:sym typeface="Symbol" panose="05050102010706020507" pitchFamily="18" charset="2"/>
                  </a:rPr>
                  <a:t> + </a:t>
                </a:r>
                <a:r>
                  <a:rPr lang="en-US" i="1" dirty="0" err="1">
                    <a:sym typeface="Symbol" panose="05050102010706020507" pitchFamily="18" charset="2"/>
                  </a:rPr>
                  <a:t>v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endParaRPr lang="en-US" i="1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	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r>
                  <a:rPr lang="en-US" dirty="0" err="1">
                    <a:sym typeface="Symbol" panose="05050102010706020507" pitchFamily="18" charset="2"/>
                  </a:rPr>
                  <a:t>không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TTQ </a:t>
                </a:r>
                <a:r>
                  <a:rPr lang="en-US" dirty="0" err="1">
                    <a:sym typeface="Symbol" panose="05050102010706020507" pitchFamily="18" charset="2"/>
                  </a:rPr>
                  <a:t>đến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bậc</a:t>
                </a:r>
                <a:r>
                  <a:rPr lang="en-US" dirty="0">
                    <a:sym typeface="Symbol" panose="05050102010706020507" pitchFamily="18" charset="2"/>
                  </a:rPr>
                  <a:t> p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H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tương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quan</a:t>
                </a:r>
                <a:r>
                  <a:rPr lang="en-US" dirty="0">
                    <a:sym typeface="Symbol" panose="05050102010706020507" pitchFamily="18" charset="2"/>
                  </a:rPr>
                  <a:t> ở </a:t>
                </a:r>
                <a:r>
                  <a:rPr lang="en-US" dirty="0" err="1">
                    <a:sym typeface="Symbol" panose="05050102010706020507" pitchFamily="18" charset="2"/>
                  </a:rPr>
                  <a:t>ít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nhất</a:t>
                </a:r>
                <a:r>
                  <a:rPr lang="en-US" dirty="0">
                    <a:sym typeface="Symbol" panose="05050102010706020507" pitchFamily="18" charset="2"/>
                  </a:rPr>
                  <a:t> 1 </a:t>
                </a:r>
                <a:r>
                  <a:rPr lang="en-US" dirty="0" err="1">
                    <a:sym typeface="Symbol" panose="05050102010706020507" pitchFamily="18" charset="2"/>
                  </a:rPr>
                  <a:t>bậc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Kiểm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định</a:t>
                </a:r>
                <a:r>
                  <a:rPr lang="en-US" dirty="0">
                    <a:sym typeface="Symbol" panose="05050102010706020507" pitchFamily="18" charset="2"/>
                  </a:rPr>
                  <a:t> F (</a:t>
                </a:r>
                <a:r>
                  <a:rPr lang="en-US" dirty="0" err="1">
                    <a:sym typeface="Symbol" panose="05050102010706020507" pitchFamily="18" charset="2"/>
                  </a:rPr>
                  <a:t>thu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hẹp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hồi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quy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Kiểm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định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𝑝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h</m:t>
                        </m:r>
                        <m: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ồ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quy</m:t>
                        </m:r>
                        <m: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ph</m:t>
                        </m:r>
                        <m: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ụ</m:t>
                        </m:r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endParaRPr lang="en-US" baseline="30000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Nếu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𝑞𝑠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&gt;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−</m:t>
                    </m:r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thì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bác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bỏ</a:t>
                </a:r>
                <a:r>
                  <a:rPr lang="en-US" dirty="0">
                    <a:sym typeface="Symbol" panose="05050102010706020507" pitchFamily="18" charset="2"/>
                  </a:rPr>
                  <a:t> H</a:t>
                </a:r>
                <a:r>
                  <a:rPr lang="en-US" baseline="-25000" dirty="0">
                    <a:sym typeface="Symbol" panose="05050102010706020507" pitchFamily="18" charset="2"/>
                  </a:rPr>
                  <a:t>0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498600"/>
                <a:ext cx="8568268" cy="4859867"/>
              </a:xfrm>
              <a:blipFill rotWithShape="1">
                <a:blip r:embed="rId2"/>
                <a:stretch>
                  <a:fillRect l="-1209" t="-1255" b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45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7.1 (a) CPI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GGDP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CPI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GGDP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GDP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CPI	Sample: 1997Q1 2007Q4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Included observations: 44 after adjustments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Coeficient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79.00432	16.25038	4.861692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000" u="sng" dirty="0">
                <a:latin typeface="Arial" panose="020B0604020202020204" pitchFamily="34" charset="0"/>
                <a:cs typeface="Arial" panose="020B0604020202020204" pitchFamily="34" charset="0"/>
              </a:rPr>
              <a:t>GGDP		9.113837	2.222636	4.100463	0.0002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R-squared	0.285882	F-statistic		16.81380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Durbin-Watson 	0.300258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0.000185	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qua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Durbin-Watson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29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7.1 (a).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qua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7" y="2801322"/>
            <a:ext cx="6654800" cy="3616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72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7.1 (b)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Với</a:t>
            </a:r>
            <a:r>
              <a:rPr lang="en-US" dirty="0"/>
              <a:t> RESID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qua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?</a:t>
            </a:r>
          </a:p>
          <a:p>
            <a:pPr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Dependent Variable: RESID	Sample(adjusted): 1997:2 2007:4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Included observations: 43 after adjusting endpoints		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  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1.436543	1.506507	0.953558	0.3459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RESID(-1)	0.854948	0.085942	9.947920	0.0000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0.707061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	0.0000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33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7.1 (c): BG test TTQ </a:t>
            </a:r>
            <a:r>
              <a:rPr lang="en-US" dirty="0" err="1"/>
              <a:t>bậc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qua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BG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Breusch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-Godfrey Serial Correlation LM Test: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88.60024	    Probability		0.000000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30.08027	    Probability		0.000000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Equation:	Dependent Variable: RESID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Presample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missing value lagged residuals set to zero.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  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17.55367	9.437022	1.860086	0.0701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GGDP		-2.334697	1.289372	-1.810724	0.0775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RESID(-1)	0.885710	0.094097	9.412770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0.683643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0.000000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70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7.1 (d): BG test TTQ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Breusch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-Godfrey Serial Correlation LM Test: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	26.06643	    Prob. F(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,38)	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	32.24734	    Prob. Chi-Square(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)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Equation: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Dep. Variable: RESID	Included observations: 44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Presample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missing value lagged residuals set to zero.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18.00152	10.38125	1.734042	0.0910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GGDP		-2.353099	1.402254	-1.678083	0.1015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RESID(-1)	0.988964	0.162373	6.090675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RESID(-2)	-0.402742	0.229719	-1.753193	0.0876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RESID(-3)	0.480812	0.215339	2.232810	0.0315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RESID(-4)	-0.088370	0.173259	-0.510047	0.6130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0.732894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0.000000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5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Sai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 1 (</a:t>
                </a:r>
                <a:r>
                  <a:rPr lang="en-US" i="1" dirty="0"/>
                  <a:t>first order difference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	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 – 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baseline="-25000" dirty="0">
                    <a:sym typeface="Symbol" panose="05050102010706020507" pitchFamily="18" charset="2"/>
                  </a:rPr>
                  <a:t>–1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Sai </a:t>
                </a:r>
                <a:r>
                  <a:rPr lang="en-US" dirty="0" err="1">
                    <a:sym typeface="Symbol" panose="05050102010706020507" pitchFamily="18" charset="2"/>
                  </a:rPr>
                  <a:t>phân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bậc</a:t>
                </a:r>
                <a:r>
                  <a:rPr lang="en-US" dirty="0">
                    <a:sym typeface="Symbol" panose="05050102010706020507" pitchFamily="18" charset="2"/>
                  </a:rPr>
                  <a:t> 2 (</a:t>
                </a:r>
                <a:r>
                  <a:rPr lang="en-US" i="1" dirty="0">
                    <a:sym typeface="Symbol" panose="05050102010706020507" pitchFamily="18" charset="2"/>
                  </a:rPr>
                  <a:t>second order difference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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(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) = 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– 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baseline="-25000" dirty="0">
                    <a:sym typeface="Symbol" panose="05050102010706020507" pitchFamily="18" charset="2"/>
                  </a:rPr>
                  <a:t>–1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  <a:r>
                  <a:rPr lang="en-US" dirty="0">
                    <a:sym typeface="Symbol" panose="05050102010706020507" pitchFamily="18" charset="2"/>
                  </a:rPr>
                  <a:t>Sai </a:t>
                </a:r>
                <a:r>
                  <a:rPr lang="en-US" dirty="0" err="1">
                    <a:sym typeface="Symbol" panose="05050102010706020507" pitchFamily="18" charset="2"/>
                  </a:rPr>
                  <a:t>phân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kỳ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	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 – 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baseline="-25000" dirty="0">
                    <a:sym typeface="Symbol" panose="05050102010706020507" pitchFamily="18" charset="2"/>
                  </a:rPr>
                  <a:t>– 2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Hệ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tương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quan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bậc</a:t>
                </a:r>
                <a:r>
                  <a:rPr lang="en-US" dirty="0">
                    <a:sym typeface="Symbol" panose="05050102010706020507" pitchFamily="18" charset="2"/>
                  </a:rPr>
                  <a:t> 1 (</a:t>
                </a:r>
                <a:r>
                  <a:rPr lang="en-US" i="1" dirty="0">
                    <a:sym typeface="Symbol" panose="05050102010706020507" pitchFamily="18" charset="2"/>
                  </a:rPr>
                  <a:t>first order autocorrelation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i="1" dirty="0"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</m:oMath>
                </a14:m>
                <a:r>
                  <a:rPr lang="en-US" i="1" dirty="0">
                    <a:sym typeface="Symbol" panose="05050102010706020507" pitchFamily="18" charset="2"/>
                  </a:rPr>
                  <a:t>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baseline="-25000" dirty="0">
                    <a:sym typeface="Symbol" panose="05050102010706020507" pitchFamily="18" charset="2"/>
                  </a:rPr>
                  <a:t>–1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</a:t>
                </a:r>
                <a:r>
                  <a:rPr lang="en-US" i="1" dirty="0" err="1">
                    <a:sym typeface="Symbol" panose="05050102010706020507" pitchFamily="18" charset="2"/>
                  </a:rPr>
                  <a:t>corr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baseline="-25000" dirty="0">
                    <a:sym typeface="Symbol" panose="05050102010706020507" pitchFamily="18" charset="2"/>
                  </a:rPr>
                  <a:t>–1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Hệ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tương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quan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bậc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dirty="0">
                    <a:sym typeface="Symbol" panose="05050102010706020507" pitchFamily="18" charset="2"/>
                  </a:rPr>
                  <a:t> (</a:t>
                </a:r>
                <a:r>
                  <a:rPr lang="en-US" i="1" dirty="0">
                    <a:sym typeface="Symbol" panose="05050102010706020507" pitchFamily="18" charset="2"/>
                  </a:rPr>
                  <a:t>p </a:t>
                </a:r>
                <a:r>
                  <a:rPr lang="en-US" baseline="30000" dirty="0" err="1">
                    <a:sym typeface="Symbol" panose="05050102010706020507" pitchFamily="18" charset="2"/>
                  </a:rPr>
                  <a:t>th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i="1" dirty="0">
                    <a:sym typeface="Symbol" panose="05050102010706020507" pitchFamily="18" charset="2"/>
                  </a:rPr>
                  <a:t>order autocorrelation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i="1" dirty="0"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i="1" dirty="0">
                    <a:sym typeface="Symbol" panose="05050102010706020507" pitchFamily="18" charset="2"/>
                  </a:rPr>
                  <a:t>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baseline="-25000" dirty="0">
                    <a:sym typeface="Symbol" panose="05050102010706020507" pitchFamily="18" charset="2"/>
                  </a:rPr>
                  <a:t>– 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p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</a:t>
                </a:r>
                <a:r>
                  <a:rPr lang="en-US" i="1" dirty="0" err="1">
                    <a:sym typeface="Symbol" panose="05050102010706020507" pitchFamily="18" charset="2"/>
                  </a:rPr>
                  <a:t>corr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baseline="-25000" dirty="0">
                    <a:sym typeface="Symbol" panose="05050102010706020507" pitchFamily="18" charset="2"/>
                  </a:rPr>
                  <a:t>– 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p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2509" b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6.1. </a:t>
            </a:r>
            <a:r>
              <a:rPr lang="en-US" sz="1600" dirty="0" err="1">
                <a:solidFill>
                  <a:srgbClr val="0000CC"/>
                </a:solidFill>
              </a:rPr>
              <a:t>Một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số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khái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niệm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96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7.1 (e)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CPI(-1)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: CPI	Sample (adjusted): 1997Q2 2007Q4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-6.794821	2.383984	-2.850196	0.0069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GGDP		-0.143806	0.302064	-0.476077	0.6366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CPI(-1)		1.067919	0.019241	55.50221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0.991122	Durbin-Watson stat	1.444104	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Breusch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-Godfrey Serial Correlation LM Test: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2.438711	    Prob. F(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			0.1265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2.530595	    Prob. Chi-Square(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)		0.1117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Breusch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-Godfrey Serial Correlation LM Test: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2.528360	    Prob. F(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4,36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			0.0574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9.430612	    Prob. Chi-Square(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)		0.0512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7.2. </a:t>
            </a:r>
            <a:r>
              <a:rPr lang="en-US" sz="1600" dirty="0" err="1">
                <a:solidFill>
                  <a:srgbClr val="0000CC"/>
                </a:solidFill>
              </a:rPr>
              <a:t>Phát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hiện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91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7.3. KHẮC PHỤC TỰ TƯƠNG QUAN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Phương </a:t>
                </a:r>
                <a:r>
                  <a:rPr lang="en-US" dirty="0" err="1">
                    <a:sym typeface="Symbol" panose="05050102010706020507" pitchFamily="18" charset="2"/>
                  </a:rPr>
                  <a:t>pháp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Bình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phương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nhỏ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nhất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tổng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quát</a:t>
                </a:r>
                <a:r>
                  <a:rPr lang="en-US" dirty="0">
                    <a:sym typeface="Symbol" panose="05050102010706020507" pitchFamily="18" charset="2"/>
                  </a:rPr>
                  <a:t> GLS (</a:t>
                </a:r>
                <a:r>
                  <a:rPr lang="en-US" i="1" dirty="0">
                    <a:sym typeface="Symbol" panose="05050102010706020507" pitchFamily="18" charset="2"/>
                  </a:rPr>
                  <a:t>General Least Squares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	(1)</a:t>
                </a:r>
              </a:p>
              <a:p>
                <a:r>
                  <a:rPr lang="en-US" dirty="0" err="1"/>
                  <a:t>Xét</a:t>
                </a:r>
                <a:r>
                  <a:rPr lang="en-US" dirty="0"/>
                  <a:t> TTQ </a:t>
                </a:r>
                <a:r>
                  <a:rPr lang="en-US" dirty="0" err="1"/>
                  <a:t>bậc</a:t>
                </a:r>
                <a:r>
                  <a:rPr lang="en-US" dirty="0"/>
                  <a:t> 1: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i="1" baseline="-25000" dirty="0">
                    <a:sym typeface="Symbol" panose="05050102010706020507" pitchFamily="18" charset="2"/>
                  </a:rPr>
                  <a:t>	   	</a:t>
                </a:r>
                <a:r>
                  <a:rPr lang="en-US" dirty="0"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</a:t>
                </a:r>
                <a:r>
                  <a:rPr lang="en-US" dirty="0">
                    <a:sym typeface="Symbol" panose="05050102010706020507" pitchFamily="18" charset="2"/>
                  </a:rPr>
                  <a:t>  0)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Không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ước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lượng</a:t>
                </a:r>
                <a:r>
                  <a:rPr lang="en-US" dirty="0">
                    <a:sym typeface="Symbol" panose="05050102010706020507" pitchFamily="18" charset="2"/>
                  </a:rPr>
                  <a:t> (1) </a:t>
                </a:r>
                <a:r>
                  <a:rPr lang="en-US" dirty="0" err="1">
                    <a:sym typeface="Symbol" panose="05050102010706020507" pitchFamily="18" charset="2"/>
                  </a:rPr>
                  <a:t>trực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tiếp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sym typeface="Symbol" panose="05050102010706020507" pitchFamily="18" charset="2"/>
                  </a:rPr>
                  <a:t>mà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ước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lượng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mô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hình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dạng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phân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tổng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quát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Hay: 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baseline="-25000" dirty="0">
                    <a:sym typeface="Symbol" panose="05050102010706020507" pitchFamily="18" charset="2"/>
                  </a:rPr>
                  <a:t> 	</a:t>
                </a:r>
                <a:r>
                  <a:rPr lang="en-US" dirty="0">
                    <a:sym typeface="Symbol" panose="05050102010706020507" pitchFamily="18" charset="2"/>
                  </a:rPr>
                  <a:t>(2)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Mô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hình</a:t>
                </a:r>
                <a:r>
                  <a:rPr lang="en-US" dirty="0">
                    <a:sym typeface="Symbol" panose="05050102010706020507" pitchFamily="18" charset="2"/>
                  </a:rPr>
                  <a:t> (2) </a:t>
                </a:r>
                <a:r>
                  <a:rPr lang="en-US" dirty="0" err="1">
                    <a:sym typeface="Symbol" panose="05050102010706020507" pitchFamily="18" charset="2"/>
                  </a:rPr>
                  <a:t>không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tương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quan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sym typeface="Symbol" panose="05050102010706020507" pitchFamily="18" charset="2"/>
                  </a:rPr>
                  <a:t>biến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độc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lập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ngoại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sinh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chặt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71" t="-1129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23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GLS, FGLS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quát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, </a:t>
                </a:r>
                <a:r>
                  <a:rPr lang="en-US" dirty="0" err="1">
                    <a:sym typeface="Symbol" panose="05050102010706020507" pitchFamily="18" charset="2"/>
                  </a:rPr>
                  <a:t>nhưng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lại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chưa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biết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Sử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dụng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ước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lượng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của</a:t>
                </a:r>
                <a:r>
                  <a:rPr lang="en-US" dirty="0">
                    <a:sym typeface="Symbol" panose="05050102010706020507" pitchFamily="18" charset="2"/>
                  </a:rPr>
                  <a:t>  : FGLS (</a:t>
                </a:r>
                <a:r>
                  <a:rPr lang="en-US" i="1" dirty="0">
                    <a:sym typeface="Symbol" panose="05050102010706020507" pitchFamily="18" charset="2"/>
                  </a:rPr>
                  <a:t>Feasible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i="1" dirty="0">
                    <a:sym typeface="Symbol" panose="05050102010706020507" pitchFamily="18" charset="2"/>
                  </a:rPr>
                  <a:t>GLS</a:t>
                </a:r>
                <a:r>
                  <a:rPr lang="en-US" dirty="0">
                    <a:sym typeface="Symbol" panose="05050102010706020507" pitchFamily="18" charset="2"/>
                  </a:rPr>
                  <a:t>), </a:t>
                </a:r>
                <a:r>
                  <a:rPr lang="en-US" dirty="0" err="1">
                    <a:sym typeface="Symbol" panose="05050102010706020507" pitchFamily="18" charset="2"/>
                  </a:rPr>
                  <a:t>từ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nhiều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cách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lvl="1"/>
                <a:r>
                  <a:rPr lang="en-US" dirty="0" err="1">
                    <a:sym typeface="Symbol" panose="05050102010706020507" pitchFamily="18" charset="2"/>
                  </a:rPr>
                  <a:t>Từ</a:t>
                </a:r>
                <a:r>
                  <a:rPr lang="en-US" dirty="0">
                    <a:sym typeface="Symbol" panose="05050102010706020507" pitchFamily="18" charset="2"/>
                  </a:rPr>
                  <a:t> DW: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𝜌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=1−</m:t>
                    </m:r>
                    <m:r>
                      <a:rPr lang="en-US" b="0" i="1" dirty="0" smtClean="0"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latin typeface="Cambria Math"/>
                      </a:rPr>
                      <m:t>/2</m:t>
                    </m:r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 err="1">
                    <a:sym typeface="Symbol" panose="05050102010706020507" pitchFamily="18" charset="2"/>
                  </a:rPr>
                  <a:t>Từ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hồi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phụ</a:t>
                </a:r>
                <a:r>
                  <a:rPr lang="en-US" dirty="0">
                    <a:sym typeface="Symbol" panose="05050102010706020507" pitchFamily="18" charset="2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+</m:t>
                    </m:r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 err="1">
                    <a:sym typeface="Symbol" panose="05050102010706020507" pitchFamily="18" charset="2"/>
                  </a:rPr>
                  <a:t>Từ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ước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lượng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nhiều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bước</a:t>
                </a:r>
                <a:r>
                  <a:rPr lang="en-US" dirty="0">
                    <a:sym typeface="Symbol" panose="05050102010706020507" pitchFamily="18" charset="2"/>
                  </a:rPr>
                  <a:t> (Cochrane-Orcutt)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Với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ví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dụ</a:t>
                </a:r>
                <a:r>
                  <a:rPr lang="en-US" dirty="0">
                    <a:sym typeface="Symbol" panose="05050102010706020507" pitchFamily="18" charset="2"/>
                  </a:rPr>
                  <a:t> 7.1,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thể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lấy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𝜌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0.85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7.3. </a:t>
            </a:r>
            <a:r>
              <a:rPr lang="en-US" sz="1600" dirty="0" err="1">
                <a:solidFill>
                  <a:srgbClr val="0000CC"/>
                </a:solidFill>
              </a:rPr>
              <a:t>Khắc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phục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00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7.1 (f)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Dependent Variable: 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CPI-0.85*CPI(-1)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Sample (adjusted): 1997Q2 2007Q4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Included observations: 43 after adjustments				</a:t>
            </a:r>
          </a:p>
          <a:p>
            <a:pPr marL="0" indent="0">
              <a:spcBef>
                <a:spcPts val="600"/>
              </a:spcBef>
              <a:buNone/>
              <a:tabLst>
                <a:tab pos="2743200" algn="l"/>
                <a:tab pos="4284663" algn="l"/>
              </a:tabLs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   t-Statistic	Prob.  	</a:t>
            </a:r>
          </a:p>
          <a:p>
            <a:pPr marL="0" indent="0">
              <a:spcBef>
                <a:spcPts val="600"/>
              </a:spcBef>
              <a:buNone/>
              <a:tabLst>
                <a:tab pos="2743200" algn="l"/>
                <a:tab pos="42846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9.013537	1.621201	   5.559792	0.0000	</a:t>
            </a:r>
          </a:p>
          <a:p>
            <a:pPr marL="0" indent="0">
              <a:spcBef>
                <a:spcPts val="600"/>
              </a:spcBef>
              <a:buNone/>
              <a:tabLst>
                <a:tab pos="2743200" algn="l"/>
                <a:tab pos="4284663" algn="l"/>
              </a:tabLst>
            </a:pPr>
            <a:r>
              <a:rPr lang="nl-NL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GGDP-0.85*GGDP(-1)</a:t>
            </a:r>
            <a:r>
              <a:rPr lang="nl-NL" sz="2000" u="sng" dirty="0">
                <a:latin typeface="Arial" panose="020B0604020202020204" pitchFamily="34" charset="0"/>
                <a:cs typeface="Arial" panose="020B0604020202020204" pitchFamily="34" charset="0"/>
              </a:rPr>
              <a:t>	-0.235757	0.025639	   -9.195202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R-squared	0.673441	F-statistic		84.55175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Durbin-Watson 	1.723960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0.000000	</a:t>
            </a:r>
            <a:b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Breusch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-Godfrey Serial Correlation LM Test: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0.112304	Prob. F(1,40)		0.7393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0.120389	Prob. Chi-Square(1)	0.7286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7.3. </a:t>
            </a:r>
            <a:r>
              <a:rPr lang="en-US" sz="1600" dirty="0" err="1">
                <a:solidFill>
                  <a:srgbClr val="0000CC"/>
                </a:solidFill>
              </a:rPr>
              <a:t>Khắc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phục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33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619068" cy="4859867"/>
          </a:xfrm>
        </p:spPr>
        <p:txBody>
          <a:bodyPr>
            <a:normAutofit/>
          </a:bodyPr>
          <a:lstStyle/>
          <a:p>
            <a:r>
              <a:rPr lang="en-US" dirty="0"/>
              <a:t>Hay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vững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Newey – West</a:t>
            </a:r>
          </a:p>
          <a:p>
            <a:pPr lvl="1"/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7.3. </a:t>
            </a:r>
            <a:r>
              <a:rPr lang="en-US" sz="1600" dirty="0" err="1">
                <a:solidFill>
                  <a:srgbClr val="0000CC"/>
                </a:solidFill>
              </a:rPr>
              <a:t>Khắc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phục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94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OLS </a:t>
            </a:r>
            <a:r>
              <a:rPr lang="en-US" dirty="0" err="1"/>
              <a:t>và</a:t>
            </a:r>
            <a:r>
              <a:rPr lang="en-US" dirty="0"/>
              <a:t> Newey-West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CPI	Sample: 1997Q1 2007Q4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Included observations: 44 after adjustments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Coeficient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Std. Error	t-Statistic	Prob.  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79.00432	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16.25038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4.861692	0.0000	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u="sng" dirty="0">
                <a:latin typeface="Arial" panose="020B0604020202020204" pitchFamily="34" charset="0"/>
                <a:cs typeface="Arial" panose="020B0604020202020204" pitchFamily="34" charset="0"/>
              </a:rPr>
              <a:t>GGDP		9.113837	</a:t>
            </a:r>
            <a:r>
              <a:rPr lang="sv-SE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2.222636</a:t>
            </a:r>
            <a:r>
              <a:rPr lang="sv-SE" sz="2000" u="sng" dirty="0">
                <a:latin typeface="Arial" panose="020B0604020202020204" pitchFamily="34" charset="0"/>
                <a:cs typeface="Arial" panose="020B0604020202020204" pitchFamily="34" charset="0"/>
              </a:rPr>
              <a:t>	4.100463	0.0002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R-squared	0.285882	Mean 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144.6364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Durbin-Watson 	0.300258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0.000185	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Newey-West HAC Standard Errors &amp; Covariance (lag truncation=3)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79.00432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20.73981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3.809307	0.0004	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u="sng" dirty="0">
                <a:latin typeface="Arial" panose="020B0604020202020204" pitchFamily="34" charset="0"/>
                <a:cs typeface="Arial" panose="020B0604020202020204" pitchFamily="34" charset="0"/>
              </a:rPr>
              <a:t>GGDP		9.113837	</a:t>
            </a:r>
            <a:r>
              <a:rPr lang="sv-SE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3.307258</a:t>
            </a:r>
            <a:r>
              <a:rPr lang="sv-SE" sz="2000" u="sng" dirty="0">
                <a:latin typeface="Arial" panose="020B0604020202020204" pitchFamily="34" charset="0"/>
                <a:cs typeface="Arial" panose="020B0604020202020204" pitchFamily="34" charset="0"/>
              </a:rPr>
              <a:t>	2.755708	0.0086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R-squared	0.285882	Mean 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144.6364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Durbin-Watson 0.300258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0.000185	</a:t>
            </a: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7.3. </a:t>
            </a:r>
            <a:r>
              <a:rPr lang="en-US" sz="1600" dirty="0" err="1">
                <a:solidFill>
                  <a:srgbClr val="0000CC"/>
                </a:solidFill>
              </a:rPr>
              <a:t>Khắc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phục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00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544F-2EDE-4FAC-AE58-A9DB4341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7.9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517377-688A-4608-92C1-D35177422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670" y="1419702"/>
            <a:ext cx="7644659" cy="4859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23DC4-2E4B-4BD3-ACE9-3A6D9F34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86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FFCC-5680-4E97-823B-C630F3FC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A6B1C-8C6D-4939-9DAA-F5D2A7CF7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77" y="1498599"/>
            <a:ext cx="7496257" cy="5056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7FB9B-3FE9-4909-871B-D3520AAE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1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7BF9-A449-428C-A4C3-969CE117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A933C-AA0F-4689-A4EC-9C9631FF2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57" y="1498600"/>
            <a:ext cx="7253485" cy="4859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9E821-4C17-4325-A5A2-C545F564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54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7FCC-F4AF-492B-B279-DE3CCC44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7.9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15596-AAFC-4729-BF80-3415DFE99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081" y="1542099"/>
            <a:ext cx="6881253" cy="4859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D8125-F2D6-4B86-A37C-A1FDA535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Số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: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t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t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khá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r>
                  <a:rPr lang="en-US" dirty="0"/>
                  <a:t>: </a:t>
                </a:r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baseline="-25000" dirty="0"/>
                  <a:t> </a:t>
                </a:r>
                <a:r>
                  <a:rPr lang="en-US" dirty="0"/>
                  <a:t>,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baseline="-25000" dirty="0"/>
                  <a:t>-s 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Chuỗi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gian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thường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chứa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yếu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vụ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r>
                  <a:rPr lang="en-US" dirty="0" err="1"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vụ</a:t>
                </a:r>
                <a:r>
                  <a:rPr lang="en-US" dirty="0">
                    <a:sym typeface="Symbol" panose="05050102010706020507" pitchFamily="18" charset="2"/>
                  </a:rPr>
                  <a:t> có </a:t>
                </a:r>
                <a:r>
                  <a:rPr lang="en-US" dirty="0" err="1">
                    <a:sym typeface="Symbol" panose="05050102010706020507" pitchFamily="18" charset="2"/>
                  </a:rPr>
                  <a:t>thể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theo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quý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sym typeface="Symbol" panose="05050102010706020507" pitchFamily="18" charset="2"/>
                  </a:rPr>
                  <a:t>tháng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sym typeface="Symbol" panose="05050102010706020507" pitchFamily="18" charset="2"/>
                  </a:rPr>
                  <a:t>ngày</a:t>
                </a:r>
                <a:r>
                  <a:rPr lang="en-US" dirty="0">
                    <a:sym typeface="Symbol" panose="05050102010706020507" pitchFamily="18" charset="2"/>
                  </a:rPr>
                  <a:t>…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Chuỗi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gian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thường</a:t>
                </a:r>
                <a:r>
                  <a:rPr lang="en-US" dirty="0">
                    <a:sym typeface="Symbol" panose="05050102010706020507" pitchFamily="18" charset="2"/>
                  </a:rPr>
                  <a:t> có </a:t>
                </a:r>
                <a:r>
                  <a:rPr lang="en-US" dirty="0" err="1">
                    <a:sym typeface="Symbol" panose="05050102010706020507" pitchFamily="18" charset="2"/>
                  </a:rPr>
                  <a:t>yếu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xu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thế</a:t>
                </a:r>
                <a:r>
                  <a:rPr lang="en-US" dirty="0">
                    <a:sym typeface="Symbol" panose="05050102010706020507" pitchFamily="18" charset="2"/>
                  </a:rPr>
                  <a:t>. Xu </a:t>
                </a:r>
                <a:r>
                  <a:rPr lang="en-US" dirty="0" err="1">
                    <a:sym typeface="Symbol" panose="05050102010706020507" pitchFamily="18" charset="2"/>
                  </a:rPr>
                  <a:t>thế</a:t>
                </a:r>
                <a:r>
                  <a:rPr lang="en-US" dirty="0">
                    <a:sym typeface="Symbol" panose="05050102010706020507" pitchFamily="18" charset="2"/>
                  </a:rPr>
                  <a:t> chỉ ra </a:t>
                </a:r>
                <a:r>
                  <a:rPr lang="en-US" dirty="0" err="1">
                    <a:sym typeface="Symbol" panose="05050102010706020507" pitchFamily="18" charset="2"/>
                  </a:rPr>
                  <a:t>theo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gian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sym typeface="Symbol" panose="05050102010706020507" pitchFamily="18" charset="2"/>
                  </a:rPr>
                  <a:t>giá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trị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của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chuỗi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ngày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càng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tăng</a:t>
                </a:r>
                <a:r>
                  <a:rPr lang="en-US" dirty="0">
                    <a:sym typeface="Symbol" panose="05050102010706020507" pitchFamily="18" charset="2"/>
                  </a:rPr>
                  <a:t>/</a:t>
                </a:r>
                <a:r>
                  <a:rPr lang="en-US" dirty="0" err="1">
                    <a:sym typeface="Symbol" panose="05050102010706020507" pitchFamily="18" charset="2"/>
                  </a:rPr>
                  <a:t>giảm</a:t>
                </a:r>
                <a:r>
                  <a:rPr lang="en-US" dirty="0">
                    <a:sym typeface="Symbol" panose="05050102010706020507" pitchFamily="18" charset="2"/>
                  </a:rPr>
                  <a:t>. </a:t>
                </a:r>
                <a:r>
                  <a:rPr lang="en-US" dirty="0" err="1">
                    <a:sym typeface="Symbol" panose="05050102010706020507" pitchFamily="18" charset="2"/>
                  </a:rPr>
                  <a:t>Ví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dụ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r>
                  <a:rPr lang="en-US" dirty="0" err="1">
                    <a:sym typeface="Symbol" panose="05050102010706020507" pitchFamily="18" charset="2"/>
                  </a:rPr>
                  <a:t>thu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nhập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bình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quân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đầu</a:t>
                </a:r>
                <a:r>
                  <a:rPr lang="en-US" dirty="0">
                    <a:sym typeface="Symbol" panose="05050102010706020507" pitchFamily="18" charset="2"/>
                  </a:rPr>
                  <a:t> ng</a:t>
                </a:r>
                <a:r>
                  <a:rPr lang="vi-VN" dirty="0">
                    <a:sym typeface="Symbol" panose="05050102010706020507" pitchFamily="18" charset="2"/>
                  </a:rPr>
                  <a:t>ư</a:t>
                </a:r>
                <a:r>
                  <a:rPr lang="en-US" dirty="0" err="1">
                    <a:sym typeface="Symbol" panose="05050102010706020507" pitchFamily="18" charset="2"/>
                  </a:rPr>
                  <a:t>ời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hằng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năm</a:t>
                </a:r>
                <a:r>
                  <a:rPr lang="en-US" dirty="0">
                    <a:sym typeface="Symbol" panose="05050102010706020507" pitchFamily="18" charset="2"/>
                  </a:rPr>
                  <a:t>- </a:t>
                </a:r>
                <a:r>
                  <a:rPr lang="en-US" dirty="0" err="1">
                    <a:sym typeface="Symbol" panose="05050102010706020507" pitchFamily="18" charset="2"/>
                  </a:rPr>
                  <a:t>xu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thế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tăng</a:t>
                </a:r>
                <a:r>
                  <a:rPr lang="en-US" dirty="0">
                    <a:sym typeface="Symbol" panose="05050102010706020507" pitchFamily="18" charset="2"/>
                  </a:rPr>
                  <a:t>; </a:t>
                </a:r>
                <a:r>
                  <a:rPr lang="en-US" dirty="0" err="1">
                    <a:sym typeface="Symbol" panose="05050102010706020507" pitchFamily="18" charset="2"/>
                  </a:rPr>
                  <a:t>Tỷ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lệ</a:t>
                </a:r>
                <a:r>
                  <a:rPr lang="en-US" dirty="0">
                    <a:sym typeface="Symbol" panose="05050102010706020507" pitchFamily="18" charset="2"/>
                  </a:rPr>
                  <a:t> không </a:t>
                </a:r>
                <a:r>
                  <a:rPr lang="en-US" dirty="0" err="1">
                    <a:sym typeface="Symbol" panose="05050102010706020507" pitchFamily="18" charset="2"/>
                  </a:rPr>
                  <a:t>biết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chữ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trung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bình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hằng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năm</a:t>
                </a:r>
                <a:r>
                  <a:rPr lang="en-US" dirty="0">
                    <a:sym typeface="Symbol" panose="05050102010706020507" pitchFamily="18" charset="2"/>
                  </a:rPr>
                  <a:t> có </a:t>
                </a:r>
                <a:r>
                  <a:rPr lang="en-US" dirty="0" err="1">
                    <a:sym typeface="Symbol" panose="05050102010706020507" pitchFamily="18" charset="2"/>
                  </a:rPr>
                  <a:t>xu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thế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giảm</a:t>
                </a:r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6.1. </a:t>
            </a:r>
            <a:r>
              <a:rPr lang="en-US" sz="1600" dirty="0" err="1">
                <a:solidFill>
                  <a:srgbClr val="0000CC"/>
                </a:solidFill>
              </a:rPr>
              <a:t>Một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số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khái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niệm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62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CF70-4494-4A76-9888-40D4B935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7.9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AC234-6209-4671-BA4A-8075EF1FC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1520916"/>
            <a:ext cx="8534400" cy="48147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AF0D4-EED4-48D0-A13A-40D05342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40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928E-B896-4FFD-928A-05796130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7.9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2F90C-BDDB-4994-BB05-300B6947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41232"/>
            <a:ext cx="8534400" cy="40146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D6927-7519-4A48-A349-64023C3F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42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1, </a:t>
            </a:r>
            <a:r>
              <a:rPr lang="en-US" dirty="0" err="1"/>
              <a:t>bậc</a:t>
            </a:r>
            <a:r>
              <a:rPr lang="en-US" dirty="0"/>
              <a:t> p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Durbin-Watson, Durbin’s h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qua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BG</a:t>
            </a:r>
          </a:p>
          <a:p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qua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FGLS,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7. </a:t>
            </a:r>
            <a:r>
              <a:rPr lang="en-US" sz="1600" dirty="0" err="1">
                <a:solidFill>
                  <a:srgbClr val="0000CC"/>
                </a:solidFill>
              </a:rPr>
              <a:t>Tự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quan</a:t>
            </a:r>
            <a:r>
              <a:rPr lang="en-US" sz="1600" dirty="0">
                <a:solidFill>
                  <a:srgbClr val="0000CC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590786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r>
              <a:rPr lang="en-US" sz="1700" dirty="0" err="1"/>
              <a:t>Kinh</a:t>
            </a:r>
            <a:r>
              <a:rPr lang="en-US" sz="1700" dirty="0"/>
              <a:t> </a:t>
            </a:r>
            <a:r>
              <a:rPr lang="en-US" sz="1700" dirty="0" err="1"/>
              <a:t>tế</a:t>
            </a:r>
            <a:r>
              <a:rPr lang="en-US" sz="1700" dirty="0"/>
              <a:t> </a:t>
            </a:r>
            <a:r>
              <a:rPr lang="en-US" sz="1700" dirty="0" err="1"/>
              <a:t>lượng</a:t>
            </a:r>
            <a:r>
              <a:rPr lang="en-US" sz="1700" dirty="0"/>
              <a:t> </a:t>
            </a:r>
            <a:r>
              <a:rPr lang="en-US" sz="1700" dirty="0" err="1"/>
              <a:t>phân</a:t>
            </a:r>
            <a:r>
              <a:rPr lang="en-US" sz="1700" dirty="0"/>
              <a:t> </a:t>
            </a:r>
            <a:r>
              <a:rPr lang="en-US" sz="1700" dirty="0" err="1"/>
              <a:t>tích</a:t>
            </a:r>
            <a:r>
              <a:rPr lang="en-US" sz="1700" dirty="0"/>
              <a:t> </a:t>
            </a:r>
            <a:r>
              <a:rPr lang="en-US" sz="1700" dirty="0" err="1"/>
              <a:t>kinh</a:t>
            </a:r>
            <a:r>
              <a:rPr lang="en-US" sz="1700" dirty="0"/>
              <a:t> </a:t>
            </a:r>
            <a:r>
              <a:rPr lang="en-US" sz="1700" dirty="0" err="1"/>
              <a:t>tế</a:t>
            </a:r>
            <a:endParaRPr lang="en-US" sz="1700" dirty="0"/>
          </a:p>
          <a:p>
            <a:r>
              <a:rPr lang="en-US" sz="1700" dirty="0" err="1"/>
              <a:t>Xây</a:t>
            </a:r>
            <a:r>
              <a:rPr lang="en-US" sz="1700" dirty="0"/>
              <a:t> </a:t>
            </a:r>
            <a:r>
              <a:rPr lang="en-US" sz="1700" dirty="0" err="1"/>
              <a:t>dựng</a:t>
            </a:r>
            <a:r>
              <a:rPr lang="en-US" sz="1700" dirty="0"/>
              <a:t> </a:t>
            </a:r>
            <a:r>
              <a:rPr lang="en-US" sz="1700" dirty="0" err="1"/>
              <a:t>mô</a:t>
            </a:r>
            <a:r>
              <a:rPr lang="en-US" sz="1700" dirty="0"/>
              <a:t> </a:t>
            </a:r>
            <a:r>
              <a:rPr lang="en-US" sz="1700" dirty="0" err="1"/>
              <a:t>hình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</a:t>
            </a:r>
            <a:r>
              <a:rPr lang="en-US" sz="1700" dirty="0" err="1"/>
              <a:t>cơ</a:t>
            </a:r>
            <a:r>
              <a:rPr lang="en-US" sz="1700" dirty="0"/>
              <a:t> </a:t>
            </a:r>
            <a:r>
              <a:rPr lang="en-US" sz="1700" dirty="0" err="1"/>
              <a:t>sở</a:t>
            </a:r>
            <a:r>
              <a:rPr lang="en-US" sz="1700" dirty="0"/>
              <a:t> </a:t>
            </a:r>
            <a:r>
              <a:rPr lang="en-US" sz="1700" dirty="0" err="1"/>
              <a:t>lý</a:t>
            </a:r>
            <a:r>
              <a:rPr lang="en-US" sz="1700" dirty="0"/>
              <a:t> </a:t>
            </a:r>
            <a:r>
              <a:rPr lang="en-US" sz="1700" dirty="0" err="1"/>
              <a:t>thuyết</a:t>
            </a:r>
            <a:r>
              <a:rPr lang="en-US" sz="1700" dirty="0"/>
              <a:t> </a:t>
            </a:r>
            <a:r>
              <a:rPr lang="en-US" sz="1700" dirty="0" err="1"/>
              <a:t>kinh</a:t>
            </a:r>
            <a:r>
              <a:rPr lang="en-US" sz="1700" dirty="0"/>
              <a:t> </a:t>
            </a:r>
            <a:r>
              <a:rPr lang="en-US" sz="1700" dirty="0" err="1"/>
              <a:t>tế</a:t>
            </a:r>
            <a:endParaRPr lang="en-US" sz="1700" dirty="0"/>
          </a:p>
          <a:p>
            <a:r>
              <a:rPr lang="en-US" sz="1700" dirty="0" err="1"/>
              <a:t>Mô</a:t>
            </a:r>
            <a:r>
              <a:rPr lang="en-US" sz="1700" dirty="0"/>
              <a:t> </a:t>
            </a:r>
            <a:r>
              <a:rPr lang="en-US" sz="1700" dirty="0" err="1"/>
              <a:t>hình</a:t>
            </a:r>
            <a:r>
              <a:rPr lang="en-US" sz="1700" dirty="0"/>
              <a:t> </a:t>
            </a:r>
            <a:r>
              <a:rPr lang="en-US" sz="1700" dirty="0" err="1"/>
              <a:t>tốt</a:t>
            </a:r>
            <a:r>
              <a:rPr lang="en-US" sz="1700" dirty="0"/>
              <a:t> </a:t>
            </a:r>
            <a:r>
              <a:rPr lang="en-US" sz="1700" dirty="0" err="1"/>
              <a:t>phải</a:t>
            </a:r>
            <a:r>
              <a:rPr lang="en-US" sz="1700" dirty="0"/>
              <a:t> có ý </a:t>
            </a:r>
            <a:r>
              <a:rPr lang="en-US" sz="1700" dirty="0" err="1"/>
              <a:t>nghĩa</a:t>
            </a:r>
            <a:r>
              <a:rPr lang="en-US" sz="1700" dirty="0"/>
              <a:t> </a:t>
            </a:r>
            <a:r>
              <a:rPr lang="en-US" sz="1700" dirty="0" err="1"/>
              <a:t>về</a:t>
            </a:r>
            <a:r>
              <a:rPr lang="en-US" sz="1700" dirty="0"/>
              <a:t> </a:t>
            </a:r>
            <a:r>
              <a:rPr lang="en-US" sz="1700" dirty="0" err="1"/>
              <a:t>kinh</a:t>
            </a:r>
            <a:r>
              <a:rPr lang="en-US" sz="1700" dirty="0"/>
              <a:t> </a:t>
            </a:r>
            <a:r>
              <a:rPr lang="en-US" sz="1700" dirty="0" err="1"/>
              <a:t>tế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có ý </a:t>
            </a:r>
            <a:r>
              <a:rPr lang="en-US" sz="1700" dirty="0" err="1"/>
              <a:t>nghĩa</a:t>
            </a:r>
            <a:r>
              <a:rPr lang="en-US" sz="1700" dirty="0"/>
              <a:t> </a:t>
            </a:r>
            <a:r>
              <a:rPr lang="en-US" sz="1700" dirty="0" err="1"/>
              <a:t>thống</a:t>
            </a:r>
            <a:r>
              <a:rPr lang="en-US" sz="1700" dirty="0"/>
              <a:t> </a:t>
            </a:r>
            <a:r>
              <a:rPr lang="en-US" sz="1700" dirty="0" err="1"/>
              <a:t>kê</a:t>
            </a:r>
            <a:endParaRPr lang="en-US" sz="1700" dirty="0"/>
          </a:p>
          <a:p>
            <a:r>
              <a:rPr lang="en-US" sz="1700" dirty="0" err="1"/>
              <a:t>Kiểm</a:t>
            </a:r>
            <a:r>
              <a:rPr lang="en-US" sz="1700" dirty="0"/>
              <a:t> </a:t>
            </a:r>
            <a:r>
              <a:rPr lang="en-US" sz="1700" dirty="0" err="1"/>
              <a:t>định</a:t>
            </a:r>
            <a:r>
              <a:rPr lang="en-US" sz="1700" dirty="0"/>
              <a:t> T, F </a:t>
            </a:r>
            <a:r>
              <a:rPr lang="en-US" sz="1700" dirty="0" err="1"/>
              <a:t>về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hệ</a:t>
            </a:r>
            <a:r>
              <a:rPr lang="en-US" sz="1700" dirty="0"/>
              <a:t> </a:t>
            </a:r>
            <a:r>
              <a:rPr lang="en-US" sz="1700" dirty="0" err="1"/>
              <a:t>số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hàm</a:t>
            </a:r>
            <a:r>
              <a:rPr lang="en-US" sz="1700" dirty="0"/>
              <a:t> </a:t>
            </a:r>
            <a:r>
              <a:rPr lang="en-US" sz="1700" dirty="0" err="1"/>
              <a:t>hồi</a:t>
            </a:r>
            <a:r>
              <a:rPr lang="en-US" sz="1700" dirty="0"/>
              <a:t> </a:t>
            </a:r>
            <a:r>
              <a:rPr lang="en-US" sz="1700" dirty="0" err="1"/>
              <a:t>quy</a:t>
            </a:r>
            <a:endParaRPr lang="en-US" sz="1700" dirty="0"/>
          </a:p>
          <a:p>
            <a:r>
              <a:rPr lang="en-US" sz="1700" dirty="0" err="1"/>
              <a:t>Kiểm</a:t>
            </a:r>
            <a:r>
              <a:rPr lang="en-US" sz="1700" dirty="0"/>
              <a:t> </a:t>
            </a:r>
            <a:r>
              <a:rPr lang="en-US" sz="1700" dirty="0" err="1"/>
              <a:t>định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hiện</a:t>
            </a:r>
            <a:r>
              <a:rPr lang="en-US" sz="1700" dirty="0"/>
              <a:t> </a:t>
            </a:r>
            <a:r>
              <a:rPr lang="en-US" sz="1700" dirty="0" err="1"/>
              <a:t>tượng</a:t>
            </a:r>
            <a:r>
              <a:rPr lang="en-US" sz="1700" dirty="0"/>
              <a:t>: </a:t>
            </a:r>
            <a:r>
              <a:rPr lang="en-US" sz="1700" dirty="0" err="1"/>
              <a:t>thiếu</a:t>
            </a:r>
            <a:r>
              <a:rPr lang="en-US" sz="1700" dirty="0"/>
              <a:t> </a:t>
            </a:r>
            <a:r>
              <a:rPr lang="en-US" sz="1700" dirty="0" err="1"/>
              <a:t>biến</a:t>
            </a:r>
            <a:r>
              <a:rPr lang="en-US" sz="1700" dirty="0"/>
              <a:t>, </a:t>
            </a:r>
            <a:r>
              <a:rPr lang="en-US" sz="1700" dirty="0" err="1"/>
              <a:t>dạng</a:t>
            </a:r>
            <a:r>
              <a:rPr lang="en-US" sz="1700" dirty="0"/>
              <a:t> </a:t>
            </a:r>
            <a:r>
              <a:rPr lang="en-US" sz="1700" dirty="0" err="1"/>
              <a:t>hàm</a:t>
            </a:r>
            <a:r>
              <a:rPr lang="en-US" sz="1700" dirty="0"/>
              <a:t> </a:t>
            </a:r>
            <a:r>
              <a:rPr lang="en-US" sz="1700" dirty="0" err="1"/>
              <a:t>sai</a:t>
            </a:r>
            <a:r>
              <a:rPr lang="en-US" sz="1700" dirty="0"/>
              <a:t>, </a:t>
            </a:r>
            <a:r>
              <a:rPr lang="en-US" sz="1700" dirty="0" err="1"/>
              <a:t>phương</a:t>
            </a:r>
            <a:r>
              <a:rPr lang="en-US" sz="1700" dirty="0"/>
              <a:t> </a:t>
            </a:r>
            <a:r>
              <a:rPr lang="en-US" sz="1700" dirty="0" err="1"/>
              <a:t>sai</a:t>
            </a:r>
            <a:r>
              <a:rPr lang="en-US" sz="1700" dirty="0"/>
              <a:t> </a:t>
            </a:r>
            <a:r>
              <a:rPr lang="en-US" sz="1700" dirty="0" err="1"/>
              <a:t>sai</a:t>
            </a:r>
            <a:r>
              <a:rPr lang="en-US" sz="1700" dirty="0"/>
              <a:t> </a:t>
            </a:r>
            <a:r>
              <a:rPr lang="en-US" sz="1700" dirty="0" err="1"/>
              <a:t>số</a:t>
            </a:r>
            <a:r>
              <a:rPr lang="en-US" sz="1700" dirty="0"/>
              <a:t> </a:t>
            </a:r>
            <a:r>
              <a:rPr lang="en-US" sz="1700" dirty="0" err="1"/>
              <a:t>thay</a:t>
            </a:r>
            <a:r>
              <a:rPr lang="en-US" sz="1700" dirty="0"/>
              <a:t> </a:t>
            </a:r>
            <a:r>
              <a:rPr lang="en-US" sz="1700" dirty="0" err="1"/>
              <a:t>đổi</a:t>
            </a:r>
            <a:r>
              <a:rPr lang="en-US" sz="1700" dirty="0"/>
              <a:t>, </a:t>
            </a:r>
            <a:r>
              <a:rPr lang="en-US" sz="1700" dirty="0" err="1"/>
              <a:t>sai</a:t>
            </a:r>
            <a:r>
              <a:rPr lang="en-US" sz="1700" dirty="0"/>
              <a:t> </a:t>
            </a:r>
            <a:r>
              <a:rPr lang="en-US" sz="1700" dirty="0" err="1"/>
              <a:t>số</a:t>
            </a:r>
            <a:r>
              <a:rPr lang="en-US" sz="1700" dirty="0"/>
              <a:t> không </a:t>
            </a:r>
            <a:r>
              <a:rPr lang="en-US" sz="1700" dirty="0" err="1"/>
              <a:t>phân</a:t>
            </a:r>
            <a:r>
              <a:rPr lang="en-US" sz="1700" dirty="0"/>
              <a:t> </a:t>
            </a:r>
            <a:r>
              <a:rPr lang="en-US" sz="1700" dirty="0" err="1"/>
              <a:t>phối</a:t>
            </a:r>
            <a:r>
              <a:rPr lang="en-US" sz="1700" dirty="0"/>
              <a:t> </a:t>
            </a:r>
            <a:r>
              <a:rPr lang="en-US" sz="1700" dirty="0" err="1"/>
              <a:t>chuẩn</a:t>
            </a:r>
            <a:r>
              <a:rPr lang="en-US" sz="1700" dirty="0"/>
              <a:t>, </a:t>
            </a:r>
            <a:r>
              <a:rPr lang="en-US" sz="1700" dirty="0" err="1"/>
              <a:t>đa</a:t>
            </a:r>
            <a:r>
              <a:rPr lang="en-US" sz="1700" dirty="0"/>
              <a:t> </a:t>
            </a:r>
            <a:r>
              <a:rPr lang="en-US" sz="1700" dirty="0" err="1"/>
              <a:t>cộng</a:t>
            </a:r>
            <a:r>
              <a:rPr lang="en-US" sz="1700" dirty="0"/>
              <a:t> </a:t>
            </a:r>
            <a:r>
              <a:rPr lang="en-US" sz="1700" dirty="0" err="1"/>
              <a:t>tuyến</a:t>
            </a:r>
            <a:r>
              <a:rPr lang="en-US" sz="1700" dirty="0"/>
              <a:t> </a:t>
            </a:r>
            <a:r>
              <a:rPr lang="en-US" sz="1700" dirty="0" err="1"/>
              <a:t>cao</a:t>
            </a:r>
            <a:r>
              <a:rPr lang="en-US" sz="1700" dirty="0"/>
              <a:t>, </a:t>
            </a:r>
            <a:r>
              <a:rPr lang="en-US" sz="1700" dirty="0" err="1"/>
              <a:t>tự</a:t>
            </a:r>
            <a:r>
              <a:rPr lang="en-US" sz="1700" dirty="0"/>
              <a:t> </a:t>
            </a:r>
            <a:r>
              <a:rPr lang="en-US" sz="1700" dirty="0" err="1"/>
              <a:t>tương</a:t>
            </a:r>
            <a:r>
              <a:rPr lang="en-US" sz="1700" dirty="0"/>
              <a:t> </a:t>
            </a:r>
            <a:r>
              <a:rPr lang="en-US" sz="1700" dirty="0" err="1"/>
              <a:t>quan</a:t>
            </a:r>
            <a:endParaRPr lang="en-US" sz="1700" dirty="0"/>
          </a:p>
          <a:p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ước</a:t>
            </a:r>
            <a:r>
              <a:rPr lang="en-US" sz="1700" dirty="0"/>
              <a:t> </a:t>
            </a:r>
            <a:r>
              <a:rPr lang="en-US" sz="1700" dirty="0" err="1"/>
              <a:t>lượng</a:t>
            </a:r>
            <a:r>
              <a:rPr lang="en-US" sz="1700" dirty="0"/>
              <a:t> </a:t>
            </a:r>
            <a:r>
              <a:rPr lang="en-US" sz="1700" dirty="0" err="1"/>
              <a:t>tốt</a:t>
            </a:r>
            <a:r>
              <a:rPr lang="en-US" sz="1700" dirty="0"/>
              <a:t> </a:t>
            </a:r>
            <a:r>
              <a:rPr lang="en-US" sz="1700" dirty="0" err="1"/>
              <a:t>sẽ</a:t>
            </a:r>
            <a:r>
              <a:rPr lang="en-US" sz="1700" dirty="0"/>
              <a:t>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phân</a:t>
            </a:r>
            <a:r>
              <a:rPr lang="en-US" sz="1700" dirty="0"/>
              <a:t> </a:t>
            </a:r>
            <a:r>
              <a:rPr lang="en-US" sz="1700" dirty="0" err="1"/>
              <a:t>tích</a:t>
            </a:r>
            <a:r>
              <a:rPr lang="en-US" sz="1700" dirty="0"/>
              <a:t>, </a:t>
            </a:r>
            <a:r>
              <a:rPr lang="en-US" sz="1700" dirty="0" err="1"/>
              <a:t>dự</a:t>
            </a:r>
            <a:r>
              <a:rPr lang="en-US" sz="1700" dirty="0"/>
              <a:t> </a:t>
            </a:r>
            <a:r>
              <a:rPr lang="en-US" sz="1700" dirty="0" err="1"/>
              <a:t>báo</a:t>
            </a:r>
            <a:r>
              <a:rPr lang="en-US" sz="1700" dirty="0"/>
              <a:t>, ra </a:t>
            </a:r>
            <a:r>
              <a:rPr lang="en-US" sz="1700" dirty="0" err="1"/>
              <a:t>quyết</a:t>
            </a:r>
            <a:r>
              <a:rPr lang="en-US" sz="1700" dirty="0"/>
              <a:t> </a:t>
            </a:r>
            <a:r>
              <a:rPr lang="en-US" sz="1700" dirty="0" err="1"/>
              <a:t>định</a:t>
            </a:r>
            <a:endParaRPr lang="en-US" sz="1700" dirty="0"/>
          </a:p>
          <a:p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3521" y="6356350"/>
            <a:ext cx="75182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07DAF4C-2E39-487D-B187-8EF1FD56B90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3CFBD4-7F79-4A93-8799-0DC0CB19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3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509C-B49E-4610-B5BE-3B7F0B67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1AD1-E6BD-4E30-AC14-9451D9D3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4" y="1213805"/>
            <a:ext cx="8534400" cy="5098237"/>
          </a:xfrm>
        </p:spPr>
        <p:txBody>
          <a:bodyPr/>
          <a:lstStyle/>
          <a:p>
            <a:r>
              <a:rPr lang="en-US" dirty="0"/>
              <a:t>Chỉ </a:t>
            </a:r>
            <a:r>
              <a:rPr lang="en-US" dirty="0" err="1"/>
              <a:t>số</a:t>
            </a:r>
            <a:r>
              <a:rPr lang="en-US" dirty="0"/>
              <a:t> VNINDEX qua 2091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7667-AA5F-4886-A93F-61731164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757D54-7F8B-46E5-96F7-AD93971AF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5201"/>
              </p:ext>
            </p:extLst>
          </p:nvPr>
        </p:nvGraphicFramePr>
        <p:xfrm>
          <a:off x="778148" y="1843088"/>
          <a:ext cx="7123203" cy="480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Views" r:id="rId3" imgW="4697652" imgH="3169643" progId="EViews.Workfile.2">
                  <p:embed/>
                </p:oleObj>
              </mc:Choice>
              <mc:Fallback>
                <p:oleObj name="EViews" r:id="rId3" imgW="4697652" imgH="3169643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148" y="1843088"/>
                        <a:ext cx="7123203" cy="4807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13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F1E8-2370-4A13-A6EC-96544926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614-3FEE-43D1-A901-C24D038C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Mỹ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7570A-53A3-4BEB-B64C-A9A12E5E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BA5845D-E741-413C-96E8-12AB4C79D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12936"/>
              </p:ext>
            </p:extLst>
          </p:nvPr>
        </p:nvGraphicFramePr>
        <p:xfrm>
          <a:off x="1340398" y="2112593"/>
          <a:ext cx="6930235" cy="467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Views" r:id="rId3" imgW="4697652" imgH="3169643" progId="EViews.Workfile.2">
                  <p:embed/>
                </p:oleObj>
              </mc:Choice>
              <mc:Fallback>
                <p:oleObj name="EViews" r:id="rId3" imgW="4697652" imgH="3169643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0398" y="2112593"/>
                        <a:ext cx="6930235" cy="4677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38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6.2. MÔ HÌNH HỒI QUY VỚI CHUỖI THỜI GIAN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189" y="1100652"/>
                <a:ext cx="8585201" cy="576321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b="1" dirty="0"/>
                  <a:t>6.2.1. </a:t>
                </a:r>
                <a:r>
                  <a:rPr lang="en-US" b="1" dirty="0" err="1"/>
                  <a:t>Các</a:t>
                </a:r>
                <a:r>
                  <a:rPr lang="en-US" b="1" dirty="0"/>
                  <a:t> </a:t>
                </a:r>
                <a:r>
                  <a:rPr lang="en-US" b="1" dirty="0" err="1"/>
                  <a:t>giả</a:t>
                </a:r>
                <a:r>
                  <a:rPr lang="en-US" b="1" dirty="0"/>
                  <a:t> </a:t>
                </a:r>
                <a:r>
                  <a:rPr lang="en-US" b="1" dirty="0" err="1"/>
                  <a:t>thiết</a:t>
                </a:r>
                <a:endParaRPr lang="en-US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/>
                  <a:t>       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: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/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i="1" baseline="-25000" dirty="0"/>
                  <a:t>t</a:t>
                </a:r>
                <a:r>
                  <a:rPr lang="en-US" dirty="0"/>
                  <a:t>  + …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kt</a:t>
                </a:r>
                <a:r>
                  <a:rPr lang="en-US" dirty="0"/>
                  <a:t> 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 (1)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err="1"/>
                  <a:t>Giả</a:t>
                </a:r>
                <a:r>
                  <a:rPr lang="en-US" b="1" dirty="0"/>
                  <a:t> </a:t>
                </a:r>
                <a:r>
                  <a:rPr lang="en-US" b="1" dirty="0" err="1"/>
                  <a:t>thiết</a:t>
                </a:r>
                <a:r>
                  <a:rPr lang="en-US" b="1" dirty="0"/>
                  <a:t> TS1: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n.nhiên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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 err="1"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baseline="-25000" dirty="0">
                    <a:sym typeface="Symbol" panose="05050102010706020507" pitchFamily="18" charset="2"/>
                  </a:rPr>
                  <a:t> – 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p</a:t>
                </a:r>
                <a:r>
                  <a:rPr 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0   </a:t>
                </a:r>
                <a:r>
                  <a:rPr lang="en-US" i="1" dirty="0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dirty="0">
                    <a:sym typeface="Symbol" panose="05050102010706020507" pitchFamily="18" charset="2"/>
                  </a:rPr>
                  <a:t>  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err="1">
                    <a:sym typeface="Symbol" panose="05050102010706020507" pitchFamily="18" charset="2"/>
                  </a:rPr>
                  <a:t>Giả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thiết</a:t>
                </a:r>
                <a:r>
                  <a:rPr lang="en-US" b="1" dirty="0">
                    <a:sym typeface="Symbol" panose="05050102010706020507" pitchFamily="18" charset="2"/>
                  </a:rPr>
                  <a:t> TS2: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vọng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điều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kiện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ngẫu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nhiên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bằng</a:t>
                </a:r>
                <a:r>
                  <a:rPr lang="en-US" dirty="0">
                    <a:sym typeface="Symbol" panose="05050102010706020507" pitchFamily="18" charset="2"/>
                  </a:rPr>
                  <a:t> 0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	</a:t>
                </a:r>
                <a:r>
                  <a:rPr lang="en-US" i="1" dirty="0"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| 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t </a:t>
                </a:r>
                <a:r>
                  <a:rPr lang="en-US" baseline="-25000" dirty="0">
                    <a:sym typeface="Symbol" panose="05050102010706020507" pitchFamily="18" charset="2"/>
                  </a:rPr>
                  <a:t>’</a:t>
                </a:r>
                <a:r>
                  <a:rPr lang="en-US" dirty="0">
                    <a:sym typeface="Symbol" panose="05050102010706020507" pitchFamily="18" charset="2"/>
                  </a:rPr>
                  <a:t> , …, </a:t>
                </a:r>
                <a:r>
                  <a:rPr 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kt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baseline="-25000" dirty="0">
                    <a:sym typeface="Symbol" panose="05050102010706020507" pitchFamily="18" charset="2"/>
                  </a:rPr>
                  <a:t>’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0  </a:t>
                </a:r>
                <a:r>
                  <a:rPr lang="en-US" i="1" dirty="0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i="1" dirty="0">
                    <a:sym typeface="Symbol" panose="05050102010706020507" pitchFamily="18" charset="2"/>
                  </a:rPr>
                  <a:t>t </a:t>
                </a:r>
                <a:r>
                  <a:rPr lang="en-US" dirty="0">
                    <a:sym typeface="Symbol" panose="05050102010706020507" pitchFamily="18" charset="2"/>
                  </a:rPr>
                  <a:t>’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err="1">
                    <a:sym typeface="Symbol" panose="05050102010706020507" pitchFamily="18" charset="2"/>
                  </a:rPr>
                  <a:t>Giả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thiết</a:t>
                </a:r>
                <a:r>
                  <a:rPr lang="en-US" b="1" dirty="0">
                    <a:sym typeface="Symbol" panose="05050102010706020507" pitchFamily="18" charset="2"/>
                  </a:rPr>
                  <a:t> TS3: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Phương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không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đổi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	</a:t>
                </a:r>
                <a:r>
                  <a:rPr lang="en-US" i="1" dirty="0" err="1">
                    <a:sym typeface="Symbol" panose="05050102010706020507" pitchFamily="18" charset="2"/>
                  </a:rPr>
                  <a:t>Var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 err="1"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= </a:t>
                </a:r>
                <a:r>
                  <a:rPr lang="el-GR" i="1" dirty="0">
                    <a:sym typeface="Symbol" panose="05050102010706020507" pitchFamily="18" charset="2"/>
                  </a:rPr>
                  <a:t>σ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 </a:t>
                </a:r>
                <a:r>
                  <a:rPr lang="en-US" i="1" dirty="0">
                    <a:sym typeface="Symbol" panose="05050102010706020507" pitchFamily="18" charset="2"/>
                  </a:rPr>
                  <a:t>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err="1">
                    <a:sym typeface="Symbol" panose="05050102010706020507" pitchFamily="18" charset="2"/>
                  </a:rPr>
                  <a:t>Giả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thiết</a:t>
                </a:r>
                <a:r>
                  <a:rPr lang="en-US" b="1" dirty="0">
                    <a:sym typeface="Symbol" panose="05050102010706020507" pitchFamily="18" charset="2"/>
                  </a:rPr>
                  <a:t> TS4: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Không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cộng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tuyến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hoàn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hảo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 err="1">
                    <a:sym typeface="Symbol" panose="05050102010706020507" pitchFamily="18" charset="2"/>
                  </a:rPr>
                  <a:t>Giả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b="1" dirty="0" err="1">
                    <a:sym typeface="Symbol" panose="05050102010706020507" pitchFamily="18" charset="2"/>
                  </a:rPr>
                  <a:t>thiết</a:t>
                </a:r>
                <a:r>
                  <a:rPr lang="en-US" b="1" dirty="0">
                    <a:sym typeface="Symbol" panose="05050102010706020507" pitchFamily="18" charset="2"/>
                  </a:rPr>
                  <a:t> TS5: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phân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phối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chuẩn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r>
                  <a:rPr lang="en-US" i="1" dirty="0" err="1">
                    <a:sym typeface="Symbol" panose="05050102010706020507" pitchFamily="18" charset="2"/>
                  </a:rPr>
                  <a:t>u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~ </a:t>
                </a:r>
                <a:r>
                  <a:rPr lang="en-US" i="1" dirty="0">
                    <a:sym typeface="Symbol" panose="05050102010706020507" pitchFamily="18" charset="2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dirty="0">
                    <a:sym typeface="Symbol" panose="05050102010706020507" pitchFamily="18" charset="2"/>
                  </a:rPr>
                  <a:t>0, </a:t>
                </a:r>
                <a:r>
                  <a:rPr lang="el-GR" i="1" dirty="0">
                    <a:sym typeface="Symbol" panose="05050102010706020507" pitchFamily="18" charset="2"/>
                  </a:rPr>
                  <a:t>σ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189" y="1100652"/>
                <a:ext cx="8585201" cy="5763210"/>
              </a:xfrm>
              <a:blipFill>
                <a:blip r:embed="rId2"/>
                <a:stretch>
                  <a:fillRect l="-1491" t="-1164" r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4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6.2.1.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giả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107832"/>
            <a:ext cx="8534400" cy="5250636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2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2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/>
              <a:t>(i) </a:t>
            </a:r>
            <a:r>
              <a:rPr lang="en-US" i="1" dirty="0"/>
              <a:t>E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 err="1"/>
              <a:t>u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= 0  	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(ii) </a:t>
            </a:r>
            <a:r>
              <a:rPr lang="en-US" i="1" dirty="0" err="1">
                <a:sym typeface="Symbol" panose="05050102010706020507" pitchFamily="18" charset="2"/>
              </a:rPr>
              <a:t>Cov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u</a:t>
            </a:r>
            <a:r>
              <a:rPr lang="en-US" i="1" baseline="-25000" dirty="0" err="1">
                <a:sym typeface="Symbol" panose="05050102010706020507" pitchFamily="18" charset="2"/>
              </a:rPr>
              <a:t>t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sym typeface="Symbol" panose="05050102010706020507" pitchFamily="18" charset="2"/>
              </a:rPr>
              <a:t>jt</a:t>
            </a:r>
            <a:r>
              <a:rPr lang="en-US" baseline="-25000" dirty="0">
                <a:sym typeface="Symbol" panose="05050102010706020507" pitchFamily="18" charset="2"/>
              </a:rPr>
              <a:t> ’ 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0 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t </a:t>
            </a:r>
            <a:r>
              <a:rPr lang="en-US" dirty="0">
                <a:sym typeface="Symbol" panose="05050102010706020507" pitchFamily="18" charset="2"/>
              </a:rPr>
              <a:t>’, </a:t>
            </a:r>
            <a:r>
              <a:rPr lang="en-US" i="1" dirty="0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= 2  </a:t>
            </a:r>
            <a:r>
              <a:rPr lang="en-US" i="1" dirty="0">
                <a:sym typeface="Symbol" panose="05050102010706020507" pitchFamily="18" charset="2"/>
              </a:rPr>
              <a:t>k</a:t>
            </a:r>
          </a:p>
          <a:p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thỏa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mãn</a:t>
            </a:r>
            <a:r>
              <a:rPr lang="en-US" dirty="0">
                <a:sym typeface="Symbol" panose="05050102010706020507" pitchFamily="18" charset="2"/>
              </a:rPr>
              <a:t> (ii)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biến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ngoại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chặt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>
                <a:sym typeface="Symbol" panose="05050102010706020507" pitchFamily="18" charset="2"/>
              </a:rPr>
              <a:t>strictly exogenous variable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thỏa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mãn</a:t>
            </a:r>
            <a:r>
              <a:rPr lang="en-US" dirty="0">
                <a:sym typeface="Symbol" panose="05050102010706020507" pitchFamily="18" charset="2"/>
              </a:rPr>
              <a:t> (ii)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gọi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biến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độc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lập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nội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sinh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>
                <a:sym typeface="Symbol" panose="05050102010706020507" pitchFamily="18" charset="2"/>
              </a:rPr>
              <a:t>endogenous independent variable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6. </a:t>
            </a:r>
            <a:r>
              <a:rPr lang="en-US" sz="1600" dirty="0" err="1">
                <a:solidFill>
                  <a:srgbClr val="0000CC"/>
                </a:solidFill>
              </a:rPr>
              <a:t>Hồi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quy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với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chuỗi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thời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gian</a:t>
            </a:r>
            <a:r>
              <a:rPr lang="en-US" sz="1600" dirty="0">
                <a:solidFill>
                  <a:srgbClr val="0000CC"/>
                </a:solidFill>
              </a:rPr>
              <a:t>		6.2. </a:t>
            </a:r>
            <a:r>
              <a:rPr lang="en-US" sz="1600" dirty="0" err="1">
                <a:solidFill>
                  <a:srgbClr val="0000CC"/>
                </a:solidFill>
              </a:rPr>
              <a:t>Giả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thiết</a:t>
            </a:r>
            <a:r>
              <a:rPr lang="en-US" sz="1600" dirty="0">
                <a:solidFill>
                  <a:srgbClr val="0000CC"/>
                </a:solidFill>
              </a:rPr>
              <a:t> OLS</a:t>
            </a:r>
          </a:p>
        </p:txBody>
      </p:sp>
    </p:spTree>
    <p:extLst>
      <p:ext uri="{BB962C8B-B14F-4D97-AF65-F5344CB8AC3E}">
        <p14:creationId xmlns:p14="http://schemas.microsoft.com/office/powerpoint/2010/main" val="100844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5427</Words>
  <Application>Microsoft Office PowerPoint</Application>
  <PresentationFormat>On-screen Show (4:3)</PresentationFormat>
  <Paragraphs>641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Office Theme</vt:lpstr>
      <vt:lpstr>Equation</vt:lpstr>
      <vt:lpstr>EViews</vt:lpstr>
      <vt:lpstr>Chương 6. HỒI QUY VỚI CHUỖI THỜI GIAN</vt:lpstr>
      <vt:lpstr>NỘI DUNG CHƯƠNG 6</vt:lpstr>
      <vt:lpstr>6.1. MỘT SỐ KHÁI NIỆM</vt:lpstr>
      <vt:lpstr>Sai phân và tự tương quan</vt:lpstr>
      <vt:lpstr>Đặc điểm của chuỗi thời gian</vt:lpstr>
      <vt:lpstr>Ví dụ chuỗi thờ gian:</vt:lpstr>
      <vt:lpstr>Ví dụ: Chuỗi thời gian</vt:lpstr>
      <vt:lpstr>6.2. MÔ HÌNH HỒI QUY VỚI CHUỖI THỜI GIAN</vt:lpstr>
      <vt:lpstr>6.2.1. Các giả thiết </vt:lpstr>
      <vt:lpstr>6.2.2. Các tính chất của ước lượng</vt:lpstr>
      <vt:lpstr>6.3. Một số mô hình hồi quy chuỗi thời gian</vt:lpstr>
      <vt:lpstr>6.3. Một số mô hình hồi quy chuỗi thời gian</vt:lpstr>
      <vt:lpstr>6.4. Mô hình theo xu thế thời gian</vt:lpstr>
      <vt:lpstr>Ví dụ 6.2 </vt:lpstr>
      <vt:lpstr>Ví dụ 6.2 (a)</vt:lpstr>
      <vt:lpstr>6.5. Chuỗi thời gian có yếu tố mùa vụ</vt:lpstr>
      <vt:lpstr>Ví dụ 6.2(b)</vt:lpstr>
      <vt:lpstr>6.6. TÍNH CHẤT MẪU LỚN</vt:lpstr>
      <vt:lpstr>7.1. Chuỗi dừng</vt:lpstr>
      <vt:lpstr>7.2. Các giả thiết thay thế khi mẫu lớn</vt:lpstr>
      <vt:lpstr>So sánh các bộ Giả thiết</vt:lpstr>
      <vt:lpstr>Ví dụ 7.2(b)</vt:lpstr>
      <vt:lpstr>Mô hình có trễ và dự báo</vt:lpstr>
      <vt:lpstr>Ví dụ 6.2(c)</vt:lpstr>
      <vt:lpstr>Tóm tắt chương 6</vt:lpstr>
      <vt:lpstr>CHƯƠNG 7. TỰ TƯƠNG QUAN</vt:lpstr>
      <vt:lpstr>7.1. HIỆN TƯỢNG TỰ TƯƠNG QUAN</vt:lpstr>
      <vt:lpstr>Tự tương quan và hậu quả</vt:lpstr>
      <vt:lpstr>7.2. PHÁT HIỆN TỰ TƯƠNG QUAN</vt:lpstr>
      <vt:lpstr>Kiểm định Tự tương quan bậc 1</vt:lpstr>
      <vt:lpstr>Kiểm định Tự tương quan bậc 1</vt:lpstr>
      <vt:lpstr>Kiểm định Tự tương quan bậc 1</vt:lpstr>
      <vt:lpstr>Kiểm định Tự tương quan bậc 1</vt:lpstr>
      <vt:lpstr>Kiểm định Tự tương quan bậc p</vt:lpstr>
      <vt:lpstr>Ví dụ 7.1 (a) CPI phụ thuộc GGDP</vt:lpstr>
      <vt:lpstr>Ví dụ 7.1 (a). Đồ thị phần dư</vt:lpstr>
      <vt:lpstr>Ví dụ 7.1 (b) Hồi quy phụ</vt:lpstr>
      <vt:lpstr>Ví dụ 7.1 (c): BG test TTQ bậc 1</vt:lpstr>
      <vt:lpstr>Ví dụ 7.1 (d): BG test TTQ đến bậc 4</vt:lpstr>
      <vt:lpstr>Ví dụ 7.1 (e) Thêm biến CPI(-1)</vt:lpstr>
      <vt:lpstr>7.3. KHẮC PHỤC TỰ TƯƠNG QUAN</vt:lpstr>
      <vt:lpstr>Phương pháp GLS, FGLS</vt:lpstr>
      <vt:lpstr>Ví dụ 7.1 (f) </vt:lpstr>
      <vt:lpstr>Sử dụng phương sai hiệu chỉnh</vt:lpstr>
      <vt:lpstr>Ước lượng OLS và Newey-West</vt:lpstr>
      <vt:lpstr>Bài tập 7.9</vt:lpstr>
      <vt:lpstr>PowerPoint Presentation</vt:lpstr>
      <vt:lpstr>PowerPoint Presentation</vt:lpstr>
      <vt:lpstr>Bài tập 7.9</vt:lpstr>
      <vt:lpstr>Bài tập 7.9</vt:lpstr>
      <vt:lpstr>Bài tập 7.9</vt:lpstr>
      <vt:lpstr>Tóm tắt chương 7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6. HỒI QUY VỚI CHUỖI THỜI GIAN</dc:title>
  <dc:creator>Nguyen Quang Dong</dc:creator>
  <cp:lastModifiedBy>Nguyen Quang. Dong</cp:lastModifiedBy>
  <cp:revision>9</cp:revision>
  <dcterms:created xsi:type="dcterms:W3CDTF">2020-05-12T04:28:28Z</dcterms:created>
  <dcterms:modified xsi:type="dcterms:W3CDTF">2022-04-12T06:48:30Z</dcterms:modified>
</cp:coreProperties>
</file>