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2" r:id="rId5"/>
    <p:sldId id="258" r:id="rId6"/>
    <p:sldId id="263" r:id="rId7"/>
    <p:sldId id="264" r:id="rId8"/>
    <p:sldId id="259" r:id="rId9"/>
    <p:sldId id="265" r:id="rId10"/>
    <p:sldId id="266" r:id="rId11"/>
    <p:sldId id="260" r:id="rId12"/>
    <p:sldId id="270" r:id="rId13"/>
    <p:sldId id="261" r:id="rId14"/>
    <p:sldId id="262" r:id="rId15"/>
    <p:sldId id="267" r:id="rId16"/>
    <p:sldId id="271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8257-89A5-B370-D9E5-F032F901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D2B8-8DB8-E8EB-75F2-0A4508AE2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91C-7C25-1AFD-2649-20E78545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F3BF-F6D4-6F0C-89DA-BB26B1DB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C044-C434-0838-CFED-979588E1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A0A2-36E6-92AB-7D02-7D20B9B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A2C1-B28C-3646-6DB1-0E1CC7A1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5F05-E0E5-ADB9-C856-02CF2F7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6E32-4C84-F272-DD23-861DE29A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EF43-EF9D-7EF4-7A0B-ED19E04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348BC-5AE1-1BB3-4521-2FAFACCCB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BC73-08D3-BEA8-196E-1C47DA12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2FA3-41C5-3A79-9EAF-72BECD0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060A-8B65-ACDB-9670-CEF41D6D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83E8D-9AFF-231C-EE99-72759D9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C9B1-AD5A-0BED-18BD-294EE3AF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97D3-56F2-4409-177E-7E5B13B5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E294-F146-EE12-F1DE-4668AD1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541E-F2BB-53F6-0D1B-D8877C4A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0937-5A09-13DD-FC36-72E2B0A4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338F-8123-5920-98D4-363309F5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E200-6C06-C275-924D-F2B082B3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231F-F06B-2ED3-591E-4D7D8BA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2CA8-2D50-7935-FDAE-BFFB1FB4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CEA1-F42A-1CAE-2081-1724C9F4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A427-DC67-1CDF-0734-7E35B0F3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2EF6-EFDF-AB00-0F61-CA84314D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DB1D-3C1D-B727-639D-5AECAB69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6C552-B5CA-F9DC-75EE-344DE38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5F9E-8D2F-B675-1843-09D0857D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C75B-F802-620A-5141-DAB0F60F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7355-6892-67E5-D5C0-F1165962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F1E8F-5C46-8BE1-F0E0-BDF23C77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37B4C-EF1E-9374-4778-60F3D869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FD1F5-0CC6-84C0-A477-FCEA3FC8F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545F7-F5E9-7579-FBE3-8CC40059D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1B7EE-1044-2C0E-3F7C-69D24796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E4BAD-FE9E-D680-CC53-5D3E2FB4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2C1EA-ED65-7A90-1EB6-EE6C47D5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779-EE32-001A-DB6A-2BBFB7A6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5BF1F-60EC-D234-D655-3C22F439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3D5D-C3B4-EC32-3B2F-F9EDE2AD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793E-8D31-7EC3-E2E0-DBDD5C8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BAFC9-C747-3105-1DF7-D091932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26556-4143-B54F-73C8-6F56C13E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571B-ECE4-6CC6-DDCE-F521B161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F33C-40C6-3E6E-F26F-A4CCDFF1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212F-CD74-6484-11B0-4B7521AC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F15CE-1498-A48F-279B-7A1036172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1BFE-F647-E790-AC61-F3A4E7D0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7A31-BDB4-43DE-A9E1-5086BF59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C169-F675-BE9F-00BD-50ECA84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6A01-ADA5-076B-0EFD-060F9584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427BA-5E19-B6C1-0E98-524D564A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DB67-9396-A3A5-823B-8619AB42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FB6A-0A5C-495B-7608-2A0CF543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93BFD-C8C2-DC31-5EDF-369A91EA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74A9-2429-705A-39E1-4122120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BBDF3-EBD0-29B0-532E-7EFDC04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FF7D-A587-DC64-8F20-4B27A0FC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30DB-09FB-D838-3481-011D14CF0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94C7-77A5-411A-929D-900C8766DDC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9833-4584-5C31-073C-2E50DFD06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C0CF-7304-759A-5048-4A9C1D53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9563-3506-40AC-89DA-0D770362F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D710-FD9C-4F24-14E3-F2E39303E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</a:t>
            </a:r>
          </a:p>
        </p:txBody>
      </p:sp>
    </p:spTree>
    <p:extLst>
      <p:ext uri="{BB962C8B-B14F-4D97-AF65-F5344CB8AC3E}">
        <p14:creationId xmlns:p14="http://schemas.microsoft.com/office/powerpoint/2010/main" val="366771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CD30-9C06-FED4-F379-1C7656D4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183"/>
            <a:ext cx="10515600" cy="58651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2:Phân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đôt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1995, Kiel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McClain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vực.Tin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vực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1978,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trình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1981,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1985.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1978,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1981.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dặm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100"/>
              </a:spcBef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nearinc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=0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0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10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3DE887C-89BB-C6B3-D954-3A3F261478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790360"/>
                  </p:ext>
                </p:extLst>
              </p:nvPr>
            </p:nvGraphicFramePr>
            <p:xfrm>
              <a:off x="1485899" y="2901950"/>
              <a:ext cx="9511393" cy="2652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27">
                      <a:extLst>
                        <a:ext uri="{9D8B030D-6E8A-4147-A177-3AD203B41FA5}">
                          <a16:colId xmlns:a16="http://schemas.microsoft.com/office/drawing/2014/main" val="2333620046"/>
                        </a:ext>
                      </a:extLst>
                    </a:gridCol>
                    <a:gridCol w="1252953">
                      <a:extLst>
                        <a:ext uri="{9D8B030D-6E8A-4147-A177-3AD203B41FA5}">
                          <a16:colId xmlns:a16="http://schemas.microsoft.com/office/drawing/2014/main" val="3969350059"/>
                        </a:ext>
                      </a:extLst>
                    </a:gridCol>
                    <a:gridCol w="1295790">
                      <a:extLst>
                        <a:ext uri="{9D8B030D-6E8A-4147-A177-3AD203B41FA5}">
                          <a16:colId xmlns:a16="http://schemas.microsoft.com/office/drawing/2014/main" val="650973826"/>
                        </a:ext>
                      </a:extLst>
                    </a:gridCol>
                    <a:gridCol w="1285081">
                      <a:extLst>
                        <a:ext uri="{9D8B030D-6E8A-4147-A177-3AD203B41FA5}">
                          <a16:colId xmlns:a16="http://schemas.microsoft.com/office/drawing/2014/main" val="113066537"/>
                        </a:ext>
                      </a:extLst>
                    </a:gridCol>
                    <a:gridCol w="1338627">
                      <a:extLst>
                        <a:ext uri="{9D8B030D-6E8A-4147-A177-3AD203B41FA5}">
                          <a16:colId xmlns:a16="http://schemas.microsoft.com/office/drawing/2014/main" val="436776625"/>
                        </a:ext>
                      </a:extLst>
                    </a:gridCol>
                    <a:gridCol w="1307099">
                      <a:extLst>
                        <a:ext uri="{9D8B030D-6E8A-4147-A177-3AD203B41FA5}">
                          <a16:colId xmlns:a16="http://schemas.microsoft.com/office/drawing/2014/main" val="1462449038"/>
                        </a:ext>
                      </a:extLst>
                    </a:gridCol>
                    <a:gridCol w="905508">
                      <a:extLst>
                        <a:ext uri="{9D8B030D-6E8A-4147-A177-3AD203B41FA5}">
                          <a16:colId xmlns:a16="http://schemas.microsoft.com/office/drawing/2014/main" val="264515270"/>
                        </a:ext>
                      </a:extLst>
                    </a:gridCol>
                    <a:gridCol w="905508">
                      <a:extLst>
                        <a:ext uri="{9D8B030D-6E8A-4147-A177-3AD203B41FA5}">
                          <a16:colId xmlns:a16="http://schemas.microsoft.com/office/drawing/2014/main" val="348246634"/>
                        </a:ext>
                      </a:extLst>
                    </a:gridCol>
                  </a:tblGrid>
                  <a:tr h="366183">
                    <a:tc gridSpan="8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Tác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động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của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vị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trí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lò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đốt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rác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đến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giá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nhà-biến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phụ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thuộc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rprice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129773"/>
                      </a:ext>
                    </a:extLst>
                  </a:tr>
                  <a:tr h="366183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Biến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độc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lập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Hệ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chặn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nearinc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Y81*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nearinc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Biến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kiểm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soát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277340"/>
                      </a:ext>
                    </a:extLst>
                  </a:tr>
                  <a:tr h="36618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MH1-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82517,23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(2,727)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18790,29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(4050,07)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-18824,37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(4875,32)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-1186,390</a:t>
                          </a:r>
                        </a:p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(7456,65)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Không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có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420647"/>
                      </a:ext>
                    </a:extLst>
                  </a:tr>
                  <a:tr h="36618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MH2-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Ln(price)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89116,54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(2406,05)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21321,04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(3443,63)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9397,94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(4812,22)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-21920,27</a:t>
                          </a:r>
                        </a:p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(6359,75)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Age, age</a:t>
                          </a:r>
                          <a:r>
                            <a:rPr lang="en-US" sz="1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427183"/>
                      </a:ext>
                    </a:extLst>
                  </a:tr>
                  <a:tr h="366183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MH3-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Ln(price)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13807,67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(11166,6)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1392848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(2798,75)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3780,34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(4453,42)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-14177,93</a:t>
                          </a:r>
                        </a:p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(4987,27)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Age, age</a:t>
                          </a:r>
                          <a:r>
                            <a:rPr lang="en-US" sz="1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</a:t>
                          </a:r>
                          <a:r>
                            <a:rPr lang="en-US" sz="1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land, area, rooms, </a:t>
                          </a:r>
                          <a:r>
                            <a:rPr lang="en-US" sz="1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bathhs</a:t>
                          </a:r>
                          <a:r>
                            <a:rPr lang="en-US" sz="1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4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3DE887C-89BB-C6B3-D954-3A3F261478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790360"/>
                  </p:ext>
                </p:extLst>
              </p:nvPr>
            </p:nvGraphicFramePr>
            <p:xfrm>
              <a:off x="1485899" y="2901950"/>
              <a:ext cx="9511393" cy="2652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27">
                      <a:extLst>
                        <a:ext uri="{9D8B030D-6E8A-4147-A177-3AD203B41FA5}">
                          <a16:colId xmlns:a16="http://schemas.microsoft.com/office/drawing/2014/main" val="2333620046"/>
                        </a:ext>
                      </a:extLst>
                    </a:gridCol>
                    <a:gridCol w="1252953">
                      <a:extLst>
                        <a:ext uri="{9D8B030D-6E8A-4147-A177-3AD203B41FA5}">
                          <a16:colId xmlns:a16="http://schemas.microsoft.com/office/drawing/2014/main" val="3969350059"/>
                        </a:ext>
                      </a:extLst>
                    </a:gridCol>
                    <a:gridCol w="1295790">
                      <a:extLst>
                        <a:ext uri="{9D8B030D-6E8A-4147-A177-3AD203B41FA5}">
                          <a16:colId xmlns:a16="http://schemas.microsoft.com/office/drawing/2014/main" val="650973826"/>
                        </a:ext>
                      </a:extLst>
                    </a:gridCol>
                    <a:gridCol w="1285081">
                      <a:extLst>
                        <a:ext uri="{9D8B030D-6E8A-4147-A177-3AD203B41FA5}">
                          <a16:colId xmlns:a16="http://schemas.microsoft.com/office/drawing/2014/main" val="113066537"/>
                        </a:ext>
                      </a:extLst>
                    </a:gridCol>
                    <a:gridCol w="1338627">
                      <a:extLst>
                        <a:ext uri="{9D8B030D-6E8A-4147-A177-3AD203B41FA5}">
                          <a16:colId xmlns:a16="http://schemas.microsoft.com/office/drawing/2014/main" val="436776625"/>
                        </a:ext>
                      </a:extLst>
                    </a:gridCol>
                    <a:gridCol w="1307099">
                      <a:extLst>
                        <a:ext uri="{9D8B030D-6E8A-4147-A177-3AD203B41FA5}">
                          <a16:colId xmlns:a16="http://schemas.microsoft.com/office/drawing/2014/main" val="1462449038"/>
                        </a:ext>
                      </a:extLst>
                    </a:gridCol>
                    <a:gridCol w="905508">
                      <a:extLst>
                        <a:ext uri="{9D8B030D-6E8A-4147-A177-3AD203B41FA5}">
                          <a16:colId xmlns:a16="http://schemas.microsoft.com/office/drawing/2014/main" val="264515270"/>
                        </a:ext>
                      </a:extLst>
                    </a:gridCol>
                    <a:gridCol w="905508">
                      <a:extLst>
                        <a:ext uri="{9D8B030D-6E8A-4147-A177-3AD203B41FA5}">
                          <a16:colId xmlns:a16="http://schemas.microsoft.com/office/drawing/2014/main" val="348246634"/>
                        </a:ext>
                      </a:extLst>
                    </a:gridCol>
                  </a:tblGrid>
                  <a:tr h="366183">
                    <a:tc gridSpan="8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Tác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động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của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vị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trí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lò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đốt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rác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đến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giá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nhà-biến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phụ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thuộc</a:t>
                          </a:r>
                          <a:r>
                            <a:rPr lang="en-US" sz="1600" dirty="0"/>
                            <a:t> </a:t>
                          </a:r>
                          <a:r>
                            <a:rPr lang="en-US" sz="1600" dirty="0" err="1"/>
                            <a:t>rprice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1297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Biến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độc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lập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Hệ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chặn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nearinc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Y81*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nearinc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Biến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kiểm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soát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8993" t="-74118" r="-2685" b="-35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2773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MH1-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82517,23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(2,727)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18790,29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(4050,07)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-18824,37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(4875,32)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-1186,390</a:t>
                          </a:r>
                        </a:p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(7456,65)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Không</a:t>
                          </a:r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có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4206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MH2-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Ln(price)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89116,54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(2406,05)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21321,04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(3443,63)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9397,94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(4812,22)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-21920,27</a:t>
                          </a:r>
                        </a:p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(6359,75)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Age, age</a:t>
                          </a:r>
                          <a:r>
                            <a:rPr lang="en-US" sz="1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42718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MH3-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Ln(price)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13807,67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(11166,6)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1392848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(2798,75)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3780,34</a:t>
                          </a:r>
                        </a:p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(4453,42)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-14177,93</a:t>
                          </a:r>
                        </a:p>
                        <a:p>
                          <a:r>
                            <a:rPr lang="en-US" sz="1400" dirty="0"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(4987,27)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Age, age</a:t>
                          </a:r>
                          <a:r>
                            <a:rPr lang="en-US" sz="1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sz="1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inst</a:t>
                          </a:r>
                          <a:r>
                            <a:rPr lang="en-US" sz="1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land, area, rooms, </a:t>
                          </a:r>
                          <a:r>
                            <a:rPr lang="en-US" sz="1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bathhs</a:t>
                          </a:r>
                          <a:r>
                            <a:rPr lang="en-US" sz="14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0,660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7404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01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272"/>
            <a:ext cx="10515600" cy="37555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(Fix Effects Models)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6621"/>
                <a:ext cx="10515600" cy="606606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=1,2,..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                               (5)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FE.1: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FE.2: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(cross sections)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FE.3: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hảo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FE.4: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đòi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hỏi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nội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1-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chệc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chệch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(4),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vững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        ∞. 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FE.5: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FE.6: Cov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FE1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FE6,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chệch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FE.7: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độ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ng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ph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ố 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nh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ư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6621"/>
                <a:ext cx="10515600" cy="6066065"/>
              </a:xfrm>
              <a:blipFill>
                <a:blip r:embed="rId2"/>
                <a:stretch>
                  <a:fillRect l="-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22DBFF-B651-E0E6-C73D-08EDF670FC24}"/>
              </a:ext>
            </a:extLst>
          </p:cNvPr>
          <p:cNvCxnSpPr/>
          <p:nvPr/>
        </p:nvCxnSpPr>
        <p:spPr>
          <a:xfrm>
            <a:off x="8229600" y="5282293"/>
            <a:ext cx="310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7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09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(Fix Effects Models)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5850"/>
                <a:ext cx="10515600" cy="509111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                                                                 (5)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(6)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đ</m:t>
                              </m:r>
                              <m:r>
                                <m:rPr>
                                  <m:brk m:alnAt="7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ố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ớ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ấ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ả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quan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thu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ộ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th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ự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th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ể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th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ứ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ng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ượ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ạ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;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LSDV (Least squares Dummy Variable)</a:t>
                </a:r>
                <a:r>
                  <a:rPr lang="en-US" sz="1100" b="0" i="0" dirty="0">
                    <a:solidFill>
                      <a:srgbClr val="1C1917"/>
                    </a:solidFill>
                    <a:effectLst/>
                    <a:latin typeface="-apple-system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=…=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en-US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gộp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(6)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k+m-1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khăn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5850"/>
                <a:ext cx="10515600" cy="5091113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7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49802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9279"/>
                <a:ext cx="10515600" cy="5733595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mất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cặn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bình theo thời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cho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ừ</m:t>
                    </m:r>
                    <m:r>
                      <m:rPr>
                        <m:sty m:val="p"/>
                      </m:rP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ng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ể: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6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6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6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6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6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nary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num>
                      <m:den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6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6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6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6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6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6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6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nary>
                          </m:e>
                          <m:sub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num>
                      <m:den>
                        <m:r>
                          <a:rPr lang="en-US" sz="6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(7)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khử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Y.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(within transformation).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6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(7)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(8),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quan sát được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(8)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POLS.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POLS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khử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(fixed effects estimator)/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(within estimator).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(9)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(8), ta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 </m:t>
                    </m:r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(10)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(9)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(10)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khử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(9), (10),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nhóm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(between estimator).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9279"/>
                <a:ext cx="10515600" cy="5733595"/>
              </a:xfrm>
              <a:blipFill>
                <a:blip r:embed="rId2"/>
                <a:stretch>
                  <a:fillRect l="-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88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09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5222"/>
                <a:ext cx="10515600" cy="522174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(11).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(11)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“between estimator”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(10)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(11)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(n=2). Trong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n&gt;2,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tùy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u.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Tóm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(8)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POLS;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(9), (10), (11)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OLS.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(9), (10)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(11),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m×n-k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khử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do.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m×n-m-k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=n(m-1)-k.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5222"/>
                <a:ext cx="10515600" cy="5221742"/>
              </a:xfrm>
              <a:blipFill>
                <a:blip r:embed="rId2"/>
                <a:stretch>
                  <a:fillRect l="-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9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161E-B772-8E03-396B-B02ED3CF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3.Mô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3770"/>
                <a:ext cx="10515600" cy="5709103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đòi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hỏi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ngoài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14:m>
                  <m:oMath xmlns:m="http://schemas.openxmlformats.org/officeDocument/2006/math">
                    <m:r>
                      <a:rPr lang="en-US" sz="6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chăn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(12)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RE.1: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tơ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RE.2: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(cross section)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RE.3: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hảo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RE.4: </a:t>
                </a:r>
                <a14:m>
                  <m:oMath xmlns:m="http://schemas.openxmlformats.org/officeDocument/2006/math">
                    <m:r>
                      <a:rPr lang="en-US" sz="6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6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6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then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chốt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FE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RE.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6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RE.5: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6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6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6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6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6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6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6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6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6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6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6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6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RE.6: Cov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RE.7: </a:t>
                </a:r>
                <a14:m>
                  <m:oMath xmlns:m="http://schemas.openxmlformats.org/officeDocument/2006/math">
                    <m:r>
                      <a:rPr lang="en-US" sz="6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6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Dễ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6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n-US" sz="6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6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6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6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6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ct val="140000"/>
                  </a:lnSpc>
                  <a:spcBef>
                    <a:spcPts val="100"/>
                  </a:spcBef>
                  <a:buNone/>
                </a:pP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RE.1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RE.7,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vững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tiệm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đủ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nữa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tiệm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RF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6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3770"/>
                <a:ext cx="10515600" cy="5709103"/>
              </a:xfrm>
              <a:blipFill>
                <a:blip r:embed="rId2"/>
                <a:stretch>
                  <a:fillRect l="-406" r="-348" b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53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161E-B772-8E03-396B-B02ED3CF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3.Mô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OLS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vững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ngâu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d>
                      <m:d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d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trình (12)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GLS,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acc>
                          <m:accPr>
                            <m:chr m:val="̅"/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5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acc>
                          <m:accPr>
                            <m:chr m:val="̅"/>
                            <m:ctrlPr>
                              <a:rPr lang="en-US" sz="5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acc>
                          <m:accPr>
                            <m:chr m:val="̅"/>
                            <m:ctrlPr>
                              <a:rPr lang="en-US" sz="5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5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5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eqArr>
                              <m:eqArrPr>
                                <m:ctrlP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sSubSup>
                                  <m:sSubSupPr>
                                    <m:ctrlP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sub>
                                  <m:sup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  <m:sup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eqArr>
                          </m:e>
                        </m:rad>
                      </m:den>
                    </m:f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(13)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trình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(13),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sz="5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𝐹𝐸</m:t>
                        </m:r>
                      </m:sub>
                    </m:sSub>
                  </m:oMath>
                </a14:m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n-US" sz="5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tơ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FE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RE.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chệch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Hausman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FE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5200" b="0" dirty="0">
                    <a:highlight>
                      <a:srgbClr val="FFFF00"/>
                    </a:highlight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5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5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5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m:rPr>
                        <m:nor/>
                      </m:rPr>
                      <a:rPr lang="en-US" sz="5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5200" b="0" i="0" dirty="0" smtClean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5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5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52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5200" b="0" dirty="0">
                  <a:highlight>
                    <a:srgbClr val="FFFF00"/>
                  </a:highlight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-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bác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m:rPr>
                        <m:nor/>
                      </m:rPr>
                      <a:rPr lang="en-US" sz="52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5200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5200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à </m:t>
                    </m:r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vững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𝑅𝐸</m:t>
                        </m:r>
                      </m:sub>
                    </m:sSub>
                    <m:r>
                      <m:rPr>
                        <m:nor/>
                      </m:rPr>
                      <a:rPr lang="en-US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vì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sz="5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-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bác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𝐹𝐸</m:t>
                        </m:r>
                      </m:sub>
                    </m:sSub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do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FE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-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5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ê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5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𝐹𝐸</m:t>
                                </m:r>
                              </m:sub>
                            </m:s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5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𝑅𝐸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5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5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sub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𝐸𝐹</m:t>
                                </m:r>
                              </m:sub>
                            </m:s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5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5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5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sub>
                                <m:r>
                                  <a:rPr lang="en-US" sz="5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US" sz="5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5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𝐹𝐸</m:t>
                        </m:r>
                      </m:sub>
                    </m:sSub>
                    <m:r>
                      <m:rPr>
                        <m:nor/>
                      </m:rPr>
                      <a:rPr lang="en-US" sz="5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52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5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5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𝑅𝐸</m:t>
                        </m:r>
                      </m:sub>
                    </m:sSub>
                    <m:r>
                      <a:rPr lang="en-US" sz="5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5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5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5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5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5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5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  <a:blipFill>
                <a:blip r:embed="rId2"/>
                <a:stretch>
                  <a:fillRect l="-58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77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161E-B772-8E03-396B-B02ED3CF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3.Mô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đòi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hỏi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ngoài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chăn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(12)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RF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RF.1: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RF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ngụ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ý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i="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mạnh</a:t>
                </a:r>
                <a:r>
                  <a: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22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161E-B772-8E03-396B-B02ED3CF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3.Mô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rõ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đòi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hỏi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ty,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quốc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,…).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RE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xu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hướng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hấp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lường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khăn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ý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Trong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FE.   </a:t>
                </a:r>
              </a:p>
              <a:p>
                <a:pPr marL="342900" indent="-342900">
                  <a:buAutoNum type="alphaLcParenR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POLS, FE hay RF?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gộp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POLS.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Hausman.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RE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FE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bị bác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Fixed Effect;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chưa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bác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Random </a:t>
                </a:r>
                <a:r>
                  <a:rPr lang="en-US" sz="160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Effec</a:t>
                </a:r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Sample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2FFB1-DAC1-BEA1-D7C5-94438CDD3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3771"/>
                <a:ext cx="10515600" cy="5393192"/>
              </a:xfrm>
              <a:blipFill>
                <a:blip r:embed="rId2"/>
                <a:stretch>
                  <a:fillRect l="-348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A722-7603-1DC6-F214-7A968A6D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4922-0C41-FA9D-B65B-59CCACF9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 Data;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 Data;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1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45DA-A6CB-89AC-40B6-1C88AC17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37921-9A3F-0484-3AB3-F84F6D409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Series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 Data+ Time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Sieries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Panel Models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37921-9A3F-0484-3AB3-F84F6D409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1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4922-0C41-FA9D-B65B-59CCACF9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536"/>
            <a:ext cx="10515600" cy="5156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1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 series and cross-sectional element).  </a:t>
            </a:r>
          </a:p>
          <a:p>
            <a:pPr algn="just">
              <a:lnSpc>
                <a:spcPct val="120000"/>
              </a:lnSpc>
              <a:spcBef>
                <a:spcPts val="10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10000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10000×12×4.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(PCI),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2012-2022.      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123AEA-0730-B514-F42B-CC9B9D3C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0482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46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07"/>
            <a:ext cx="10515600" cy="380073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CD30-9C06-FED4-F379-1C7656D4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ts val="3000"/>
              </a:lnSpc>
              <a:spcBef>
                <a:spcPts val="10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3000"/>
              </a:lnSpc>
              <a:spcBef>
                <a:spcPts val="10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A8E7ED-C12E-2EC4-D6F8-C33577D42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2924"/>
              </p:ext>
            </p:extLst>
          </p:nvPr>
        </p:nvGraphicFramePr>
        <p:xfrm>
          <a:off x="4220936" y="644981"/>
          <a:ext cx="6760028" cy="3673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576">
                  <a:extLst>
                    <a:ext uri="{9D8B030D-6E8A-4147-A177-3AD203B41FA5}">
                      <a16:colId xmlns:a16="http://schemas.microsoft.com/office/drawing/2014/main" val="2962376672"/>
                    </a:ext>
                  </a:extLst>
                </a:gridCol>
                <a:gridCol w="1265576">
                  <a:extLst>
                    <a:ext uri="{9D8B030D-6E8A-4147-A177-3AD203B41FA5}">
                      <a16:colId xmlns:a16="http://schemas.microsoft.com/office/drawing/2014/main" val="2834437998"/>
                    </a:ext>
                  </a:extLst>
                </a:gridCol>
                <a:gridCol w="432148">
                  <a:extLst>
                    <a:ext uri="{9D8B030D-6E8A-4147-A177-3AD203B41FA5}">
                      <a16:colId xmlns:a16="http://schemas.microsoft.com/office/drawing/2014/main" val="3147131002"/>
                    </a:ext>
                  </a:extLst>
                </a:gridCol>
                <a:gridCol w="1265576">
                  <a:extLst>
                    <a:ext uri="{9D8B030D-6E8A-4147-A177-3AD203B41FA5}">
                      <a16:colId xmlns:a16="http://schemas.microsoft.com/office/drawing/2014/main" val="2152488971"/>
                    </a:ext>
                  </a:extLst>
                </a:gridCol>
                <a:gridCol w="1265576">
                  <a:extLst>
                    <a:ext uri="{9D8B030D-6E8A-4147-A177-3AD203B41FA5}">
                      <a16:colId xmlns:a16="http://schemas.microsoft.com/office/drawing/2014/main" val="3483210968"/>
                    </a:ext>
                  </a:extLst>
                </a:gridCol>
                <a:gridCol w="1265576">
                  <a:extLst>
                    <a:ext uri="{9D8B030D-6E8A-4147-A177-3AD203B41FA5}">
                      <a16:colId xmlns:a16="http://schemas.microsoft.com/office/drawing/2014/main" val="3758049646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Năm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72878206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ty 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6762704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ty 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34153521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79161264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B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28070342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B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1620866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B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896555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C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49003013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C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23575218"/>
                  </a:ext>
                </a:extLst>
              </a:tr>
              <a:tr h="367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 C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24742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66E14-7C0A-DE4D-9B73-2E340D328463}"/>
                  </a:ext>
                </a:extLst>
              </p:cNvPr>
              <p:cNvSpPr txBox="1"/>
              <p:nvPr/>
            </p:nvSpPr>
            <p:spPr>
              <a:xfrm>
                <a:off x="163286" y="4318911"/>
                <a:ext cx="11609614" cy="20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(1).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=1,2,…m; t=1,2,…n.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t=1,2,…n,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=1,2,…m.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chẳng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giờ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  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tham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gắn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thuần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66E14-7C0A-DE4D-9B73-2E340D32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6" y="4318911"/>
                <a:ext cx="11609614" cy="2013180"/>
              </a:xfrm>
              <a:prstGeom prst="rect">
                <a:avLst/>
              </a:prstGeom>
              <a:blipFill>
                <a:blip r:embed="rId2"/>
                <a:stretch>
                  <a:fillRect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9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604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CD30-9C06-FED4-F379-1C7656D4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730"/>
            <a:ext cx="10515600" cy="524623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lập:dữ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khẳng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2023.      </a:t>
            </a:r>
          </a:p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ts val="3000"/>
              </a:lnSpc>
              <a:spcBef>
                <a:spcPts val="10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ts val="3000"/>
              </a:lnSpc>
              <a:spcBef>
                <a:spcPts val="10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1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557"/>
                <a:ext cx="10515600" cy="4658406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(1)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bao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gắn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t;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đòi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hỏi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ngoại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chệch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𝑗𝑠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ts val="3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hảo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ts val="3000"/>
                  </a:lnSpc>
                  <a:spcBef>
                    <a:spcPts val="100"/>
                  </a:spcBef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chồng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véc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m×n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Sau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trình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OLS.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gộp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nghiêm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557"/>
                <a:ext cx="10515600" cy="4658406"/>
              </a:xfrm>
              <a:blipFill>
                <a:blip r:embed="rId2"/>
                <a:stretch>
                  <a:fillRect l="-232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1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3EE2-C5C8-C706-006D-2369C2C7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78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CD30-9C06-FED4-F379-1C7656D4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121"/>
            <a:ext cx="10515600" cy="4878842"/>
          </a:xfrm>
        </p:spPr>
        <p:txBody>
          <a:bodyPr>
            <a:normAutofit/>
          </a:bodyPr>
          <a:lstStyle/>
          <a:p>
            <a:pPr algn="just">
              <a:lnSpc>
                <a:spcPts val="3000"/>
              </a:lnSpc>
              <a:spcBef>
                <a:spcPts val="100"/>
              </a:spcBef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gộp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3000"/>
              </a:lnSpc>
              <a:spcBef>
                <a:spcPts val="100"/>
              </a:spcBef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(ii)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T, 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(iii)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chệch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203883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1183"/>
                <a:ext cx="10515600" cy="472213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1600" dirty="0" err="1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16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lời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chênh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𝑤𝑎𝑔𝑒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𝑒𝑑𝑢𝑐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𝑒𝑑𝑢𝑐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𝑒𝑥𝑝𝑒𝑟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𝑒𝑥𝑝𝑒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𝑓𝑒𝑚𝑎𝑙𝑒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𝑓𝑒𝑚𝑎𝑙𝑒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Wage: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tiền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lương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giờ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gộp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1978 (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1985.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𝑤𝑎𝑔𝑒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=0,459+0,118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85+0,07447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𝑒𝑑𝑢𝑐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+0,0185 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𝑒𝑑𝑢𝑐</m:t>
                    </m:r>
                  </m:oMath>
                </a14:m>
                <a:r>
                  <a:rPr lang="en-US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(se)              (0,093)   (0,124)        (0,0067)               (0,0094)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+0,0296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𝑒𝑥𝑝𝑒𝑟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−0,00004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𝑒𝑥𝑝𝑒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+0,202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−0,317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𝑓𝑒𝑚𝑎𝑙𝑒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+0,085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𝑓𝑒𝑚𝑎𝑙𝑒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n=1084,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(0,0036)               (0,00008)              (0,030)                (0,037)                (0,051)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=0,426,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=0,422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100"/>
                  </a:spcBef>
                  <a:buNone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gì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8CD30-9C06-FED4-F379-1C7656D4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1183"/>
                <a:ext cx="10515600" cy="4722132"/>
              </a:xfrm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8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4385</Words>
  <Application>Microsoft Office PowerPoint</Application>
  <PresentationFormat>Widescreen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PANEL DATA</vt:lpstr>
      <vt:lpstr>LEARNING OUTCOMES</vt:lpstr>
      <vt:lpstr>PowerPoint Presentation</vt:lpstr>
      <vt:lpstr>Số liệu mảng là gì và vì sao phải sử dụng?</vt:lpstr>
      <vt:lpstr>Kỹ thuật số liệu mảng là gì và vì sao phải sử dụng?</vt:lpstr>
      <vt:lpstr>Kỹ thuật số liệu mảng là gì và vì sao phải sử dụng?</vt:lpstr>
      <vt:lpstr>1. Dữ liệu chéo độc lập gộp theo thời gian, phương pháp ước lượng gộp (POLS)</vt:lpstr>
      <vt:lpstr>1. Dữ liệu chéo độc lập gộp theo thời gian, phương pháp ước lượng gộp (POLS)</vt:lpstr>
      <vt:lpstr>PowerPoint Presentation</vt:lpstr>
      <vt:lpstr>PowerPoint Presentation</vt:lpstr>
      <vt:lpstr>2. Mô hình tác động cố định (Fix Effects Models)</vt:lpstr>
      <vt:lpstr>2. Mô hình tác động cố định (Fix Effects Models)</vt:lpstr>
      <vt:lpstr>Mô hình tác động cố định</vt:lpstr>
      <vt:lpstr>Mô hình tác động cố định</vt:lpstr>
      <vt:lpstr>3.Mô hình tác động ngẫu nhiên</vt:lpstr>
      <vt:lpstr>3.Mô hình tác động ngẫu nhiên</vt:lpstr>
      <vt:lpstr>3.Mô hình tác động ngẫu nhiên RF</vt:lpstr>
      <vt:lpstr>3.Mô hình tác động cố định hay tác động ngẫu nhiên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DATA</dc:title>
  <dc:creator>Nguyen Quang. Dong</dc:creator>
  <cp:lastModifiedBy>Truong Ngoc Thuy Trang</cp:lastModifiedBy>
  <cp:revision>27</cp:revision>
  <dcterms:created xsi:type="dcterms:W3CDTF">2023-08-14T01:23:33Z</dcterms:created>
  <dcterms:modified xsi:type="dcterms:W3CDTF">2023-09-24T16:22:39Z</dcterms:modified>
</cp:coreProperties>
</file>