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8" r:id="rId3"/>
    <p:sldId id="299" r:id="rId4"/>
    <p:sldId id="257" r:id="rId5"/>
    <p:sldId id="259" r:id="rId6"/>
    <p:sldId id="260" r:id="rId7"/>
    <p:sldId id="302" r:id="rId8"/>
    <p:sldId id="261" r:id="rId9"/>
    <p:sldId id="262" r:id="rId10"/>
    <p:sldId id="264" r:id="rId11"/>
    <p:sldId id="301" r:id="rId12"/>
    <p:sldId id="300"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97" r:id="rId26"/>
    <p:sldId id="298" r:id="rId27"/>
    <p:sldId id="278" r:id="rId28"/>
    <p:sldId id="279" r:id="rId29"/>
    <p:sldId id="282" r:id="rId30"/>
    <p:sldId id="283" r:id="rId31"/>
    <p:sldId id="280" r:id="rId32"/>
    <p:sldId id="281"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6AEABC-1BD8-47B3-B5AF-667714677ED8}" type="datetimeFigureOut">
              <a:rPr lang="vi-VN" smtClean="0"/>
              <a:t>01/10/2023</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8C365-6F2E-40F6-861A-8D1EBEA03460}" type="slidenum">
              <a:rPr lang="vi-VN" smtClean="0"/>
              <a:t>‹#›</a:t>
            </a:fld>
            <a:endParaRPr lang="vi-VN"/>
          </a:p>
        </p:txBody>
      </p:sp>
    </p:spTree>
    <p:extLst>
      <p:ext uri="{BB962C8B-B14F-4D97-AF65-F5344CB8AC3E}">
        <p14:creationId xmlns:p14="http://schemas.microsoft.com/office/powerpoint/2010/main" val="36175759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79965-B4BC-46C3-ADE2-A41B884401D5}" type="datetimeFigureOut">
              <a:rPr lang="vi-VN" smtClean="0"/>
              <a:t>01/10/2023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F0E1B2-AFF7-489A-A5D1-03C631434316}" type="slidenum">
              <a:rPr lang="vi-VN" smtClean="0"/>
              <a:t>‹#›</a:t>
            </a:fld>
            <a:endParaRPr lang="vi-VN"/>
          </a:p>
        </p:txBody>
      </p:sp>
    </p:spTree>
    <p:extLst>
      <p:ext uri="{BB962C8B-B14F-4D97-AF65-F5344CB8AC3E}">
        <p14:creationId xmlns:p14="http://schemas.microsoft.com/office/powerpoint/2010/main" val="286042798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26F0E1B2-AFF7-489A-A5D1-03C631434316}" type="slidenum">
              <a:rPr lang="vi-VN" smtClean="0"/>
              <a:t>1</a:t>
            </a:fld>
            <a:endParaRPr lang="vi-VN"/>
          </a:p>
        </p:txBody>
      </p:sp>
      <p:sp>
        <p:nvSpPr>
          <p:cNvPr id="5" name="Date Placeholder 4"/>
          <p:cNvSpPr>
            <a:spLocks noGrp="1"/>
          </p:cNvSpPr>
          <p:nvPr>
            <p:ph type="dt" idx="11"/>
          </p:nvPr>
        </p:nvSpPr>
        <p:spPr/>
        <p:txBody>
          <a:bodyPr/>
          <a:lstStyle/>
          <a:p>
            <a:fld id="{A4CD44D7-E67C-4813-B6B3-A9944FE665DF}" type="datetime1">
              <a:rPr lang="vi-VN" smtClean="0"/>
              <a:t>01/10/2023</a:t>
            </a:fld>
            <a:endParaRPr lang="vi-VN"/>
          </a:p>
        </p:txBody>
      </p:sp>
      <p:sp>
        <p:nvSpPr>
          <p:cNvPr id="6" name="Footer Placeholder 5"/>
          <p:cNvSpPr>
            <a:spLocks noGrp="1"/>
          </p:cNvSpPr>
          <p:nvPr>
            <p:ph type="ftr" sz="quarter" idx="12"/>
          </p:nvPr>
        </p:nvSpPr>
        <p:spPr/>
        <p:txBody>
          <a:bodyPr/>
          <a:lstStyle/>
          <a:p>
            <a:endParaRPr lang="vi-VN"/>
          </a:p>
        </p:txBody>
      </p:sp>
    </p:spTree>
    <p:extLst>
      <p:ext uri="{BB962C8B-B14F-4D97-AF65-F5344CB8AC3E}">
        <p14:creationId xmlns:p14="http://schemas.microsoft.com/office/powerpoint/2010/main" val="388811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A44AF7EE-CAAC-40A2-AB97-8B36967CE82D}" type="datetime1">
              <a:rPr lang="vi-VN" smtClean="0"/>
              <a:t>01/10/2023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51276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C7A59BB1-8F69-446A-B8AC-BD8D41F2DFE7}" type="datetime1">
              <a:rPr lang="vi-VN" smtClean="0"/>
              <a:t>01/10/2023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429292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59E0EEB-855E-454B-98E8-1D24636C8983}" type="datetime1">
              <a:rPr lang="vi-VN" smtClean="0"/>
              <a:t>01/10/2023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274593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BD591AC-9C74-414E-9211-2FEFAC7B8892}" type="datetime1">
              <a:rPr lang="vi-VN" smtClean="0"/>
              <a:t>01/10/2023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35056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96F28-2511-42F7-8409-327B19DF87D4}" type="datetime1">
              <a:rPr lang="vi-VN" smtClean="0"/>
              <a:t>01/10/2023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314631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95B196B6-4529-49CA-A77F-F08E2EFC4220}" type="datetime1">
              <a:rPr lang="vi-VN" smtClean="0"/>
              <a:t>01/10/2023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50486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E0614E68-CE7F-47B5-81D0-FCD9C1FE2EEC}" type="datetime1">
              <a:rPr lang="vi-VN" smtClean="0"/>
              <a:t>01/10/2023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73860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4F8D5AEE-34B1-418F-8DC2-DF729F005FF7}" type="datetime1">
              <a:rPr lang="vi-VN" smtClean="0"/>
              <a:t>01/10/2023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403327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B9D74-6A8A-4A12-8027-E07BDD4694E0}" type="datetime1">
              <a:rPr lang="vi-VN" smtClean="0"/>
              <a:t>01/10/2023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2484909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2FA3C-86B9-4CAE-9599-C56908277C7F}" type="datetime1">
              <a:rPr lang="vi-VN" smtClean="0"/>
              <a:t>01/10/2023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314742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C785E-DAF6-48BD-A558-3EDADD1083AD}" type="datetime1">
              <a:rPr lang="vi-VN" smtClean="0"/>
              <a:t>01/10/2023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9862341-7768-413E-B489-B1A08FD23FEC}" type="slidenum">
              <a:rPr lang="vi-VN" smtClean="0"/>
              <a:t>‹#›</a:t>
            </a:fld>
            <a:endParaRPr lang="vi-VN"/>
          </a:p>
        </p:txBody>
      </p:sp>
    </p:spTree>
    <p:extLst>
      <p:ext uri="{BB962C8B-B14F-4D97-AF65-F5344CB8AC3E}">
        <p14:creationId xmlns:p14="http://schemas.microsoft.com/office/powerpoint/2010/main" val="61452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B61DB-5051-4932-8C45-94E0013FA8AC}" type="datetime1">
              <a:rPr lang="vi-VN" smtClean="0"/>
              <a:t>01/10/2023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62341-7768-413E-B489-B1A08FD23FEC}" type="slidenum">
              <a:rPr lang="vi-VN" smtClean="0"/>
              <a:t>‹#›</a:t>
            </a:fld>
            <a:endParaRPr lang="vi-VN"/>
          </a:p>
        </p:txBody>
      </p:sp>
    </p:spTree>
    <p:extLst>
      <p:ext uri="{BB962C8B-B14F-4D97-AF65-F5344CB8AC3E}">
        <p14:creationId xmlns:p14="http://schemas.microsoft.com/office/powerpoint/2010/main" val="3904164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err="1"/>
              <a:t>Chương</a:t>
            </a:r>
            <a:r>
              <a:rPr lang="en-US" b="1" i="1" dirty="0"/>
              <a:t> </a:t>
            </a:r>
            <a:r>
              <a:rPr lang="vi-VN" b="1" i="1" dirty="0"/>
              <a:t>5</a:t>
            </a:r>
            <a:br>
              <a:rPr lang="vi-VN" dirty="0"/>
            </a:br>
            <a:r>
              <a:rPr lang="en-US" b="1" dirty="0">
                <a:solidFill>
                  <a:srgbClr val="002060"/>
                </a:solidFill>
              </a:rPr>
              <a:t>CHUỖI THỜI GIAN</a:t>
            </a:r>
            <a:br>
              <a:rPr lang="vi-VN" dirty="0">
                <a:solidFill>
                  <a:srgbClr val="002060"/>
                </a:solidFill>
              </a:rPr>
            </a:br>
            <a:r>
              <a:rPr lang="en-US" b="1" dirty="0">
                <a:solidFill>
                  <a:srgbClr val="002060"/>
                </a:solidFill>
              </a:rPr>
              <a:t>LÀM TRƠN VÀ NGOẠI SUY CHUỖI THỜI GIAN</a:t>
            </a:r>
            <a:endParaRPr lang="vi-VN" dirty="0">
              <a:solidFill>
                <a:srgbClr val="002060"/>
              </a:solidFill>
            </a:endParaRPr>
          </a:p>
        </p:txBody>
      </p:sp>
      <p:sp>
        <p:nvSpPr>
          <p:cNvPr id="3" name="Slide Number Placeholder 2"/>
          <p:cNvSpPr>
            <a:spLocks noGrp="1"/>
          </p:cNvSpPr>
          <p:nvPr>
            <p:ph type="sldNum" sz="quarter" idx="12"/>
          </p:nvPr>
        </p:nvSpPr>
        <p:spPr/>
        <p:txBody>
          <a:bodyPr/>
          <a:lstStyle/>
          <a:p>
            <a:fld id="{C9862341-7768-413E-B489-B1A08FD23FEC}" type="slidenum">
              <a:rPr lang="vi-VN" smtClean="0"/>
              <a:t>1</a:t>
            </a:fld>
            <a:endParaRPr lang="vi-VN"/>
          </a:p>
        </p:txBody>
      </p:sp>
    </p:spTree>
    <p:extLst>
      <p:ext uri="{BB962C8B-B14F-4D97-AF65-F5344CB8AC3E}">
        <p14:creationId xmlns:p14="http://schemas.microsoft.com/office/powerpoint/2010/main" val="299179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br>
              <a:rPr lang="vi-VN" b="1" dirty="0"/>
            </a:br>
            <a:r>
              <a:rPr lang="en-US" sz="3100" b="1" dirty="0"/>
              <a:t>MÔ HÌNH NGOẠI SUY ĐƠN GIẢN</a:t>
            </a:r>
            <a:br>
              <a:rPr lang="vi-VN" sz="3100" b="1" dirty="0"/>
            </a:br>
            <a:r>
              <a:rPr lang="fr-FR" sz="3100" b="1" dirty="0" err="1"/>
              <a:t>Mô</a:t>
            </a:r>
            <a:r>
              <a:rPr lang="fr-FR" sz="3100" b="1" dirty="0"/>
              <a:t> </a:t>
            </a:r>
            <a:r>
              <a:rPr lang="fr-FR" sz="3100" b="1" dirty="0" err="1"/>
              <a:t>hình</a:t>
            </a:r>
            <a:r>
              <a:rPr lang="fr-FR" sz="3100" b="1" dirty="0"/>
              <a:t> </a:t>
            </a:r>
            <a:r>
              <a:rPr lang="fr-FR" sz="3100" b="1" dirty="0" err="1"/>
              <a:t>logistic</a:t>
            </a:r>
            <a:endParaRPr lang="vi-VN" sz="3100" dirty="0"/>
          </a:p>
        </p:txBody>
      </p:sp>
      <p:pic>
        <p:nvPicPr>
          <p:cNvPr id="5123"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90394" y="1628800"/>
            <a:ext cx="6649957" cy="42677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10</a:t>
            </a:fld>
            <a:endParaRPr lang="vi-VN"/>
          </a:p>
        </p:txBody>
      </p:sp>
    </p:spTree>
    <p:extLst>
      <p:ext uri="{BB962C8B-B14F-4D97-AF65-F5344CB8AC3E}">
        <p14:creationId xmlns:p14="http://schemas.microsoft.com/office/powerpoint/2010/main" val="300233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D205-282C-4AA1-B1D8-2ACA8FF0939A}"/>
              </a:ext>
            </a:extLst>
          </p:cNvPr>
          <p:cNvSpPr>
            <a:spLocks noGrp="1"/>
          </p:cNvSpPr>
          <p:nvPr>
            <p:ph type="title"/>
          </p:nvPr>
        </p:nvSpPr>
        <p:spPr/>
        <p:txBody>
          <a:bodyPr>
            <a:normAutofit/>
          </a:bodyPr>
          <a:lstStyle/>
          <a:p>
            <a:r>
              <a:rPr lang="en-US" sz="3200" b="1" dirty="0" err="1">
                <a:latin typeface="Times New Roman" panose="02020603050405020304" pitchFamily="18" charset="0"/>
                <a:cs typeface="Times New Roman" panose="02020603050405020304" pitchFamily="18" charset="0"/>
              </a:rPr>
              <a:t>Một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logistic</a:t>
            </a:r>
          </a:p>
        </p:txBody>
      </p:sp>
      <p:sp>
        <p:nvSpPr>
          <p:cNvPr id="4" name="Slide Number Placeholder 3">
            <a:extLst>
              <a:ext uri="{FF2B5EF4-FFF2-40B4-BE49-F238E27FC236}">
                <a16:creationId xmlns:a16="http://schemas.microsoft.com/office/drawing/2014/main" id="{02C4DA8D-7C76-4694-87D5-143FF369712D}"/>
              </a:ext>
            </a:extLst>
          </p:cNvPr>
          <p:cNvSpPr>
            <a:spLocks noGrp="1"/>
          </p:cNvSpPr>
          <p:nvPr>
            <p:ph type="sldNum" sz="quarter" idx="12"/>
          </p:nvPr>
        </p:nvSpPr>
        <p:spPr/>
        <p:txBody>
          <a:bodyPr/>
          <a:lstStyle/>
          <a:p>
            <a:fld id="{C9862341-7768-413E-B489-B1A08FD23FEC}" type="slidenum">
              <a:rPr lang="vi-VN" smtClean="0"/>
              <a:t>11</a:t>
            </a:fld>
            <a:endParaRPr lang="vi-VN"/>
          </a:p>
        </p:txBody>
      </p:sp>
      <p:pic>
        <p:nvPicPr>
          <p:cNvPr id="10" name="Content Placeholder 9">
            <a:extLst>
              <a:ext uri="{FF2B5EF4-FFF2-40B4-BE49-F238E27FC236}">
                <a16:creationId xmlns:a16="http://schemas.microsoft.com/office/drawing/2014/main" id="{9C003672-4363-46BA-B01B-9209C193DC5A}"/>
              </a:ext>
            </a:extLst>
          </p:cNvPr>
          <p:cNvPicPr>
            <a:picLocks noGrp="1" noChangeAspect="1"/>
          </p:cNvPicPr>
          <p:nvPr>
            <p:ph idx="1"/>
          </p:nvPr>
        </p:nvPicPr>
        <p:blipFill>
          <a:blip r:embed="rId2"/>
          <a:stretch>
            <a:fillRect/>
          </a:stretch>
        </p:blipFill>
        <p:spPr>
          <a:xfrm>
            <a:off x="1547664" y="2017004"/>
            <a:ext cx="5976664" cy="3737386"/>
          </a:xfrm>
          <a:prstGeom prst="rect">
            <a:avLst/>
          </a:prstGeom>
        </p:spPr>
      </p:pic>
    </p:spTree>
    <p:extLst>
      <p:ext uri="{BB962C8B-B14F-4D97-AF65-F5344CB8AC3E}">
        <p14:creationId xmlns:p14="http://schemas.microsoft.com/office/powerpoint/2010/main" val="184171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CCE9-C454-4C20-A983-D2062D7EA423}"/>
              </a:ext>
            </a:extLst>
          </p:cNvPr>
          <p:cNvSpPr>
            <a:spLocks noGrp="1"/>
          </p:cNvSpPr>
          <p:nvPr>
            <p:ph type="title"/>
          </p:nvPr>
        </p:nvSpPr>
        <p:spPr/>
        <p:txBody>
          <a:bodyPr/>
          <a:lstStyle/>
          <a:p>
            <a:r>
              <a:rPr lang="fr-FR" sz="4400" b="1" dirty="0" err="1"/>
              <a:t>Môt</a:t>
            </a:r>
            <a:r>
              <a:rPr lang="fr-FR" sz="4400" b="1" dirty="0"/>
              <a:t> </a:t>
            </a:r>
            <a:r>
              <a:rPr lang="fr-FR" sz="4400" b="1" dirty="0" err="1"/>
              <a:t>dạng</a:t>
            </a:r>
            <a:r>
              <a:rPr lang="fr-FR" sz="4400" b="1" dirty="0"/>
              <a:t> </a:t>
            </a:r>
            <a:r>
              <a:rPr lang="fr-FR" sz="4400" b="1" dirty="0" err="1"/>
              <a:t>mô</a:t>
            </a:r>
            <a:r>
              <a:rPr lang="fr-FR" sz="4400" b="1" dirty="0"/>
              <a:t> </a:t>
            </a:r>
            <a:r>
              <a:rPr lang="fr-FR" sz="4400" b="1" dirty="0" err="1"/>
              <a:t>hình</a:t>
            </a:r>
            <a:r>
              <a:rPr lang="fr-FR" sz="4400" b="1" dirty="0"/>
              <a:t> </a:t>
            </a:r>
            <a:r>
              <a:rPr lang="fr-FR" sz="4400" b="1" dirty="0" err="1"/>
              <a:t>logistic</a:t>
            </a:r>
            <a:endParaRPr lang="en-US" dirty="0"/>
          </a:p>
        </p:txBody>
      </p:sp>
      <p:sp>
        <p:nvSpPr>
          <p:cNvPr id="3" name="Content Placeholder 2">
            <a:extLst>
              <a:ext uri="{FF2B5EF4-FFF2-40B4-BE49-F238E27FC236}">
                <a16:creationId xmlns:a16="http://schemas.microsoft.com/office/drawing/2014/main" id="{4C325236-9A3F-47DC-9407-9ABC3FD5F024}"/>
              </a:ext>
            </a:extLst>
          </p:cNvPr>
          <p:cNvSpPr>
            <a:spLocks noGrp="1"/>
          </p:cNvSpPr>
          <p:nvPr>
            <p:ph idx="1"/>
          </p:nvPr>
        </p:nvSpPr>
        <p:spPr/>
        <p:txBody>
          <a:bodyPr/>
          <a:lstStyle/>
          <a:p>
            <a:pPr marL="0" indent="0">
              <a:buNone/>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158D9A04-28C5-4600-B01C-BA2AFFD0733D}"/>
              </a:ext>
            </a:extLst>
          </p:cNvPr>
          <p:cNvSpPr>
            <a:spLocks noGrp="1"/>
          </p:cNvSpPr>
          <p:nvPr>
            <p:ph type="sldNum" sz="quarter" idx="12"/>
          </p:nvPr>
        </p:nvSpPr>
        <p:spPr/>
        <p:txBody>
          <a:bodyPr/>
          <a:lstStyle/>
          <a:p>
            <a:fld id="{C9862341-7768-413E-B489-B1A08FD23FEC}" type="slidenum">
              <a:rPr lang="vi-VN" smtClean="0"/>
              <a:t>12</a:t>
            </a:fld>
            <a:endParaRPr lang="vi-VN"/>
          </a:p>
        </p:txBody>
      </p:sp>
      <p:pic>
        <p:nvPicPr>
          <p:cNvPr id="7" name="Picture 6">
            <a:extLst>
              <a:ext uri="{FF2B5EF4-FFF2-40B4-BE49-F238E27FC236}">
                <a16:creationId xmlns:a16="http://schemas.microsoft.com/office/drawing/2014/main" id="{15B8CB2F-0522-4A6E-A0C3-8A9BDC1D7F77}"/>
              </a:ext>
            </a:extLst>
          </p:cNvPr>
          <p:cNvPicPr>
            <a:picLocks noChangeAspect="1"/>
          </p:cNvPicPr>
          <p:nvPr/>
        </p:nvPicPr>
        <p:blipFill>
          <a:blip r:embed="rId2"/>
          <a:stretch>
            <a:fillRect/>
          </a:stretch>
        </p:blipFill>
        <p:spPr>
          <a:xfrm>
            <a:off x="1187624" y="1822246"/>
            <a:ext cx="6840759" cy="4781552"/>
          </a:xfrm>
          <a:prstGeom prst="rect">
            <a:avLst/>
          </a:prstGeom>
        </p:spPr>
      </p:pic>
    </p:spTree>
    <p:extLst>
      <p:ext uri="{BB962C8B-B14F-4D97-AF65-F5344CB8AC3E}">
        <p14:creationId xmlns:p14="http://schemas.microsoft.com/office/powerpoint/2010/main" val="30389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938535"/>
          </a:xfrm>
        </p:spPr>
        <p:txBody>
          <a:bodyPr>
            <a:normAutofit fontScale="90000"/>
          </a:bodyPr>
          <a:lstStyle/>
          <a:p>
            <a:r>
              <a:rPr lang="fr-FR" sz="2700" b="1" dirty="0"/>
              <a:t> KIỂM ĐỊNH TÍNH NGẪU NHIÊN - KIỂM ĐỊNH CÁC ĐOẠN MẠCH (RUNS TEST)</a:t>
            </a:r>
            <a:br>
              <a:rPr lang="vi-VN" dirty="0"/>
            </a:br>
            <a:endParaRPr lang="vi-VN" dirty="0"/>
          </a:p>
        </p:txBody>
      </p:sp>
      <p:sp>
        <p:nvSpPr>
          <p:cNvPr id="3" name="Subtitle 2"/>
          <p:cNvSpPr>
            <a:spLocks noGrp="1"/>
          </p:cNvSpPr>
          <p:nvPr>
            <p:ph type="subTitle" idx="1"/>
          </p:nvPr>
        </p:nvSpPr>
        <p:spPr>
          <a:xfrm>
            <a:off x="971600" y="1340768"/>
            <a:ext cx="7200800" cy="4896544"/>
          </a:xfrm>
          <a:ln w="19050">
            <a:solidFill>
              <a:schemeClr val="tx1"/>
            </a:solidFill>
          </a:ln>
        </p:spPr>
        <p:txBody>
          <a:bodyPr>
            <a:normAutofit fontScale="77500" lnSpcReduction="20000"/>
          </a:bodyPr>
          <a:lstStyle/>
          <a:p>
            <a:pPr marL="457200" lvl="0" indent="-457200" algn="just">
              <a:buFont typeface="Arial" pitchFamily="34" charset="0"/>
              <a:buChar char="•"/>
            </a:pPr>
            <a:r>
              <a:rPr lang="fr-FR" dirty="0" err="1">
                <a:latin typeface="Times New Roman" pitchFamily="18" charset="0"/>
                <a:cs typeface="Times New Roman" pitchFamily="18" charset="0"/>
              </a:rPr>
              <a:t>Kiểm</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định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này</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cũng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nhằm</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mục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đích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xác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lập</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cơ</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có</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sử</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dụng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được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hay</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không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mô</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hình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ngoại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suy</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giản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đơn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Nếu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kết</a:t>
            </a:r>
            <a:r>
              <a:rPr lang="fr-FR" dirty="0">
                <a:latin typeface="Times New Roman" pitchFamily="18" charset="0"/>
                <a:cs typeface="Times New Roman" pitchFamily="18" charset="0"/>
              </a:rPr>
              <a:t> quả </a:t>
            </a:r>
            <a:r>
              <a:rPr lang="fr-FR" dirty="0" err="1">
                <a:latin typeface="Times New Roman" pitchFamily="18" charset="0"/>
                <a:cs typeface="Times New Roman" pitchFamily="18" charset="0"/>
              </a:rPr>
              <a:t>kiểm</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định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bác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bỏ</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tính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ngẫu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nhiên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của</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chuỗi</a:t>
            </a:r>
            <a:r>
              <a:rPr lang="fr-FR" dirty="0">
                <a:latin typeface="Times New Roman" pitchFamily="18" charset="0"/>
                <a:cs typeface="Times New Roman" pitchFamily="18" charset="0"/>
              </a:rPr>
              <a:t>, khi </a:t>
            </a:r>
            <a:r>
              <a:rPr lang="fr-FR" dirty="0" err="1">
                <a:latin typeface="Times New Roman" pitchFamily="18" charset="0"/>
                <a:cs typeface="Times New Roman" pitchFamily="18" charset="0"/>
              </a:rPr>
              <a:t>đo</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co</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thê</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sư</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dụng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các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mô</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hình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ngoại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suy</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giản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đơn</a:t>
            </a:r>
            <a:r>
              <a:rPr lang="fr-FR" dirty="0">
                <a:latin typeface="Times New Roman" pitchFamily="18" charset="0"/>
                <a:cs typeface="Times New Roman" pitchFamily="18" charset="0"/>
              </a:rPr>
              <a:t>.</a:t>
            </a:r>
          </a:p>
          <a:p>
            <a:pPr lvl="0" algn="just"/>
            <a:endParaRPr lang="vi-VN" dirty="0">
              <a:latin typeface="Times New Roman" pitchFamily="18" charset="0"/>
              <a:cs typeface="Times New Roman" pitchFamily="18" charset="0"/>
            </a:endParaRPr>
          </a:p>
          <a:p>
            <a:pPr marL="457200" lvl="0" indent="-457200" algn="just">
              <a:buFont typeface="Arial"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sát</a:t>
            </a:r>
            <a:r>
              <a:rPr lang="en-US" dirty="0">
                <a:latin typeface="Times New Roman" pitchFamily="18" charset="0"/>
                <a:cs typeface="Times New Roman" pitchFamily="18" charset="0"/>
              </a:rPr>
              <a:t>. </a:t>
            </a:r>
            <a:endParaRPr lang="vi-VN" dirty="0">
              <a:latin typeface="Times New Roman" pitchFamily="18" charset="0"/>
              <a:cs typeface="Times New Roman" pitchFamily="18" charset="0"/>
            </a:endParaRPr>
          </a:p>
          <a:p>
            <a:pPr marL="457200" lvl="0" indent="-457200" algn="just">
              <a:buFont typeface="Arial" pitchFamily="34" charset="0"/>
              <a:buChar char="•"/>
            </a:pPr>
            <a:r>
              <a:rPr lang="fr-FR" dirty="0" err="1">
                <a:latin typeface="Times New Roman" pitchFamily="18" charset="0"/>
                <a:cs typeface="Times New Roman" pitchFamily="18" charset="0"/>
              </a:rPr>
              <a:t>Tìm</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trung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vị</a:t>
            </a:r>
            <a:r>
              <a:rPr lang="fr-FR" dirty="0">
                <a:latin typeface="Times New Roman" pitchFamily="18" charset="0"/>
                <a:cs typeface="Times New Roman" pitchFamily="18" charset="0"/>
              </a:rPr>
              <a:t> ( ?). Trung </a:t>
            </a:r>
            <a:r>
              <a:rPr lang="fr-FR" dirty="0" err="1">
                <a:latin typeface="Times New Roman" pitchFamily="18" charset="0"/>
                <a:cs typeface="Times New Roman" pitchFamily="18" charset="0"/>
              </a:rPr>
              <a:t>vị</a:t>
            </a:r>
            <a:r>
              <a:rPr lang="fr-FR" dirty="0">
                <a:latin typeface="Times New Roman" pitchFamily="18" charset="0"/>
                <a:cs typeface="Times New Roman" pitchFamily="18" charset="0"/>
              </a:rPr>
              <a:t> khi n là </a:t>
            </a:r>
            <a:r>
              <a:rPr lang="fr-FR" dirty="0" err="1">
                <a:latin typeface="Times New Roman" pitchFamily="18" charset="0"/>
                <a:cs typeface="Times New Roman" pitchFamily="18" charset="0"/>
              </a:rPr>
              <a:t>chẵn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và</a:t>
            </a:r>
            <a:r>
              <a:rPr lang="fr-FR" dirty="0">
                <a:latin typeface="Times New Roman" pitchFamily="18" charset="0"/>
                <a:cs typeface="Times New Roman" pitchFamily="18" charset="0"/>
              </a:rPr>
              <a:t> n là </a:t>
            </a:r>
            <a:r>
              <a:rPr lang="fr-FR" dirty="0" err="1">
                <a:latin typeface="Times New Roman" pitchFamily="18" charset="0"/>
                <a:cs typeface="Times New Roman" pitchFamily="18" charset="0"/>
              </a:rPr>
              <a:t>số</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lẻ</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457200" lvl="0" indent="-457200" algn="just">
              <a:buFont typeface="Arial" pitchFamily="34" charset="0"/>
              <a:buChar char="•"/>
            </a:pPr>
            <a:r>
              <a:rPr lang="fr-FR" dirty="0">
                <a:latin typeface="Times New Roman" pitchFamily="18" charset="0"/>
                <a:cs typeface="Times New Roman" pitchFamily="18" charset="0"/>
              </a:rPr>
              <a:t> So </a:t>
            </a:r>
            <a:r>
              <a:rPr lang="fr-FR" dirty="0" err="1">
                <a:latin typeface="Times New Roman" pitchFamily="18" charset="0"/>
                <a:cs typeface="Times New Roman" pitchFamily="18" charset="0"/>
              </a:rPr>
              <a:t>sánh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từng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phần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tử</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của</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chuỗi</a:t>
            </a:r>
            <a:r>
              <a:rPr lang="fr-FR" dirty="0">
                <a:latin typeface="Times New Roman" pitchFamily="18" charset="0"/>
                <a:cs typeface="Times New Roman" pitchFamily="18" charset="0"/>
              </a:rPr>
              <a:t> ban </a:t>
            </a:r>
            <a:r>
              <a:rPr lang="fr-FR" dirty="0" err="1">
                <a:latin typeface="Times New Roman" pitchFamily="18" charset="0"/>
                <a:cs typeface="Times New Roman" pitchFamily="18" charset="0"/>
              </a:rPr>
              <a:t>đầu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với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trung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vị</a:t>
            </a:r>
            <a:r>
              <a:rPr lang="fr-FR" dirty="0">
                <a:latin typeface="Times New Roman" pitchFamily="18" charset="0"/>
                <a:cs typeface="Times New Roman" pitchFamily="18" charset="0"/>
              </a:rPr>
              <a:t>. Ta </a:t>
            </a:r>
            <a:r>
              <a:rPr lang="fr-FR" dirty="0" err="1">
                <a:latin typeface="Times New Roman" pitchFamily="18" charset="0"/>
                <a:cs typeface="Times New Roman" pitchFamily="18" charset="0"/>
              </a:rPr>
              <a:t>kí</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hiệu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dấu</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hoặc</a:t>
            </a:r>
            <a:r>
              <a:rPr lang="fr-FR" dirty="0">
                <a:latin typeface="Times New Roman" pitchFamily="18" charset="0"/>
                <a:cs typeface="Times New Roman" pitchFamily="18" charset="0"/>
              </a:rPr>
              <a:t> " -" </a:t>
            </a:r>
            <a:r>
              <a:rPr lang="fr-FR" dirty="0" err="1">
                <a:latin typeface="Times New Roman" pitchFamily="18" charset="0"/>
                <a:cs typeface="Times New Roman" pitchFamily="18" charset="0"/>
              </a:rPr>
              <a:t>nếu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phần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tử</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lớn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hơn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hoặc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nhỏ</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hơn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trung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vị</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457200" lvl="0" indent="-457200" algn="just">
              <a:buFont typeface="Arial" pitchFamily="34" charset="0"/>
              <a:buChar char="•"/>
            </a:pPr>
            <a:r>
              <a:rPr lang="fr-FR" dirty="0" err="1">
                <a:latin typeface="Times New Roman" pitchFamily="18" charset="0"/>
                <a:cs typeface="Times New Roman" pitchFamily="18" charset="0"/>
              </a:rPr>
              <a:t>Một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dãy</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ký</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hiệu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cùng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dấu</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hoặc</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được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gọi</a:t>
            </a:r>
            <a:r>
              <a:rPr lang="fr-FR" dirty="0">
                <a:latin typeface="Times New Roman" pitchFamily="18" charset="0"/>
                <a:cs typeface="Times New Roman" pitchFamily="18" charset="0"/>
              </a:rPr>
              <a:t> là </a:t>
            </a:r>
            <a:r>
              <a:rPr lang="fr-FR" dirty="0" err="1">
                <a:latin typeface="Times New Roman" pitchFamily="18" charset="0"/>
                <a:cs typeface="Times New Roman" pitchFamily="18" charset="0"/>
              </a:rPr>
              <a:t>một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đoạn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mạch</a:t>
            </a:r>
            <a:r>
              <a:rPr lang="fr-FR" dirty="0">
                <a:latin typeface="Times New Roman" pitchFamily="18" charset="0"/>
                <a:cs typeface="Times New Roman" pitchFamily="18" charset="0"/>
              </a:rPr>
              <a:t>. R là </a:t>
            </a:r>
            <a:r>
              <a:rPr lang="fr-FR" dirty="0" err="1">
                <a:latin typeface="Times New Roman" pitchFamily="18" charset="0"/>
                <a:cs typeface="Times New Roman" pitchFamily="18" charset="0"/>
              </a:rPr>
              <a:t>tổng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số</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đoạn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mạch</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457200" indent="-457200" algn="just">
              <a:buFont typeface="Arial" pitchFamily="34" charset="0"/>
              <a:buChar char="•"/>
            </a:pPr>
            <a:endParaRPr lang="vi-VN" dirty="0"/>
          </a:p>
        </p:txBody>
      </p:sp>
      <p:sp>
        <p:nvSpPr>
          <p:cNvPr id="4" name="Slide Number Placeholder 3"/>
          <p:cNvSpPr>
            <a:spLocks noGrp="1"/>
          </p:cNvSpPr>
          <p:nvPr>
            <p:ph type="sldNum" sz="quarter" idx="12"/>
          </p:nvPr>
        </p:nvSpPr>
        <p:spPr/>
        <p:txBody>
          <a:bodyPr/>
          <a:lstStyle/>
          <a:p>
            <a:fld id="{C9862341-7768-413E-B489-B1A08FD23FEC}" type="slidenum">
              <a:rPr lang="vi-VN" smtClean="0"/>
              <a:t>13</a:t>
            </a:fld>
            <a:endParaRPr lang="vi-VN"/>
          </a:p>
        </p:txBody>
      </p:sp>
    </p:spTree>
    <p:extLst>
      <p:ext uri="{BB962C8B-B14F-4D97-AF65-F5344CB8AC3E}">
        <p14:creationId xmlns:p14="http://schemas.microsoft.com/office/powerpoint/2010/main" val="408505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b="1" dirty="0"/>
              <a:t> KIỂM ĐỊNH TÍNH NGẪU NHIÊN - KIỂM ĐỊNH CÁC ĐOẠN MẠCH (RUNS TEST)</a:t>
            </a:r>
            <a:endParaRPr lang="vi-VN" sz="2400" dirty="0"/>
          </a:p>
        </p:txBody>
      </p:sp>
      <p:sp>
        <p:nvSpPr>
          <p:cNvPr id="3" name="Content Placeholder 2"/>
          <p:cNvSpPr>
            <a:spLocks noGrp="1"/>
          </p:cNvSpPr>
          <p:nvPr>
            <p:ph idx="1"/>
          </p:nvPr>
        </p:nvSpPr>
        <p:spPr>
          <a:ln w="19050">
            <a:solidFill>
              <a:schemeClr val="tx1"/>
            </a:solidFill>
          </a:ln>
        </p:spPr>
        <p:txBody>
          <a:bodyPr>
            <a:normAutofit fontScale="55000" lnSpcReduction="20000"/>
          </a:bodyPr>
          <a:lstStyle/>
          <a:p>
            <a:pPr lvl="0"/>
            <a:r>
              <a:rPr lang="fr-FR" dirty="0">
                <a:latin typeface="Times New Roman" pitchFamily="18" charset="0"/>
                <a:cs typeface="Times New Roman" pitchFamily="18" charset="0"/>
              </a:rPr>
              <a:t>F. </a:t>
            </a:r>
            <a:r>
              <a:rPr lang="fr-FR" dirty="0" err="1">
                <a:latin typeface="Times New Roman" pitchFamily="18" charset="0"/>
                <a:cs typeface="Times New Roman" pitchFamily="18" charset="0"/>
              </a:rPr>
              <a:t>Swed</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và</a:t>
            </a:r>
            <a:r>
              <a:rPr lang="fr-FR" dirty="0">
                <a:latin typeface="Times New Roman" pitchFamily="18" charset="0"/>
                <a:cs typeface="Times New Roman" pitchFamily="18" charset="0"/>
              </a:rPr>
              <a:t> C. </a:t>
            </a:r>
            <a:r>
              <a:rPr lang="fr-FR" dirty="0" err="1">
                <a:latin typeface="Times New Roman" pitchFamily="18" charset="0"/>
                <a:cs typeface="Times New Roman" pitchFamily="18" charset="0"/>
              </a:rPr>
              <a:t>Eisenhart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đã</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đưa</a:t>
            </a:r>
            <a:r>
              <a:rPr lang="fr-FR" dirty="0">
                <a:latin typeface="Times New Roman" pitchFamily="18" charset="0"/>
                <a:cs typeface="Times New Roman" pitchFamily="18" charset="0"/>
              </a:rPr>
              <a:t> ra </a:t>
            </a:r>
            <a:r>
              <a:rPr lang="fr-FR" dirty="0" err="1">
                <a:latin typeface="Times New Roman" pitchFamily="18" charset="0"/>
                <a:cs typeface="Times New Roman" pitchFamily="18" charset="0"/>
              </a:rPr>
              <a:t>một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bảng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số</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để</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kiểm</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định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tính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ngẫu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nhiên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của</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chuỗi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có</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thông</a:t>
            </a:r>
            <a:r>
              <a:rPr lang="fr-FR" dirty="0">
                <a:latin typeface="Times New Roman" pitchFamily="18" charset="0"/>
                <a:cs typeface="Times New Roman" pitchFamily="18" charset="0"/>
              </a:rPr>
              <a:t> tin (n),  (R) </a:t>
            </a:r>
            <a:r>
              <a:rPr lang="fr-FR" dirty="0" err="1">
                <a:latin typeface="Times New Roman" pitchFamily="18" charset="0"/>
                <a:cs typeface="Times New Roman" pitchFamily="18" charset="0"/>
              </a:rPr>
              <a:t>và</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mức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xác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suất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nhỏ</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nhất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giả</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thiết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bị</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bỏ</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Có</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cặp</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giả</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thiết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sau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đây</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0" lvl="0" indent="0">
              <a:buNone/>
            </a:pPr>
            <a:endParaRPr lang="vi-VN" dirty="0">
              <a:latin typeface="Times New Roman" pitchFamily="18" charset="0"/>
              <a:cs typeface="Times New Roman" pitchFamily="18" charset="0"/>
            </a:endParaRPr>
          </a:p>
          <a:p>
            <a:pPr marL="0" indent="0">
              <a:buNone/>
            </a:pPr>
            <a:r>
              <a:rPr lang="vi-VN" dirty="0">
                <a:latin typeface="Times New Roman" pitchFamily="18" charset="0"/>
                <a:cs typeface="Times New Roman" pitchFamily="18" charset="0"/>
              </a:rPr>
              <a:t>    </a:t>
            </a:r>
            <a:r>
              <a:rPr lang="fr-FR" dirty="0">
                <a:latin typeface="Times New Roman" pitchFamily="18" charset="0"/>
                <a:cs typeface="Times New Roman" pitchFamily="18" charset="0"/>
              </a:rPr>
              <a:t>H</a:t>
            </a:r>
            <a:r>
              <a:rPr lang="fr-FR" baseline="-25000" dirty="0">
                <a:latin typeface="Times New Roman" pitchFamily="18" charset="0"/>
                <a:cs typeface="Times New Roman" pitchFamily="18" charset="0"/>
              </a:rPr>
              <a:t>0</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Mẫu</a:t>
            </a:r>
            <a:r>
              <a:rPr lang="fr-FR" dirty="0">
                <a:latin typeface="Times New Roman" pitchFamily="18" charset="0"/>
                <a:cs typeface="Times New Roman" pitchFamily="18" charset="0"/>
              </a:rPr>
              <a:t> là </a:t>
            </a:r>
            <a:r>
              <a:rPr lang="fr-FR" dirty="0" err="1">
                <a:latin typeface="Times New Roman" pitchFamily="18" charset="0"/>
                <a:cs typeface="Times New Roman" pitchFamily="18" charset="0"/>
              </a:rPr>
              <a:t>ngẫu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nhiên</a:t>
            </a:r>
            <a:r>
              <a:rPr lang="fr-FR" dirty="0">
                <a:latin typeface="Times New Roman" pitchFamily="18" charset="0"/>
                <a:cs typeface="Times New Roman" pitchFamily="18" charset="0"/>
              </a:rPr>
              <a:t> </a:t>
            </a:r>
            <a:endParaRPr lang="vi-VN" dirty="0">
              <a:latin typeface="Times New Roman" pitchFamily="18" charset="0"/>
              <a:cs typeface="Times New Roman" pitchFamily="18" charset="0"/>
            </a:endParaRPr>
          </a:p>
          <a:p>
            <a:pPr marL="0" indent="0">
              <a:buNone/>
            </a:pPr>
            <a:r>
              <a:rPr lang="vi-VN" dirty="0">
                <a:latin typeface="Times New Roman" pitchFamily="18" charset="0"/>
                <a:cs typeface="Times New Roman" pitchFamily="18" charset="0"/>
              </a:rPr>
              <a:t>    </a:t>
            </a:r>
            <a:r>
              <a:rPr lang="fr-FR" dirty="0">
                <a:latin typeface="Times New Roman" pitchFamily="18" charset="0"/>
                <a:cs typeface="Times New Roman" pitchFamily="18" charset="0"/>
              </a:rPr>
              <a:t>H</a:t>
            </a:r>
            <a:r>
              <a:rPr lang="fr-FR" baseline="-25000" dirty="0">
                <a:latin typeface="Times New Roman" pitchFamily="18" charset="0"/>
                <a:cs typeface="Times New Roman" pitchFamily="18" charset="0"/>
              </a:rPr>
              <a:t>1</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Tồn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tại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quan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hệ</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cùng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chiều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giữa</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giá</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trị</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kế</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tiếp</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nhau</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0" indent="0">
              <a:buNone/>
            </a:pPr>
            <a:endParaRPr lang="vi-VN" dirty="0">
              <a:latin typeface="Times New Roman" pitchFamily="18" charset="0"/>
              <a:cs typeface="Times New Roman" pitchFamily="18" charset="0"/>
            </a:endParaRPr>
          </a:p>
          <a:p>
            <a:pPr lvl="0"/>
            <a:r>
              <a:rPr lang="fr-FR" dirty="0" err="1">
                <a:latin typeface="Times New Roman" pitchFamily="18" charset="0"/>
                <a:cs typeface="Times New Roman" pitchFamily="18" charset="0"/>
              </a:rPr>
              <a:t>Dựa</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trên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kích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thước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mẫu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số</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đoạn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mạch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và</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từ</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bảng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số</a:t>
            </a:r>
            <a:r>
              <a:rPr lang="fr-FR" dirty="0">
                <a:latin typeface="Times New Roman" pitchFamily="18" charset="0"/>
                <a:cs typeface="Times New Roman" pitchFamily="18" charset="0"/>
              </a:rPr>
              <a:t> ta </a:t>
            </a:r>
            <a:r>
              <a:rPr lang="fr-FR" dirty="0" err="1">
                <a:latin typeface="Times New Roman" pitchFamily="18" charset="0"/>
                <a:cs typeface="Times New Roman" pitchFamily="18" charset="0"/>
              </a:rPr>
              <a:t>có</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mức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xác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suất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thấp</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nhất</a:t>
            </a:r>
            <a:r>
              <a:rPr lang="fr-FR" dirty="0">
                <a:latin typeface="Times New Roman" pitchFamily="18" charset="0"/>
                <a:cs typeface="Times New Roman" pitchFamily="18" charset="0"/>
              </a:rPr>
              <a:t> H</a:t>
            </a:r>
            <a:r>
              <a:rPr lang="fr-FR" baseline="-25000" dirty="0">
                <a:latin typeface="Times New Roman" pitchFamily="18" charset="0"/>
                <a:cs typeface="Times New Roman" pitchFamily="18" charset="0"/>
              </a:rPr>
              <a:t>0</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bị</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bỏ</a:t>
            </a:r>
            <a:r>
              <a:rPr lang="fr-FR" dirty="0">
                <a:latin typeface="Times New Roman" pitchFamily="18" charset="0"/>
                <a:cs typeface="Times New Roman" pitchFamily="18" charset="0"/>
              </a:rPr>
              <a:t>. Ta </a:t>
            </a:r>
            <a:r>
              <a:rPr lang="fr-FR" dirty="0" err="1">
                <a:latin typeface="Times New Roman" pitchFamily="18" charset="0"/>
                <a:cs typeface="Times New Roman" pitchFamily="18" charset="0"/>
              </a:rPr>
              <a:t>ký</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hiệu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xác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suất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này</a:t>
            </a:r>
            <a:r>
              <a:rPr lang="fr-FR" dirty="0">
                <a:latin typeface="Times New Roman" pitchFamily="18" charset="0"/>
                <a:cs typeface="Times New Roman" pitchFamily="18" charset="0"/>
              </a:rPr>
              <a:t> là p.</a:t>
            </a:r>
            <a:endParaRPr lang="vi-VN" dirty="0">
              <a:latin typeface="Times New Roman" pitchFamily="18" charset="0"/>
              <a:cs typeface="Times New Roman" pitchFamily="18" charset="0"/>
            </a:endParaRPr>
          </a:p>
          <a:p>
            <a:pPr lvl="0"/>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Cặp</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giả</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thiết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khác</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H</a:t>
            </a:r>
            <a:r>
              <a:rPr lang="fr-FR" baseline="-25000" dirty="0">
                <a:latin typeface="Times New Roman" pitchFamily="18" charset="0"/>
                <a:cs typeface="Times New Roman" pitchFamily="18" charset="0"/>
              </a:rPr>
              <a:t>0</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Mẫu</a:t>
            </a:r>
            <a:r>
              <a:rPr lang="fr-FR" dirty="0">
                <a:latin typeface="Times New Roman" pitchFamily="18" charset="0"/>
                <a:cs typeface="Times New Roman" pitchFamily="18" charset="0"/>
              </a:rPr>
              <a:t> là </a:t>
            </a:r>
            <a:r>
              <a:rPr lang="fr-FR" dirty="0" err="1">
                <a:latin typeface="Times New Roman" pitchFamily="18" charset="0"/>
                <a:cs typeface="Times New Roman" pitchFamily="18" charset="0"/>
              </a:rPr>
              <a:t>ngẫu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nhiên</a:t>
            </a:r>
            <a:r>
              <a:rPr lang="fr-FR" dirty="0">
                <a:latin typeface="Times New Roman" pitchFamily="18" charset="0"/>
                <a:cs typeface="Times New Roman" pitchFamily="18" charset="0"/>
              </a:rPr>
              <a:t> </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H</a:t>
            </a:r>
            <a:r>
              <a:rPr lang="fr-FR" baseline="-25000" dirty="0">
                <a:latin typeface="Times New Roman" pitchFamily="18" charset="0"/>
                <a:cs typeface="Times New Roman" pitchFamily="18" charset="0"/>
              </a:rPr>
              <a:t>1</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Mẫu</a:t>
            </a:r>
            <a:r>
              <a:rPr lang="fr-FR" dirty="0">
                <a:latin typeface="Times New Roman" pitchFamily="18" charset="0"/>
                <a:cs typeface="Times New Roman" pitchFamily="18" charset="0"/>
              </a:rPr>
              <a:t> là </a:t>
            </a:r>
            <a:r>
              <a:rPr lang="fr-FR" dirty="0" err="1">
                <a:latin typeface="Times New Roman" pitchFamily="18" charset="0"/>
                <a:cs typeface="Times New Roman" pitchFamily="18" charset="0"/>
              </a:rPr>
              <a:t>không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ngẫu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nhiên</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Với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cặp</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giả</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thiết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này</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nếu</a:t>
            </a:r>
            <a:r>
              <a:rPr lang="fr-FR" dirty="0">
                <a:latin typeface="Times New Roman" pitchFamily="18" charset="0"/>
                <a:cs typeface="Times New Roman" pitchFamily="18" charset="0"/>
              </a:rPr>
              <a:t> p &lt; 0,5 </a:t>
            </a:r>
            <a:r>
              <a:rPr lang="fr-FR" dirty="0" err="1">
                <a:latin typeface="Times New Roman" pitchFamily="18" charset="0"/>
                <a:cs typeface="Times New Roman" pitchFamily="18" charset="0"/>
              </a:rPr>
              <a:t>thì</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mức</a:t>
            </a:r>
            <a:r>
              <a:rPr lang="fr-FR" dirty="0">
                <a:latin typeface="Times New Roman" pitchFamily="18" charset="0"/>
                <a:cs typeface="Times New Roman" pitchFamily="18" charset="0"/>
              </a:rPr>
              <a:t> ý </a:t>
            </a:r>
            <a:r>
              <a:rPr lang="fr-FR" dirty="0" err="1">
                <a:latin typeface="Times New Roman" pitchFamily="18" charset="0"/>
                <a:cs typeface="Times New Roman" pitchFamily="18" charset="0"/>
              </a:rPr>
              <a:t>nghĩa</a:t>
            </a:r>
            <a:r>
              <a:rPr lang="fr-FR" dirty="0">
                <a:latin typeface="Times New Roman" pitchFamily="18" charset="0"/>
                <a:cs typeface="Times New Roman" pitchFamily="18" charset="0"/>
              </a:rPr>
              <a:t> là 2p. </a:t>
            </a:r>
            <a:r>
              <a:rPr lang="fr-FR" dirty="0" err="1">
                <a:latin typeface="Times New Roman" pitchFamily="18" charset="0"/>
                <a:cs typeface="Times New Roman" pitchFamily="18" charset="0"/>
              </a:rPr>
              <a:t>Nếu</a:t>
            </a:r>
            <a:r>
              <a:rPr lang="fr-FR" dirty="0">
                <a:latin typeface="Times New Roman" pitchFamily="18" charset="0"/>
                <a:cs typeface="Times New Roman" pitchFamily="18" charset="0"/>
              </a:rPr>
              <a:t> p &gt; 0,5 </a:t>
            </a:r>
            <a:r>
              <a:rPr lang="fr-FR" dirty="0" err="1">
                <a:latin typeface="Times New Roman" pitchFamily="18" charset="0"/>
                <a:cs typeface="Times New Roman" pitchFamily="18" charset="0"/>
              </a:rPr>
              <a:t>thì</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mức</a:t>
            </a:r>
            <a:r>
              <a:rPr lang="fr-FR" dirty="0">
                <a:latin typeface="Times New Roman" pitchFamily="18" charset="0"/>
                <a:cs typeface="Times New Roman" pitchFamily="18" charset="0"/>
              </a:rPr>
              <a:t> ý </a:t>
            </a:r>
            <a:r>
              <a:rPr lang="fr-FR" dirty="0" err="1">
                <a:latin typeface="Times New Roman" pitchFamily="18" charset="0"/>
                <a:cs typeface="Times New Roman" pitchFamily="18" charset="0"/>
              </a:rPr>
              <a:t>nghĩa</a:t>
            </a:r>
            <a:r>
              <a:rPr lang="fr-FR" dirty="0">
                <a:latin typeface="Times New Roman" pitchFamily="18" charset="0"/>
                <a:cs typeface="Times New Roman" pitchFamily="18" charset="0"/>
              </a:rPr>
              <a:t> là 2(1-p).</a:t>
            </a:r>
            <a:endParaRPr lang="vi-V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9862341-7768-413E-B489-B1A08FD23FEC}" type="slidenum">
              <a:rPr lang="vi-VN" smtClean="0"/>
              <a:t>14</a:t>
            </a:fld>
            <a:endParaRPr lang="vi-VN"/>
          </a:p>
        </p:txBody>
      </p:sp>
    </p:spTree>
    <p:extLst>
      <p:ext uri="{BB962C8B-B14F-4D97-AF65-F5344CB8AC3E}">
        <p14:creationId xmlns:p14="http://schemas.microsoft.com/office/powerpoint/2010/main" val="210344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t> </a:t>
            </a:r>
            <a:r>
              <a:rPr lang="fr-FR" sz="2700" b="1" dirty="0">
                <a:latin typeface="Times New Roman" pitchFamily="18" charset="0"/>
                <a:cs typeface="Times New Roman" pitchFamily="18" charset="0"/>
              </a:rPr>
              <a:t>KIỂM ĐỊNH TÍNH NGẪU NHIÊN - KIỂM ĐỊNH CÁC ĐOẠN MẠCH (RUNS TEST)</a:t>
            </a:r>
            <a:endParaRPr lang="vi-VN" sz="27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673003"/>
            <a:ext cx="7056784" cy="47750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15</a:t>
            </a:fld>
            <a:endParaRPr lang="vi-VN"/>
          </a:p>
        </p:txBody>
      </p:sp>
    </p:spTree>
    <p:extLst>
      <p:ext uri="{BB962C8B-B14F-4D97-AF65-F5344CB8AC3E}">
        <p14:creationId xmlns:p14="http://schemas.microsoft.com/office/powerpoint/2010/main" val="250977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34082"/>
          </a:xfrm>
        </p:spPr>
        <p:txBody>
          <a:bodyPr>
            <a:normAutofit fontScale="90000"/>
          </a:bodyPr>
          <a:lstStyle/>
          <a:p>
            <a:r>
              <a:rPr lang="en-US" sz="2700" b="1" dirty="0" err="1">
                <a:latin typeface="Times New Roman" pitchFamily="18" charset="0"/>
                <a:cs typeface="Times New Roman" pitchFamily="18" charset="0"/>
              </a:rPr>
              <a:t>Bảng</a:t>
            </a:r>
            <a:r>
              <a:rPr lang="en-US" sz="2700" b="1" dirty="0">
                <a:latin typeface="Times New Roman" pitchFamily="18" charset="0"/>
                <a:cs typeface="Times New Roman" pitchFamily="18" charset="0"/>
              </a:rPr>
              <a:t> 11-1: </a:t>
            </a:r>
            <a:r>
              <a:rPr lang="en-US" sz="2700" b="1" dirty="0" err="1">
                <a:latin typeface="Times New Roman" pitchFamily="18" charset="0"/>
                <a:cs typeface="Times New Roman" pitchFamily="18" charset="0"/>
              </a:rPr>
              <a:t>Doanh</a:t>
            </a:r>
            <a:r>
              <a:rPr lang="en-US" sz="2700" b="1" dirty="0">
                <a:latin typeface="Times New Roman" pitchFamily="18" charset="0"/>
                <a:cs typeface="Times New Roman" pitchFamily="18" charset="0"/>
              </a:rPr>
              <a:t> </a:t>
            </a:r>
            <a:r>
              <a:rPr lang="en-US" sz="2700" b="1" dirty="0" err="1">
                <a:latin typeface="Times New Roman" pitchFamily="18" charset="0"/>
                <a:cs typeface="Times New Roman" pitchFamily="18" charset="0"/>
              </a:rPr>
              <a:t>thu</a:t>
            </a:r>
            <a:r>
              <a:rPr lang="en-US" sz="2700" b="1" dirty="0">
                <a:latin typeface="Times New Roman" pitchFamily="18" charset="0"/>
                <a:cs typeface="Times New Roman" pitchFamily="18" charset="0"/>
              </a:rPr>
              <a:t> </a:t>
            </a:r>
            <a:r>
              <a:rPr lang="en-US" sz="2700" b="1" dirty="0" err="1">
                <a:latin typeface="Times New Roman" pitchFamily="18" charset="0"/>
                <a:cs typeface="Times New Roman" pitchFamily="18" charset="0"/>
              </a:rPr>
              <a:t>trong</a:t>
            </a:r>
            <a:r>
              <a:rPr lang="en-US" sz="2700" b="1" dirty="0">
                <a:latin typeface="Times New Roman" pitchFamily="18" charset="0"/>
                <a:cs typeface="Times New Roman" pitchFamily="18" charset="0"/>
              </a:rPr>
              <a:t> 28 </a:t>
            </a:r>
            <a:r>
              <a:rPr lang="en-US" sz="2700" b="1" dirty="0" err="1">
                <a:latin typeface="Times New Roman" pitchFamily="18" charset="0"/>
                <a:cs typeface="Times New Roman" pitchFamily="18" charset="0"/>
              </a:rPr>
              <a:t>năm</a:t>
            </a:r>
            <a:br>
              <a:rPr lang="vi-VN" dirty="0"/>
            </a:br>
            <a:endParaRPr lang="vi-VN" dirty="0"/>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6712"/>
            <a:ext cx="8361347" cy="56886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16</a:t>
            </a:fld>
            <a:endParaRPr lang="vi-VN"/>
          </a:p>
        </p:txBody>
      </p:sp>
    </p:spTree>
    <p:extLst>
      <p:ext uri="{BB962C8B-B14F-4D97-AF65-F5344CB8AC3E}">
        <p14:creationId xmlns:p14="http://schemas.microsoft.com/office/powerpoint/2010/main" val="311516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err="1">
                <a:latin typeface="Times New Roman" pitchFamily="18" charset="0"/>
                <a:cs typeface="Times New Roman" pitchFamily="18" charset="0"/>
              </a:rPr>
              <a:t>Bảng</a:t>
            </a:r>
            <a:r>
              <a:rPr lang="en-US" sz="2400" b="1" dirty="0">
                <a:latin typeface="Times New Roman" pitchFamily="18" charset="0"/>
                <a:cs typeface="Times New Roman" pitchFamily="18" charset="0"/>
              </a:rPr>
              <a:t> 11-1: </a:t>
            </a:r>
            <a:r>
              <a:rPr lang="en-US" sz="2400" b="1" dirty="0" err="1">
                <a:latin typeface="Times New Roman" pitchFamily="18" charset="0"/>
                <a:cs typeface="Times New Roman" pitchFamily="18" charset="0"/>
              </a:rPr>
              <a:t>Doanh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trong</a:t>
            </a:r>
            <a:r>
              <a:rPr lang="en-US" sz="2400" b="1" dirty="0">
                <a:latin typeface="Times New Roman" pitchFamily="18" charset="0"/>
                <a:cs typeface="Times New Roman" pitchFamily="18" charset="0"/>
              </a:rPr>
              <a:t> 28 </a:t>
            </a:r>
            <a:r>
              <a:rPr lang="en-US" sz="2400" b="1" dirty="0" err="1">
                <a:latin typeface="Times New Roman" pitchFamily="18" charset="0"/>
                <a:cs typeface="Times New Roman" pitchFamily="18" charset="0"/>
              </a:rPr>
              <a:t>năm</a:t>
            </a:r>
            <a:endParaRPr lang="vi-VN" sz="2400" dirty="0"/>
          </a:p>
        </p:txBody>
      </p:sp>
      <p:sp>
        <p:nvSpPr>
          <p:cNvPr id="3" name="Content Placeholder 2"/>
          <p:cNvSpPr>
            <a:spLocks noGrp="1"/>
          </p:cNvSpPr>
          <p:nvPr>
            <p:ph idx="1"/>
          </p:nvPr>
        </p:nvSpPr>
        <p:spPr>
          <a:xfrm>
            <a:off x="467544" y="1268760"/>
            <a:ext cx="8219256" cy="5112568"/>
          </a:xfrm>
          <a:ln w="19050">
            <a:solidFill>
              <a:schemeClr val="tx1"/>
            </a:solidFill>
          </a:ln>
        </p:spPr>
        <p:txBody>
          <a:bodyPr>
            <a:normAutofit fontScale="55000" lnSpcReduction="20000"/>
          </a:bodyPr>
          <a:lstStyle/>
          <a:p>
            <a:pPr lvl="0"/>
            <a:r>
              <a:rPr lang="en-US" sz="3600" dirty="0" err="1">
                <a:latin typeface="Times New Roman" pitchFamily="18" charset="0"/>
                <a:cs typeface="Times New Roman" pitchFamily="18" charset="0"/>
              </a:rPr>
              <a:t>Sắp</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xếp</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các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thành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phần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mẫu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theo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dần</a:t>
            </a:r>
            <a:r>
              <a:rPr lang="en-US" sz="3600" dirty="0">
                <a:latin typeface="Times New Roman" pitchFamily="18" charset="0"/>
                <a:cs typeface="Times New Roman" pitchFamily="18" charset="0"/>
              </a:rPr>
              <a:t>: </a:t>
            </a:r>
            <a:endParaRPr lang="vi-VN" sz="3600" dirty="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       12,3 14,5 17,5 18,8 20,6 20,6 20,9 21,6 22,4 23,6 25,4</a:t>
            </a:r>
            <a:endParaRPr lang="vi-VN" sz="3600" dirty="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       25,5 27,6 30,1 31,3 32,9 33,9 35,6 36,5 42,8 45,4 47,7</a:t>
            </a:r>
            <a:endParaRPr lang="vi-VN" sz="3600" dirty="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       49,3 50,2 53,1 56,6 73,6 86,3     </a:t>
            </a:r>
            <a:endParaRPr lang="vi-VN" sz="3600" dirty="0">
              <a:latin typeface="Times New Roman" pitchFamily="18" charset="0"/>
              <a:cs typeface="Times New Roman" pitchFamily="18" charset="0"/>
            </a:endParaRPr>
          </a:p>
          <a:p>
            <a:pPr lvl="0"/>
            <a:r>
              <a:rPr lang="en-US" sz="3600" dirty="0">
                <a:latin typeface="Times New Roman" pitchFamily="18" charset="0"/>
                <a:cs typeface="Times New Roman" pitchFamily="18" charset="0"/>
              </a:rPr>
              <a:t>n = 28 </a:t>
            </a:r>
            <a:r>
              <a:rPr lang="en-US" sz="3600" dirty="0" err="1">
                <a:latin typeface="Times New Roman" pitchFamily="18" charset="0"/>
                <a:cs typeface="Times New Roman" pitchFamily="18" charset="0"/>
              </a:rPr>
              <a:t>chẵn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trung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vị</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trung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cộng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phần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tử</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thứ</a:t>
            </a:r>
            <a:r>
              <a:rPr lang="en-US" sz="3600" dirty="0">
                <a:latin typeface="Times New Roman" pitchFamily="18" charset="0"/>
                <a:cs typeface="Times New Roman" pitchFamily="18" charset="0"/>
              </a:rPr>
              <a:t> 14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15: (30,1 + 31,3) = 30,7.</a:t>
            </a:r>
            <a:endParaRPr lang="vi-VN" sz="3600" dirty="0">
              <a:latin typeface="Times New Roman" pitchFamily="18" charset="0"/>
              <a:cs typeface="Times New Roman" pitchFamily="18" charset="0"/>
            </a:endParaRPr>
          </a:p>
          <a:p>
            <a:pPr lvl="0"/>
            <a:r>
              <a:rPr lang="en-US" sz="3600" dirty="0">
                <a:latin typeface="Times New Roman" pitchFamily="18" charset="0"/>
                <a:cs typeface="Times New Roman" pitchFamily="18" charset="0"/>
              </a:rPr>
              <a:t>So </a:t>
            </a:r>
            <a:r>
              <a:rPr lang="en-US" sz="3600" dirty="0" err="1">
                <a:latin typeface="Times New Roman" pitchFamily="18" charset="0"/>
                <a:cs typeface="Times New Roman" pitchFamily="18" charset="0"/>
              </a:rPr>
              <a:t>sánh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các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thành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phần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mẫu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với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trung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vị</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kí</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hiệu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dấu</a:t>
            </a:r>
            <a:r>
              <a:rPr lang="en-US" sz="3600" dirty="0">
                <a:latin typeface="Times New Roman" pitchFamily="18" charset="0"/>
                <a:cs typeface="Times New Roman" pitchFamily="18" charset="0"/>
              </a:rPr>
              <a:t> "+" </a:t>
            </a:r>
            <a:r>
              <a:rPr lang="en-US" sz="3600" dirty="0" err="1">
                <a:latin typeface="Times New Roman" pitchFamily="18" charset="0"/>
                <a:cs typeface="Times New Roman" pitchFamily="18" charset="0"/>
              </a:rPr>
              <a:t>nếu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thành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phần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tương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ứng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lớn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hơn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trung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vị</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dấu</a:t>
            </a:r>
            <a:r>
              <a:rPr lang="en-US" sz="3600" dirty="0">
                <a:latin typeface="Times New Roman" pitchFamily="18" charset="0"/>
                <a:cs typeface="Times New Roman" pitchFamily="18" charset="0"/>
              </a:rPr>
              <a:t> " - " </a:t>
            </a:r>
            <a:r>
              <a:rPr lang="en-US" sz="3600" dirty="0" err="1">
                <a:latin typeface="Times New Roman" pitchFamily="18" charset="0"/>
                <a:cs typeface="Times New Roman" pitchFamily="18" charset="0"/>
              </a:rPr>
              <a:t>nếu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ngược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lại</a:t>
            </a:r>
            <a:r>
              <a:rPr lang="en-US" sz="3600" dirty="0">
                <a:latin typeface="Times New Roman" pitchFamily="18" charset="0"/>
                <a:cs typeface="Times New Roman" pitchFamily="18" charset="0"/>
              </a:rPr>
              <a:t>. </a:t>
            </a:r>
            <a:r>
              <a:rPr lang="pt-BR" sz="3600" dirty="0">
                <a:latin typeface="Times New Roman" pitchFamily="18" charset="0"/>
                <a:cs typeface="Times New Roman" pitchFamily="18" charset="0"/>
              </a:rPr>
              <a:t>Ta được:</a:t>
            </a:r>
            <a:endParaRPr lang="vi-VN" sz="3600" dirty="0">
              <a:latin typeface="Times New Roman" pitchFamily="18" charset="0"/>
              <a:cs typeface="Times New Roman" pitchFamily="18" charset="0"/>
            </a:endParaRPr>
          </a:p>
          <a:p>
            <a:pPr marL="0" indent="0">
              <a:buNone/>
            </a:pPr>
            <a:r>
              <a:rPr lang="pt-BR" sz="3600" dirty="0">
                <a:latin typeface="Times New Roman" pitchFamily="18" charset="0"/>
                <a:cs typeface="Times New Roman" pitchFamily="18" charset="0"/>
              </a:rPr>
              <a:t>      + + - - + + - - - - - - - + + + + - - - - - + + + + + +</a:t>
            </a:r>
            <a:endParaRPr lang="vi-VN" sz="3600" dirty="0">
              <a:latin typeface="Times New Roman" pitchFamily="18" charset="0"/>
              <a:cs typeface="Times New Roman" pitchFamily="18" charset="0"/>
            </a:endParaRPr>
          </a:p>
          <a:p>
            <a:r>
              <a:rPr lang="pt-BR" sz="3600" dirty="0">
                <a:latin typeface="Times New Roman" pitchFamily="18" charset="0"/>
                <a:cs typeface="Times New Roman" pitchFamily="18" charset="0"/>
              </a:rPr>
              <a:t>Tổng số đoạn mạch là 7. </a:t>
            </a:r>
            <a:endParaRPr lang="vi-VN" sz="3600" dirty="0">
              <a:latin typeface="Times New Roman" pitchFamily="18" charset="0"/>
              <a:cs typeface="Times New Roman" pitchFamily="18" charset="0"/>
            </a:endParaRPr>
          </a:p>
          <a:p>
            <a:pPr marL="0" indent="0">
              <a:buNone/>
            </a:pPr>
            <a:r>
              <a:rPr lang="pt-BR" sz="3600" dirty="0">
                <a:latin typeface="Times New Roman" pitchFamily="18" charset="0"/>
                <a:cs typeface="Times New Roman" pitchFamily="18" charset="0"/>
              </a:rPr>
              <a:t>        n/2 +1 = 14+1 = 15; </a:t>
            </a:r>
            <a:endParaRPr lang="vi-VN" sz="3600" dirty="0">
              <a:latin typeface="Times New Roman" pitchFamily="18" charset="0"/>
              <a:cs typeface="Times New Roman" pitchFamily="18" charset="0"/>
            </a:endParaRPr>
          </a:p>
          <a:p>
            <a:r>
              <a:rPr lang="pt-BR" sz="3600" dirty="0">
                <a:latin typeface="Times New Roman" pitchFamily="18" charset="0"/>
                <a:cs typeface="Times New Roman" pitchFamily="18" charset="0"/>
              </a:rPr>
              <a:t> (n</a:t>
            </a:r>
            <a:r>
              <a:rPr lang="pt-BR" sz="3600" baseline="30000" dirty="0">
                <a:latin typeface="Times New Roman" pitchFamily="18" charset="0"/>
                <a:cs typeface="Times New Roman" pitchFamily="18" charset="0"/>
              </a:rPr>
              <a:t>2</a:t>
            </a:r>
            <a:r>
              <a:rPr lang="pt-BR" sz="3600" dirty="0">
                <a:latin typeface="Times New Roman" pitchFamily="18" charset="0"/>
                <a:cs typeface="Times New Roman" pitchFamily="18" charset="0"/>
              </a:rPr>
              <a:t> - 2n)/ 4(n-1) = 6,74;  = 2,596.</a:t>
            </a:r>
            <a:endParaRPr lang="vi-VN" sz="3600" dirty="0">
              <a:latin typeface="Times New Roman" pitchFamily="18" charset="0"/>
              <a:cs typeface="Times New Roman" pitchFamily="18" charset="0"/>
            </a:endParaRPr>
          </a:p>
          <a:p>
            <a:r>
              <a:rPr lang="pt-BR" sz="3600" dirty="0">
                <a:latin typeface="Times New Roman" pitchFamily="18" charset="0"/>
                <a:cs typeface="Times New Roman" pitchFamily="18" charset="0"/>
              </a:rPr>
              <a:t>Z = = (7-15)/ 2,596 = - 3,08.</a:t>
            </a:r>
            <a:endParaRPr lang="vi-VN" sz="3600" dirty="0">
              <a:latin typeface="Times New Roman" pitchFamily="18" charset="0"/>
              <a:cs typeface="Times New Roman" pitchFamily="18" charset="0"/>
            </a:endParaRPr>
          </a:p>
          <a:p>
            <a:r>
              <a:rPr lang="pt-BR" sz="3600" dirty="0">
                <a:latin typeface="Times New Roman" pitchFamily="18" charset="0"/>
                <a:cs typeface="Times New Roman" pitchFamily="18" charset="0"/>
              </a:rPr>
              <a:t>Z</a:t>
            </a:r>
            <a:r>
              <a:rPr lang="pt-BR" sz="3600" baseline="-25000" dirty="0">
                <a:latin typeface="Times New Roman" pitchFamily="18" charset="0"/>
                <a:cs typeface="Times New Roman" pitchFamily="18" charset="0"/>
              </a:rPr>
              <a:t>0,025</a:t>
            </a:r>
            <a:r>
              <a:rPr lang="pt-BR" sz="3600" dirty="0">
                <a:latin typeface="Times New Roman" pitchFamily="18" charset="0"/>
                <a:cs typeface="Times New Roman" pitchFamily="18" charset="0"/>
              </a:rPr>
              <a:t> = 1,96. </a:t>
            </a:r>
            <a:endParaRPr lang="vi-VN" sz="3600" dirty="0">
              <a:latin typeface="Times New Roman" pitchFamily="18" charset="0"/>
              <a:cs typeface="Times New Roman" pitchFamily="18" charset="0"/>
            </a:endParaRPr>
          </a:p>
          <a:p>
            <a:r>
              <a:rPr lang="pt-BR" dirty="0"/>
              <a:t>Với mức ý nghĩa 5% chuỗi không phải là ngẫu nhiên. </a:t>
            </a:r>
            <a:endParaRPr lang="vi-VN" dirty="0"/>
          </a:p>
        </p:txBody>
      </p:sp>
      <p:sp>
        <p:nvSpPr>
          <p:cNvPr id="4" name="Slide Number Placeholder 3"/>
          <p:cNvSpPr>
            <a:spLocks noGrp="1"/>
          </p:cNvSpPr>
          <p:nvPr>
            <p:ph type="sldNum" sz="quarter" idx="12"/>
          </p:nvPr>
        </p:nvSpPr>
        <p:spPr/>
        <p:txBody>
          <a:bodyPr/>
          <a:lstStyle/>
          <a:p>
            <a:fld id="{C9862341-7768-413E-B489-B1A08FD23FEC}" type="slidenum">
              <a:rPr lang="vi-VN" smtClean="0"/>
              <a:t>17</a:t>
            </a:fld>
            <a:endParaRPr lang="vi-VN"/>
          </a:p>
        </p:txBody>
      </p:sp>
    </p:spTree>
    <p:extLst>
      <p:ext uri="{BB962C8B-B14F-4D97-AF65-F5344CB8AC3E}">
        <p14:creationId xmlns:p14="http://schemas.microsoft.com/office/powerpoint/2010/main" val="2467804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1143000"/>
          </a:xfrm>
        </p:spPr>
        <p:txBody>
          <a:bodyPr>
            <a:normAutofit/>
          </a:bodyPr>
          <a:lstStyle/>
          <a:p>
            <a:r>
              <a:rPr lang="pt-BR" sz="2400" b="1" dirty="0">
                <a:latin typeface="Times New Roman" pitchFamily="18" charset="0"/>
                <a:cs typeface="Times New Roman" pitchFamily="18" charset="0"/>
              </a:rPr>
              <a:t>CÁC PHƯƠNG PHÁP SAN CHUỖI GIẢN ĐƠN</a:t>
            </a:r>
            <a:br>
              <a:rPr lang="vi-VN" sz="2400" dirty="0"/>
            </a:br>
            <a:r>
              <a:rPr lang="en-US" sz="2400" b="1" dirty="0" err="1">
                <a:latin typeface="Times New Roman" pitchFamily="18" charset="0"/>
                <a:cs typeface="Times New Roman" pitchFamily="18" charset="0"/>
              </a:rPr>
              <a:t>Trung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trượt</a:t>
            </a:r>
            <a:r>
              <a:rPr lang="pt-BR" sz="2400" b="1" dirty="0">
                <a:latin typeface="Times New Roman" pitchFamily="18" charset="0"/>
                <a:cs typeface="Times New Roman" pitchFamily="18" charset="0"/>
              </a:rPr>
              <a:t> </a:t>
            </a:r>
            <a:endParaRPr lang="vi-VN" sz="24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0951" y="1988840"/>
            <a:ext cx="7322097" cy="47670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18</a:t>
            </a:fld>
            <a:endParaRPr lang="vi-VN"/>
          </a:p>
        </p:txBody>
      </p:sp>
    </p:spTree>
    <p:extLst>
      <p:ext uri="{BB962C8B-B14F-4D97-AF65-F5344CB8AC3E}">
        <p14:creationId xmlns:p14="http://schemas.microsoft.com/office/powerpoint/2010/main" val="3783810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pt-BR" sz="2400" b="1" dirty="0">
                <a:latin typeface="Times New Roman" pitchFamily="18" charset="0"/>
                <a:cs typeface="Times New Roman" pitchFamily="18" charset="0"/>
              </a:rPr>
              <a:t>CÁC PHƯƠNG PHÁP SAN CHUỖI GIẢN ĐƠN</a:t>
            </a:r>
            <a:endParaRPr lang="vi-VN" sz="2400" dirty="0"/>
          </a:p>
        </p:txBody>
      </p:sp>
      <p:pic>
        <p:nvPicPr>
          <p:cNvPr id="614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980728"/>
            <a:ext cx="6480720" cy="56656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19</a:t>
            </a:fld>
            <a:endParaRPr lang="vi-VN"/>
          </a:p>
        </p:txBody>
      </p:sp>
    </p:spTree>
    <p:extLst>
      <p:ext uri="{BB962C8B-B14F-4D97-AF65-F5344CB8AC3E}">
        <p14:creationId xmlns:p14="http://schemas.microsoft.com/office/powerpoint/2010/main" val="155655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2400" b="1" dirty="0">
                <a:solidFill>
                  <a:srgbClr val="002060"/>
                </a:solidFill>
              </a:rPr>
              <a:t>CHUỖI THỜI GIAN</a:t>
            </a:r>
            <a:br>
              <a:rPr lang="vi-VN" sz="2400" dirty="0">
                <a:solidFill>
                  <a:srgbClr val="002060"/>
                </a:solidFill>
              </a:rPr>
            </a:br>
            <a:r>
              <a:rPr lang="en-US" sz="2400" b="1" dirty="0">
                <a:solidFill>
                  <a:srgbClr val="002060"/>
                </a:solidFill>
              </a:rPr>
              <a:t>LÀM TRƠN VÀ NGOẠI SUY CHUỖI THỜI GIAN</a:t>
            </a:r>
            <a:endParaRPr lang="vi-VN" sz="2400"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06731" y="1124744"/>
            <a:ext cx="7085758" cy="55446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2</a:t>
            </a:fld>
            <a:endParaRPr lang="vi-VN"/>
          </a:p>
        </p:txBody>
      </p:sp>
    </p:spTree>
    <p:extLst>
      <p:ext uri="{BB962C8B-B14F-4D97-AF65-F5344CB8AC3E}">
        <p14:creationId xmlns:p14="http://schemas.microsoft.com/office/powerpoint/2010/main" val="316501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a:bodyPr>
          <a:lstStyle/>
          <a:p>
            <a:r>
              <a:rPr lang="pt-BR" sz="2400" b="1" dirty="0">
                <a:latin typeface="Times New Roman" pitchFamily="18" charset="0"/>
                <a:cs typeface="Times New Roman" pitchFamily="18" charset="0"/>
              </a:rPr>
              <a:t>CÁC PHƯƠNG PHÁP SAN CHUỖI GIẢN ĐƠN</a:t>
            </a:r>
            <a:br>
              <a:rPr lang="vi-VN" sz="2400" b="1" dirty="0">
                <a:latin typeface="Times New Roman" pitchFamily="18" charset="0"/>
                <a:cs typeface="Times New Roman" pitchFamily="18" charset="0"/>
              </a:rPr>
            </a:br>
            <a:r>
              <a:rPr lang="vi-VN" sz="2400" b="1" dirty="0">
                <a:latin typeface="Times New Roman" pitchFamily="18" charset="0"/>
                <a:cs typeface="Times New Roman" pitchFamily="18" charset="0"/>
              </a:rPr>
              <a:t>Trung bình trượt</a:t>
            </a:r>
            <a:endParaRPr lang="vi-VN" sz="2400" dirty="0"/>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5617" y="1258489"/>
            <a:ext cx="6552728" cy="493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20</a:t>
            </a:fld>
            <a:endParaRPr lang="vi-VN"/>
          </a:p>
        </p:txBody>
      </p:sp>
    </p:spTree>
    <p:extLst>
      <p:ext uri="{BB962C8B-B14F-4D97-AF65-F5344CB8AC3E}">
        <p14:creationId xmlns:p14="http://schemas.microsoft.com/office/powerpoint/2010/main" val="3960020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a:t>SAN CHUỖI GIẢN ĐƠN</a:t>
            </a:r>
            <a:br>
              <a:rPr lang="vi-VN" sz="3200" b="1" dirty="0"/>
            </a:br>
            <a:r>
              <a:rPr lang="it-IT" sz="3200" b="1" dirty="0"/>
              <a:t>S</a:t>
            </a:r>
            <a:r>
              <a:rPr lang="vi-VN" sz="3200" b="1" dirty="0"/>
              <a:t>an </a:t>
            </a:r>
            <a:r>
              <a:rPr lang="vi-VN" sz="3200" b="1"/>
              <a:t>mũ giản </a:t>
            </a:r>
            <a:r>
              <a:rPr lang="vi-VN" sz="3200" b="1" dirty="0"/>
              <a:t>đơn </a:t>
            </a:r>
            <a:r>
              <a:rPr lang="it-IT" sz="3200" b="1" dirty="0"/>
              <a:t>(EMA) </a:t>
            </a:r>
            <a:endParaRPr lang="vi-VN" sz="3200" dirty="0"/>
          </a:p>
        </p:txBody>
      </p:sp>
      <p:sp>
        <p:nvSpPr>
          <p:cNvPr id="3" name="Content Placeholder 2"/>
          <p:cNvSpPr>
            <a:spLocks noGrp="1"/>
          </p:cNvSpPr>
          <p:nvPr>
            <p:ph idx="1"/>
          </p:nvPr>
        </p:nvSpPr>
        <p:spPr>
          <a:xfrm>
            <a:off x="467544" y="1340768"/>
            <a:ext cx="8219256" cy="4785395"/>
          </a:xfrm>
          <a:ln w="19050">
            <a:solidFill>
              <a:schemeClr val="tx1"/>
            </a:solidFill>
          </a:ln>
        </p:spPr>
        <p:txBody>
          <a:bodyPr>
            <a:normAutofit fontScale="77500" lnSpcReduction="20000"/>
          </a:bodyPr>
          <a:lstStyle/>
          <a:p>
            <a:pPr lvl="0"/>
            <a:r>
              <a:rPr lang="it-IT" dirty="0">
                <a:latin typeface="Times New Roman" pitchFamily="18" charset="0"/>
                <a:cs typeface="Times New Roman" pitchFamily="18" charset="0"/>
              </a:rPr>
              <a:t>Phương pháp san mũ giản đơn: loại bỏ yếu tố ngẫu nhiên và  mà dự báo giá trị trong tương lai của chuỗi.</a:t>
            </a:r>
            <a:endParaRPr lang="vi-VN" dirty="0">
              <a:latin typeface="Times New Roman" pitchFamily="18" charset="0"/>
              <a:cs typeface="Times New Roman" pitchFamily="18" charset="0"/>
            </a:endParaRPr>
          </a:p>
          <a:p>
            <a:pPr lvl="0"/>
            <a:r>
              <a:rPr lang="it-IT" dirty="0">
                <a:latin typeface="Times New Roman" pitchFamily="18" charset="0"/>
                <a:cs typeface="Times New Roman" pitchFamily="18" charset="0"/>
              </a:rPr>
              <a:t>Phương pháp EMA thích hợp đối với chuỗi không có yếu tố thời vụ và không có xu thế.</a:t>
            </a:r>
            <a:r>
              <a:rPr lang="it-IT" b="1" dirty="0">
                <a:latin typeface="Times New Roman" pitchFamily="18" charset="0"/>
                <a:cs typeface="Times New Roman" pitchFamily="18" charset="0"/>
              </a:rPr>
              <a:t> </a:t>
            </a:r>
            <a:endParaRPr lang="vi-VN" dirty="0">
              <a:latin typeface="Times New Roman" pitchFamily="18" charset="0"/>
              <a:cs typeface="Times New Roman" pitchFamily="18" charset="0"/>
            </a:endParaRPr>
          </a:p>
          <a:p>
            <a:pPr lvl="0"/>
            <a:r>
              <a:rPr lang="it-IT" dirty="0">
                <a:latin typeface="Times New Roman" pitchFamily="18" charset="0"/>
                <a:cs typeface="Times New Roman" pitchFamily="18" charset="0"/>
              </a:rPr>
              <a:t> Phương pháp này là cơ sở của các phương pháp phức tạp hơn.</a:t>
            </a:r>
            <a:endParaRPr lang="vi-VN" dirty="0">
              <a:latin typeface="Times New Roman" pitchFamily="18" charset="0"/>
              <a:cs typeface="Times New Roman" pitchFamily="18" charset="0"/>
            </a:endParaRPr>
          </a:p>
          <a:p>
            <a:pPr lvl="0"/>
            <a:r>
              <a:rPr lang="it-IT" dirty="0">
                <a:latin typeface="Times New Roman" pitchFamily="18" charset="0"/>
                <a:cs typeface="Times New Roman" pitchFamily="18" charset="0"/>
              </a:rPr>
              <a:t>Giả sử đang ở thời kỳ n, nghĩa là ta có Y</a:t>
            </a:r>
            <a:r>
              <a:rPr lang="it-IT" baseline="-25000" dirty="0">
                <a:latin typeface="Times New Roman" pitchFamily="18" charset="0"/>
                <a:cs typeface="Times New Roman" pitchFamily="18" charset="0"/>
              </a:rPr>
              <a:t>n</a:t>
            </a:r>
            <a:r>
              <a:rPr lang="it-IT" dirty="0">
                <a:latin typeface="Times New Roman" pitchFamily="18" charset="0"/>
                <a:cs typeface="Times New Roman" pitchFamily="18" charset="0"/>
              </a:rPr>
              <a:t>, Y</a:t>
            </a:r>
            <a:r>
              <a:rPr lang="it-IT" baseline="-25000" dirty="0">
                <a:latin typeface="Times New Roman" pitchFamily="18" charset="0"/>
                <a:cs typeface="Times New Roman" pitchFamily="18" charset="0"/>
              </a:rPr>
              <a:t>n-1</a:t>
            </a:r>
            <a:r>
              <a:rPr lang="it-IT" dirty="0">
                <a:latin typeface="Times New Roman" pitchFamily="18" charset="0"/>
                <a:cs typeface="Times New Roman" pitchFamily="18" charset="0"/>
              </a:rPr>
              <a:t>, Y</a:t>
            </a:r>
            <a:r>
              <a:rPr lang="it-IT" baseline="-25000" dirty="0">
                <a:latin typeface="Times New Roman" pitchFamily="18" charset="0"/>
                <a:cs typeface="Times New Roman" pitchFamily="18" charset="0"/>
              </a:rPr>
              <a:t>n-2</a:t>
            </a:r>
            <a:r>
              <a:rPr lang="it-IT" dirty="0">
                <a:latin typeface="Times New Roman" pitchFamily="18" charset="0"/>
                <a:cs typeface="Times New Roman" pitchFamily="18" charset="0"/>
              </a:rPr>
              <a:t>,..., không thể lấy Y</a:t>
            </a:r>
            <a:r>
              <a:rPr lang="it-IT" baseline="-25000" dirty="0">
                <a:latin typeface="Times New Roman" pitchFamily="18" charset="0"/>
                <a:cs typeface="Times New Roman" pitchFamily="18" charset="0"/>
              </a:rPr>
              <a:t>n</a:t>
            </a:r>
            <a:r>
              <a:rPr lang="it-IT" dirty="0">
                <a:latin typeface="Times New Roman" pitchFamily="18" charset="0"/>
                <a:cs typeface="Times New Roman" pitchFamily="18" charset="0"/>
              </a:rPr>
              <a:t> làm giá trị dự báo cho tương lai được vì Y</a:t>
            </a:r>
            <a:r>
              <a:rPr lang="it-IT" baseline="-25000" dirty="0">
                <a:latin typeface="Times New Roman" pitchFamily="18" charset="0"/>
                <a:cs typeface="Times New Roman" pitchFamily="18" charset="0"/>
              </a:rPr>
              <a:t>n</a:t>
            </a:r>
            <a:r>
              <a:rPr lang="it-IT" dirty="0">
                <a:latin typeface="Times New Roman" pitchFamily="18" charset="0"/>
                <a:cs typeface="Times New Roman" pitchFamily="18" charset="0"/>
              </a:rPr>
              <a:t> chứa đựng tác động của các yếu tố ngẫu nhiên, bất quy tắc khác. Cũng không lấy trung bình số học của Y</a:t>
            </a:r>
            <a:r>
              <a:rPr lang="it-IT" baseline="-25000" dirty="0">
                <a:latin typeface="Times New Roman" pitchFamily="18" charset="0"/>
                <a:cs typeface="Times New Roman" pitchFamily="18" charset="0"/>
              </a:rPr>
              <a:t>t</a:t>
            </a:r>
            <a:r>
              <a:rPr lang="it-IT" dirty="0">
                <a:latin typeface="Times New Roman" pitchFamily="18" charset="0"/>
                <a:cs typeface="Times New Roman" pitchFamily="18" charset="0"/>
              </a:rPr>
              <a:t>, Y</a:t>
            </a:r>
            <a:r>
              <a:rPr lang="it-IT" baseline="-25000" dirty="0">
                <a:latin typeface="Times New Roman" pitchFamily="18" charset="0"/>
                <a:cs typeface="Times New Roman" pitchFamily="18" charset="0"/>
              </a:rPr>
              <a:t>t-1</a:t>
            </a:r>
            <a:r>
              <a:rPr lang="it-IT" dirty="0">
                <a:latin typeface="Times New Roman" pitchFamily="18" charset="0"/>
                <a:cs typeface="Times New Roman" pitchFamily="18" charset="0"/>
              </a:rPr>
              <a:t>, Y</a:t>
            </a:r>
            <a:r>
              <a:rPr lang="it-IT" baseline="-25000" dirty="0">
                <a:latin typeface="Times New Roman" pitchFamily="18" charset="0"/>
                <a:cs typeface="Times New Roman" pitchFamily="18" charset="0"/>
              </a:rPr>
              <a:t>t-2</a:t>
            </a:r>
            <a:r>
              <a:rPr lang="it-IT"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lvl="0"/>
            <a:r>
              <a:rPr lang="it-IT" dirty="0">
                <a:latin typeface="Times New Roman" pitchFamily="18" charset="0"/>
                <a:cs typeface="Times New Roman" pitchFamily="18" charset="0"/>
              </a:rPr>
              <a:t>Phương pháp san mũ giản đơn dựa trên trung bình có trọng số. Các giá trị của Y càng gần hiện tại trọng số càng lớn. Trọng số lớn nhất là trọng số ứng với Y</a:t>
            </a:r>
            <a:r>
              <a:rPr lang="it-IT" baseline="-25000" dirty="0">
                <a:latin typeface="Times New Roman" pitchFamily="18" charset="0"/>
                <a:cs typeface="Times New Roman" pitchFamily="18" charset="0"/>
              </a:rPr>
              <a:t>n</a:t>
            </a:r>
            <a:r>
              <a:rPr lang="it-IT" dirty="0">
                <a:latin typeface="Times New Roman" pitchFamily="18" charset="0"/>
                <a:cs typeface="Times New Roman" pitchFamily="18" charset="0"/>
              </a:rPr>
              <a:t>, các trọng số khác sẽ giảm dần.  </a:t>
            </a:r>
            <a:endParaRPr lang="vi-VN" dirty="0">
              <a:latin typeface="Times New Roman" pitchFamily="18" charset="0"/>
              <a:cs typeface="Times New Roman" pitchFamily="18" charset="0"/>
            </a:endParaRPr>
          </a:p>
          <a:p>
            <a:endParaRPr lang="vi-VN" dirty="0"/>
          </a:p>
        </p:txBody>
      </p:sp>
      <p:sp>
        <p:nvSpPr>
          <p:cNvPr id="4" name="Slide Number Placeholder 3"/>
          <p:cNvSpPr>
            <a:spLocks noGrp="1"/>
          </p:cNvSpPr>
          <p:nvPr>
            <p:ph type="sldNum" sz="quarter" idx="12"/>
          </p:nvPr>
        </p:nvSpPr>
        <p:spPr/>
        <p:txBody>
          <a:bodyPr/>
          <a:lstStyle/>
          <a:p>
            <a:fld id="{C9862341-7768-413E-B489-B1A08FD23FEC}" type="slidenum">
              <a:rPr lang="vi-VN" smtClean="0"/>
              <a:t>21</a:t>
            </a:fld>
            <a:endParaRPr lang="vi-VN"/>
          </a:p>
        </p:txBody>
      </p:sp>
    </p:spTree>
    <p:extLst>
      <p:ext uri="{BB962C8B-B14F-4D97-AF65-F5344CB8AC3E}">
        <p14:creationId xmlns:p14="http://schemas.microsoft.com/office/powerpoint/2010/main" val="1438958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72021"/>
          </a:xfrm>
        </p:spPr>
        <p:txBody>
          <a:bodyPr>
            <a:noAutofit/>
          </a:bodyPr>
          <a:lstStyle/>
          <a:p>
            <a:r>
              <a:rPr lang="it-IT" sz="2800" b="1" dirty="0">
                <a:latin typeface="Times New Roman" panose="02020603050405020304" pitchFamily="18" charset="0"/>
                <a:cs typeface="Times New Roman" panose="02020603050405020304" pitchFamily="18" charset="0"/>
              </a:rPr>
              <a:t>SAN</a:t>
            </a:r>
            <a:r>
              <a:rPr lang="vi-VN" sz="2800" b="1" dirty="0">
                <a:latin typeface="Times New Roman" panose="02020603050405020304" pitchFamily="18" charset="0"/>
                <a:cs typeface="Times New Roman" panose="02020603050405020304" pitchFamily="18" charset="0"/>
              </a:rPr>
              <a:t> CHUỖI GIẢN ĐƠN</a:t>
            </a:r>
            <a:r>
              <a:rPr lang="it-IT" sz="2800" b="1" dirty="0"/>
              <a:t> </a:t>
            </a:r>
            <a:br>
              <a:rPr lang="vi-VN" sz="2800" b="1" dirty="0"/>
            </a:br>
            <a:r>
              <a:rPr lang="vi-VN" sz="2800" b="1" dirty="0"/>
              <a:t>San mũ </a:t>
            </a:r>
            <a:r>
              <a:rPr lang="it-IT" sz="2800" b="1" dirty="0"/>
              <a:t> (EMA) </a:t>
            </a:r>
            <a:endParaRPr lang="vi-VN" sz="2800" dirty="0"/>
          </a:p>
        </p:txBody>
      </p:sp>
      <p:sp>
        <p:nvSpPr>
          <p:cNvPr id="3" name="Slide Number Placeholder 2"/>
          <p:cNvSpPr>
            <a:spLocks noGrp="1"/>
          </p:cNvSpPr>
          <p:nvPr>
            <p:ph type="sldNum" sz="quarter" idx="12"/>
          </p:nvPr>
        </p:nvSpPr>
        <p:spPr/>
        <p:txBody>
          <a:bodyPr/>
          <a:lstStyle/>
          <a:p>
            <a:fld id="{C9862341-7768-413E-B489-B1A08FD23FEC}" type="slidenum">
              <a:rPr lang="vi-VN" smtClean="0"/>
              <a:t>22</a:t>
            </a:fld>
            <a:endParaRPr lang="vi-VN"/>
          </a:p>
        </p:txBody>
      </p:sp>
      <p:pic>
        <p:nvPicPr>
          <p:cNvPr id="6" name="Content Placeholder 5">
            <a:extLst>
              <a:ext uri="{FF2B5EF4-FFF2-40B4-BE49-F238E27FC236}">
                <a16:creationId xmlns:a16="http://schemas.microsoft.com/office/drawing/2014/main" id="{C4C2F89F-EB05-4836-9B58-D1D186DA27A9}"/>
              </a:ext>
            </a:extLst>
          </p:cNvPr>
          <p:cNvPicPr>
            <a:picLocks noGrp="1" noChangeAspect="1"/>
          </p:cNvPicPr>
          <p:nvPr>
            <p:ph idx="1"/>
          </p:nvPr>
        </p:nvPicPr>
        <p:blipFill>
          <a:blip r:embed="rId2"/>
          <a:stretch>
            <a:fillRect/>
          </a:stretch>
        </p:blipFill>
        <p:spPr>
          <a:xfrm>
            <a:off x="474716" y="1204770"/>
            <a:ext cx="8212083" cy="5329380"/>
          </a:xfrm>
        </p:spPr>
      </p:pic>
    </p:spTree>
    <p:extLst>
      <p:ext uri="{BB962C8B-B14F-4D97-AF65-F5344CB8AC3E}">
        <p14:creationId xmlns:p14="http://schemas.microsoft.com/office/powerpoint/2010/main" val="285740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vi-VN" sz="2700" b="1" dirty="0"/>
              <a:t>Ví dụ 11.3: Tiền lãi tính trên một đồng vốn</a:t>
            </a:r>
            <a:br>
              <a:rPr lang="vi-VN" sz="2700" dirty="0"/>
            </a:br>
            <a:r>
              <a:rPr lang="vi-VN" sz="2700" b="1" dirty="0"/>
              <a:t> Giá trị của chuỗi san với ba mức </a:t>
            </a:r>
            <a:r>
              <a:rPr lang="en-US" sz="2700" b="1" dirty="0">
                <a:sym typeface="Symbol"/>
              </a:rPr>
              <a:t></a:t>
            </a:r>
            <a:br>
              <a:rPr lang="vi-VN" dirty="0"/>
            </a:br>
            <a:endParaRPr lang="vi-VN" dirty="0"/>
          </a:p>
        </p:txBody>
      </p:sp>
      <p:pic>
        <p:nvPicPr>
          <p:cNvPr id="614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620688"/>
            <a:ext cx="6696744"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23</a:t>
            </a:fld>
            <a:endParaRPr lang="vi-VN"/>
          </a:p>
        </p:txBody>
      </p:sp>
    </p:spTree>
    <p:extLst>
      <p:ext uri="{BB962C8B-B14F-4D97-AF65-F5344CB8AC3E}">
        <p14:creationId xmlns:p14="http://schemas.microsoft.com/office/powerpoint/2010/main" val="97525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11- 5: </a:t>
            </a:r>
            <a:r>
              <a:rPr lang="en-US" sz="3600" b="1" dirty="0" err="1">
                <a:latin typeface="Times New Roman" pitchFamily="18" charset="0"/>
                <a:cs typeface="Times New Roman" pitchFamily="18" charset="0"/>
              </a:rPr>
              <a:t>Dự</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báo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bằng</a:t>
            </a:r>
            <a:r>
              <a:rPr lang="en-US" sz="3600" b="1" dirty="0">
                <a:latin typeface="Times New Roman" pitchFamily="18" charset="0"/>
                <a:cs typeface="Times New Roman" pitchFamily="18" charset="0"/>
              </a:rPr>
              <a:t> san </a:t>
            </a:r>
            <a:r>
              <a:rPr lang="en-US" sz="3600" b="1" dirty="0" err="1">
                <a:latin typeface="Times New Roman" pitchFamily="18" charset="0"/>
                <a:cs typeface="Times New Roman" pitchFamily="18" charset="0"/>
              </a:rPr>
              <a:t>mũ</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với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các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giá</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trị</a:t>
            </a:r>
            <a:r>
              <a:rPr lang="en-US" sz="3600" b="1" dirty="0">
                <a:latin typeface="Times New Roman" pitchFamily="18" charset="0"/>
                <a:cs typeface="Times New Roman" pitchFamily="18" charset="0"/>
              </a:rPr>
              <a:t>  </a:t>
            </a:r>
            <a:r>
              <a:rPr lang="en-US" sz="3600" b="1" dirty="0">
                <a:latin typeface="Times New Roman" pitchFamily="18" charset="0"/>
                <a:cs typeface="Times New Roman" pitchFamily="18" charset="0"/>
                <a:sym typeface="Symbol"/>
              </a:rPr>
              <a:t></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khác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nhau</a:t>
            </a:r>
            <a:br>
              <a:rPr lang="vi-VN" dirty="0">
                <a:latin typeface="Times New Roman" pitchFamily="18" charset="0"/>
                <a:cs typeface="Times New Roman" pitchFamily="18" charset="0"/>
              </a:rPr>
            </a:br>
            <a:endParaRPr lang="vi-VN"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461416"/>
            <a:ext cx="6840759" cy="456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24</a:t>
            </a:fld>
            <a:endParaRPr lang="vi-VN"/>
          </a:p>
        </p:txBody>
      </p:sp>
    </p:spTree>
    <p:extLst>
      <p:ext uri="{BB962C8B-B14F-4D97-AF65-F5344CB8AC3E}">
        <p14:creationId xmlns:p14="http://schemas.microsoft.com/office/powerpoint/2010/main" val="421742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F289-5E95-445B-AFED-DCA9D4BEBDE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Một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số</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ứng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MA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EMA </a:t>
            </a:r>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tích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kỹ</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thuật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chứng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khoán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D2A8CF-4B3F-4A33-9AC1-64DED0F62637}"/>
              </a:ext>
            </a:extLst>
          </p:cNvPr>
          <p:cNvSpPr>
            <a:spLocks noGrp="1"/>
          </p:cNvSpPr>
          <p:nvPr>
            <p:ph idx="1"/>
          </p:nvPr>
        </p:nvSpPr>
        <p:spPr>
          <a:xfrm>
            <a:off x="457200" y="1600200"/>
            <a:ext cx="8229600" cy="4983162"/>
          </a:xfrm>
        </p:spPr>
        <p:txBody>
          <a:bodyPr>
            <a:normAutofit fontScale="92500" lnSpcReduction="10000"/>
          </a:bodyPr>
          <a:lstStyle/>
          <a:p>
            <a:pPr>
              <a:lnSpc>
                <a:spcPct val="150000"/>
              </a:lnSpc>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trượt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trượt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trượt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5, 20, 50, 100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200.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MA(5) -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tuần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MA(20)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MA(50))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MA(100)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6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MA(200)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năm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5-10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14-20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lướt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sóng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tâm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xu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15C8F0EB-A52F-41C6-9F84-AABC47CED929}"/>
              </a:ext>
            </a:extLst>
          </p:cNvPr>
          <p:cNvSpPr>
            <a:spLocks noGrp="1"/>
          </p:cNvSpPr>
          <p:nvPr>
            <p:ph type="sldNum" sz="quarter" idx="12"/>
          </p:nvPr>
        </p:nvSpPr>
        <p:spPr/>
        <p:txBody>
          <a:bodyPr/>
          <a:lstStyle/>
          <a:p>
            <a:fld id="{C9862341-7768-413E-B489-B1A08FD23FEC}" type="slidenum">
              <a:rPr lang="vi-VN" smtClean="0"/>
              <a:t>25</a:t>
            </a:fld>
            <a:endParaRPr lang="vi-VN"/>
          </a:p>
        </p:txBody>
      </p:sp>
    </p:spTree>
    <p:extLst>
      <p:ext uri="{BB962C8B-B14F-4D97-AF65-F5344CB8AC3E}">
        <p14:creationId xmlns:p14="http://schemas.microsoft.com/office/powerpoint/2010/main" val="3509391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5917-BD72-49AD-A1B6-6467B41143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VNINDEX: MA(5) MA(20) MA(50)</a:t>
            </a:r>
          </a:p>
        </p:txBody>
      </p:sp>
      <p:sp>
        <p:nvSpPr>
          <p:cNvPr id="4" name="Slide Number Placeholder 3">
            <a:extLst>
              <a:ext uri="{FF2B5EF4-FFF2-40B4-BE49-F238E27FC236}">
                <a16:creationId xmlns:a16="http://schemas.microsoft.com/office/drawing/2014/main" id="{3CC5F7C0-B52C-40F0-910C-ED9509B972E6}"/>
              </a:ext>
            </a:extLst>
          </p:cNvPr>
          <p:cNvSpPr>
            <a:spLocks noGrp="1"/>
          </p:cNvSpPr>
          <p:nvPr>
            <p:ph type="sldNum" sz="quarter" idx="12"/>
          </p:nvPr>
        </p:nvSpPr>
        <p:spPr/>
        <p:txBody>
          <a:bodyPr/>
          <a:lstStyle/>
          <a:p>
            <a:fld id="{C9862341-7768-413E-B489-B1A08FD23FEC}" type="slidenum">
              <a:rPr lang="vi-VN" smtClean="0"/>
              <a:t>26</a:t>
            </a:fld>
            <a:endParaRPr lang="vi-VN"/>
          </a:p>
        </p:txBody>
      </p:sp>
      <p:pic>
        <p:nvPicPr>
          <p:cNvPr id="8" name="Content Placeholder 7" descr="Chart, line chart, histogram&#10;&#10;Description automatically generated">
            <a:extLst>
              <a:ext uri="{FF2B5EF4-FFF2-40B4-BE49-F238E27FC236}">
                <a16:creationId xmlns:a16="http://schemas.microsoft.com/office/drawing/2014/main" id="{D96DF526-5FAB-41DA-80CB-1A07A641B80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1988840"/>
            <a:ext cx="7056784" cy="3888432"/>
          </a:xfrm>
          <a:prstGeom prst="rect">
            <a:avLst/>
          </a:prstGeom>
        </p:spPr>
      </p:pic>
    </p:spTree>
    <p:extLst>
      <p:ext uri="{BB962C8B-B14F-4D97-AF65-F5344CB8AC3E}">
        <p14:creationId xmlns:p14="http://schemas.microsoft.com/office/powerpoint/2010/main" val="380250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HIỆU CHỈNH YẾU TỐ THỜI VỤ</a:t>
            </a:r>
            <a:endParaRPr lang="vi-VN" sz="3200" dirty="0">
              <a:latin typeface="Times New Roman" pitchFamily="18" charset="0"/>
              <a:cs typeface="Times New Roman" pitchFamily="18" charset="0"/>
            </a:endParaRPr>
          </a:p>
        </p:txBody>
      </p:sp>
      <p:pic>
        <p:nvPicPr>
          <p:cNvPr id="819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662440"/>
            <a:ext cx="7321655" cy="50069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27</a:t>
            </a:fld>
            <a:endParaRPr lang="vi-VN"/>
          </a:p>
        </p:txBody>
      </p:sp>
    </p:spTree>
    <p:extLst>
      <p:ext uri="{BB962C8B-B14F-4D97-AF65-F5344CB8AC3E}">
        <p14:creationId xmlns:p14="http://schemas.microsoft.com/office/powerpoint/2010/main" val="285046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576064"/>
          </a:xfrm>
        </p:spPr>
        <p:txBody>
          <a:bodyPr>
            <a:normAutofit fontScale="90000"/>
          </a:bodyPr>
          <a:lstStyle/>
          <a:p>
            <a:r>
              <a:rPr lang="da-DK" sz="3200" b="1" dirty="0">
                <a:latin typeface="Times New Roman" pitchFamily="18" charset="0"/>
                <a:cs typeface="Times New Roman" pitchFamily="18" charset="0"/>
              </a:rPr>
              <a:t>Bảng 11- 4: Bảng tính chỉ số thời vụ</a:t>
            </a:r>
            <a:endParaRPr lang="vi-VN" sz="3200"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30705464"/>
              </p:ext>
            </p:extLst>
          </p:nvPr>
        </p:nvGraphicFramePr>
        <p:xfrm>
          <a:off x="467544" y="967556"/>
          <a:ext cx="8229598" cy="5745175"/>
        </p:xfrm>
        <a:graphic>
          <a:graphicData uri="http://schemas.openxmlformats.org/drawingml/2006/table">
            <a:tbl>
              <a:tblPr>
                <a:tableStyleId>{5C22544A-7EE6-4342-B048-85BDC9FD1C3A}</a:tableStyleId>
              </a:tblPr>
              <a:tblGrid>
                <a:gridCol w="1372697">
                  <a:extLst>
                    <a:ext uri="{9D8B030D-6E8A-4147-A177-3AD203B41FA5}">
                      <a16:colId xmlns:a16="http://schemas.microsoft.com/office/drawing/2014/main" val="20000"/>
                    </a:ext>
                  </a:extLst>
                </a:gridCol>
                <a:gridCol w="1372697">
                  <a:extLst>
                    <a:ext uri="{9D8B030D-6E8A-4147-A177-3AD203B41FA5}">
                      <a16:colId xmlns:a16="http://schemas.microsoft.com/office/drawing/2014/main" val="20001"/>
                    </a:ext>
                  </a:extLst>
                </a:gridCol>
                <a:gridCol w="1371051">
                  <a:extLst>
                    <a:ext uri="{9D8B030D-6E8A-4147-A177-3AD203B41FA5}">
                      <a16:colId xmlns:a16="http://schemas.microsoft.com/office/drawing/2014/main" val="20002"/>
                    </a:ext>
                  </a:extLst>
                </a:gridCol>
                <a:gridCol w="1371051">
                  <a:extLst>
                    <a:ext uri="{9D8B030D-6E8A-4147-A177-3AD203B41FA5}">
                      <a16:colId xmlns:a16="http://schemas.microsoft.com/office/drawing/2014/main" val="20003"/>
                    </a:ext>
                  </a:extLst>
                </a:gridCol>
                <a:gridCol w="1371051">
                  <a:extLst>
                    <a:ext uri="{9D8B030D-6E8A-4147-A177-3AD203B41FA5}">
                      <a16:colId xmlns:a16="http://schemas.microsoft.com/office/drawing/2014/main" val="20004"/>
                    </a:ext>
                  </a:extLst>
                </a:gridCol>
                <a:gridCol w="1371051">
                  <a:extLst>
                    <a:ext uri="{9D8B030D-6E8A-4147-A177-3AD203B41FA5}">
                      <a16:colId xmlns:a16="http://schemas.microsoft.com/office/drawing/2014/main" val="20005"/>
                    </a:ext>
                  </a:extLst>
                </a:gridCol>
              </a:tblGrid>
              <a:tr h="216024">
                <a:tc>
                  <a:txBody>
                    <a:bodyPr/>
                    <a:lstStyle/>
                    <a:p>
                      <a:pPr algn="ctr">
                        <a:lnSpc>
                          <a:spcPct val="115000"/>
                        </a:lnSpc>
                        <a:spcBef>
                          <a:spcPts val="150"/>
                        </a:spcBef>
                        <a:spcAft>
                          <a:spcPts val="100"/>
                        </a:spcAft>
                      </a:pPr>
                      <a:r>
                        <a:rPr lang="en-US" sz="1400">
                          <a:solidFill>
                            <a:schemeClr val="tx1"/>
                          </a:solidFill>
                          <a:effectLst/>
                        </a:rPr>
                        <a:t>Thời gian</a:t>
                      </a:r>
                      <a:endParaRPr lang="vi-VN" sz="1400">
                        <a:solidFill>
                          <a:schemeClr val="tx1"/>
                        </a:solidFill>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1400">
                          <a:solidFill>
                            <a:schemeClr val="tx1"/>
                          </a:solidFill>
                          <a:effectLst/>
                        </a:rPr>
                        <a:t>Y</a:t>
                      </a:r>
                      <a:endParaRPr lang="vi-VN" sz="1400">
                        <a:solidFill>
                          <a:schemeClr val="tx1"/>
                        </a:solidFill>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1400">
                          <a:solidFill>
                            <a:schemeClr val="tx1"/>
                          </a:solidFill>
                          <a:effectLst/>
                        </a:rPr>
                        <a:t>Y*</a:t>
                      </a:r>
                      <a:endParaRPr lang="vi-VN" sz="1400">
                        <a:solidFill>
                          <a:schemeClr val="tx1"/>
                        </a:solidFill>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1400">
                          <a:solidFill>
                            <a:schemeClr val="tx1"/>
                          </a:solidFill>
                          <a:effectLst/>
                        </a:rPr>
                        <a:t>M</a:t>
                      </a:r>
                      <a:endParaRPr lang="vi-VN" sz="1400">
                        <a:solidFill>
                          <a:schemeClr val="tx1"/>
                        </a:solidFill>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1400">
                          <a:solidFill>
                            <a:schemeClr val="tx1"/>
                          </a:solidFill>
                          <a:effectLst/>
                        </a:rPr>
                        <a:t>SIN</a:t>
                      </a:r>
                      <a:endParaRPr lang="vi-VN" sz="1400">
                        <a:solidFill>
                          <a:schemeClr val="tx1"/>
                        </a:solidFill>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1400" dirty="0">
                          <a:solidFill>
                            <a:schemeClr val="tx1"/>
                          </a:solidFill>
                          <a:effectLst/>
                        </a:rPr>
                        <a:t>ADY</a:t>
                      </a:r>
                      <a:endParaRPr lang="vi-VN" sz="1400" dirty="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0"/>
                  </a:ext>
                </a:extLst>
              </a:tr>
              <a:tr h="216024">
                <a:tc>
                  <a:txBody>
                    <a:bodyPr/>
                    <a:lstStyle/>
                    <a:p>
                      <a:pPr>
                        <a:lnSpc>
                          <a:spcPct val="115000"/>
                        </a:lnSpc>
                        <a:spcBef>
                          <a:spcPts val="150"/>
                        </a:spcBef>
                        <a:spcAft>
                          <a:spcPts val="100"/>
                        </a:spcAft>
                      </a:pPr>
                      <a:r>
                        <a:rPr lang="en-US" sz="1400">
                          <a:solidFill>
                            <a:schemeClr val="tx1"/>
                          </a:solidFill>
                          <a:effectLst/>
                        </a:rPr>
                        <a:t>1995      1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19.6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0.906963</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21.61059</a:t>
                      </a:r>
                      <a:endParaRPr lang="vi-VN" sz="1400" dirty="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1"/>
                  </a:ext>
                </a:extLst>
              </a:tr>
              <a:tr h="216024">
                <a:tc>
                  <a:txBody>
                    <a:bodyPr/>
                    <a:lstStyle/>
                    <a:p>
                      <a:pPr>
                        <a:lnSpc>
                          <a:spcPct val="115000"/>
                        </a:lnSpc>
                        <a:spcBef>
                          <a:spcPts val="150"/>
                        </a:spcBef>
                        <a:spcAft>
                          <a:spcPts val="100"/>
                        </a:spcAft>
                      </a:pPr>
                      <a:r>
                        <a:rPr lang="en-US" sz="1400">
                          <a:solidFill>
                            <a:schemeClr val="tx1"/>
                          </a:solidFill>
                          <a:effectLst/>
                        </a:rPr>
                        <a:t>              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18.6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0.80694</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23.05003</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2"/>
                  </a:ext>
                </a:extLst>
              </a:tr>
              <a:tr h="216024">
                <a:tc>
                  <a:txBody>
                    <a:bodyPr/>
                    <a:lstStyle/>
                    <a:p>
                      <a:pPr>
                        <a:lnSpc>
                          <a:spcPct val="115000"/>
                        </a:lnSpc>
                        <a:spcBef>
                          <a:spcPts val="150"/>
                        </a:spcBef>
                        <a:spcAft>
                          <a:spcPts val="100"/>
                        </a:spcAft>
                      </a:pPr>
                      <a:r>
                        <a:rPr lang="en-US" sz="1400">
                          <a:solidFill>
                            <a:schemeClr val="tx1"/>
                          </a:solidFill>
                          <a:effectLst/>
                        </a:rPr>
                        <a:t>              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23.2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1.065307</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21.77775</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3"/>
                  </a:ext>
                </a:extLst>
              </a:tr>
              <a:tr h="216024">
                <a:tc>
                  <a:txBody>
                    <a:bodyPr/>
                    <a:lstStyle/>
                    <a:p>
                      <a:pPr>
                        <a:lnSpc>
                          <a:spcPct val="115000"/>
                        </a:lnSpc>
                        <a:spcBef>
                          <a:spcPts val="150"/>
                        </a:spcBef>
                        <a:spcAft>
                          <a:spcPts val="100"/>
                        </a:spcAft>
                      </a:pPr>
                      <a:r>
                        <a:rPr lang="en-US" sz="1400">
                          <a:solidFill>
                            <a:schemeClr val="tx1"/>
                          </a:solidFill>
                          <a:effectLst/>
                        </a:rPr>
                        <a:t>              4</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24.5</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1.009977</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24.25799</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4"/>
                  </a:ext>
                </a:extLst>
              </a:tr>
              <a:tr h="216024">
                <a:tc>
                  <a:txBody>
                    <a:bodyPr/>
                    <a:lstStyle/>
                    <a:p>
                      <a:pPr>
                        <a:lnSpc>
                          <a:spcPct val="115000"/>
                        </a:lnSpc>
                        <a:spcBef>
                          <a:spcPts val="150"/>
                        </a:spcBef>
                        <a:spcAft>
                          <a:spcPts val="100"/>
                        </a:spcAft>
                      </a:pPr>
                      <a:r>
                        <a:rPr lang="en-US" sz="1400">
                          <a:solidFill>
                            <a:schemeClr val="tx1"/>
                          </a:solidFill>
                          <a:effectLst/>
                        </a:rPr>
                        <a:t>              5</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27.7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1.068947</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25.91335</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5"/>
                  </a:ext>
                </a:extLst>
              </a:tr>
              <a:tr h="216024">
                <a:tc>
                  <a:txBody>
                    <a:bodyPr/>
                    <a:lstStyle/>
                    <a:p>
                      <a:pPr>
                        <a:lnSpc>
                          <a:spcPct val="115000"/>
                        </a:lnSpc>
                        <a:spcBef>
                          <a:spcPts val="150"/>
                        </a:spcBef>
                        <a:spcAft>
                          <a:spcPts val="100"/>
                        </a:spcAft>
                      </a:pPr>
                      <a:r>
                        <a:rPr lang="en-US" sz="1400">
                          <a:solidFill>
                            <a:schemeClr val="tx1"/>
                          </a:solidFill>
                          <a:effectLst/>
                        </a:rPr>
                        <a:t>              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30</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 </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 </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1.17005</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25.63993</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6"/>
                  </a:ext>
                </a:extLst>
              </a:tr>
              <a:tr h="216024">
                <a:tc>
                  <a:txBody>
                    <a:bodyPr/>
                    <a:lstStyle/>
                    <a:p>
                      <a:pPr>
                        <a:lnSpc>
                          <a:spcPct val="115000"/>
                        </a:lnSpc>
                        <a:spcBef>
                          <a:spcPts val="150"/>
                        </a:spcBef>
                        <a:spcAft>
                          <a:spcPts val="100"/>
                        </a:spcAft>
                      </a:pPr>
                      <a:r>
                        <a:rPr lang="en-US" sz="1400">
                          <a:solidFill>
                            <a:schemeClr val="tx1"/>
                          </a:solidFill>
                          <a:effectLst/>
                        </a:rPr>
                        <a:t>              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28.7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24.82083</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1.156287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1.228756</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23.35695</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7"/>
                  </a:ext>
                </a:extLst>
              </a:tr>
              <a:tr h="216024">
                <a:tc>
                  <a:txBody>
                    <a:bodyPr/>
                    <a:lstStyle/>
                    <a:p>
                      <a:pPr>
                        <a:lnSpc>
                          <a:spcPct val="115000"/>
                        </a:lnSpc>
                        <a:spcBef>
                          <a:spcPts val="150"/>
                        </a:spcBef>
                        <a:spcAft>
                          <a:spcPts val="100"/>
                        </a:spcAft>
                      </a:pPr>
                      <a:r>
                        <a:rPr lang="en-US" sz="1400">
                          <a:solidFill>
                            <a:schemeClr val="tx1"/>
                          </a:solidFill>
                          <a:effectLst/>
                        </a:rPr>
                        <a:t>              8</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33.8</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25.0375</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1.349975</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1.222179</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27.65553</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8"/>
                  </a:ext>
                </a:extLst>
              </a:tr>
              <a:tr h="216024">
                <a:tc>
                  <a:txBody>
                    <a:bodyPr/>
                    <a:lstStyle/>
                    <a:p>
                      <a:pPr>
                        <a:lnSpc>
                          <a:spcPct val="115000"/>
                        </a:lnSpc>
                        <a:spcBef>
                          <a:spcPts val="150"/>
                        </a:spcBef>
                        <a:spcAft>
                          <a:spcPts val="100"/>
                        </a:spcAft>
                      </a:pPr>
                      <a:r>
                        <a:rPr lang="en-US" sz="1400">
                          <a:solidFill>
                            <a:schemeClr val="tx1"/>
                          </a:solidFill>
                          <a:effectLst/>
                        </a:rPr>
                        <a:t>              9</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25.30417</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0.991932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0.99144</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25.31671</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9"/>
                  </a:ext>
                </a:extLst>
              </a:tr>
              <a:tr h="216024">
                <a:tc>
                  <a:txBody>
                    <a:bodyPr/>
                    <a:lstStyle/>
                    <a:p>
                      <a:pPr>
                        <a:lnSpc>
                          <a:spcPct val="115000"/>
                        </a:lnSpc>
                        <a:spcBef>
                          <a:spcPts val="150"/>
                        </a:spcBef>
                        <a:spcAft>
                          <a:spcPts val="100"/>
                        </a:spcAft>
                      </a:pPr>
                      <a:r>
                        <a:rPr lang="en-US" sz="1400">
                          <a:solidFill>
                            <a:schemeClr val="tx1"/>
                          </a:solidFill>
                          <a:effectLst/>
                        </a:rPr>
                        <a:t>            10</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22.1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25.59583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0.863422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0.902015</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24.5007</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0"/>
                  </a:ext>
                </a:extLst>
              </a:tr>
              <a:tr h="216024">
                <a:tc>
                  <a:txBody>
                    <a:bodyPr/>
                    <a:lstStyle/>
                    <a:p>
                      <a:pPr>
                        <a:lnSpc>
                          <a:spcPct val="115000"/>
                        </a:lnSpc>
                        <a:spcBef>
                          <a:spcPts val="150"/>
                        </a:spcBef>
                        <a:spcAft>
                          <a:spcPts val="100"/>
                        </a:spcAft>
                      </a:pPr>
                      <a:r>
                        <a:rPr lang="en-US" sz="1400">
                          <a:solidFill>
                            <a:schemeClr val="tx1"/>
                          </a:solidFill>
                          <a:effectLst/>
                        </a:rPr>
                        <a:t>            11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21.8</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25.72083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0.847562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0.84135</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25.91075</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1"/>
                  </a:ext>
                </a:extLst>
              </a:tr>
              <a:tr h="216024">
                <a:tc>
                  <a:txBody>
                    <a:bodyPr/>
                    <a:lstStyle/>
                    <a:p>
                      <a:pPr>
                        <a:lnSpc>
                          <a:spcPct val="115000"/>
                        </a:lnSpc>
                        <a:spcBef>
                          <a:spcPts val="150"/>
                        </a:spcBef>
                        <a:spcAft>
                          <a:spcPts val="100"/>
                        </a:spcAft>
                      </a:pPr>
                      <a:r>
                        <a:rPr lang="en-US" sz="1400">
                          <a:solidFill>
                            <a:schemeClr val="tx1"/>
                          </a:solidFill>
                          <a:effectLst/>
                        </a:rPr>
                        <a:t>            12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20.9</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25.89583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0.80708</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0.786076</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26.58775</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2"/>
                  </a:ext>
                </a:extLst>
              </a:tr>
              <a:tr h="216024">
                <a:tc>
                  <a:txBody>
                    <a:bodyPr/>
                    <a:lstStyle/>
                    <a:p>
                      <a:pPr>
                        <a:lnSpc>
                          <a:spcPct val="115000"/>
                        </a:lnSpc>
                        <a:spcBef>
                          <a:spcPts val="150"/>
                        </a:spcBef>
                        <a:spcAft>
                          <a:spcPts val="100"/>
                        </a:spcAft>
                      </a:pPr>
                      <a:r>
                        <a:rPr lang="en-US" sz="1400">
                          <a:solidFill>
                            <a:schemeClr val="tx1"/>
                          </a:solidFill>
                          <a:effectLst/>
                        </a:rPr>
                        <a:t>1996      1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23.3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26.26667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0.887056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0.906963</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25.69015</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3"/>
                  </a:ext>
                </a:extLst>
              </a:tr>
              <a:tr h="216024">
                <a:tc>
                  <a:txBody>
                    <a:bodyPr/>
                    <a:lstStyle/>
                    <a:p>
                      <a:pPr>
                        <a:lnSpc>
                          <a:spcPct val="115000"/>
                        </a:lnSpc>
                        <a:spcBef>
                          <a:spcPts val="150"/>
                        </a:spcBef>
                        <a:spcAft>
                          <a:spcPts val="100"/>
                        </a:spcAft>
                      </a:pPr>
                      <a:r>
                        <a:rPr lang="en-US" sz="1400">
                          <a:solidFill>
                            <a:schemeClr val="tx1"/>
                          </a:solidFill>
                          <a:effectLst/>
                        </a:rPr>
                        <a:t>              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20.1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0.764259</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0.80694</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24.9089</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4"/>
                  </a:ext>
                </a:extLst>
              </a:tr>
              <a:tr h="216024">
                <a:tc>
                  <a:txBody>
                    <a:bodyPr/>
                    <a:lstStyle/>
                    <a:p>
                      <a:pPr>
                        <a:lnSpc>
                          <a:spcPct val="115000"/>
                        </a:lnSpc>
                        <a:spcBef>
                          <a:spcPts val="150"/>
                        </a:spcBef>
                        <a:spcAft>
                          <a:spcPts val="100"/>
                        </a:spcAft>
                      </a:pPr>
                      <a:r>
                        <a:rPr lang="en-US" sz="1400">
                          <a:solidFill>
                            <a:schemeClr val="tx1"/>
                          </a:solidFill>
                          <a:effectLst/>
                        </a:rPr>
                        <a:t>              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28.1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26.15417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1.074399</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1.065307</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26.37736</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5"/>
                  </a:ext>
                </a:extLst>
              </a:tr>
              <a:tr h="216024">
                <a:tc>
                  <a:txBody>
                    <a:bodyPr/>
                    <a:lstStyle/>
                    <a:p>
                      <a:pPr>
                        <a:lnSpc>
                          <a:spcPct val="115000"/>
                        </a:lnSpc>
                        <a:spcBef>
                          <a:spcPts val="150"/>
                        </a:spcBef>
                        <a:spcAft>
                          <a:spcPts val="100"/>
                        </a:spcAft>
                      </a:pPr>
                      <a:r>
                        <a:rPr lang="en-US" sz="1400">
                          <a:solidFill>
                            <a:schemeClr val="tx1"/>
                          </a:solidFill>
                          <a:effectLst/>
                        </a:rPr>
                        <a:t>              4</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26.33333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1.010127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1.009977</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26.33725</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6"/>
                  </a:ext>
                </a:extLst>
              </a:tr>
              <a:tr h="216024">
                <a:tc>
                  <a:txBody>
                    <a:bodyPr/>
                    <a:lstStyle/>
                    <a:p>
                      <a:pPr>
                        <a:lnSpc>
                          <a:spcPct val="115000"/>
                        </a:lnSpc>
                        <a:spcBef>
                          <a:spcPts val="150"/>
                        </a:spcBef>
                        <a:spcAft>
                          <a:spcPts val="100"/>
                        </a:spcAft>
                      </a:pPr>
                      <a:r>
                        <a:rPr lang="en-US" sz="1400">
                          <a:solidFill>
                            <a:schemeClr val="tx1"/>
                          </a:solidFill>
                          <a:effectLst/>
                        </a:rPr>
                        <a:t>              5</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28.6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26.47917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1.080094</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1.068947</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26.7553</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7"/>
                  </a:ext>
                </a:extLst>
              </a:tr>
              <a:tr h="216024">
                <a:tc>
                  <a:txBody>
                    <a:bodyPr/>
                    <a:lstStyle/>
                    <a:p>
                      <a:pPr>
                        <a:lnSpc>
                          <a:spcPct val="115000"/>
                        </a:lnSpc>
                        <a:spcBef>
                          <a:spcPts val="150"/>
                        </a:spcBef>
                        <a:spcAft>
                          <a:spcPts val="100"/>
                        </a:spcAft>
                      </a:pPr>
                      <a:r>
                        <a:rPr lang="en-US" sz="1400">
                          <a:solidFill>
                            <a:schemeClr val="tx1"/>
                          </a:solidFill>
                          <a:effectLst/>
                        </a:rPr>
                        <a:t>              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33.3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26.475</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1.25779</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1.17005</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28.46032</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8"/>
                  </a:ext>
                </a:extLst>
              </a:tr>
              <a:tr h="216024">
                <a:tc>
                  <a:txBody>
                    <a:bodyPr/>
                    <a:lstStyle/>
                    <a:p>
                      <a:pPr>
                        <a:lnSpc>
                          <a:spcPct val="115000"/>
                        </a:lnSpc>
                        <a:spcBef>
                          <a:spcPts val="150"/>
                        </a:spcBef>
                        <a:spcAft>
                          <a:spcPts val="100"/>
                        </a:spcAft>
                      </a:pPr>
                      <a:r>
                        <a:rPr lang="en-US" sz="1400">
                          <a:solidFill>
                            <a:schemeClr val="tx1"/>
                          </a:solidFill>
                          <a:effectLst/>
                        </a:rPr>
                        <a:t>              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34.3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26.50417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1.294136</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1.228756</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27.9144</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9"/>
                  </a:ext>
                </a:extLst>
              </a:tr>
              <a:tr h="216024">
                <a:tc>
                  <a:txBody>
                    <a:bodyPr/>
                    <a:lstStyle/>
                    <a:p>
                      <a:pPr>
                        <a:lnSpc>
                          <a:spcPct val="115000"/>
                        </a:lnSpc>
                        <a:spcBef>
                          <a:spcPts val="150"/>
                        </a:spcBef>
                        <a:spcAft>
                          <a:spcPts val="100"/>
                        </a:spcAft>
                      </a:pPr>
                      <a:r>
                        <a:rPr lang="en-US" sz="1400">
                          <a:solidFill>
                            <a:schemeClr val="tx1"/>
                          </a:solidFill>
                          <a:effectLst/>
                        </a:rPr>
                        <a:t>              8</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29</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26.67083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1.08733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1.222179</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23.72812</a:t>
                      </a:r>
                      <a:endParaRPr lang="vi-VN" sz="140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20"/>
                  </a:ext>
                </a:extLst>
              </a:tr>
              <a:tr h="216024">
                <a:tc>
                  <a:txBody>
                    <a:bodyPr/>
                    <a:lstStyle/>
                    <a:p>
                      <a:pPr>
                        <a:lnSpc>
                          <a:spcPct val="115000"/>
                        </a:lnSpc>
                        <a:spcBef>
                          <a:spcPts val="150"/>
                        </a:spcBef>
                        <a:spcAft>
                          <a:spcPts val="100"/>
                        </a:spcAft>
                      </a:pPr>
                      <a:r>
                        <a:rPr lang="en-US" sz="1400">
                          <a:solidFill>
                            <a:schemeClr val="tx1"/>
                          </a:solidFill>
                          <a:effectLst/>
                        </a:rPr>
                        <a:t>              9</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26.4</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26.79583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0.985228</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0.99144</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26.62793</a:t>
                      </a:r>
                      <a:endParaRPr lang="vi-VN" sz="1400" dirty="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21"/>
                  </a:ext>
                </a:extLst>
              </a:tr>
              <a:tr h="216024">
                <a:tc>
                  <a:txBody>
                    <a:bodyPr/>
                    <a:lstStyle/>
                    <a:p>
                      <a:pPr>
                        <a:lnSpc>
                          <a:spcPct val="115000"/>
                        </a:lnSpc>
                        <a:spcBef>
                          <a:spcPts val="150"/>
                        </a:spcBef>
                        <a:spcAft>
                          <a:spcPts val="100"/>
                        </a:spcAft>
                      </a:pPr>
                      <a:r>
                        <a:rPr lang="en-US" sz="1400">
                          <a:solidFill>
                            <a:schemeClr val="tx1"/>
                          </a:solidFill>
                          <a:effectLst/>
                        </a:rPr>
                        <a:t>            10</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25.1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26.83333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0.935404</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0.902015</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27.82658</a:t>
                      </a:r>
                      <a:endParaRPr lang="vi-VN" sz="1400" dirty="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22"/>
                  </a:ext>
                </a:extLst>
              </a:tr>
              <a:tr h="216024">
                <a:tc>
                  <a:txBody>
                    <a:bodyPr/>
                    <a:lstStyle/>
                    <a:p>
                      <a:pPr>
                        <a:lnSpc>
                          <a:spcPct val="115000"/>
                        </a:lnSpc>
                        <a:spcBef>
                          <a:spcPts val="150"/>
                        </a:spcBef>
                        <a:spcAft>
                          <a:spcPts val="100"/>
                        </a:spcAft>
                      </a:pPr>
                      <a:r>
                        <a:rPr lang="en-US" sz="1400">
                          <a:solidFill>
                            <a:schemeClr val="tx1"/>
                          </a:solidFill>
                          <a:effectLst/>
                        </a:rPr>
                        <a:t>            11</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22.3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26.85833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0.830282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0.84135</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26.50504</a:t>
                      </a:r>
                      <a:endParaRPr lang="vi-VN" sz="1400" dirty="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23"/>
                  </a:ext>
                </a:extLst>
              </a:tr>
              <a:tr h="33440">
                <a:tc>
                  <a:txBody>
                    <a:bodyPr/>
                    <a:lstStyle/>
                    <a:p>
                      <a:pPr>
                        <a:lnSpc>
                          <a:spcPct val="115000"/>
                        </a:lnSpc>
                        <a:spcBef>
                          <a:spcPts val="150"/>
                        </a:spcBef>
                        <a:spcAft>
                          <a:spcPts val="100"/>
                        </a:spcAft>
                      </a:pPr>
                      <a:r>
                        <a:rPr lang="en-US" sz="1400">
                          <a:solidFill>
                            <a:schemeClr val="tx1"/>
                          </a:solidFill>
                          <a:effectLst/>
                        </a:rPr>
                        <a:t>            12</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20.3</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26.69167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a:solidFill>
                            <a:schemeClr val="tx1"/>
                          </a:solidFill>
                          <a:effectLst/>
                        </a:rPr>
                        <a:t>0.760537</a:t>
                      </a:r>
                      <a:endParaRPr lang="vi-VN" sz="140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0.786076</a:t>
                      </a:r>
                      <a:endParaRPr lang="vi-VN" sz="1400" dirty="0">
                        <a:solidFill>
                          <a:schemeClr val="tx1"/>
                        </a:solidFill>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1400" dirty="0">
                          <a:solidFill>
                            <a:schemeClr val="tx1"/>
                          </a:solidFill>
                          <a:effectLst/>
                        </a:rPr>
                        <a:t>25.82447</a:t>
                      </a:r>
                      <a:endParaRPr lang="vi-VN" sz="1400" dirty="0">
                        <a:solidFill>
                          <a:schemeClr val="tx1"/>
                        </a:solidFill>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24"/>
                  </a:ext>
                </a:extLst>
              </a:tr>
            </a:tbl>
          </a:graphicData>
        </a:graphic>
      </p:graphicFrame>
      <p:sp>
        <p:nvSpPr>
          <p:cNvPr id="3" name="Slide Number Placeholder 2"/>
          <p:cNvSpPr>
            <a:spLocks noGrp="1"/>
          </p:cNvSpPr>
          <p:nvPr>
            <p:ph type="sldNum" sz="quarter" idx="12"/>
          </p:nvPr>
        </p:nvSpPr>
        <p:spPr/>
        <p:txBody>
          <a:bodyPr/>
          <a:lstStyle/>
          <a:p>
            <a:fld id="{C9862341-7768-413E-B489-B1A08FD23FEC}" type="slidenum">
              <a:rPr lang="vi-VN" smtClean="0"/>
              <a:t>28</a:t>
            </a:fld>
            <a:endParaRPr lang="vi-VN"/>
          </a:p>
        </p:txBody>
      </p:sp>
    </p:spTree>
    <p:extLst>
      <p:ext uri="{BB962C8B-B14F-4D97-AF65-F5344CB8AC3E}">
        <p14:creationId xmlns:p14="http://schemas.microsoft.com/office/powerpoint/2010/main" val="107027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b="1" dirty="0">
                <a:latin typeface="Times New Roman" pitchFamily="18" charset="0"/>
                <a:cs typeface="Times New Roman" pitchFamily="18" charset="0"/>
              </a:rPr>
              <a:t>Bảng 11- 4: Bảng tính chỉ số thời vụ</a:t>
            </a:r>
            <a:endParaRPr lang="vi-V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9066743"/>
              </p:ext>
            </p:extLst>
          </p:nvPr>
        </p:nvGraphicFramePr>
        <p:xfrm>
          <a:off x="467544" y="1340762"/>
          <a:ext cx="8229598" cy="5122234"/>
        </p:xfrm>
        <a:graphic>
          <a:graphicData uri="http://schemas.openxmlformats.org/drawingml/2006/table">
            <a:tbl>
              <a:tblPr>
                <a:tableStyleId>{5C22544A-7EE6-4342-B048-85BDC9FD1C3A}</a:tableStyleId>
              </a:tblPr>
              <a:tblGrid>
                <a:gridCol w="1372697">
                  <a:extLst>
                    <a:ext uri="{9D8B030D-6E8A-4147-A177-3AD203B41FA5}">
                      <a16:colId xmlns:a16="http://schemas.microsoft.com/office/drawing/2014/main" val="20000"/>
                    </a:ext>
                  </a:extLst>
                </a:gridCol>
                <a:gridCol w="1372697">
                  <a:extLst>
                    <a:ext uri="{9D8B030D-6E8A-4147-A177-3AD203B41FA5}">
                      <a16:colId xmlns:a16="http://schemas.microsoft.com/office/drawing/2014/main" val="20001"/>
                    </a:ext>
                  </a:extLst>
                </a:gridCol>
                <a:gridCol w="1371051">
                  <a:extLst>
                    <a:ext uri="{9D8B030D-6E8A-4147-A177-3AD203B41FA5}">
                      <a16:colId xmlns:a16="http://schemas.microsoft.com/office/drawing/2014/main" val="20002"/>
                    </a:ext>
                  </a:extLst>
                </a:gridCol>
                <a:gridCol w="1371051">
                  <a:extLst>
                    <a:ext uri="{9D8B030D-6E8A-4147-A177-3AD203B41FA5}">
                      <a16:colId xmlns:a16="http://schemas.microsoft.com/office/drawing/2014/main" val="20003"/>
                    </a:ext>
                  </a:extLst>
                </a:gridCol>
                <a:gridCol w="1371051">
                  <a:extLst>
                    <a:ext uri="{9D8B030D-6E8A-4147-A177-3AD203B41FA5}">
                      <a16:colId xmlns:a16="http://schemas.microsoft.com/office/drawing/2014/main" val="20004"/>
                    </a:ext>
                  </a:extLst>
                </a:gridCol>
                <a:gridCol w="1371051">
                  <a:extLst>
                    <a:ext uri="{9D8B030D-6E8A-4147-A177-3AD203B41FA5}">
                      <a16:colId xmlns:a16="http://schemas.microsoft.com/office/drawing/2014/main" val="20005"/>
                    </a:ext>
                  </a:extLst>
                </a:gridCol>
              </a:tblGrid>
              <a:tr h="364715">
                <a:tc>
                  <a:txBody>
                    <a:bodyPr/>
                    <a:lstStyle/>
                    <a:p>
                      <a:pPr algn="ctr">
                        <a:lnSpc>
                          <a:spcPct val="115000"/>
                        </a:lnSpc>
                        <a:spcBef>
                          <a:spcPts val="150"/>
                        </a:spcBef>
                        <a:spcAft>
                          <a:spcPts val="100"/>
                        </a:spcAft>
                      </a:pPr>
                      <a:r>
                        <a:rPr lang="en-US" sz="2400" dirty="0" err="1">
                          <a:effectLst/>
                        </a:rPr>
                        <a:t>Thời</a:t>
                      </a:r>
                      <a:r>
                        <a:rPr lang="en-US" sz="2400" dirty="0">
                          <a:effectLst/>
                        </a:rPr>
                        <a:t> </a:t>
                      </a:r>
                      <a:r>
                        <a:rPr lang="en-US" sz="2400" dirty="0" err="1">
                          <a:effectLst/>
                        </a:rPr>
                        <a:t>gian</a:t>
                      </a:r>
                      <a:endParaRPr lang="vi-VN" sz="2400" dirty="0">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2400">
                          <a:effectLst/>
                        </a:rPr>
                        <a:t>Y</a:t>
                      </a:r>
                      <a:endParaRPr lang="vi-VN" sz="2400">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2400">
                          <a:effectLst/>
                        </a:rPr>
                        <a:t>Y*</a:t>
                      </a:r>
                      <a:endParaRPr lang="vi-VN" sz="2400">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2400">
                          <a:effectLst/>
                        </a:rPr>
                        <a:t>M</a:t>
                      </a:r>
                      <a:endParaRPr lang="vi-VN" sz="2400">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2400">
                          <a:effectLst/>
                        </a:rPr>
                        <a:t>SIN</a:t>
                      </a:r>
                      <a:endParaRPr lang="vi-VN" sz="2400">
                        <a:effectLst/>
                        <a:latin typeface="Times New Roman"/>
                        <a:ea typeface="Times New Roman"/>
                        <a:cs typeface="Times New Roman"/>
                      </a:endParaRPr>
                    </a:p>
                  </a:txBody>
                  <a:tcPr marL="19050" marR="19050" marT="0" marB="0"/>
                </a:tc>
                <a:tc>
                  <a:txBody>
                    <a:bodyPr/>
                    <a:lstStyle/>
                    <a:p>
                      <a:pPr algn="ctr">
                        <a:lnSpc>
                          <a:spcPct val="115000"/>
                        </a:lnSpc>
                        <a:spcBef>
                          <a:spcPts val="150"/>
                        </a:spcBef>
                        <a:spcAft>
                          <a:spcPts val="100"/>
                        </a:spcAft>
                      </a:pPr>
                      <a:r>
                        <a:rPr lang="en-US" sz="2400">
                          <a:effectLst/>
                        </a:rPr>
                        <a:t>ADY</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0"/>
                  </a:ext>
                </a:extLst>
              </a:tr>
              <a:tr h="364715">
                <a:tc>
                  <a:txBody>
                    <a:bodyPr/>
                    <a:lstStyle/>
                    <a:p>
                      <a:pPr>
                        <a:lnSpc>
                          <a:spcPct val="115000"/>
                        </a:lnSpc>
                        <a:spcBef>
                          <a:spcPts val="150"/>
                        </a:spcBef>
                        <a:spcAft>
                          <a:spcPts val="100"/>
                        </a:spcAft>
                      </a:pPr>
                      <a:r>
                        <a:rPr lang="en-US" sz="2400">
                          <a:effectLst/>
                        </a:rPr>
                        <a:t>1998      1</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24.6</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26.69167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0.921636</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0.906963</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27.1235</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1"/>
                  </a:ext>
                </a:extLst>
              </a:tr>
              <a:tr h="364715">
                <a:tc>
                  <a:txBody>
                    <a:bodyPr/>
                    <a:lstStyle/>
                    <a:p>
                      <a:pPr>
                        <a:lnSpc>
                          <a:spcPct val="115000"/>
                        </a:lnSpc>
                        <a:spcBef>
                          <a:spcPts val="150"/>
                        </a:spcBef>
                        <a:spcAft>
                          <a:spcPts val="100"/>
                        </a:spcAft>
                      </a:pPr>
                      <a:r>
                        <a:rPr lang="en-US" sz="2400">
                          <a:effectLst/>
                        </a:rPr>
                        <a:t>              2</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22.8</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26.98333</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0.844966</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0.80694</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28.25488</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2"/>
                  </a:ext>
                </a:extLst>
              </a:tr>
              <a:tr h="364715">
                <a:tc>
                  <a:txBody>
                    <a:bodyPr/>
                    <a:lstStyle/>
                    <a:p>
                      <a:pPr>
                        <a:lnSpc>
                          <a:spcPct val="115000"/>
                        </a:lnSpc>
                        <a:spcBef>
                          <a:spcPts val="150"/>
                        </a:spcBef>
                        <a:spcAft>
                          <a:spcPts val="100"/>
                        </a:spcAft>
                      </a:pPr>
                      <a:r>
                        <a:rPr lang="en-US" sz="2400">
                          <a:effectLst/>
                        </a:rPr>
                        <a:t>              3</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28.4</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000" dirty="0">
                          <a:effectLst/>
                        </a:rPr>
                        <a:t>27.04583</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1.050069</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1.065307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26.65897</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3"/>
                  </a:ext>
                </a:extLst>
              </a:tr>
              <a:tr h="364715">
                <a:tc>
                  <a:txBody>
                    <a:bodyPr/>
                    <a:lstStyle/>
                    <a:p>
                      <a:pPr>
                        <a:lnSpc>
                          <a:spcPct val="115000"/>
                        </a:lnSpc>
                        <a:spcBef>
                          <a:spcPts val="150"/>
                        </a:spcBef>
                        <a:spcAft>
                          <a:spcPts val="100"/>
                        </a:spcAft>
                      </a:pPr>
                      <a:r>
                        <a:rPr lang="en-US" sz="2400">
                          <a:effectLst/>
                        </a:rPr>
                        <a:t>              4</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27.2</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27.09167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1.003999</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1.009977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26.93132</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4"/>
                  </a:ext>
                </a:extLst>
              </a:tr>
              <a:tr h="364715">
                <a:tc>
                  <a:txBody>
                    <a:bodyPr/>
                    <a:lstStyle/>
                    <a:p>
                      <a:pPr>
                        <a:lnSpc>
                          <a:spcPct val="115000"/>
                        </a:lnSpc>
                        <a:spcBef>
                          <a:spcPts val="150"/>
                        </a:spcBef>
                        <a:spcAft>
                          <a:spcPts val="100"/>
                        </a:spcAft>
                      </a:pPr>
                      <a:r>
                        <a:rPr lang="en-US" sz="2400">
                          <a:effectLst/>
                        </a:rPr>
                        <a:t>              5</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28.6</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27.19583</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1.051632</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1.068947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26.7553</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5"/>
                  </a:ext>
                </a:extLst>
              </a:tr>
              <a:tr h="364715">
                <a:tc>
                  <a:txBody>
                    <a:bodyPr/>
                    <a:lstStyle/>
                    <a:p>
                      <a:pPr>
                        <a:lnSpc>
                          <a:spcPct val="115000"/>
                        </a:lnSpc>
                        <a:spcBef>
                          <a:spcPts val="150"/>
                        </a:spcBef>
                        <a:spcAft>
                          <a:spcPts val="100"/>
                        </a:spcAft>
                      </a:pPr>
                      <a:r>
                        <a:rPr lang="en-US" sz="2400">
                          <a:effectLst/>
                        </a:rPr>
                        <a:t>              6</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29.3</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27.24167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1.075558</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1.17005</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25.04166</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6"/>
                  </a:ext>
                </a:extLst>
              </a:tr>
              <a:tr h="364715">
                <a:tc>
                  <a:txBody>
                    <a:bodyPr/>
                    <a:lstStyle/>
                    <a:p>
                      <a:pPr>
                        <a:lnSpc>
                          <a:spcPct val="115000"/>
                        </a:lnSpc>
                        <a:spcBef>
                          <a:spcPts val="150"/>
                        </a:spcBef>
                        <a:spcAft>
                          <a:spcPts val="100"/>
                        </a:spcAft>
                      </a:pPr>
                      <a:r>
                        <a:rPr lang="en-US" sz="2400">
                          <a:effectLst/>
                        </a:rPr>
                        <a:t>              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38.3</a:t>
                      </a:r>
                      <a:endParaRPr lang="vi-VN" sz="2400">
                        <a:effectLst/>
                        <a:latin typeface="Times New Roman"/>
                        <a:ea typeface="Times New Roman"/>
                        <a:cs typeface="Times New Roman"/>
                      </a:endParaRPr>
                    </a:p>
                  </a:txBody>
                  <a:tcPr marL="19050" marR="19050" marT="0" marB="0"/>
                </a:tc>
                <a:tc>
                  <a:txBody>
                    <a:bodyPr/>
                    <a:lstStyle/>
                    <a:p>
                      <a:pP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1.228756</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31.16972</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7"/>
                  </a:ext>
                </a:extLst>
              </a:tr>
              <a:tr h="376254">
                <a:tc>
                  <a:txBody>
                    <a:bodyPr/>
                    <a:lstStyle/>
                    <a:p>
                      <a:pPr>
                        <a:lnSpc>
                          <a:spcPct val="115000"/>
                        </a:lnSpc>
                        <a:spcBef>
                          <a:spcPts val="150"/>
                        </a:spcBef>
                        <a:spcAft>
                          <a:spcPts val="100"/>
                        </a:spcAft>
                      </a:pPr>
                      <a:r>
                        <a:rPr lang="en-US" sz="2400">
                          <a:effectLst/>
                        </a:rPr>
                        <a:t>              8</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32</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1.222179</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26.18275</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8"/>
                  </a:ext>
                </a:extLst>
              </a:tr>
              <a:tr h="364715">
                <a:tc>
                  <a:txBody>
                    <a:bodyPr/>
                    <a:lstStyle/>
                    <a:p>
                      <a:pPr>
                        <a:lnSpc>
                          <a:spcPct val="115000"/>
                        </a:lnSpc>
                        <a:spcBef>
                          <a:spcPts val="150"/>
                        </a:spcBef>
                        <a:spcAft>
                          <a:spcPts val="100"/>
                        </a:spcAft>
                      </a:pPr>
                      <a:r>
                        <a:rPr lang="en-US" sz="2400">
                          <a:effectLst/>
                        </a:rPr>
                        <a:t>              9</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24.9</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0.99144</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25.11498</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9"/>
                  </a:ext>
                </a:extLst>
              </a:tr>
              <a:tr h="364715">
                <a:tc>
                  <a:txBody>
                    <a:bodyPr/>
                    <a:lstStyle/>
                    <a:p>
                      <a:pPr>
                        <a:lnSpc>
                          <a:spcPct val="115000"/>
                        </a:lnSpc>
                        <a:spcBef>
                          <a:spcPts val="150"/>
                        </a:spcBef>
                        <a:spcAft>
                          <a:spcPts val="100"/>
                        </a:spcAft>
                      </a:pPr>
                      <a:r>
                        <a:rPr lang="en-US" sz="2400">
                          <a:effectLst/>
                        </a:rPr>
                        <a:t>            10</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27.7</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0.902015</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30.70902</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0"/>
                  </a:ext>
                </a:extLst>
              </a:tr>
              <a:tr h="364715">
                <a:tc>
                  <a:txBody>
                    <a:bodyPr/>
                    <a:lstStyle/>
                    <a:p>
                      <a:pPr>
                        <a:lnSpc>
                          <a:spcPct val="115000"/>
                        </a:lnSpc>
                        <a:spcBef>
                          <a:spcPts val="150"/>
                        </a:spcBef>
                        <a:spcAft>
                          <a:spcPts val="100"/>
                        </a:spcAft>
                      </a:pPr>
                      <a:r>
                        <a:rPr lang="en-US" sz="2400">
                          <a:effectLst/>
                        </a:rPr>
                        <a:t>            11</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22.2</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0.84135</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26.38618</a:t>
                      </a:r>
                      <a:endParaRPr lang="vi-VN" sz="24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1"/>
                  </a:ext>
                </a:extLst>
              </a:tr>
              <a:tr h="364715">
                <a:tc>
                  <a:txBody>
                    <a:bodyPr/>
                    <a:lstStyle/>
                    <a:p>
                      <a:pPr>
                        <a:lnSpc>
                          <a:spcPct val="115000"/>
                        </a:lnSpc>
                        <a:spcBef>
                          <a:spcPts val="150"/>
                        </a:spcBef>
                        <a:spcAft>
                          <a:spcPts val="100"/>
                        </a:spcAft>
                      </a:pPr>
                      <a:r>
                        <a:rPr lang="en-US" sz="2400">
                          <a:effectLst/>
                        </a:rPr>
                        <a:t>            12</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21.5</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 </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a:effectLst/>
                        </a:rPr>
                        <a:t>0.786076</a:t>
                      </a:r>
                      <a:endParaRPr lang="vi-VN" sz="2400">
                        <a:effectLst/>
                        <a:latin typeface="Times New Roman"/>
                        <a:ea typeface="Times New Roman"/>
                        <a:cs typeface="Times New Roman"/>
                      </a:endParaRPr>
                    </a:p>
                  </a:txBody>
                  <a:tcPr marL="19050" marR="19050" marT="0" marB="0"/>
                </a:tc>
                <a:tc>
                  <a:txBody>
                    <a:bodyPr/>
                    <a:lstStyle/>
                    <a:p>
                      <a:pPr algn="r">
                        <a:lnSpc>
                          <a:spcPct val="115000"/>
                        </a:lnSpc>
                        <a:spcBef>
                          <a:spcPts val="150"/>
                        </a:spcBef>
                        <a:spcAft>
                          <a:spcPts val="100"/>
                        </a:spcAft>
                      </a:pPr>
                      <a:r>
                        <a:rPr lang="en-US" sz="2400" dirty="0">
                          <a:effectLst/>
                        </a:rPr>
                        <a:t>27.35104</a:t>
                      </a:r>
                      <a:endParaRPr lang="vi-VN" sz="2400" dirty="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2"/>
                  </a:ext>
                </a:extLst>
              </a:tr>
            </a:tbl>
          </a:graphicData>
        </a:graphic>
      </p:graphicFrame>
      <p:sp>
        <p:nvSpPr>
          <p:cNvPr id="3" name="Slide Number Placeholder 2"/>
          <p:cNvSpPr>
            <a:spLocks noGrp="1"/>
          </p:cNvSpPr>
          <p:nvPr>
            <p:ph type="sldNum" sz="quarter" idx="12"/>
          </p:nvPr>
        </p:nvSpPr>
        <p:spPr/>
        <p:txBody>
          <a:bodyPr/>
          <a:lstStyle/>
          <a:p>
            <a:fld id="{C9862341-7768-413E-B489-B1A08FD23FEC}" type="slidenum">
              <a:rPr lang="vi-VN" smtClean="0"/>
              <a:t>29</a:t>
            </a:fld>
            <a:endParaRPr lang="vi-VN"/>
          </a:p>
        </p:txBody>
      </p:sp>
    </p:spTree>
    <p:extLst>
      <p:ext uri="{BB962C8B-B14F-4D97-AF65-F5344CB8AC3E}">
        <p14:creationId xmlns:p14="http://schemas.microsoft.com/office/powerpoint/2010/main" val="196141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2670-FCE6-4CDA-B4D6-3FC428B63782}"/>
              </a:ext>
            </a:extLst>
          </p:cNvPr>
          <p:cNvSpPr>
            <a:spLocks noGrp="1"/>
          </p:cNvSpPr>
          <p:nvPr>
            <p:ph type="title"/>
          </p:nvPr>
        </p:nvSpPr>
        <p:spPr/>
        <p:txBody>
          <a:bodyPr>
            <a:normAutofit/>
          </a:bodyPr>
          <a:lstStyle/>
          <a:p>
            <a:r>
              <a:rPr lang="en-US" sz="3200" b="1" dirty="0"/>
              <a:t>VNINDEX </a:t>
            </a:r>
            <a:r>
              <a:rPr lang="en-US" sz="3200" b="1" dirty="0">
                <a:effectLst/>
                <a:latin typeface="Times New Roman" panose="02020603050405020304" pitchFamily="18" charset="0"/>
                <a:ea typeface="Calibri" panose="020F0502020204030204" pitchFamily="34" charset="0"/>
              </a:rPr>
              <a:t>4/1/2021 </a:t>
            </a:r>
            <a:r>
              <a:rPr lang="en-US" sz="3200" b="1" dirty="0" err="1">
                <a:effectLst/>
                <a:latin typeface="Times New Roman" panose="02020603050405020304" pitchFamily="18" charset="0"/>
                <a:ea typeface="Calibri" panose="020F0502020204030204" pitchFamily="34" charset="0"/>
              </a:rPr>
              <a:t>đến</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ngày</a:t>
            </a:r>
            <a:r>
              <a:rPr lang="en-US" sz="3200" b="1" dirty="0">
                <a:effectLst/>
                <a:latin typeface="Times New Roman" panose="02020603050405020304" pitchFamily="18" charset="0"/>
                <a:ea typeface="Calibri" panose="020F0502020204030204" pitchFamily="34" charset="0"/>
              </a:rPr>
              <a:t> 23/7/2021</a:t>
            </a:r>
            <a:endParaRPr lang="en-US" sz="3200" b="1" dirty="0"/>
          </a:p>
        </p:txBody>
      </p:sp>
      <p:sp>
        <p:nvSpPr>
          <p:cNvPr id="4" name="Slide Number Placeholder 3">
            <a:extLst>
              <a:ext uri="{FF2B5EF4-FFF2-40B4-BE49-F238E27FC236}">
                <a16:creationId xmlns:a16="http://schemas.microsoft.com/office/drawing/2014/main" id="{01627987-F43E-4BB7-8A4E-3613E85071C0}"/>
              </a:ext>
            </a:extLst>
          </p:cNvPr>
          <p:cNvSpPr>
            <a:spLocks noGrp="1"/>
          </p:cNvSpPr>
          <p:nvPr>
            <p:ph type="sldNum" sz="quarter" idx="12"/>
          </p:nvPr>
        </p:nvSpPr>
        <p:spPr/>
        <p:txBody>
          <a:bodyPr/>
          <a:lstStyle/>
          <a:p>
            <a:fld id="{C9862341-7768-413E-B489-B1A08FD23FEC}" type="slidenum">
              <a:rPr lang="vi-VN" smtClean="0"/>
              <a:t>3</a:t>
            </a:fld>
            <a:endParaRPr lang="vi-VN"/>
          </a:p>
        </p:txBody>
      </p:sp>
      <p:sp>
        <p:nvSpPr>
          <p:cNvPr id="5" name="Rectangle 2">
            <a:extLst>
              <a:ext uri="{FF2B5EF4-FFF2-40B4-BE49-F238E27FC236}">
                <a16:creationId xmlns:a16="http://schemas.microsoft.com/office/drawing/2014/main" id="{CE39D835-0ECA-4239-9322-A3B1F500F88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F9D2A718-1F46-4C33-A1C0-82F874ECF19A}"/>
              </a:ext>
            </a:extLst>
          </p:cNvPr>
          <p:cNvGraphicFramePr>
            <a:graphicFrameLocks noChangeAspect="1"/>
          </p:cNvGraphicFramePr>
          <p:nvPr>
            <p:extLst>
              <p:ext uri="{D42A27DB-BD31-4B8C-83A1-F6EECF244321}">
                <p14:modId xmlns:p14="http://schemas.microsoft.com/office/powerpoint/2010/main" val="3497519594"/>
              </p:ext>
            </p:extLst>
          </p:nvPr>
        </p:nvGraphicFramePr>
        <p:xfrm>
          <a:off x="1115616" y="1564046"/>
          <a:ext cx="6768752" cy="4730167"/>
        </p:xfrm>
        <a:graphic>
          <a:graphicData uri="http://schemas.openxmlformats.org/presentationml/2006/ole">
            <mc:AlternateContent xmlns:mc="http://schemas.openxmlformats.org/markup-compatibility/2006">
              <mc:Choice xmlns:v="urn:schemas-microsoft-com:vml" Requires="v">
                <p:oleObj name="EViews" r:id="rId2" imgW="4678991" imgH="2853759" progId="EViews.Workfile.2">
                  <p:embed/>
                </p:oleObj>
              </mc:Choice>
              <mc:Fallback>
                <p:oleObj name="EViews" r:id="rId2" imgW="4678991" imgH="2853759" progId="EViews.Workfile.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564046"/>
                        <a:ext cx="6768752" cy="4730167"/>
                      </a:xfrm>
                      <a:prstGeom prst="rect">
                        <a:avLst/>
                      </a:prstGeom>
                      <a:noFill/>
                    </p:spPr>
                  </p:pic>
                </p:oleObj>
              </mc:Fallback>
            </mc:AlternateContent>
          </a:graphicData>
        </a:graphic>
      </p:graphicFrame>
    </p:spTree>
    <p:extLst>
      <p:ext uri="{BB962C8B-B14F-4D97-AF65-F5344CB8AC3E}">
        <p14:creationId xmlns:p14="http://schemas.microsoft.com/office/powerpoint/2010/main" val="1032083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Bảng</a:t>
            </a:r>
            <a:r>
              <a:rPr lang="en-US" sz="3600" b="1" dirty="0"/>
              <a:t> 11-5: </a:t>
            </a:r>
            <a:r>
              <a:rPr lang="en-US" sz="3600" b="1" dirty="0" err="1"/>
              <a:t>Chỉ</a:t>
            </a:r>
            <a:r>
              <a:rPr lang="en-US" sz="3600" b="1" dirty="0"/>
              <a:t> </a:t>
            </a:r>
            <a:r>
              <a:rPr lang="en-US" sz="3600" b="1" dirty="0" err="1"/>
              <a:t>số</a:t>
            </a:r>
            <a:r>
              <a:rPr lang="en-US" sz="3600" b="1" dirty="0"/>
              <a:t> </a:t>
            </a:r>
            <a:r>
              <a:rPr lang="en-US" sz="3600" b="1" dirty="0" err="1"/>
              <a:t>thời</a:t>
            </a:r>
            <a:r>
              <a:rPr lang="en-US" sz="3600" b="1" dirty="0"/>
              <a:t> </a:t>
            </a:r>
            <a:r>
              <a:rPr lang="en-US" sz="3600" b="1" dirty="0" err="1"/>
              <a:t>vụ</a:t>
            </a:r>
            <a:r>
              <a:rPr lang="en-US" sz="3600" b="1" dirty="0"/>
              <a:t> </a:t>
            </a:r>
            <a:r>
              <a:rPr lang="en-US" sz="3600" b="1" dirty="0" err="1"/>
              <a:t>cho</a:t>
            </a:r>
            <a:r>
              <a:rPr lang="en-US" sz="3600" b="1" dirty="0"/>
              <a:t> </a:t>
            </a:r>
            <a:r>
              <a:rPr lang="en-US" sz="3600" b="1" dirty="0" err="1"/>
              <a:t>biến</a:t>
            </a:r>
            <a:r>
              <a:rPr lang="en-US" sz="3600" b="1" dirty="0"/>
              <a:t> Y</a:t>
            </a:r>
            <a:endParaRPr lang="vi-V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485316"/>
              </p:ext>
            </p:extLst>
          </p:nvPr>
        </p:nvGraphicFramePr>
        <p:xfrm>
          <a:off x="457200" y="1412769"/>
          <a:ext cx="8229599" cy="4915354"/>
        </p:xfrm>
        <a:graphic>
          <a:graphicData uri="http://schemas.openxmlformats.org/drawingml/2006/table">
            <a:tbl>
              <a:tblPr>
                <a:tableStyleId>{5C22544A-7EE6-4342-B048-85BDC9FD1C3A}</a:tableStyleId>
              </a:tblPr>
              <a:tblGrid>
                <a:gridCol w="938174">
                  <a:extLst>
                    <a:ext uri="{9D8B030D-6E8A-4147-A177-3AD203B41FA5}">
                      <a16:colId xmlns:a16="http://schemas.microsoft.com/office/drawing/2014/main" val="20000"/>
                    </a:ext>
                  </a:extLst>
                </a:gridCol>
                <a:gridCol w="1002365">
                  <a:extLst>
                    <a:ext uri="{9D8B030D-6E8A-4147-A177-3AD203B41FA5}">
                      <a16:colId xmlns:a16="http://schemas.microsoft.com/office/drawing/2014/main" val="20001"/>
                    </a:ext>
                  </a:extLst>
                </a:gridCol>
                <a:gridCol w="834481">
                  <a:extLst>
                    <a:ext uri="{9D8B030D-6E8A-4147-A177-3AD203B41FA5}">
                      <a16:colId xmlns:a16="http://schemas.microsoft.com/office/drawing/2014/main" val="20002"/>
                    </a:ext>
                  </a:extLst>
                </a:gridCol>
                <a:gridCol w="1002365">
                  <a:extLst>
                    <a:ext uri="{9D8B030D-6E8A-4147-A177-3AD203B41FA5}">
                      <a16:colId xmlns:a16="http://schemas.microsoft.com/office/drawing/2014/main" val="20003"/>
                    </a:ext>
                  </a:extLst>
                </a:gridCol>
                <a:gridCol w="1831909">
                  <a:extLst>
                    <a:ext uri="{9D8B030D-6E8A-4147-A177-3AD203B41FA5}">
                      <a16:colId xmlns:a16="http://schemas.microsoft.com/office/drawing/2014/main" val="20004"/>
                    </a:ext>
                  </a:extLst>
                </a:gridCol>
                <a:gridCol w="2620305">
                  <a:extLst>
                    <a:ext uri="{9D8B030D-6E8A-4147-A177-3AD203B41FA5}">
                      <a16:colId xmlns:a16="http://schemas.microsoft.com/office/drawing/2014/main" val="20005"/>
                    </a:ext>
                  </a:extLst>
                </a:gridCol>
              </a:tblGrid>
              <a:tr h="354897">
                <a:tc>
                  <a:txBody>
                    <a:bodyPr/>
                    <a:lstStyle/>
                    <a:p>
                      <a:pPr algn="ctr">
                        <a:lnSpc>
                          <a:spcPct val="115000"/>
                        </a:lnSpc>
                        <a:spcBef>
                          <a:spcPts val="100"/>
                        </a:spcBef>
                        <a:spcAft>
                          <a:spcPts val="100"/>
                        </a:spcAft>
                      </a:pPr>
                      <a:r>
                        <a:rPr lang="en-US" sz="2000">
                          <a:effectLst/>
                        </a:rPr>
                        <a:t>Tháng</a:t>
                      </a:r>
                      <a:endParaRPr lang="vi-VN" sz="2000">
                        <a:effectLst/>
                        <a:latin typeface="Times New Roman"/>
                        <a:ea typeface="Times New Roman"/>
                        <a:cs typeface="Times New Roman"/>
                      </a:endParaRPr>
                    </a:p>
                  </a:txBody>
                  <a:tcPr marL="19050" marR="19050" marT="0" marB="0"/>
                </a:tc>
                <a:tc>
                  <a:txBody>
                    <a:bodyPr/>
                    <a:lstStyle/>
                    <a:p>
                      <a:pPr algn="ctr">
                        <a:lnSpc>
                          <a:spcPct val="115000"/>
                        </a:lnSpc>
                        <a:spcBef>
                          <a:spcPts val="100"/>
                        </a:spcBef>
                        <a:spcAft>
                          <a:spcPts val="100"/>
                        </a:spcAft>
                      </a:pPr>
                      <a:r>
                        <a:rPr lang="en-US" sz="2000">
                          <a:effectLst/>
                        </a:rPr>
                        <a:t>1995</a:t>
                      </a:r>
                      <a:endParaRPr lang="vi-VN" sz="2000">
                        <a:effectLst/>
                        <a:latin typeface="Times New Roman"/>
                        <a:ea typeface="Times New Roman"/>
                        <a:cs typeface="Times New Roman"/>
                      </a:endParaRPr>
                    </a:p>
                  </a:txBody>
                  <a:tcPr marL="19050" marR="19050" marT="0" marB="0"/>
                </a:tc>
                <a:tc>
                  <a:txBody>
                    <a:bodyPr/>
                    <a:lstStyle/>
                    <a:p>
                      <a:pPr algn="ctr">
                        <a:lnSpc>
                          <a:spcPct val="115000"/>
                        </a:lnSpc>
                        <a:spcBef>
                          <a:spcPts val="100"/>
                        </a:spcBef>
                        <a:spcAft>
                          <a:spcPts val="100"/>
                        </a:spcAft>
                      </a:pPr>
                      <a:r>
                        <a:rPr lang="en-US" sz="2000">
                          <a:effectLst/>
                        </a:rPr>
                        <a:t>1996</a:t>
                      </a:r>
                      <a:endParaRPr lang="vi-VN" sz="2000">
                        <a:effectLst/>
                        <a:latin typeface="Times New Roman"/>
                        <a:ea typeface="Times New Roman"/>
                        <a:cs typeface="Times New Roman"/>
                      </a:endParaRPr>
                    </a:p>
                  </a:txBody>
                  <a:tcPr marL="19050" marR="19050" marT="0" marB="0"/>
                </a:tc>
                <a:tc>
                  <a:txBody>
                    <a:bodyPr/>
                    <a:lstStyle/>
                    <a:p>
                      <a:pPr algn="ctr">
                        <a:lnSpc>
                          <a:spcPct val="115000"/>
                        </a:lnSpc>
                        <a:spcBef>
                          <a:spcPts val="100"/>
                        </a:spcBef>
                        <a:spcAft>
                          <a:spcPts val="100"/>
                        </a:spcAft>
                      </a:pPr>
                      <a:r>
                        <a:rPr lang="en-US" sz="2000">
                          <a:effectLst/>
                        </a:rPr>
                        <a:t>1997</a:t>
                      </a:r>
                      <a:endParaRPr lang="vi-VN" sz="2000">
                        <a:effectLst/>
                        <a:latin typeface="Times New Roman"/>
                        <a:ea typeface="Times New Roman"/>
                        <a:cs typeface="Times New Roman"/>
                      </a:endParaRPr>
                    </a:p>
                  </a:txBody>
                  <a:tcPr marL="19050" marR="19050" marT="0" marB="0"/>
                </a:tc>
                <a:tc>
                  <a:txBody>
                    <a:bodyPr/>
                    <a:lstStyle/>
                    <a:p>
                      <a:pPr indent="-19050" algn="ctr">
                        <a:lnSpc>
                          <a:spcPct val="115000"/>
                        </a:lnSpc>
                        <a:spcBef>
                          <a:spcPts val="100"/>
                        </a:spcBef>
                        <a:spcAft>
                          <a:spcPts val="100"/>
                        </a:spcAft>
                      </a:pPr>
                      <a:r>
                        <a:rPr lang="en-US" sz="2000">
                          <a:effectLst/>
                        </a:rPr>
                        <a:t>Trung bình M</a:t>
                      </a:r>
                      <a:endParaRPr lang="vi-VN" sz="2000">
                        <a:effectLst/>
                        <a:latin typeface="Times New Roman"/>
                        <a:ea typeface="Times New Roman"/>
                        <a:cs typeface="Times New Roman"/>
                      </a:endParaRPr>
                    </a:p>
                  </a:txBody>
                  <a:tcPr marL="19050" marR="19050" marT="0" marB="0"/>
                </a:tc>
                <a:tc>
                  <a:txBody>
                    <a:bodyPr/>
                    <a:lstStyle/>
                    <a:p>
                      <a:pPr algn="ctr">
                        <a:lnSpc>
                          <a:spcPct val="115000"/>
                        </a:lnSpc>
                        <a:spcBef>
                          <a:spcPts val="100"/>
                        </a:spcBef>
                        <a:spcAft>
                          <a:spcPts val="100"/>
                        </a:spcAft>
                      </a:pPr>
                      <a:r>
                        <a:rPr lang="en-US" sz="2000" dirty="0" err="1">
                          <a:effectLst/>
                        </a:rPr>
                        <a:t>Chỉ</a:t>
                      </a:r>
                      <a:r>
                        <a:rPr lang="en-US" sz="2000" dirty="0">
                          <a:effectLst/>
                        </a:rPr>
                        <a:t> </a:t>
                      </a:r>
                      <a:r>
                        <a:rPr lang="en-US" sz="2000" dirty="0" err="1">
                          <a:effectLst/>
                        </a:rPr>
                        <a:t>số</a:t>
                      </a:r>
                      <a:r>
                        <a:rPr lang="en-US" sz="2000" dirty="0">
                          <a:effectLst/>
                        </a:rPr>
                        <a:t> </a:t>
                      </a:r>
                      <a:r>
                        <a:rPr lang="en-US" sz="2000" dirty="0" err="1">
                          <a:effectLst/>
                        </a:rPr>
                        <a:t>thời</a:t>
                      </a:r>
                      <a:r>
                        <a:rPr lang="en-US" sz="2000" dirty="0">
                          <a:effectLst/>
                        </a:rPr>
                        <a:t> </a:t>
                      </a:r>
                      <a:r>
                        <a:rPr lang="en-US" sz="2000" dirty="0" err="1">
                          <a:effectLst/>
                        </a:rPr>
                        <a:t>vụ</a:t>
                      </a:r>
                      <a:r>
                        <a:rPr lang="en-US" sz="2000" dirty="0">
                          <a:effectLst/>
                        </a:rPr>
                        <a:t> - CS</a:t>
                      </a:r>
                      <a:endParaRPr lang="vi-VN" sz="2000" dirty="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0"/>
                  </a:ext>
                </a:extLst>
              </a:tr>
              <a:tr h="354897">
                <a:tc>
                  <a:txBody>
                    <a:bodyPr/>
                    <a:lstStyle/>
                    <a:p>
                      <a:pPr algn="ctr">
                        <a:lnSpc>
                          <a:spcPct val="115000"/>
                        </a:lnSpc>
                        <a:spcBef>
                          <a:spcPts val="100"/>
                        </a:spcBef>
                        <a:spcAft>
                          <a:spcPts val="100"/>
                        </a:spcAft>
                      </a:pPr>
                      <a:r>
                        <a:rPr lang="en-US" sz="2000">
                          <a:effectLst/>
                        </a:rPr>
                        <a:t>1</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0.887</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0.9216</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0.9043</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0.907</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1"/>
                  </a:ext>
                </a:extLst>
              </a:tr>
              <a:tr h="298325">
                <a:tc>
                  <a:txBody>
                    <a:bodyPr/>
                    <a:lstStyle/>
                    <a:p>
                      <a:pPr algn="ctr">
                        <a:lnSpc>
                          <a:spcPct val="115000"/>
                        </a:lnSpc>
                        <a:spcBef>
                          <a:spcPts val="100"/>
                        </a:spcBef>
                        <a:spcAft>
                          <a:spcPts val="100"/>
                        </a:spcAft>
                      </a:pPr>
                      <a:r>
                        <a:rPr lang="en-US" sz="2000">
                          <a:effectLst/>
                        </a:rPr>
                        <a:t>2</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0.764</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0.845</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0.8046</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0.8069</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2"/>
                  </a:ext>
                </a:extLst>
              </a:tr>
              <a:tr h="354897">
                <a:tc>
                  <a:txBody>
                    <a:bodyPr/>
                    <a:lstStyle/>
                    <a:p>
                      <a:pPr algn="ctr">
                        <a:lnSpc>
                          <a:spcPct val="115000"/>
                        </a:lnSpc>
                        <a:spcBef>
                          <a:spcPts val="100"/>
                        </a:spcBef>
                        <a:spcAft>
                          <a:spcPts val="100"/>
                        </a:spcAft>
                      </a:pPr>
                      <a:r>
                        <a:rPr lang="en-US" sz="2000">
                          <a:effectLst/>
                        </a:rPr>
                        <a:t>3</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1.074</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1.0501</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1.0622</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1.0653</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3"/>
                  </a:ext>
                </a:extLst>
              </a:tr>
              <a:tr h="354897">
                <a:tc>
                  <a:txBody>
                    <a:bodyPr/>
                    <a:lstStyle/>
                    <a:p>
                      <a:pPr algn="ctr">
                        <a:lnSpc>
                          <a:spcPct val="115000"/>
                        </a:lnSpc>
                        <a:spcBef>
                          <a:spcPts val="100"/>
                        </a:spcBef>
                        <a:spcAft>
                          <a:spcPts val="100"/>
                        </a:spcAft>
                      </a:pPr>
                      <a:r>
                        <a:rPr lang="en-US" sz="2000">
                          <a:effectLst/>
                        </a:rPr>
                        <a:t>4</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1.01</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1.004</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1.0071</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1.01</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4"/>
                  </a:ext>
                </a:extLst>
              </a:tr>
              <a:tr h="196340">
                <a:tc>
                  <a:txBody>
                    <a:bodyPr/>
                    <a:lstStyle/>
                    <a:p>
                      <a:pPr algn="ctr">
                        <a:lnSpc>
                          <a:spcPct val="115000"/>
                        </a:lnSpc>
                        <a:spcBef>
                          <a:spcPts val="100"/>
                        </a:spcBef>
                        <a:spcAft>
                          <a:spcPts val="100"/>
                        </a:spcAft>
                      </a:pPr>
                      <a:r>
                        <a:rPr lang="en-US" sz="2000">
                          <a:effectLst/>
                        </a:rPr>
                        <a:t>5</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1.08</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1.0516</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1.0659</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1.0689</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5"/>
                  </a:ext>
                </a:extLst>
              </a:tr>
              <a:tr h="354897">
                <a:tc>
                  <a:txBody>
                    <a:bodyPr/>
                    <a:lstStyle/>
                    <a:p>
                      <a:pPr algn="ctr">
                        <a:lnSpc>
                          <a:spcPct val="115000"/>
                        </a:lnSpc>
                        <a:spcBef>
                          <a:spcPts val="100"/>
                        </a:spcBef>
                        <a:spcAft>
                          <a:spcPts val="100"/>
                        </a:spcAft>
                      </a:pPr>
                      <a:r>
                        <a:rPr lang="en-US" sz="2000">
                          <a:effectLst/>
                        </a:rPr>
                        <a:t>6</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1.258</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1.0756</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1.1667</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1.1701</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6"/>
                  </a:ext>
                </a:extLst>
              </a:tr>
              <a:tr h="354897">
                <a:tc>
                  <a:txBody>
                    <a:bodyPr/>
                    <a:lstStyle/>
                    <a:p>
                      <a:pPr algn="ctr">
                        <a:lnSpc>
                          <a:spcPct val="115000"/>
                        </a:lnSpc>
                        <a:spcBef>
                          <a:spcPts val="100"/>
                        </a:spcBef>
                        <a:spcAft>
                          <a:spcPts val="100"/>
                        </a:spcAft>
                      </a:pPr>
                      <a:r>
                        <a:rPr lang="en-US" sz="2000">
                          <a:effectLst/>
                        </a:rPr>
                        <a:t>7</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1.1563</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1.294</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 </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1.2252</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1.2288</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7"/>
                  </a:ext>
                </a:extLst>
              </a:tr>
              <a:tr h="354897">
                <a:tc>
                  <a:txBody>
                    <a:bodyPr/>
                    <a:lstStyle/>
                    <a:p>
                      <a:pPr algn="ctr">
                        <a:lnSpc>
                          <a:spcPct val="115000"/>
                        </a:lnSpc>
                        <a:spcBef>
                          <a:spcPts val="100"/>
                        </a:spcBef>
                        <a:spcAft>
                          <a:spcPts val="100"/>
                        </a:spcAft>
                      </a:pPr>
                      <a:r>
                        <a:rPr lang="en-US" sz="2000">
                          <a:effectLst/>
                        </a:rPr>
                        <a:t>8</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1.35</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1.087</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 </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1.2187</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1.2222</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8"/>
                  </a:ext>
                </a:extLst>
              </a:tr>
              <a:tr h="354897">
                <a:tc>
                  <a:txBody>
                    <a:bodyPr/>
                    <a:lstStyle/>
                    <a:p>
                      <a:pPr algn="ctr">
                        <a:lnSpc>
                          <a:spcPct val="115000"/>
                        </a:lnSpc>
                        <a:spcBef>
                          <a:spcPts val="100"/>
                        </a:spcBef>
                        <a:spcAft>
                          <a:spcPts val="100"/>
                        </a:spcAft>
                      </a:pPr>
                      <a:r>
                        <a:rPr lang="en-US" sz="2000">
                          <a:effectLst/>
                        </a:rPr>
                        <a:t>9</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0.9919</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0.985</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0.9886</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0.9914</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09"/>
                  </a:ext>
                </a:extLst>
              </a:tr>
              <a:tr h="354897">
                <a:tc>
                  <a:txBody>
                    <a:bodyPr/>
                    <a:lstStyle/>
                    <a:p>
                      <a:pPr algn="ctr">
                        <a:lnSpc>
                          <a:spcPct val="115000"/>
                        </a:lnSpc>
                        <a:spcBef>
                          <a:spcPts val="100"/>
                        </a:spcBef>
                        <a:spcAft>
                          <a:spcPts val="100"/>
                        </a:spcAft>
                      </a:pPr>
                      <a:r>
                        <a:rPr lang="en-US" sz="2000">
                          <a:effectLst/>
                        </a:rPr>
                        <a:t>10</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0.8634</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0.935</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0.8994</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0.902</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0"/>
                  </a:ext>
                </a:extLst>
              </a:tr>
              <a:tr h="354897">
                <a:tc>
                  <a:txBody>
                    <a:bodyPr/>
                    <a:lstStyle/>
                    <a:p>
                      <a:pPr algn="ctr">
                        <a:lnSpc>
                          <a:spcPct val="115000"/>
                        </a:lnSpc>
                        <a:spcBef>
                          <a:spcPts val="100"/>
                        </a:spcBef>
                        <a:spcAft>
                          <a:spcPts val="100"/>
                        </a:spcAft>
                      </a:pPr>
                      <a:r>
                        <a:rPr lang="en-US" sz="2000">
                          <a:effectLst/>
                        </a:rPr>
                        <a:t>11</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0.8476</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0.83</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0.8389</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0.8413</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1"/>
                  </a:ext>
                </a:extLst>
              </a:tr>
              <a:tr h="354897">
                <a:tc>
                  <a:txBody>
                    <a:bodyPr/>
                    <a:lstStyle/>
                    <a:p>
                      <a:pPr algn="ctr">
                        <a:lnSpc>
                          <a:spcPct val="115000"/>
                        </a:lnSpc>
                        <a:spcBef>
                          <a:spcPts val="100"/>
                        </a:spcBef>
                        <a:spcAft>
                          <a:spcPts val="100"/>
                        </a:spcAft>
                      </a:pPr>
                      <a:r>
                        <a:rPr lang="en-US" sz="2000">
                          <a:effectLst/>
                        </a:rPr>
                        <a:t>12</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0.8071</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0.761</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0.7838</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0.7861</a:t>
                      </a:r>
                      <a:endParaRPr lang="vi-VN" sz="200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2"/>
                  </a:ext>
                </a:extLst>
              </a:tr>
              <a:tr h="354897">
                <a:tc>
                  <a:txBody>
                    <a:bodyPr/>
                    <a:lstStyle/>
                    <a:p>
                      <a:pPr algn="ctr">
                        <a:lnSpc>
                          <a:spcPct val="115000"/>
                        </a:lnSpc>
                        <a:spcBef>
                          <a:spcPts val="100"/>
                        </a:spcBef>
                        <a:spcAft>
                          <a:spcPts val="100"/>
                        </a:spcAft>
                      </a:pPr>
                      <a:r>
                        <a:rPr lang="en-US" sz="2000">
                          <a:effectLst/>
                          <a:sym typeface="Symbol"/>
                        </a:rPr>
                        <a:t></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a:effectLst/>
                        </a:rPr>
                        <a:t> </a:t>
                      </a:r>
                      <a:endParaRPr lang="vi-VN" sz="200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11.965</a:t>
                      </a:r>
                      <a:endParaRPr lang="vi-VN" sz="2000" dirty="0">
                        <a:effectLst/>
                        <a:latin typeface="Times New Roman"/>
                        <a:ea typeface="Times New Roman"/>
                        <a:cs typeface="Times New Roman"/>
                      </a:endParaRPr>
                    </a:p>
                  </a:txBody>
                  <a:tcPr marL="19050" marR="19050" marT="0" marB="0"/>
                </a:tc>
                <a:tc>
                  <a:txBody>
                    <a:bodyPr/>
                    <a:lstStyle/>
                    <a:p>
                      <a:pPr algn="r">
                        <a:lnSpc>
                          <a:spcPct val="115000"/>
                        </a:lnSpc>
                        <a:spcBef>
                          <a:spcPts val="100"/>
                        </a:spcBef>
                        <a:spcAft>
                          <a:spcPts val="100"/>
                        </a:spcAft>
                      </a:pPr>
                      <a:r>
                        <a:rPr lang="en-US" sz="2000" dirty="0">
                          <a:effectLst/>
                        </a:rPr>
                        <a:t> </a:t>
                      </a:r>
                      <a:endParaRPr lang="vi-VN" sz="2000" dirty="0">
                        <a:effectLst/>
                        <a:latin typeface="Times New Roman"/>
                        <a:ea typeface="Times New Roman"/>
                        <a:cs typeface="Times New Roman"/>
                      </a:endParaRPr>
                    </a:p>
                  </a:txBody>
                  <a:tcPr marL="19050" marR="19050" marT="0" marB="0"/>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457200"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Tr</a:t>
            </a:r>
            <a:r>
              <a:rPr kumimoji="0" lang="vi-VN" sz="800" b="0" i="0" u="none" strike="noStrike" cap="none" normalizeH="0" baseline="0">
                <a:ln>
                  <a:noFill/>
                </a:ln>
                <a:solidFill>
                  <a:schemeClr val="tx1"/>
                </a:solidFill>
                <a:effectLst/>
                <a:latin typeface="Arial" pitchFamily="34" charset="0"/>
                <a:cs typeface="Arial" pitchFamily="34" charset="0"/>
              </a:rPr>
              <a:t> </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C9862341-7768-413E-B489-B1A08FD23FEC}" type="slidenum">
              <a:rPr lang="vi-VN" smtClean="0"/>
              <a:t>30</a:t>
            </a:fld>
            <a:endParaRPr lang="vi-VN"/>
          </a:p>
        </p:txBody>
      </p:sp>
    </p:spTree>
    <p:extLst>
      <p:ext uri="{BB962C8B-B14F-4D97-AF65-F5344CB8AC3E}">
        <p14:creationId xmlns:p14="http://schemas.microsoft.com/office/powerpoint/2010/main" val="1926700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b="1" dirty="0">
                <a:latin typeface="Times New Roman" pitchFamily="18" charset="0"/>
                <a:cs typeface="Times New Roman" pitchFamily="18" charset="0"/>
              </a:rPr>
              <a:t>Tính chỉ số thời vụ</a:t>
            </a:r>
            <a:endParaRPr lang="vi-VN" dirty="0"/>
          </a:p>
        </p:txBody>
      </p:sp>
      <p:sp>
        <p:nvSpPr>
          <p:cNvPr id="3" name="Content Placeholder 2"/>
          <p:cNvSpPr>
            <a:spLocks noGrp="1"/>
          </p:cNvSpPr>
          <p:nvPr>
            <p:ph idx="1"/>
          </p:nvPr>
        </p:nvSpPr>
        <p:spPr>
          <a:xfrm>
            <a:off x="457200" y="1340768"/>
            <a:ext cx="8229600" cy="4968552"/>
          </a:xfrm>
          <a:ln w="19050">
            <a:solidFill>
              <a:schemeClr val="tx1"/>
            </a:solidFill>
          </a:ln>
        </p:spPr>
        <p:txBody>
          <a:bodyPr>
            <a:normAutofit fontScale="55000" lnSpcReduction="20000"/>
          </a:bodyPr>
          <a:lstStyle/>
          <a:p>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trượt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(Y</a:t>
            </a:r>
            <a:r>
              <a:rPr lang="fr-FR" baseline="-25000" dirty="0">
                <a:latin typeface="Times New Roman" pitchFamily="18" charset="0"/>
                <a:cs typeface="Times New Roman" pitchFamily="18" charset="0"/>
              </a:rPr>
              <a:t>1</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2</a:t>
            </a:r>
            <a:r>
              <a:rPr lang="fr-FR" dirty="0">
                <a:latin typeface="Times New Roman" pitchFamily="18" charset="0"/>
                <a:cs typeface="Times New Roman" pitchFamily="18" charset="0"/>
              </a:rPr>
              <a:t> + ... + Y</a:t>
            </a:r>
            <a:r>
              <a:rPr lang="fr-FR" baseline="-25000" dirty="0">
                <a:latin typeface="Times New Roman" pitchFamily="18" charset="0"/>
                <a:cs typeface="Times New Roman" pitchFamily="18" charset="0"/>
              </a:rPr>
              <a:t>12</a:t>
            </a:r>
            <a:r>
              <a:rPr lang="fr-FR" dirty="0">
                <a:latin typeface="Times New Roman" pitchFamily="18" charset="0"/>
                <a:cs typeface="Times New Roman" pitchFamily="18" charset="0"/>
              </a:rPr>
              <a:t>) /12 = (19,6 + 18,6 + 23,2 + 24,5 + 27,7 + 30,0 </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+ 28,7 + 33,8 + 25,1 + 22,1 + 21,8 + 20,9) / 12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                  = 296/12 = 24,667.</a:t>
            </a:r>
            <a:endParaRPr lang="vi-VN" dirty="0">
              <a:latin typeface="Times New Roman" pitchFamily="18" charset="0"/>
              <a:cs typeface="Times New Roman" pitchFamily="18" charset="0"/>
            </a:endParaRPr>
          </a:p>
          <a:p>
            <a:r>
              <a:rPr lang="fr-FR" dirty="0" err="1">
                <a:latin typeface="Times New Roman" pitchFamily="18" charset="0"/>
                <a:cs typeface="Times New Roman" pitchFamily="18" charset="0"/>
              </a:rPr>
              <a:t>Thành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phần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thứ</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hai</a:t>
            </a:r>
            <a:r>
              <a:rPr lang="fr-FR" dirty="0">
                <a:latin typeface="Times New Roman" pitchFamily="18" charset="0"/>
                <a:cs typeface="Times New Roman" pitchFamily="18" charset="0"/>
              </a:rPr>
              <a:t>: </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(Y</a:t>
            </a:r>
            <a:r>
              <a:rPr lang="fr-FR" baseline="-25000" dirty="0">
                <a:latin typeface="Times New Roman" pitchFamily="18" charset="0"/>
                <a:cs typeface="Times New Roman" pitchFamily="18" charset="0"/>
              </a:rPr>
              <a:t>2</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2</a:t>
            </a:r>
            <a:r>
              <a:rPr lang="fr-FR" dirty="0">
                <a:latin typeface="Times New Roman" pitchFamily="18" charset="0"/>
                <a:cs typeface="Times New Roman" pitchFamily="18" charset="0"/>
              </a:rPr>
              <a:t> + ...+ Y</a:t>
            </a:r>
            <a:r>
              <a:rPr lang="fr-FR" baseline="-25000" dirty="0">
                <a:latin typeface="Times New Roman" pitchFamily="18" charset="0"/>
                <a:cs typeface="Times New Roman" pitchFamily="18" charset="0"/>
              </a:rPr>
              <a:t>13</a:t>
            </a:r>
            <a:r>
              <a:rPr lang="fr-FR" dirty="0">
                <a:latin typeface="Times New Roman" pitchFamily="18" charset="0"/>
                <a:cs typeface="Times New Roman" pitchFamily="18" charset="0"/>
              </a:rPr>
              <a:t>) /12 = (18,6 + 23,2 + 24,5 + 27,7 + 30,0 + 28,7 </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+ 33,8 + 25,1 + 22,1 + 21,8 + 20,9 + 23,3) / 12 </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 299,7/12 = 24,975.</a:t>
            </a:r>
            <a:endParaRPr lang="vi-VN" dirty="0">
              <a:latin typeface="Times New Roman" pitchFamily="18" charset="0"/>
              <a:cs typeface="Times New Roman" pitchFamily="18" charset="0"/>
            </a:endParaRPr>
          </a:p>
          <a:p>
            <a:r>
              <a:rPr lang="fr-FR" dirty="0" err="1">
                <a:latin typeface="Times New Roman" pitchFamily="18" charset="0"/>
                <a:cs typeface="Times New Roman" pitchFamily="18" charset="0"/>
              </a:rPr>
              <a:t>Đặt</a:t>
            </a:r>
            <a:r>
              <a:rPr lang="fr-FR" dirty="0">
                <a:latin typeface="Times New Roman" pitchFamily="18" charset="0"/>
                <a:cs typeface="Times New Roman" pitchFamily="18" charset="0"/>
              </a:rPr>
              <a:t>:   Y</a:t>
            </a:r>
            <a:r>
              <a:rPr lang="fr-FR" baseline="-25000" dirty="0">
                <a:latin typeface="Times New Roman" pitchFamily="18" charset="0"/>
                <a:cs typeface="Times New Roman" pitchFamily="18" charset="0"/>
              </a:rPr>
              <a:t>6+0,5</a:t>
            </a:r>
            <a:r>
              <a:rPr lang="fr-FR" dirty="0">
                <a:latin typeface="Times New Roman" pitchFamily="18" charset="0"/>
                <a:cs typeface="Times New Roman" pitchFamily="18" charset="0"/>
              </a:rPr>
              <a:t>  = 24,667 ; Y</a:t>
            </a:r>
            <a:r>
              <a:rPr lang="fr-FR" baseline="-25000" dirty="0">
                <a:latin typeface="Times New Roman" pitchFamily="18" charset="0"/>
                <a:cs typeface="Times New Roman" pitchFamily="18" charset="0"/>
              </a:rPr>
              <a:t>7 + 0,5</a:t>
            </a:r>
            <a:r>
              <a:rPr lang="fr-FR" dirty="0">
                <a:latin typeface="Times New Roman" pitchFamily="18" charset="0"/>
                <a:cs typeface="Times New Roman" pitchFamily="18" charset="0"/>
              </a:rPr>
              <a:t> = 24,975.</a:t>
            </a:r>
            <a:endParaRPr lang="fr-FR" dirty="0">
              <a:ln w="19050">
                <a:solidFill>
                  <a:schemeClr val="tx1"/>
                </a:solidFill>
              </a:ln>
              <a:latin typeface="Times New Roman" pitchFamily="18" charset="0"/>
              <a:cs typeface="Times New Roman" pitchFamily="18" charset="0"/>
            </a:endParaRPr>
          </a:p>
          <a:p>
            <a:pPr marL="0" indent="0">
              <a:buNone/>
            </a:pPr>
            <a:endParaRPr lang="vi-VN" dirty="0">
              <a:latin typeface="Times New Roman" pitchFamily="18" charset="0"/>
              <a:cs typeface="Times New Roman" pitchFamily="18" charset="0"/>
            </a:endParaRPr>
          </a:p>
          <a:p>
            <a:r>
              <a:rPr lang="fr-FR" dirty="0">
                <a:latin typeface="Times New Roman" pitchFamily="18" charset="0"/>
                <a:cs typeface="Times New Roman" pitchFamily="18" charset="0"/>
              </a:rPr>
              <a:t>Do </a:t>
            </a:r>
            <a:r>
              <a:rPr lang="fr-FR" dirty="0" err="1">
                <a:latin typeface="Times New Roman" pitchFamily="18" charset="0"/>
                <a:cs typeface="Times New Roman" pitchFamily="18" charset="0"/>
              </a:rPr>
              <a:t>đó</a:t>
            </a:r>
            <a:r>
              <a:rPr lang="fr-FR" dirty="0">
                <a:latin typeface="Times New Roman" pitchFamily="18" charset="0"/>
                <a:cs typeface="Times New Roman" pitchFamily="18" charset="0"/>
              </a:rPr>
              <a:t>: Y</a:t>
            </a:r>
            <a:r>
              <a:rPr lang="fr-FR" baseline="-25000" dirty="0">
                <a:latin typeface="Times New Roman" pitchFamily="18" charset="0"/>
                <a:cs typeface="Times New Roman" pitchFamily="18" charset="0"/>
              </a:rPr>
              <a:t>7</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6 + 0,5</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7 + 0,5</a:t>
            </a:r>
            <a:r>
              <a:rPr lang="fr-FR" dirty="0">
                <a:latin typeface="Times New Roman" pitchFamily="18" charset="0"/>
                <a:cs typeface="Times New Roman" pitchFamily="18" charset="0"/>
              </a:rPr>
              <a:t>) / 2 = 24,821. </a:t>
            </a:r>
          </a:p>
          <a:p>
            <a:pPr marL="0" indent="0">
              <a:buNone/>
            </a:pPr>
            <a:endParaRPr lang="vi-VN" dirty="0">
              <a:ln w="19050">
                <a:solidFill>
                  <a:schemeClr val="tx1"/>
                </a:solidFill>
              </a:ln>
              <a:latin typeface="Times New Roman" pitchFamily="18" charset="0"/>
              <a:cs typeface="Times New Roman" pitchFamily="18" charset="0"/>
            </a:endParaRPr>
          </a:p>
          <a:p>
            <a:r>
              <a:rPr lang="fr-FR" dirty="0" err="1">
                <a:latin typeface="Times New Roman" pitchFamily="18" charset="0"/>
                <a:cs typeface="Times New Roman" pitchFamily="18" charset="0"/>
              </a:rPr>
              <a:t>Công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thức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tính</a:t>
            </a:r>
            <a:r>
              <a:rPr lang="fr-FR" dirty="0">
                <a:latin typeface="Times New Roman" pitchFamily="18" charset="0"/>
                <a:cs typeface="Times New Roman" pitchFamily="18" charset="0"/>
              </a:rPr>
              <a:t> Y</a:t>
            </a:r>
            <a:r>
              <a:rPr lang="fr-FR" baseline="-25000" dirty="0">
                <a:latin typeface="Times New Roman" pitchFamily="18" charset="0"/>
                <a:cs typeface="Times New Roman" pitchFamily="18" charset="0"/>
              </a:rPr>
              <a:t>7</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bằng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cách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biến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đổi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có</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thể</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viết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dưới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dạng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sau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đây</a:t>
            </a:r>
            <a:r>
              <a:rPr lang="fr-FR"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      </a:t>
            </a:r>
          </a:p>
          <a:p>
            <a:pPr marL="0" indent="0">
              <a:buNone/>
            </a:pPr>
            <a:r>
              <a:rPr lang="fr-FR" dirty="0">
                <a:latin typeface="Times New Roman" pitchFamily="18" charset="0"/>
                <a:cs typeface="Times New Roman" pitchFamily="18" charset="0"/>
              </a:rPr>
              <a:t>          Y*</a:t>
            </a:r>
            <a:r>
              <a:rPr lang="fr-FR" baseline="-25000" dirty="0">
                <a:latin typeface="Times New Roman" pitchFamily="18" charset="0"/>
                <a:cs typeface="Times New Roman" pitchFamily="18" charset="0"/>
              </a:rPr>
              <a:t>7</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1</a:t>
            </a:r>
            <a:r>
              <a:rPr lang="fr-FR" dirty="0">
                <a:latin typeface="Times New Roman" pitchFamily="18" charset="0"/>
                <a:cs typeface="Times New Roman" pitchFamily="18" charset="0"/>
              </a:rPr>
              <a:t> + 2(Y</a:t>
            </a:r>
            <a:r>
              <a:rPr lang="fr-FR" baseline="-25000" dirty="0">
                <a:latin typeface="Times New Roman" pitchFamily="18" charset="0"/>
                <a:cs typeface="Times New Roman" pitchFamily="18" charset="0"/>
              </a:rPr>
              <a:t>2</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3</a:t>
            </a:r>
            <a:r>
              <a:rPr lang="fr-FR" dirty="0">
                <a:latin typeface="Times New Roman" pitchFamily="18" charset="0"/>
                <a:cs typeface="Times New Roman" pitchFamily="18" charset="0"/>
              </a:rPr>
              <a:t> + .. . + Y</a:t>
            </a:r>
            <a:r>
              <a:rPr lang="fr-FR" baseline="-25000" dirty="0">
                <a:latin typeface="Times New Roman" pitchFamily="18" charset="0"/>
                <a:cs typeface="Times New Roman" pitchFamily="18" charset="0"/>
              </a:rPr>
              <a:t>11</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12</a:t>
            </a:r>
            <a:r>
              <a:rPr lang="fr-FR" dirty="0">
                <a:latin typeface="Times New Roman" pitchFamily="18" charset="0"/>
                <a:cs typeface="Times New Roman" pitchFamily="18" charset="0"/>
              </a:rPr>
              <a:t>) + Y</a:t>
            </a:r>
            <a:r>
              <a:rPr lang="fr-FR" baseline="-25000" dirty="0">
                <a:latin typeface="Times New Roman" pitchFamily="18" charset="0"/>
                <a:cs typeface="Times New Roman" pitchFamily="18" charset="0"/>
              </a:rPr>
              <a:t>13</a:t>
            </a:r>
            <a:r>
              <a:rPr lang="fr-FR" dirty="0">
                <a:latin typeface="Times New Roman" pitchFamily="18" charset="0"/>
                <a:cs typeface="Times New Roman" pitchFamily="18" charset="0"/>
              </a:rPr>
              <a:t>) / (2*12)</a:t>
            </a:r>
          </a:p>
          <a:p>
            <a:endParaRPr lang="vi-VN" dirty="0"/>
          </a:p>
          <a:p>
            <a:r>
              <a:rPr lang="fr-FR" dirty="0" err="1"/>
              <a:t>Trong</a:t>
            </a:r>
            <a:r>
              <a:rPr lang="fr-FR" dirty="0"/>
              <a:t> </a:t>
            </a:r>
            <a:r>
              <a:rPr lang="fr-FR" dirty="0" err="1"/>
              <a:t>chuỗi</a:t>
            </a:r>
            <a:r>
              <a:rPr lang="fr-FR" dirty="0"/>
              <a:t> </a:t>
            </a:r>
            <a:r>
              <a:rPr lang="fr-FR" dirty="0" err="1"/>
              <a:t>trung</a:t>
            </a:r>
            <a:r>
              <a:rPr lang="fr-FR" dirty="0"/>
              <a:t> </a:t>
            </a:r>
            <a:r>
              <a:rPr lang="fr-FR" dirty="0" err="1"/>
              <a:t>bình</a:t>
            </a:r>
            <a:r>
              <a:rPr lang="fr-FR" dirty="0"/>
              <a:t> </a:t>
            </a:r>
            <a:r>
              <a:rPr lang="fr-FR" dirty="0" err="1"/>
              <a:t>trượt</a:t>
            </a:r>
            <a:r>
              <a:rPr lang="fr-FR" dirty="0"/>
              <a:t> </a:t>
            </a:r>
            <a:r>
              <a:rPr lang="fr-FR" dirty="0" err="1"/>
              <a:t>sẽ</a:t>
            </a:r>
            <a:r>
              <a:rPr lang="fr-FR" dirty="0"/>
              <a:t> </a:t>
            </a:r>
            <a:r>
              <a:rPr lang="fr-FR" dirty="0" err="1"/>
              <a:t>mất</a:t>
            </a:r>
            <a:r>
              <a:rPr lang="fr-FR" dirty="0"/>
              <a:t> 6 </a:t>
            </a:r>
            <a:r>
              <a:rPr lang="fr-FR" dirty="0" err="1"/>
              <a:t>số</a:t>
            </a:r>
            <a:r>
              <a:rPr lang="fr-FR" dirty="0"/>
              <a:t> </a:t>
            </a:r>
            <a:r>
              <a:rPr lang="fr-FR" dirty="0" err="1"/>
              <a:t>hạng</a:t>
            </a:r>
            <a:r>
              <a:rPr lang="fr-FR" dirty="0"/>
              <a:t> </a:t>
            </a:r>
            <a:r>
              <a:rPr lang="fr-FR" dirty="0" err="1"/>
              <a:t>đầu</a:t>
            </a:r>
            <a:r>
              <a:rPr lang="fr-FR" dirty="0"/>
              <a:t> </a:t>
            </a:r>
            <a:r>
              <a:rPr lang="fr-FR" dirty="0" err="1"/>
              <a:t>và</a:t>
            </a:r>
            <a:r>
              <a:rPr lang="fr-FR" dirty="0"/>
              <a:t> 6 </a:t>
            </a:r>
            <a:r>
              <a:rPr lang="fr-FR" dirty="0" err="1"/>
              <a:t>số</a:t>
            </a:r>
            <a:r>
              <a:rPr lang="fr-FR" dirty="0"/>
              <a:t> </a:t>
            </a:r>
            <a:r>
              <a:rPr lang="fr-FR" dirty="0" err="1"/>
              <a:t>hạng</a:t>
            </a:r>
            <a:r>
              <a:rPr lang="fr-FR" dirty="0"/>
              <a:t> </a:t>
            </a:r>
            <a:r>
              <a:rPr lang="fr-FR" dirty="0" err="1"/>
              <a:t>cuối</a:t>
            </a:r>
            <a:r>
              <a:rPr lang="fr-FR" dirty="0"/>
              <a:t>.</a:t>
            </a:r>
            <a:endParaRPr lang="vi-VN" dirty="0"/>
          </a:p>
          <a:p>
            <a:endParaRPr lang="vi-V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9862341-7768-413E-B489-B1A08FD23FEC}" type="slidenum">
              <a:rPr lang="vi-VN" smtClean="0"/>
              <a:t>31</a:t>
            </a:fld>
            <a:endParaRPr lang="vi-VN"/>
          </a:p>
        </p:txBody>
      </p:sp>
    </p:spTree>
    <p:extLst>
      <p:ext uri="{BB962C8B-B14F-4D97-AF65-F5344CB8AC3E}">
        <p14:creationId xmlns:p14="http://schemas.microsoft.com/office/powerpoint/2010/main" val="2714207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da-DK" b="1" dirty="0">
                <a:latin typeface="Times New Roman" pitchFamily="18" charset="0"/>
                <a:cs typeface="Times New Roman" pitchFamily="18" charset="0"/>
              </a:rPr>
              <a:t>Tính chỉ số thời vụ</a:t>
            </a:r>
            <a:endParaRPr lang="vi-VN" dirty="0"/>
          </a:p>
        </p:txBody>
      </p:sp>
      <p:sp>
        <p:nvSpPr>
          <p:cNvPr id="3" name="Content Placeholder 2"/>
          <p:cNvSpPr>
            <a:spLocks noGrp="1"/>
          </p:cNvSpPr>
          <p:nvPr>
            <p:ph idx="1"/>
          </p:nvPr>
        </p:nvSpPr>
        <p:spPr>
          <a:xfrm>
            <a:off x="457200" y="1412776"/>
            <a:ext cx="8229600" cy="5040560"/>
          </a:xfrm>
          <a:ln w="19050">
            <a:solidFill>
              <a:schemeClr val="tx1"/>
            </a:solidFill>
          </a:ln>
        </p:spPr>
        <p:txBody>
          <a:bodyPr>
            <a:noAutofit/>
          </a:bodyPr>
          <a:lstStyle/>
          <a:p>
            <a:pPr lvl="0"/>
            <a:r>
              <a:rPr lang="fr-FR" sz="2000" dirty="0" err="1">
                <a:latin typeface="Times New Roman" pitchFamily="18" charset="0"/>
                <a:cs typeface="Times New Roman" pitchFamily="18" charset="0"/>
              </a:rPr>
              <a:t>Tính</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Y</a:t>
            </a:r>
            <a:r>
              <a:rPr lang="fr-FR" sz="2000" baseline="-25000" dirty="0" err="1">
                <a:latin typeface="Times New Roman" pitchFamily="18" charset="0"/>
                <a:cs typeface="Times New Roman" pitchFamily="18" charset="0"/>
              </a:rPr>
              <a:t>t</a:t>
            </a:r>
            <a:r>
              <a:rPr lang="fr-FR" sz="2000" dirty="0">
                <a:latin typeface="Times New Roman" pitchFamily="18" charset="0"/>
                <a:cs typeface="Times New Roman" pitchFamily="18" charset="0"/>
              </a:rPr>
              <a:t> / </a:t>
            </a:r>
            <a:r>
              <a:rPr lang="fr-FR" sz="2000" dirty="0" err="1">
                <a:latin typeface="Times New Roman" pitchFamily="18" charset="0"/>
                <a:cs typeface="Times New Roman" pitchFamily="18" charset="0"/>
              </a:rPr>
              <a:t>Y</a:t>
            </a:r>
            <a:r>
              <a:rPr lang="fr-FR" sz="2000" baseline="-25000" dirty="0" err="1">
                <a:latin typeface="Times New Roman" pitchFamily="18" charset="0"/>
                <a:cs typeface="Times New Roman" pitchFamily="18" charset="0"/>
              </a:rPr>
              <a:t>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tỷ</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số</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này</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chính</a:t>
            </a:r>
            <a:r>
              <a:rPr lang="fr-FR" sz="2000" dirty="0">
                <a:latin typeface="Times New Roman" pitchFamily="18" charset="0"/>
                <a:cs typeface="Times New Roman" pitchFamily="18" charset="0"/>
              </a:rPr>
              <a:t> là </a:t>
            </a:r>
            <a:r>
              <a:rPr lang="fr-FR" sz="2000" dirty="0" err="1">
                <a:latin typeface="Times New Roman" pitchFamily="18" charset="0"/>
                <a:cs typeface="Times New Roman" pitchFamily="18" charset="0"/>
              </a:rPr>
              <a:t>chỉ</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số</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thời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vụ</a:t>
            </a:r>
            <a:r>
              <a:rPr lang="fr-FR" sz="2000" dirty="0">
                <a:latin typeface="Times New Roman" pitchFamily="18" charset="0"/>
                <a:cs typeface="Times New Roman" pitchFamily="18" charset="0"/>
              </a:rPr>
              <a:t>. </a:t>
            </a:r>
          </a:p>
          <a:p>
            <a:pPr marL="0" lvl="0" indent="0">
              <a:buNone/>
            </a:pPr>
            <a:endParaRPr lang="vi-VN" sz="2000" dirty="0">
              <a:ln w="19050">
                <a:solidFill>
                  <a:schemeClr val="tx1"/>
                </a:solidFill>
              </a:ln>
              <a:latin typeface="Times New Roman" pitchFamily="18" charset="0"/>
              <a:cs typeface="Times New Roman" pitchFamily="18" charset="0"/>
            </a:endParaRPr>
          </a:p>
          <a:p>
            <a:pPr lvl="0"/>
            <a:r>
              <a:rPr lang="fr-FR" sz="2000" dirty="0">
                <a:latin typeface="Times New Roman" pitchFamily="18" charset="0"/>
                <a:cs typeface="Times New Roman" pitchFamily="18" charset="0"/>
              </a:rPr>
              <a:t>Do </a:t>
            </a:r>
            <a:r>
              <a:rPr lang="fr-FR" sz="2000" dirty="0" err="1">
                <a:latin typeface="Times New Roman" pitchFamily="18" charset="0"/>
                <a:cs typeface="Times New Roman" pitchFamily="18" charset="0"/>
              </a:rPr>
              <a:t>có</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nhiều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năm</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quan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sát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cho</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nên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cần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có</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một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số</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thời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vụ</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chung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cho</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từng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tháng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từng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quý</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kí</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hiệu</a:t>
            </a:r>
            <a:r>
              <a:rPr lang="fr-FR" sz="2000" dirty="0">
                <a:latin typeface="Times New Roman" pitchFamily="18" charset="0"/>
                <a:cs typeface="Times New Roman" pitchFamily="18" charset="0"/>
              </a:rPr>
              <a:t> là M</a:t>
            </a:r>
            <a:r>
              <a:rPr lang="fr-FR" sz="2000" baseline="-25000" dirty="0">
                <a:latin typeface="Times New Roman" pitchFamily="18" charset="0"/>
                <a:cs typeface="Times New Roman" pitchFamily="18" charset="0"/>
              </a:rPr>
              <a:t>i</a:t>
            </a:r>
            <a:r>
              <a:rPr lang="fr-FR" sz="2000" dirty="0">
                <a:latin typeface="Times New Roman" pitchFamily="18" charset="0"/>
                <a:cs typeface="Times New Roman" pitchFamily="18" charset="0"/>
              </a:rPr>
              <a:t>, i= 1,2,...,12. </a:t>
            </a:r>
            <a:endParaRPr lang="vi-VN" sz="2000" dirty="0">
              <a:latin typeface="Times New Roman" pitchFamily="18" charset="0"/>
              <a:cs typeface="Times New Roman" pitchFamily="18" charset="0"/>
            </a:endParaRPr>
          </a:p>
          <a:p>
            <a:pPr marL="0" indent="0">
              <a:buNone/>
            </a:pP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Chẳng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hạn</a:t>
            </a:r>
            <a:r>
              <a:rPr lang="fr-FR" sz="2000" dirty="0">
                <a:latin typeface="Times New Roman" pitchFamily="18" charset="0"/>
                <a:cs typeface="Times New Roman" pitchFamily="18" charset="0"/>
              </a:rPr>
              <a:t> M</a:t>
            </a:r>
            <a:r>
              <a:rPr lang="fr-FR" sz="2000" baseline="-25000" dirty="0">
                <a:latin typeface="Times New Roman" pitchFamily="18" charset="0"/>
                <a:cs typeface="Times New Roman" pitchFamily="18" charset="0"/>
              </a:rPr>
              <a:t>1</a:t>
            </a:r>
            <a:r>
              <a:rPr lang="fr-FR" sz="2000" dirty="0">
                <a:latin typeface="Times New Roman" pitchFamily="18" charset="0"/>
                <a:cs typeface="Times New Roman" pitchFamily="18" charset="0"/>
              </a:rPr>
              <a:t> = (0,887056 +0,921636) / 2 = 0,906963.</a:t>
            </a:r>
          </a:p>
          <a:p>
            <a:pPr lvl="0"/>
            <a:endParaRPr lang="fr-FR" sz="2000" dirty="0">
              <a:latin typeface="Times New Roman" pitchFamily="18" charset="0"/>
              <a:cs typeface="Times New Roman" pitchFamily="18" charset="0"/>
            </a:endParaRPr>
          </a:p>
          <a:p>
            <a:pPr lvl="0"/>
            <a:r>
              <a:rPr lang="fr-FR" sz="2000" dirty="0" err="1">
                <a:latin typeface="Times New Roman" pitchFamily="18" charset="0"/>
                <a:cs typeface="Times New Roman" pitchFamily="18" charset="0"/>
              </a:rPr>
              <a:t>Gọi</a:t>
            </a:r>
            <a:r>
              <a:rPr lang="fr-FR" sz="2000" dirty="0">
                <a:latin typeface="Times New Roman" pitchFamily="18" charset="0"/>
                <a:cs typeface="Times New Roman" pitchFamily="18" charset="0"/>
              </a:rPr>
              <a:t> SUM là </a:t>
            </a:r>
            <a:r>
              <a:rPr lang="fr-FR" sz="2000" dirty="0" err="1">
                <a:latin typeface="Times New Roman" pitchFamily="18" charset="0"/>
                <a:cs typeface="Times New Roman" pitchFamily="18" charset="0"/>
              </a:rPr>
              <a:t>tổng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các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chỉ</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số</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của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các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thời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kỳ</a:t>
            </a:r>
            <a:r>
              <a:rPr lang="fr-FR" sz="2000" dirty="0">
                <a:latin typeface="Times New Roman" pitchFamily="18" charset="0"/>
                <a:cs typeface="Times New Roman" pitchFamily="18" charset="0"/>
              </a:rPr>
              <a:t> (12 </a:t>
            </a:r>
            <a:r>
              <a:rPr lang="fr-FR" sz="2000" dirty="0" err="1">
                <a:latin typeface="Times New Roman" pitchFamily="18" charset="0"/>
                <a:cs typeface="Times New Roman" pitchFamily="18" charset="0"/>
              </a:rPr>
              <a:t>tháng</a:t>
            </a:r>
            <a:r>
              <a:rPr lang="fr-FR" sz="2000" dirty="0">
                <a:latin typeface="Times New Roman" pitchFamily="18" charset="0"/>
                <a:cs typeface="Times New Roman" pitchFamily="18" charset="0"/>
              </a:rPr>
              <a:t>),</a:t>
            </a:r>
          </a:p>
          <a:p>
            <a:pPr marL="0" lvl="0" indent="0">
              <a:buNone/>
            </a:pPr>
            <a:endParaRPr lang="vi-VN" sz="2000" dirty="0">
              <a:latin typeface="Times New Roman" pitchFamily="18" charset="0"/>
              <a:cs typeface="Times New Roman" pitchFamily="18" charset="0"/>
            </a:endParaRPr>
          </a:p>
          <a:p>
            <a:pPr marL="0" indent="0">
              <a:buNone/>
            </a:pPr>
            <a:r>
              <a:rPr lang="fr-FR" sz="2000" dirty="0">
                <a:latin typeface="Times New Roman" pitchFamily="18" charset="0"/>
                <a:cs typeface="Times New Roman" pitchFamily="18" charset="0"/>
              </a:rPr>
              <a:t>               SUM =  M</a:t>
            </a:r>
            <a:r>
              <a:rPr lang="fr-FR" sz="2000" baseline="-25000" dirty="0">
                <a:latin typeface="Times New Roman" pitchFamily="18" charset="0"/>
                <a:cs typeface="Times New Roman" pitchFamily="18" charset="0"/>
              </a:rPr>
              <a:t>1</a:t>
            </a:r>
            <a:r>
              <a:rPr lang="fr-FR" sz="2000" dirty="0">
                <a:latin typeface="Times New Roman" pitchFamily="18" charset="0"/>
                <a:cs typeface="Times New Roman" pitchFamily="18" charset="0"/>
              </a:rPr>
              <a:t> + M</a:t>
            </a:r>
            <a:r>
              <a:rPr lang="fr-FR" sz="2000" baseline="-25000" dirty="0">
                <a:latin typeface="Times New Roman" pitchFamily="18" charset="0"/>
                <a:cs typeface="Times New Roman" pitchFamily="18" charset="0"/>
              </a:rPr>
              <a:t>2</a:t>
            </a:r>
            <a:r>
              <a:rPr lang="fr-FR" sz="2000" dirty="0">
                <a:latin typeface="Times New Roman" pitchFamily="18" charset="0"/>
                <a:cs typeface="Times New Roman" pitchFamily="18" charset="0"/>
              </a:rPr>
              <a:t> +...   + M</a:t>
            </a:r>
            <a:r>
              <a:rPr lang="fr-FR" sz="2000" baseline="-25000" dirty="0">
                <a:latin typeface="Times New Roman" pitchFamily="18" charset="0"/>
                <a:cs typeface="Times New Roman" pitchFamily="18" charset="0"/>
              </a:rPr>
              <a:t>12</a:t>
            </a:r>
            <a:endParaRPr lang="vi-VN" sz="2000" dirty="0">
              <a:latin typeface="Times New Roman" pitchFamily="18" charset="0"/>
              <a:cs typeface="Times New Roman" pitchFamily="18" charset="0"/>
            </a:endParaRPr>
          </a:p>
          <a:p>
            <a:pPr lvl="0"/>
            <a:r>
              <a:rPr lang="fr-FR" sz="2000" dirty="0" err="1">
                <a:latin typeface="Times New Roman" pitchFamily="18" charset="0"/>
                <a:cs typeface="Times New Roman" pitchFamily="18" charset="0"/>
              </a:rPr>
              <a:t>Nếu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như</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không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có</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yếu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tố</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thời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vụ</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thì</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Y</a:t>
            </a:r>
            <a:r>
              <a:rPr lang="fr-FR" sz="2000" baseline="-25000" dirty="0" err="1">
                <a:latin typeface="Times New Roman" pitchFamily="18" charset="0"/>
                <a:cs typeface="Times New Roman" pitchFamily="18" charset="0"/>
              </a:rPr>
              <a:t>t</a:t>
            </a:r>
            <a:r>
              <a:rPr lang="fr-FR" sz="2000" dirty="0">
                <a:latin typeface="Times New Roman" pitchFamily="18" charset="0"/>
                <a:cs typeface="Times New Roman" pitchFamily="18" charset="0"/>
              </a:rPr>
              <a:t> / </a:t>
            </a:r>
            <a:r>
              <a:rPr lang="fr-FR" sz="2000" dirty="0" err="1">
                <a:latin typeface="Times New Roman" pitchFamily="18" charset="0"/>
                <a:cs typeface="Times New Roman" pitchFamily="18" charset="0"/>
              </a:rPr>
              <a:t>Y</a:t>
            </a:r>
            <a:r>
              <a:rPr lang="fr-FR" sz="2000" baseline="-25000" dirty="0" err="1">
                <a:latin typeface="Times New Roman" pitchFamily="18" charset="0"/>
                <a:cs typeface="Times New Roman" pitchFamily="18" charset="0"/>
              </a:rPr>
              <a:t>t</a:t>
            </a:r>
            <a:r>
              <a:rPr lang="fr-FR" sz="2000" dirty="0">
                <a:latin typeface="Times New Roman" pitchFamily="18" charset="0"/>
                <a:cs typeface="Times New Roman" pitchFamily="18" charset="0"/>
              </a:rPr>
              <a:t>* = 1. </a:t>
            </a:r>
          </a:p>
          <a:p>
            <a:pPr marL="0" indent="0">
              <a:buNone/>
            </a:pPr>
            <a:r>
              <a:rPr lang="fr-FR" sz="2000" dirty="0">
                <a:latin typeface="Times New Roman" pitchFamily="18" charset="0"/>
                <a:cs typeface="Times New Roman" pitchFamily="18" charset="0"/>
              </a:rPr>
              <a:t>       Do </a:t>
            </a:r>
            <a:r>
              <a:rPr lang="fr-FR" sz="2000" dirty="0" err="1">
                <a:latin typeface="Times New Roman" pitchFamily="18" charset="0"/>
                <a:cs typeface="Times New Roman" pitchFamily="18" charset="0"/>
              </a:rPr>
              <a:t>đó</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chỉ</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số</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thời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vụ</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được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tính</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bằng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SIN</a:t>
            </a:r>
            <a:r>
              <a:rPr lang="fr-FR" sz="2000" baseline="-25000" dirty="0" err="1">
                <a:latin typeface="Times New Roman" pitchFamily="18" charset="0"/>
                <a:cs typeface="Times New Roman" pitchFamily="18" charset="0"/>
              </a:rPr>
              <a:t>i</a:t>
            </a:r>
            <a:r>
              <a:rPr lang="fr-FR" sz="2000" baseline="-25000" dirty="0">
                <a:latin typeface="Times New Roman" pitchFamily="18" charset="0"/>
                <a:cs typeface="Times New Roman" pitchFamily="18" charset="0"/>
              </a:rPr>
              <a:t>    </a:t>
            </a:r>
            <a:r>
              <a:rPr lang="fr-FR" sz="2000" dirty="0">
                <a:latin typeface="Times New Roman" pitchFamily="18" charset="0"/>
                <a:cs typeface="Times New Roman" pitchFamily="18" charset="0"/>
              </a:rPr>
              <a:t>= M</a:t>
            </a:r>
            <a:r>
              <a:rPr lang="fr-FR" sz="2000" baseline="-25000" dirty="0">
                <a:latin typeface="Times New Roman" pitchFamily="18" charset="0"/>
                <a:cs typeface="Times New Roman" pitchFamily="18" charset="0"/>
              </a:rPr>
              <a:t>i</a:t>
            </a:r>
            <a:r>
              <a:rPr lang="fr-FR" sz="2000" dirty="0">
                <a:latin typeface="Times New Roman" pitchFamily="18" charset="0"/>
                <a:cs typeface="Times New Roman" pitchFamily="18" charset="0"/>
              </a:rPr>
              <a:t> * (12/ SUM).</a:t>
            </a:r>
          </a:p>
          <a:p>
            <a:pPr marL="0" indent="0">
              <a:buNone/>
            </a:pPr>
            <a:endParaRPr lang="vi-VN" sz="2000" dirty="0">
              <a:latin typeface="Times New Roman" pitchFamily="18" charset="0"/>
              <a:cs typeface="Times New Roman" pitchFamily="18" charset="0"/>
            </a:endParaRPr>
          </a:p>
          <a:p>
            <a:pPr lvl="0"/>
            <a:r>
              <a:rPr lang="fr-FR" sz="2000" dirty="0" err="1">
                <a:latin typeface="Times New Roman" pitchFamily="18" charset="0"/>
                <a:cs typeface="Times New Roman" pitchFamily="18" charset="0"/>
              </a:rPr>
              <a:t>Chuỗi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Y</a:t>
            </a:r>
            <a:r>
              <a:rPr lang="fr-FR" sz="2000" baseline="-25000" dirty="0" err="1">
                <a:latin typeface="Times New Roman" pitchFamily="18" charset="0"/>
                <a:cs typeface="Times New Roman" pitchFamily="18" charset="0"/>
              </a:rPr>
              <a:t>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đã</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loại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bỏ</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yếu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tố</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thời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vụ</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hay</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gọi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tắt</a:t>
            </a:r>
            <a:r>
              <a:rPr lang="fr-FR" sz="2000" dirty="0">
                <a:latin typeface="Times New Roman" pitchFamily="18" charset="0"/>
                <a:cs typeface="Times New Roman" pitchFamily="18" charset="0"/>
              </a:rPr>
              <a:t> là </a:t>
            </a:r>
            <a:r>
              <a:rPr lang="fr-FR" sz="2000" dirty="0" err="1">
                <a:latin typeface="Times New Roman" pitchFamily="18" charset="0"/>
                <a:cs typeface="Times New Roman" pitchFamily="18" charset="0"/>
              </a:rPr>
              <a:t>Y</a:t>
            </a:r>
            <a:r>
              <a:rPr lang="fr-FR" sz="2000" baseline="-25000" dirty="0" err="1">
                <a:latin typeface="Times New Roman" pitchFamily="18" charset="0"/>
                <a:cs typeface="Times New Roman" pitchFamily="18" charset="0"/>
              </a:rPr>
              <a:t>t</a:t>
            </a:r>
            <a:r>
              <a:rPr lang="fr-FR" sz="2000" baseline="-25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đã</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hiệu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chỉnh</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ký</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hiệu</a:t>
            </a:r>
            <a:r>
              <a:rPr lang="fr-FR" sz="2000" dirty="0">
                <a:latin typeface="Times New Roman" pitchFamily="18" charset="0"/>
                <a:cs typeface="Times New Roman" pitchFamily="18" charset="0"/>
              </a:rPr>
              <a:t> là </a:t>
            </a:r>
            <a:r>
              <a:rPr lang="fr-FR" sz="2000" dirty="0" err="1">
                <a:latin typeface="Times New Roman" pitchFamily="18" charset="0"/>
                <a:cs typeface="Times New Roman" pitchFamily="18" charset="0"/>
              </a:rPr>
              <a:t>ADY</a:t>
            </a:r>
            <a:r>
              <a:rPr lang="fr-FR" sz="2000" baseline="-25000" dirty="0" err="1">
                <a:latin typeface="Times New Roman" pitchFamily="18" charset="0"/>
                <a:cs typeface="Times New Roman" pitchFamily="18" charset="0"/>
              </a:rPr>
              <a:t>t</a:t>
            </a:r>
            <a:endParaRPr lang="vi-VN" sz="2000" dirty="0">
              <a:latin typeface="Times New Roman" pitchFamily="18" charset="0"/>
              <a:cs typeface="Times New Roman" pitchFamily="18" charset="0"/>
            </a:endParaRPr>
          </a:p>
          <a:p>
            <a:pPr marL="0" indent="0">
              <a:buNone/>
            </a:pPr>
            <a:r>
              <a:rPr lang="da-DK" sz="2000" dirty="0">
                <a:latin typeface="Times New Roman" pitchFamily="18" charset="0"/>
                <a:cs typeface="Times New Roman" pitchFamily="18" charset="0"/>
              </a:rPr>
              <a:t>   </a:t>
            </a:r>
          </a:p>
          <a:p>
            <a:pPr marL="0" indent="0">
              <a:buNone/>
            </a:pPr>
            <a:r>
              <a:rPr lang="da-DK" sz="2000" dirty="0">
                <a:latin typeface="Times New Roman" pitchFamily="18" charset="0"/>
                <a:cs typeface="Times New Roman" pitchFamily="18" charset="0"/>
              </a:rPr>
              <a:t>                   ADY</a:t>
            </a:r>
            <a:r>
              <a:rPr lang="da-DK" sz="2000" baseline="-25000" dirty="0">
                <a:latin typeface="Times New Roman" pitchFamily="18" charset="0"/>
                <a:cs typeface="Times New Roman" pitchFamily="18" charset="0"/>
              </a:rPr>
              <a:t>t</a:t>
            </a:r>
            <a:r>
              <a:rPr lang="da-DK" sz="2000" dirty="0">
                <a:latin typeface="Times New Roman" pitchFamily="18" charset="0"/>
                <a:cs typeface="Times New Roman" pitchFamily="18" charset="0"/>
              </a:rPr>
              <a:t> =  Y</a:t>
            </a:r>
            <a:r>
              <a:rPr lang="da-DK" sz="2000" baseline="-25000" dirty="0">
                <a:latin typeface="Times New Roman" pitchFamily="18" charset="0"/>
                <a:cs typeface="Times New Roman" pitchFamily="18" charset="0"/>
              </a:rPr>
              <a:t>t</a:t>
            </a:r>
            <a:r>
              <a:rPr lang="da-DK" sz="2000" dirty="0">
                <a:latin typeface="Times New Roman" pitchFamily="18" charset="0"/>
                <a:cs typeface="Times New Roman" pitchFamily="18" charset="0"/>
              </a:rPr>
              <a:t> / SIN</a:t>
            </a:r>
            <a:r>
              <a:rPr lang="da-DK" sz="2000" baseline="-25000" dirty="0">
                <a:latin typeface="Times New Roman" pitchFamily="18" charset="0"/>
                <a:cs typeface="Times New Roman" pitchFamily="18" charset="0"/>
              </a:rPr>
              <a:t>t</a:t>
            </a:r>
            <a:endParaRPr lang="vi-VN" sz="2000" dirty="0">
              <a:latin typeface="Times New Roman" pitchFamily="18" charset="0"/>
              <a:cs typeface="Times New Roman" pitchFamily="18" charset="0"/>
            </a:endParaRPr>
          </a:p>
          <a:p>
            <a:pPr marL="0" indent="0">
              <a:buNone/>
            </a:pPr>
            <a:endParaRPr lang="vi-VN" sz="2000" dirty="0"/>
          </a:p>
        </p:txBody>
      </p:sp>
      <p:sp>
        <p:nvSpPr>
          <p:cNvPr id="4" name="Slide Number Placeholder 3"/>
          <p:cNvSpPr>
            <a:spLocks noGrp="1"/>
          </p:cNvSpPr>
          <p:nvPr>
            <p:ph type="sldNum" sz="quarter" idx="12"/>
          </p:nvPr>
        </p:nvSpPr>
        <p:spPr/>
        <p:txBody>
          <a:bodyPr/>
          <a:lstStyle/>
          <a:p>
            <a:fld id="{C9862341-7768-413E-B489-B1A08FD23FEC}" type="slidenum">
              <a:rPr lang="vi-VN" smtClean="0"/>
              <a:t>32</a:t>
            </a:fld>
            <a:endParaRPr lang="vi-VN"/>
          </a:p>
        </p:txBody>
      </p:sp>
    </p:spTree>
    <p:extLst>
      <p:ext uri="{BB962C8B-B14F-4D97-AF65-F5344CB8AC3E}">
        <p14:creationId xmlns:p14="http://schemas.microsoft.com/office/powerpoint/2010/main" val="3154333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Đồ</a:t>
            </a:r>
            <a:r>
              <a:rPr lang="en-US" dirty="0"/>
              <a:t> </a:t>
            </a:r>
            <a:r>
              <a:rPr lang="en-US" dirty="0" err="1"/>
              <a:t>thị</a:t>
            </a:r>
            <a:r>
              <a:rPr lang="en-US" dirty="0"/>
              <a:t> </a:t>
            </a:r>
            <a:r>
              <a:rPr lang="en-US" dirty="0" err="1"/>
              <a:t>của</a:t>
            </a:r>
            <a:r>
              <a:rPr lang="en-US" dirty="0"/>
              <a:t> </a:t>
            </a:r>
            <a:r>
              <a:rPr lang="en-US" dirty="0" err="1"/>
              <a:t>hai</a:t>
            </a:r>
            <a:r>
              <a:rPr lang="en-US" dirty="0"/>
              <a:t> </a:t>
            </a:r>
            <a:r>
              <a:rPr lang="en-US" dirty="0" err="1"/>
              <a:t>chuỗi</a:t>
            </a:r>
            <a:r>
              <a:rPr lang="en-US" dirty="0"/>
              <a:t> Y </a:t>
            </a:r>
            <a:r>
              <a:rPr lang="en-US" dirty="0" err="1"/>
              <a:t>và</a:t>
            </a:r>
            <a:r>
              <a:rPr lang="en-US" dirty="0"/>
              <a:t> ADY</a:t>
            </a:r>
            <a:endParaRPr lang="vi-V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74" y="1340768"/>
            <a:ext cx="7219626"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33</a:t>
            </a:fld>
            <a:endParaRPr lang="vi-VN"/>
          </a:p>
        </p:txBody>
      </p:sp>
    </p:spTree>
    <p:extLst>
      <p:ext uri="{BB962C8B-B14F-4D97-AF65-F5344CB8AC3E}">
        <p14:creationId xmlns:p14="http://schemas.microsoft.com/office/powerpoint/2010/main" val="2187920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CÁC THÀNH PHẦN CỦA CHUỖI THỜI GIAN</a:t>
            </a:r>
            <a:endParaRPr lang="vi-VN" sz="3600" dirty="0"/>
          </a:p>
        </p:txBody>
      </p:sp>
      <p:sp>
        <p:nvSpPr>
          <p:cNvPr id="4" name="Content Placeholder 3"/>
          <p:cNvSpPr>
            <a:spLocks noGrp="1"/>
          </p:cNvSpPr>
          <p:nvPr>
            <p:ph idx="1"/>
          </p:nvPr>
        </p:nvSpPr>
        <p:spPr>
          <a:xfrm>
            <a:off x="457200" y="1600201"/>
            <a:ext cx="4690864" cy="1972815"/>
          </a:xfrm>
        </p:spPr>
        <p:txBody>
          <a:bodyPr>
            <a:normAutofit fontScale="55000" lnSpcReduction="20000"/>
          </a:bodyPr>
          <a:lstStyle/>
          <a:p>
            <a:r>
              <a:rPr lang="en-US" dirty="0" err="1"/>
              <a:t>Chuỗi</a:t>
            </a:r>
            <a:r>
              <a:rPr lang="en-US" dirty="0"/>
              <a:t> </a:t>
            </a:r>
            <a:r>
              <a:rPr lang="en-US" dirty="0" err="1"/>
              <a:t>thời</a:t>
            </a:r>
            <a:r>
              <a:rPr lang="en-US" dirty="0"/>
              <a:t> </a:t>
            </a:r>
            <a:r>
              <a:rPr lang="en-US" dirty="0" err="1"/>
              <a:t>gian</a:t>
            </a:r>
            <a:r>
              <a:rPr lang="en-US" dirty="0"/>
              <a:t> </a:t>
            </a:r>
            <a:r>
              <a:rPr lang="en-US" dirty="0" err="1"/>
              <a:t>gồm</a:t>
            </a:r>
            <a:r>
              <a:rPr lang="en-US" dirty="0"/>
              <a:t> </a:t>
            </a:r>
            <a:r>
              <a:rPr lang="en-US" dirty="0" err="1"/>
              <a:t>bốn</a:t>
            </a:r>
            <a:r>
              <a:rPr lang="en-US" dirty="0"/>
              <a:t> </a:t>
            </a:r>
            <a:r>
              <a:rPr lang="en-US" dirty="0" err="1"/>
              <a:t>thành</a:t>
            </a:r>
            <a:r>
              <a:rPr lang="en-US" dirty="0"/>
              <a:t> </a:t>
            </a:r>
            <a:r>
              <a:rPr lang="en-US" dirty="0" err="1"/>
              <a:t>phần</a:t>
            </a:r>
            <a:r>
              <a:rPr lang="en-US" dirty="0"/>
              <a:t> </a:t>
            </a:r>
            <a:r>
              <a:rPr lang="en-US" dirty="0" err="1"/>
              <a:t>sau</a:t>
            </a:r>
            <a:r>
              <a:rPr lang="en-US" dirty="0"/>
              <a:t> </a:t>
            </a:r>
            <a:r>
              <a:rPr lang="en-US" dirty="0" err="1"/>
              <a:t>đây</a:t>
            </a:r>
            <a:r>
              <a:rPr lang="en-US" dirty="0"/>
              <a:t>:</a:t>
            </a:r>
            <a:endParaRPr lang="vi-VN" dirty="0"/>
          </a:p>
          <a:p>
            <a:pPr lvl="0">
              <a:buFont typeface="Wingdings" pitchFamily="2" charset="2"/>
              <a:buChar char="Ø"/>
            </a:pPr>
            <a:r>
              <a:rPr lang="fr-FR" dirty="0" err="1"/>
              <a:t>Thành</a:t>
            </a:r>
            <a:r>
              <a:rPr lang="fr-FR" dirty="0"/>
              <a:t> </a:t>
            </a:r>
            <a:r>
              <a:rPr lang="fr-FR" dirty="0" err="1"/>
              <a:t>phần</a:t>
            </a:r>
            <a:r>
              <a:rPr lang="fr-FR" dirty="0"/>
              <a:t> </a:t>
            </a:r>
            <a:r>
              <a:rPr lang="fr-FR" dirty="0" err="1"/>
              <a:t>xu</a:t>
            </a:r>
            <a:r>
              <a:rPr lang="fr-FR" dirty="0"/>
              <a:t> </a:t>
            </a:r>
            <a:r>
              <a:rPr lang="fr-FR" dirty="0" err="1"/>
              <a:t>thế</a:t>
            </a:r>
            <a:r>
              <a:rPr lang="fr-FR" dirty="0"/>
              <a:t> (Trend component) - T</a:t>
            </a:r>
            <a:endParaRPr lang="vi-VN" dirty="0"/>
          </a:p>
          <a:p>
            <a:pPr lvl="0">
              <a:buFont typeface="Wingdings" pitchFamily="2" charset="2"/>
              <a:buChar char="Ø"/>
            </a:pPr>
            <a:r>
              <a:rPr lang="en-US" dirty="0" err="1"/>
              <a:t>Yếu</a:t>
            </a:r>
            <a:r>
              <a:rPr lang="en-US" dirty="0"/>
              <a:t> </a:t>
            </a:r>
            <a:r>
              <a:rPr lang="en-US" dirty="0" err="1"/>
              <a:t>tố</a:t>
            </a:r>
            <a:r>
              <a:rPr lang="en-US" dirty="0"/>
              <a:t>  </a:t>
            </a:r>
            <a:r>
              <a:rPr lang="en-US" dirty="0" err="1"/>
              <a:t>mùa</a:t>
            </a:r>
            <a:r>
              <a:rPr lang="en-US" dirty="0"/>
              <a:t> (Seasonality) - S</a:t>
            </a:r>
            <a:endParaRPr lang="vi-VN" dirty="0"/>
          </a:p>
          <a:p>
            <a:pPr lvl="0">
              <a:buFont typeface="Wingdings" pitchFamily="2" charset="2"/>
              <a:buChar char="Ø"/>
            </a:pPr>
            <a:r>
              <a:rPr lang="en-US" dirty="0" err="1"/>
              <a:t>Yếu</a:t>
            </a:r>
            <a:r>
              <a:rPr lang="en-US" dirty="0"/>
              <a:t> </a:t>
            </a:r>
            <a:r>
              <a:rPr lang="en-US" dirty="0" err="1"/>
              <a:t>tố</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chu</a:t>
            </a:r>
            <a:r>
              <a:rPr lang="en-US" dirty="0"/>
              <a:t> </a:t>
            </a:r>
            <a:r>
              <a:rPr lang="en-US" dirty="0" err="1"/>
              <a:t>kỳ</a:t>
            </a:r>
            <a:r>
              <a:rPr lang="en-US" dirty="0"/>
              <a:t> (Cyclical) - C</a:t>
            </a:r>
            <a:endParaRPr lang="vi-VN" dirty="0"/>
          </a:p>
          <a:p>
            <a:pPr lvl="0">
              <a:buFont typeface="Wingdings" pitchFamily="2" charset="2"/>
              <a:buChar char="Ø"/>
            </a:pPr>
            <a:r>
              <a:rPr lang="en-US" dirty="0" err="1"/>
              <a:t>Thành</a:t>
            </a:r>
            <a:r>
              <a:rPr lang="en-US" dirty="0"/>
              <a:t> </a:t>
            </a:r>
            <a:r>
              <a:rPr lang="en-US" dirty="0" err="1"/>
              <a:t>phần</a:t>
            </a:r>
            <a:r>
              <a:rPr lang="en-US" dirty="0"/>
              <a:t> </a:t>
            </a:r>
            <a:r>
              <a:rPr lang="en-US" dirty="0" err="1"/>
              <a:t>bất</a:t>
            </a:r>
            <a:r>
              <a:rPr lang="en-US" dirty="0"/>
              <a:t> </a:t>
            </a:r>
            <a:r>
              <a:rPr lang="en-US" dirty="0" err="1"/>
              <a:t>quy</a:t>
            </a:r>
            <a:r>
              <a:rPr lang="en-US" dirty="0"/>
              <a:t> </a:t>
            </a:r>
            <a:r>
              <a:rPr lang="en-US" dirty="0" err="1"/>
              <a:t>tắc</a:t>
            </a:r>
            <a:r>
              <a:rPr lang="en-US" dirty="0"/>
              <a:t> (Irregular) - I</a:t>
            </a:r>
            <a:endParaRPr lang="vi-VN" dirty="0"/>
          </a:p>
          <a:p>
            <a:endParaRPr lang="vi-VN" dirty="0"/>
          </a:p>
        </p:txBody>
      </p:sp>
      <p:sp>
        <p:nvSpPr>
          <p:cNvPr id="3" name="Slide Number Placeholder 2"/>
          <p:cNvSpPr>
            <a:spLocks noGrp="1"/>
          </p:cNvSpPr>
          <p:nvPr>
            <p:ph type="sldNum" sz="quarter" idx="12"/>
          </p:nvPr>
        </p:nvSpPr>
        <p:spPr/>
        <p:txBody>
          <a:bodyPr/>
          <a:lstStyle/>
          <a:p>
            <a:fld id="{C9862341-7768-413E-B489-B1A08FD23FEC}" type="slidenum">
              <a:rPr lang="vi-VN" smtClean="0"/>
              <a:t>34</a:t>
            </a:fld>
            <a:endParaRPr lang="vi-VN"/>
          </a:p>
        </p:txBody>
      </p:sp>
    </p:spTree>
    <p:extLst>
      <p:ext uri="{BB962C8B-B14F-4D97-AF65-F5344CB8AC3E}">
        <p14:creationId xmlns:p14="http://schemas.microsoft.com/office/powerpoint/2010/main" val="189238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50106"/>
          </a:xfrm>
        </p:spPr>
        <p:txBody>
          <a:bodyPr>
            <a:normAutofit/>
          </a:bodyPr>
          <a:lstStyle/>
          <a:p>
            <a:r>
              <a:rPr lang="en-US" sz="3200" b="1" dirty="0"/>
              <a:t>CÁC THÀNH PHẦN CỦA CHUỖI THỜI GIAN</a:t>
            </a:r>
            <a:endParaRPr lang="vi-VN" sz="3200" dirty="0"/>
          </a:p>
        </p:txBody>
      </p:sp>
      <p:sp>
        <p:nvSpPr>
          <p:cNvPr id="5" name="Content Placeholder 4"/>
          <p:cNvSpPr>
            <a:spLocks noGrp="1"/>
          </p:cNvSpPr>
          <p:nvPr>
            <p:ph sz="half" idx="1"/>
          </p:nvPr>
        </p:nvSpPr>
        <p:spPr>
          <a:xfrm>
            <a:off x="539552" y="1340768"/>
            <a:ext cx="4042792" cy="4525963"/>
          </a:xfrm>
        </p:spPr>
        <p:txBody>
          <a:bodyPr>
            <a:normAutofit lnSpcReduction="10000"/>
          </a:bodyPr>
          <a:lstStyle/>
          <a:p>
            <a:pPr marL="0" indent="0">
              <a:buNone/>
            </a:pPr>
            <a:r>
              <a:rPr lang="en-US" dirty="0" err="1"/>
              <a:t>Chuỗi</a:t>
            </a:r>
            <a:r>
              <a:rPr lang="en-US" dirty="0"/>
              <a:t> </a:t>
            </a:r>
            <a:r>
              <a:rPr lang="en-US" dirty="0" err="1"/>
              <a:t>thời</a:t>
            </a:r>
            <a:r>
              <a:rPr lang="en-US" dirty="0"/>
              <a:t> </a:t>
            </a:r>
            <a:r>
              <a:rPr lang="en-US" dirty="0" err="1"/>
              <a:t>gian</a:t>
            </a:r>
            <a:r>
              <a:rPr lang="en-US" dirty="0"/>
              <a:t> </a:t>
            </a:r>
            <a:r>
              <a:rPr lang="en-US" dirty="0" err="1"/>
              <a:t>gồm</a:t>
            </a:r>
            <a:r>
              <a:rPr lang="en-US" dirty="0"/>
              <a:t> </a:t>
            </a:r>
            <a:r>
              <a:rPr lang="en-US" dirty="0" err="1"/>
              <a:t>bốn</a:t>
            </a:r>
            <a:r>
              <a:rPr lang="en-US" dirty="0"/>
              <a:t> </a:t>
            </a:r>
            <a:r>
              <a:rPr lang="en-US" dirty="0" err="1"/>
              <a:t>thành</a:t>
            </a:r>
            <a:r>
              <a:rPr lang="en-US" dirty="0"/>
              <a:t> </a:t>
            </a:r>
            <a:r>
              <a:rPr lang="en-US" dirty="0" err="1"/>
              <a:t>phần</a:t>
            </a:r>
            <a:r>
              <a:rPr lang="en-US" dirty="0"/>
              <a:t> </a:t>
            </a:r>
            <a:r>
              <a:rPr lang="en-US" dirty="0" err="1"/>
              <a:t>sau</a:t>
            </a:r>
            <a:r>
              <a:rPr lang="en-US" dirty="0"/>
              <a:t> </a:t>
            </a:r>
            <a:r>
              <a:rPr lang="en-US" dirty="0" err="1"/>
              <a:t>đây</a:t>
            </a:r>
            <a:r>
              <a:rPr lang="en-US" dirty="0"/>
              <a:t>:</a:t>
            </a:r>
            <a:endParaRPr lang="vi-VN" dirty="0"/>
          </a:p>
          <a:p>
            <a:pPr lvl="0"/>
            <a:r>
              <a:rPr lang="fr-FR" dirty="0" err="1"/>
              <a:t>Thành</a:t>
            </a:r>
            <a:r>
              <a:rPr lang="fr-FR" dirty="0"/>
              <a:t> </a:t>
            </a:r>
            <a:r>
              <a:rPr lang="fr-FR" dirty="0" err="1"/>
              <a:t>phần</a:t>
            </a:r>
            <a:r>
              <a:rPr lang="fr-FR" dirty="0"/>
              <a:t> </a:t>
            </a:r>
            <a:r>
              <a:rPr lang="fr-FR" dirty="0" err="1"/>
              <a:t>xu</a:t>
            </a:r>
            <a:r>
              <a:rPr lang="fr-FR" dirty="0"/>
              <a:t> </a:t>
            </a:r>
            <a:r>
              <a:rPr lang="fr-FR" dirty="0" err="1"/>
              <a:t>thế</a:t>
            </a:r>
            <a:r>
              <a:rPr lang="fr-FR" dirty="0"/>
              <a:t> (Trend component) - T</a:t>
            </a:r>
            <a:endParaRPr lang="vi-VN" dirty="0"/>
          </a:p>
          <a:p>
            <a:pPr lvl="0"/>
            <a:r>
              <a:rPr lang="en-US" dirty="0" err="1"/>
              <a:t>Yếu</a:t>
            </a:r>
            <a:r>
              <a:rPr lang="en-US" dirty="0"/>
              <a:t> </a:t>
            </a:r>
            <a:r>
              <a:rPr lang="en-US" dirty="0" err="1"/>
              <a:t>tố</a:t>
            </a:r>
            <a:r>
              <a:rPr lang="en-US" dirty="0"/>
              <a:t>  </a:t>
            </a:r>
            <a:r>
              <a:rPr lang="en-US" dirty="0" err="1"/>
              <a:t>mùa</a:t>
            </a:r>
            <a:r>
              <a:rPr lang="en-US" dirty="0"/>
              <a:t> (Seasonality) - S</a:t>
            </a:r>
            <a:endParaRPr lang="vi-VN" dirty="0"/>
          </a:p>
          <a:p>
            <a:pPr lvl="0"/>
            <a:r>
              <a:rPr lang="en-US" dirty="0" err="1"/>
              <a:t>Yếu</a:t>
            </a:r>
            <a:r>
              <a:rPr lang="en-US" dirty="0"/>
              <a:t> </a:t>
            </a:r>
            <a:r>
              <a:rPr lang="en-US" dirty="0" err="1"/>
              <a:t>tố</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chu</a:t>
            </a:r>
            <a:r>
              <a:rPr lang="en-US" dirty="0"/>
              <a:t> </a:t>
            </a:r>
            <a:r>
              <a:rPr lang="en-US" dirty="0" err="1"/>
              <a:t>kỳ</a:t>
            </a:r>
            <a:r>
              <a:rPr lang="en-US" dirty="0"/>
              <a:t> (Cyclical) - C</a:t>
            </a:r>
            <a:endParaRPr lang="vi-VN" dirty="0"/>
          </a:p>
          <a:p>
            <a:pPr lvl="0"/>
            <a:r>
              <a:rPr lang="en-US" dirty="0" err="1"/>
              <a:t>Thành</a:t>
            </a:r>
            <a:r>
              <a:rPr lang="en-US" dirty="0"/>
              <a:t> </a:t>
            </a:r>
            <a:r>
              <a:rPr lang="en-US" dirty="0" err="1"/>
              <a:t>phần</a:t>
            </a:r>
            <a:r>
              <a:rPr lang="en-US" dirty="0"/>
              <a:t> </a:t>
            </a:r>
            <a:r>
              <a:rPr lang="en-US" dirty="0" err="1"/>
              <a:t>bất</a:t>
            </a:r>
            <a:r>
              <a:rPr lang="en-US" dirty="0"/>
              <a:t> </a:t>
            </a:r>
            <a:r>
              <a:rPr lang="en-US" dirty="0" err="1"/>
              <a:t>quy</a:t>
            </a:r>
            <a:r>
              <a:rPr lang="en-US" dirty="0"/>
              <a:t> </a:t>
            </a:r>
            <a:r>
              <a:rPr lang="en-US" dirty="0" err="1"/>
              <a:t>tắc</a:t>
            </a:r>
            <a:r>
              <a:rPr lang="en-US" dirty="0"/>
              <a:t> (Irregular) - I</a:t>
            </a:r>
            <a:endParaRPr lang="vi-VN" dirty="0"/>
          </a:p>
        </p:txBody>
      </p:sp>
      <p:pic>
        <p:nvPicPr>
          <p:cNvPr id="1433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4008" y="1340768"/>
            <a:ext cx="4176464" cy="4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9862341-7768-413E-B489-B1A08FD23FEC}" type="slidenum">
              <a:rPr lang="vi-VN" smtClean="0"/>
              <a:t>35</a:t>
            </a:fld>
            <a:endParaRPr lang="vi-VN"/>
          </a:p>
        </p:txBody>
      </p:sp>
    </p:spTree>
    <p:extLst>
      <p:ext uri="{BB962C8B-B14F-4D97-AF65-F5344CB8AC3E}">
        <p14:creationId xmlns:p14="http://schemas.microsoft.com/office/powerpoint/2010/main" val="356892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50106"/>
          </a:xfrm>
        </p:spPr>
        <p:txBody>
          <a:bodyPr>
            <a:normAutofit/>
          </a:bodyPr>
          <a:lstStyle/>
          <a:p>
            <a:r>
              <a:rPr lang="en-US" sz="3600" b="1" dirty="0"/>
              <a:t>CÁC THÀNH PHẦN CỦA CHUỖI THỜI GIAN</a:t>
            </a:r>
            <a:endParaRPr lang="vi-VN" sz="3600" dirty="0"/>
          </a:p>
        </p:txBody>
      </p:sp>
      <p:sp>
        <p:nvSpPr>
          <p:cNvPr id="6" name="Content Placeholder 5"/>
          <p:cNvSpPr>
            <a:spLocks noGrp="1"/>
          </p:cNvSpPr>
          <p:nvPr>
            <p:ph sz="half" idx="1"/>
          </p:nvPr>
        </p:nvSpPr>
        <p:spPr>
          <a:xfrm>
            <a:off x="457200" y="1412776"/>
            <a:ext cx="4038600" cy="4713387"/>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err="1"/>
              <a:t>Vì</a:t>
            </a:r>
            <a:r>
              <a:rPr lang="en-US" dirty="0"/>
              <a:t> </a:t>
            </a:r>
            <a:r>
              <a:rPr lang="en-US" dirty="0" err="1"/>
              <a:t>sao</a:t>
            </a:r>
            <a:r>
              <a:rPr lang="en-US" dirty="0"/>
              <a:t> </a:t>
            </a:r>
            <a:r>
              <a:rPr lang="en-US" dirty="0" err="1"/>
              <a:t>có</a:t>
            </a:r>
            <a:r>
              <a:rPr lang="en-US" dirty="0"/>
              <a:t> 4 </a:t>
            </a:r>
            <a:r>
              <a:rPr lang="en-US" dirty="0" err="1"/>
              <a:t>yếu</a:t>
            </a:r>
            <a:r>
              <a:rPr lang="en-US" dirty="0"/>
              <a:t> </a:t>
            </a:r>
            <a:r>
              <a:rPr lang="en-US" dirty="0" err="1"/>
              <a:t>tố</a:t>
            </a:r>
            <a:r>
              <a:rPr lang="en-US" dirty="0"/>
              <a:t> </a:t>
            </a:r>
            <a:r>
              <a:rPr lang="en-US" dirty="0" err="1"/>
              <a:t>trong</a:t>
            </a:r>
            <a:r>
              <a:rPr lang="en-US" dirty="0"/>
              <a:t> </a:t>
            </a:r>
            <a:r>
              <a:rPr lang="en-US" dirty="0" err="1"/>
              <a:t>chuỗi</a:t>
            </a:r>
            <a:r>
              <a:rPr lang="en-US" dirty="0"/>
              <a:t> </a:t>
            </a:r>
            <a:r>
              <a:rPr lang="en-US" dirty="0" err="1"/>
              <a:t>thời</a:t>
            </a:r>
            <a:r>
              <a:rPr lang="en-US" dirty="0"/>
              <a:t> </a:t>
            </a:r>
            <a:r>
              <a:rPr lang="en-US" dirty="0" err="1"/>
              <a:t>gian</a:t>
            </a:r>
            <a:r>
              <a:rPr lang="en-US" dirty="0"/>
              <a:t>?</a:t>
            </a:r>
            <a:endParaRPr lang="en-US" dirty="0">
              <a:ln w="19050">
                <a:solidFill>
                  <a:schemeClr val="tx1"/>
                </a:solidFill>
              </a:ln>
            </a:endParaRPr>
          </a:p>
          <a:p>
            <a:pPr marL="0" indent="0">
              <a:buNone/>
            </a:pPr>
            <a:endParaRPr lang="en-US" dirty="0"/>
          </a:p>
          <a:p>
            <a:r>
              <a:rPr lang="en-US" dirty="0" err="1"/>
              <a:t>Vì</a:t>
            </a:r>
            <a:r>
              <a:rPr lang="en-US" dirty="0"/>
              <a:t> </a:t>
            </a:r>
            <a:r>
              <a:rPr lang="en-US" dirty="0" err="1"/>
              <a:t>sao</a:t>
            </a:r>
            <a:r>
              <a:rPr lang="en-US" dirty="0"/>
              <a:t>  </a:t>
            </a:r>
            <a:r>
              <a:rPr lang="en-US" dirty="0" err="1"/>
              <a:t>phải</a:t>
            </a:r>
            <a:r>
              <a:rPr lang="en-US" dirty="0"/>
              <a:t> </a:t>
            </a:r>
            <a:r>
              <a:rPr lang="en-US" dirty="0" err="1"/>
              <a:t>nghiên</a:t>
            </a:r>
            <a:r>
              <a:rPr lang="en-US" dirty="0"/>
              <a:t> </a:t>
            </a:r>
            <a:r>
              <a:rPr lang="en-US" dirty="0" err="1"/>
              <a:t>cứu</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chuỗi</a:t>
            </a:r>
            <a:endParaRPr lang="en-US" dirty="0"/>
          </a:p>
          <a:p>
            <a:pPr>
              <a:buFont typeface="Wingdings" pitchFamily="2" charset="2"/>
              <a:buChar char="Ø"/>
            </a:pPr>
            <a:r>
              <a:rPr lang="en-US" dirty="0" err="1"/>
              <a:t>Tách</a:t>
            </a:r>
            <a:r>
              <a:rPr lang="en-US" dirty="0"/>
              <a:t> </a:t>
            </a:r>
            <a:r>
              <a:rPr lang="en-US" dirty="0" err="1"/>
              <a:t>riêng</a:t>
            </a:r>
            <a:r>
              <a:rPr lang="en-US" dirty="0"/>
              <a:t> </a:t>
            </a:r>
            <a:r>
              <a:rPr lang="en-US" dirty="0" err="1"/>
              <a:t>từng</a:t>
            </a:r>
            <a:r>
              <a:rPr lang="en-US" dirty="0"/>
              <a:t> </a:t>
            </a:r>
            <a:r>
              <a:rPr lang="en-US" dirty="0" err="1"/>
              <a:t>thành</a:t>
            </a:r>
            <a:r>
              <a:rPr lang="en-US" dirty="0"/>
              <a:t> </a:t>
            </a:r>
            <a:r>
              <a:rPr lang="en-US" dirty="0" err="1"/>
              <a:t>phần</a:t>
            </a:r>
            <a:endParaRPr lang="en-US" dirty="0"/>
          </a:p>
          <a:p>
            <a:pPr>
              <a:buFont typeface="Wingdings" pitchFamily="2" charset="2"/>
              <a:buChar char="Ø"/>
            </a:pPr>
            <a:r>
              <a:rPr lang="en-US" dirty="0" err="1"/>
              <a:t>Xu</a:t>
            </a:r>
            <a:r>
              <a:rPr lang="en-US" dirty="0"/>
              <a:t> </a:t>
            </a:r>
            <a:r>
              <a:rPr lang="en-US" dirty="0" err="1"/>
              <a:t>thế</a:t>
            </a:r>
            <a:r>
              <a:rPr lang="en-US" dirty="0"/>
              <a:t> </a:t>
            </a:r>
            <a:r>
              <a:rPr lang="en-US" dirty="0" err="1"/>
              <a:t>dài</a:t>
            </a:r>
            <a:r>
              <a:rPr lang="en-US" dirty="0"/>
              <a:t> </a:t>
            </a:r>
            <a:r>
              <a:rPr lang="en-US" dirty="0" err="1"/>
              <a:t>hạn</a:t>
            </a:r>
            <a:r>
              <a:rPr lang="en-US" dirty="0"/>
              <a:t>, </a:t>
            </a:r>
            <a:r>
              <a:rPr lang="en-US" dirty="0" err="1"/>
              <a:t>dự</a:t>
            </a:r>
            <a:r>
              <a:rPr lang="en-US" dirty="0"/>
              <a:t> </a:t>
            </a:r>
            <a:r>
              <a:rPr lang="en-US" dirty="0" err="1"/>
              <a:t>báo</a:t>
            </a:r>
            <a:endParaRPr lang="en-US" dirty="0"/>
          </a:p>
          <a:p>
            <a:pPr>
              <a:buFont typeface="Wingdings" pitchFamily="2" charset="2"/>
              <a:buChar char="Ø"/>
            </a:pPr>
            <a:r>
              <a:rPr lang="en-US" dirty="0"/>
              <a:t>Chu </a:t>
            </a:r>
            <a:r>
              <a:rPr lang="en-US" dirty="0" err="1"/>
              <a:t>kỳ</a:t>
            </a:r>
            <a:r>
              <a:rPr lang="en-US" dirty="0"/>
              <a:t> </a:t>
            </a:r>
            <a:r>
              <a:rPr lang="en-US" dirty="0" err="1"/>
              <a:t>kinh</a:t>
            </a:r>
            <a:r>
              <a:rPr lang="en-US" dirty="0"/>
              <a:t> </a:t>
            </a:r>
            <a:r>
              <a:rPr lang="en-US" dirty="0" err="1"/>
              <a:t>doanh</a:t>
            </a:r>
            <a:r>
              <a:rPr lang="en-US" dirty="0"/>
              <a:t> </a:t>
            </a:r>
            <a:endParaRPr lang="vi-VN" dirty="0"/>
          </a:p>
        </p:txBody>
      </p:sp>
      <p:pic>
        <p:nvPicPr>
          <p:cNvPr id="1536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556792"/>
            <a:ext cx="4388296"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9862341-7768-413E-B489-B1A08FD23FEC}" type="slidenum">
              <a:rPr lang="vi-VN" smtClean="0"/>
              <a:t>36</a:t>
            </a:fld>
            <a:endParaRPr lang="vi-VN"/>
          </a:p>
        </p:txBody>
      </p:sp>
    </p:spTree>
    <p:extLst>
      <p:ext uri="{BB962C8B-B14F-4D97-AF65-F5344CB8AC3E}">
        <p14:creationId xmlns:p14="http://schemas.microsoft.com/office/powerpoint/2010/main" val="4194792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err="1"/>
              <a:t>Các</a:t>
            </a:r>
            <a:r>
              <a:rPr lang="en-US" dirty="0"/>
              <a:t> </a:t>
            </a:r>
            <a:r>
              <a:rPr lang="en-US" dirty="0" err="1"/>
              <a:t>loại</a:t>
            </a:r>
            <a:r>
              <a:rPr lang="en-US" dirty="0"/>
              <a:t> </a:t>
            </a:r>
            <a:r>
              <a:rPr lang="en-US" dirty="0" err="1"/>
              <a:t>mô</a:t>
            </a:r>
            <a:r>
              <a:rPr lang="en-US" dirty="0"/>
              <a:t> </a:t>
            </a:r>
            <a:r>
              <a:rPr lang="en-US" dirty="0" err="1"/>
              <a:t>hình</a:t>
            </a:r>
            <a:endParaRPr lang="vi-VN" dirty="0"/>
          </a:p>
        </p:txBody>
      </p:sp>
      <p:pic>
        <p:nvPicPr>
          <p:cNvPr id="1639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340769"/>
            <a:ext cx="8352928" cy="36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27584" y="5322113"/>
            <a:ext cx="2520280" cy="1569660"/>
          </a:xfrm>
          <a:prstGeom prst="rect">
            <a:avLst/>
          </a:prstGeom>
          <a:noFill/>
        </p:spPr>
        <p:txBody>
          <a:bodyPr wrap="square" rtlCol="0">
            <a:spAutoFit/>
          </a:bodyPr>
          <a:lstStyle/>
          <a:p>
            <a:r>
              <a:rPr lang="en-US" sz="2400" dirty="0" err="1"/>
              <a:t>Mô</a:t>
            </a:r>
            <a:r>
              <a:rPr lang="en-US" sz="2400" dirty="0"/>
              <a:t> </a:t>
            </a:r>
            <a:r>
              <a:rPr lang="en-US" sz="2400" dirty="0" err="1"/>
              <a:t>hình</a:t>
            </a:r>
            <a:r>
              <a:rPr lang="en-US" sz="2400" dirty="0"/>
              <a:t> </a:t>
            </a:r>
            <a:r>
              <a:rPr lang="en-US" sz="2400" dirty="0" err="1"/>
              <a:t>nhân</a:t>
            </a:r>
            <a:r>
              <a:rPr lang="en-US" sz="2400" dirty="0"/>
              <a:t>:</a:t>
            </a:r>
          </a:p>
          <a:p>
            <a:endParaRPr lang="en-US" sz="2400" dirty="0"/>
          </a:p>
          <a:p>
            <a:r>
              <a:rPr lang="en-US" sz="2400" dirty="0" err="1"/>
              <a:t>Y</a:t>
            </a:r>
            <a:r>
              <a:rPr lang="en-US" sz="2400" baseline="-25000" dirty="0" err="1"/>
              <a:t>t</a:t>
            </a:r>
            <a:r>
              <a:rPr lang="en-US" sz="2400" dirty="0"/>
              <a:t> = </a:t>
            </a:r>
            <a:r>
              <a:rPr lang="en-US" sz="2400" dirty="0" err="1"/>
              <a:t>T</a:t>
            </a:r>
            <a:r>
              <a:rPr lang="en-US" sz="2400" baseline="-25000" dirty="0" err="1"/>
              <a:t>t</a:t>
            </a:r>
            <a:r>
              <a:rPr lang="en-US" sz="2400" dirty="0"/>
              <a:t>  S</a:t>
            </a:r>
            <a:r>
              <a:rPr lang="en-US" sz="2400" baseline="-25000" dirty="0"/>
              <a:t>t</a:t>
            </a:r>
            <a:r>
              <a:rPr lang="en-US" sz="2400" dirty="0"/>
              <a:t>  C</a:t>
            </a:r>
            <a:r>
              <a:rPr lang="en-US" sz="2400" baseline="-25000" dirty="0"/>
              <a:t>t</a:t>
            </a:r>
            <a:r>
              <a:rPr lang="en-US" sz="2400" dirty="0"/>
              <a:t>  I</a:t>
            </a:r>
            <a:r>
              <a:rPr lang="en-US" sz="2400" baseline="-25000" dirty="0"/>
              <a:t>t</a:t>
            </a:r>
            <a:endParaRPr lang="en-US" sz="2400" dirty="0"/>
          </a:p>
          <a:p>
            <a:endParaRPr lang="vi-VN" sz="2400" dirty="0"/>
          </a:p>
        </p:txBody>
      </p:sp>
      <p:sp>
        <p:nvSpPr>
          <p:cNvPr id="14" name="TextBox 13"/>
          <p:cNvSpPr txBox="1"/>
          <p:nvPr/>
        </p:nvSpPr>
        <p:spPr>
          <a:xfrm>
            <a:off x="5004048" y="5445223"/>
            <a:ext cx="3456384" cy="1200329"/>
          </a:xfrm>
          <a:prstGeom prst="rect">
            <a:avLst/>
          </a:prstGeom>
          <a:noFill/>
        </p:spPr>
        <p:txBody>
          <a:bodyPr wrap="square" rtlCol="0">
            <a:spAutoFit/>
          </a:bodyPr>
          <a:lstStyle/>
          <a:p>
            <a:r>
              <a:rPr lang="en-US" sz="2400" dirty="0" err="1"/>
              <a:t>Mô</a:t>
            </a:r>
            <a:r>
              <a:rPr lang="en-US" sz="2400" dirty="0"/>
              <a:t> </a:t>
            </a:r>
            <a:r>
              <a:rPr lang="en-US" sz="2400" dirty="0" err="1"/>
              <a:t>hình</a:t>
            </a:r>
            <a:r>
              <a:rPr lang="en-US" sz="2400" dirty="0"/>
              <a:t> </a:t>
            </a:r>
            <a:r>
              <a:rPr lang="en-US" sz="2400" dirty="0" err="1"/>
              <a:t>công</a:t>
            </a:r>
            <a:r>
              <a:rPr lang="en-US" sz="2400" dirty="0"/>
              <a:t>:</a:t>
            </a:r>
          </a:p>
          <a:p>
            <a:endParaRPr lang="en-US" sz="2400" dirty="0"/>
          </a:p>
          <a:p>
            <a:r>
              <a:rPr lang="en-US" sz="2400" dirty="0" err="1"/>
              <a:t>Y</a:t>
            </a:r>
            <a:r>
              <a:rPr lang="en-US" sz="2400" baseline="-25000" dirty="0" err="1"/>
              <a:t>t</a:t>
            </a:r>
            <a:r>
              <a:rPr lang="en-US" sz="2400" dirty="0"/>
              <a:t> = </a:t>
            </a:r>
            <a:r>
              <a:rPr lang="en-US" sz="2400" dirty="0" err="1"/>
              <a:t>T</a:t>
            </a:r>
            <a:r>
              <a:rPr lang="en-US" sz="2400" baseline="-25000" dirty="0" err="1"/>
              <a:t>t</a:t>
            </a:r>
            <a:r>
              <a:rPr lang="en-US" sz="2400" dirty="0"/>
              <a:t> + S</a:t>
            </a:r>
            <a:r>
              <a:rPr lang="en-US" sz="2400" baseline="-25000" dirty="0"/>
              <a:t>t</a:t>
            </a:r>
            <a:r>
              <a:rPr lang="en-US" sz="2400" dirty="0"/>
              <a:t> + C</a:t>
            </a:r>
            <a:r>
              <a:rPr lang="en-US" sz="2400" baseline="-25000" dirty="0"/>
              <a:t>t</a:t>
            </a:r>
            <a:r>
              <a:rPr lang="en-US" sz="2400" dirty="0"/>
              <a:t> + I</a:t>
            </a:r>
            <a:r>
              <a:rPr lang="en-US" sz="2400" baseline="-25000" dirty="0"/>
              <a:t>t</a:t>
            </a:r>
            <a:endParaRPr lang="vi-VN" sz="2400" dirty="0"/>
          </a:p>
        </p:txBody>
      </p:sp>
      <p:sp>
        <p:nvSpPr>
          <p:cNvPr id="3" name="Slide Number Placeholder 2"/>
          <p:cNvSpPr>
            <a:spLocks noGrp="1"/>
          </p:cNvSpPr>
          <p:nvPr>
            <p:ph type="sldNum" sz="quarter" idx="12"/>
          </p:nvPr>
        </p:nvSpPr>
        <p:spPr/>
        <p:txBody>
          <a:bodyPr/>
          <a:lstStyle/>
          <a:p>
            <a:fld id="{C9862341-7768-413E-B489-B1A08FD23FEC}" type="slidenum">
              <a:rPr lang="vi-VN" smtClean="0"/>
              <a:t>37</a:t>
            </a:fld>
            <a:endParaRPr lang="vi-VN"/>
          </a:p>
        </p:txBody>
      </p:sp>
    </p:spTree>
    <p:extLst>
      <p:ext uri="{BB962C8B-B14F-4D97-AF65-F5344CB8AC3E}">
        <p14:creationId xmlns:p14="http://schemas.microsoft.com/office/powerpoint/2010/main" val="3981237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b="1" dirty="0" err="1"/>
              <a:t>Mô</a:t>
            </a:r>
            <a:r>
              <a:rPr lang="en-US" b="1" dirty="0"/>
              <a:t> </a:t>
            </a:r>
            <a:r>
              <a:rPr lang="en-US" b="1" dirty="0" err="1"/>
              <a:t>hình</a:t>
            </a:r>
            <a:r>
              <a:rPr lang="en-US" b="1" dirty="0"/>
              <a:t> </a:t>
            </a:r>
            <a:r>
              <a:rPr lang="en-US" b="1" dirty="0" err="1"/>
              <a:t>nhân</a:t>
            </a:r>
            <a:endParaRPr lang="vi-VN" dirty="0"/>
          </a:p>
        </p:txBody>
      </p:sp>
      <p:pic>
        <p:nvPicPr>
          <p:cNvPr id="1741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124744"/>
            <a:ext cx="7156268" cy="54726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38</a:t>
            </a:fld>
            <a:endParaRPr lang="vi-VN"/>
          </a:p>
        </p:txBody>
      </p:sp>
    </p:spTree>
    <p:extLst>
      <p:ext uri="{BB962C8B-B14F-4D97-AF65-F5344CB8AC3E}">
        <p14:creationId xmlns:p14="http://schemas.microsoft.com/office/powerpoint/2010/main" val="17101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2800" b="1" dirty="0"/>
              <a:t>Bảng 11-6: Bảng tính các thành phần của chuỗi CPI</a:t>
            </a:r>
            <a:endParaRPr lang="vi-VN"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50343002"/>
              </p:ext>
            </p:extLst>
          </p:nvPr>
        </p:nvGraphicFramePr>
        <p:xfrm>
          <a:off x="457199" y="1340759"/>
          <a:ext cx="8229602" cy="5269380"/>
        </p:xfrm>
        <a:graphic>
          <a:graphicData uri="http://schemas.openxmlformats.org/drawingml/2006/table">
            <a:tbl>
              <a:tblPr>
                <a:tableStyleId>{5C22544A-7EE6-4342-B048-85BDC9FD1C3A}</a:tableStyleId>
              </a:tblPr>
              <a:tblGrid>
                <a:gridCol w="781812">
                  <a:extLst>
                    <a:ext uri="{9D8B030D-6E8A-4147-A177-3AD203B41FA5}">
                      <a16:colId xmlns:a16="http://schemas.microsoft.com/office/drawing/2014/main" val="20000"/>
                    </a:ext>
                  </a:extLst>
                </a:gridCol>
                <a:gridCol w="645201">
                  <a:extLst>
                    <a:ext uri="{9D8B030D-6E8A-4147-A177-3AD203B41FA5}">
                      <a16:colId xmlns:a16="http://schemas.microsoft.com/office/drawing/2014/main" val="20001"/>
                    </a:ext>
                  </a:extLst>
                </a:gridCol>
                <a:gridCol w="585948">
                  <a:extLst>
                    <a:ext uri="{9D8B030D-6E8A-4147-A177-3AD203B41FA5}">
                      <a16:colId xmlns:a16="http://schemas.microsoft.com/office/drawing/2014/main" val="20002"/>
                    </a:ext>
                  </a:extLst>
                </a:gridCol>
                <a:gridCol w="704454">
                  <a:extLst>
                    <a:ext uri="{9D8B030D-6E8A-4147-A177-3AD203B41FA5}">
                      <a16:colId xmlns:a16="http://schemas.microsoft.com/office/drawing/2014/main" val="20003"/>
                    </a:ext>
                  </a:extLst>
                </a:gridCol>
                <a:gridCol w="821314">
                  <a:extLst>
                    <a:ext uri="{9D8B030D-6E8A-4147-A177-3AD203B41FA5}">
                      <a16:colId xmlns:a16="http://schemas.microsoft.com/office/drawing/2014/main" val="20004"/>
                    </a:ext>
                  </a:extLst>
                </a:gridCol>
                <a:gridCol w="704454">
                  <a:extLst>
                    <a:ext uri="{9D8B030D-6E8A-4147-A177-3AD203B41FA5}">
                      <a16:colId xmlns:a16="http://schemas.microsoft.com/office/drawing/2014/main" val="20005"/>
                    </a:ext>
                  </a:extLst>
                </a:gridCol>
                <a:gridCol w="1055035">
                  <a:extLst>
                    <a:ext uri="{9D8B030D-6E8A-4147-A177-3AD203B41FA5}">
                      <a16:colId xmlns:a16="http://schemas.microsoft.com/office/drawing/2014/main" val="20006"/>
                    </a:ext>
                  </a:extLst>
                </a:gridCol>
                <a:gridCol w="1055035">
                  <a:extLst>
                    <a:ext uri="{9D8B030D-6E8A-4147-A177-3AD203B41FA5}">
                      <a16:colId xmlns:a16="http://schemas.microsoft.com/office/drawing/2014/main" val="20007"/>
                    </a:ext>
                  </a:extLst>
                </a:gridCol>
                <a:gridCol w="1055035">
                  <a:extLst>
                    <a:ext uri="{9D8B030D-6E8A-4147-A177-3AD203B41FA5}">
                      <a16:colId xmlns:a16="http://schemas.microsoft.com/office/drawing/2014/main" val="20008"/>
                    </a:ext>
                  </a:extLst>
                </a:gridCol>
                <a:gridCol w="821314">
                  <a:extLst>
                    <a:ext uri="{9D8B030D-6E8A-4147-A177-3AD203B41FA5}">
                      <a16:colId xmlns:a16="http://schemas.microsoft.com/office/drawing/2014/main" val="20009"/>
                    </a:ext>
                  </a:extLst>
                </a:gridCol>
              </a:tblGrid>
              <a:tr h="296504">
                <a:tc>
                  <a:txBody>
                    <a:bodyPr/>
                    <a:lstStyle/>
                    <a:p>
                      <a:pPr algn="ctr">
                        <a:lnSpc>
                          <a:spcPct val="115000"/>
                        </a:lnSpc>
                        <a:spcAft>
                          <a:spcPts val="0"/>
                        </a:spcAft>
                      </a:pPr>
                      <a:r>
                        <a:rPr lang="fr-FR" sz="1800" dirty="0" err="1">
                          <a:effectLst/>
                        </a:rPr>
                        <a:t>Năm</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Quý</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Y</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Y*</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Y/Y*</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SIN</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TCI</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TC</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TCS</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I</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0"/>
                  </a:ext>
                </a:extLst>
              </a:tr>
              <a:tr h="296504">
                <a:tc>
                  <a:txBody>
                    <a:bodyPr/>
                    <a:lstStyle/>
                    <a:p>
                      <a:pPr algn="ctr">
                        <a:lnSpc>
                          <a:spcPct val="115000"/>
                        </a:lnSpc>
                        <a:spcAft>
                          <a:spcPts val="0"/>
                        </a:spcAft>
                      </a:pPr>
                      <a:r>
                        <a:rPr lang="fr-FR" sz="1800" dirty="0">
                          <a:effectLst/>
                        </a:rPr>
                        <a:t>1996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72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0.606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118.750</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115.55</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70.026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1.028</a:t>
                      </a:r>
                      <a:endParaRPr lang="vi-VN" sz="18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1"/>
                  </a:ext>
                </a:extLst>
              </a:tr>
              <a:tr h="296504">
                <a:tc>
                  <a:txBody>
                    <a:bodyPr/>
                    <a:lstStyle/>
                    <a:p>
                      <a:pPr algn="ctr">
                        <a:lnSpc>
                          <a:spcPct val="115000"/>
                        </a:lnSpc>
                        <a:spcAft>
                          <a:spcPts val="0"/>
                        </a:spcAft>
                      </a:pPr>
                      <a:r>
                        <a:rPr lang="fr-FR"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110</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 </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 </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0.919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119.687</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117.41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dirty="0">
                          <a:effectLst/>
                        </a:rPr>
                        <a:t>107.9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fr-FR" sz="1800">
                          <a:effectLst/>
                        </a:rPr>
                        <a:t>1.019</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2"/>
                  </a:ext>
                </a:extLst>
              </a:tr>
              <a:tr h="296504">
                <a:tc>
                  <a:txBody>
                    <a:bodyPr/>
                    <a:lstStyle/>
                    <a:p>
                      <a:pPr algn="ctr">
                        <a:lnSpc>
                          <a:spcPct val="115000"/>
                        </a:lnSpc>
                        <a:spcAft>
                          <a:spcPts val="0"/>
                        </a:spcAft>
                      </a:pPr>
                      <a:r>
                        <a:rPr lang="fr-FR"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117</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118.3</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0.989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0.992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117.929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119.26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118.31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0.989</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3"/>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172</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119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1.445</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1.483</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116.020</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121.12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179.62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0.958</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4"/>
                  </a:ext>
                </a:extLst>
              </a:tr>
              <a:tr h="296504">
                <a:tc>
                  <a:txBody>
                    <a:bodyPr/>
                    <a:lstStyle/>
                    <a:p>
                      <a:pPr algn="ctr">
                        <a:lnSpc>
                          <a:spcPct val="115000"/>
                        </a:lnSpc>
                        <a:spcAft>
                          <a:spcPts val="0"/>
                        </a:spcAft>
                      </a:pPr>
                      <a:r>
                        <a:rPr lang="en-US" sz="1800">
                          <a:effectLst/>
                        </a:rPr>
                        <a:t>1997</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76</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120.9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0.629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0.606</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125.348</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122.97</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74.522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1.02</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5"/>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2</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112</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125.3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0.894</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0.919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121.863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124.83</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114.72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0.976</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6"/>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130</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128.3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1.014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0.992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131.032</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126.68</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125.67</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1.034</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7"/>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194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129.4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1.500</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1.483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130.860</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128.54</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190.62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1.018</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8"/>
                  </a:ext>
                </a:extLst>
              </a:tr>
              <a:tr h="296504">
                <a:tc>
                  <a:txBody>
                    <a:bodyPr/>
                    <a:lstStyle/>
                    <a:p>
                      <a:pPr algn="ctr">
                        <a:lnSpc>
                          <a:spcPct val="115000"/>
                        </a:lnSpc>
                        <a:spcAft>
                          <a:spcPts val="0"/>
                        </a:spcAft>
                      </a:pPr>
                      <a:r>
                        <a:rPr lang="en-US" sz="1800">
                          <a:effectLst/>
                        </a:rPr>
                        <a:t>1998</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78</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130</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0.600</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0.606</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128.646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130.39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79.019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0.987</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9"/>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2</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119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130.6</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0.911</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0.919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129.479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132.25</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121.54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0.979</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10"/>
                  </a:ext>
                </a:extLst>
              </a:tr>
              <a:tr h="38952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128</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131.9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0.971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0.992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129.017</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134.1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133.03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0.962</a:t>
                      </a:r>
                      <a:endParaRPr lang="vi-VN" sz="18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11"/>
                  </a:ext>
                </a:extLst>
              </a:tr>
              <a:tr h="296504">
                <a:tc>
                  <a:txBody>
                    <a:bodyPr/>
                    <a:lstStyle/>
                    <a:p>
                      <a:pPr algn="ctr">
                        <a:lnSpc>
                          <a:spcPct val="115000"/>
                        </a:lnSpc>
                        <a:spcAft>
                          <a:spcPts val="0"/>
                        </a:spcAft>
                      </a:pPr>
                      <a:r>
                        <a:rPr lang="en-US" sz="1800" dirty="0">
                          <a:effectLst/>
                        </a:rPr>
                        <a:t> </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4</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201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134.1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1.499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1.483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135.582</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135.96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201.63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0.997</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12"/>
                  </a:ext>
                </a:extLst>
              </a:tr>
              <a:tr h="296504">
                <a:tc>
                  <a:txBody>
                    <a:bodyPr/>
                    <a:lstStyle/>
                    <a:p>
                      <a:pPr algn="ctr">
                        <a:lnSpc>
                          <a:spcPct val="115000"/>
                        </a:lnSpc>
                        <a:spcAft>
                          <a:spcPts val="0"/>
                        </a:spcAft>
                      </a:pPr>
                      <a:r>
                        <a:rPr lang="en-US" sz="1800">
                          <a:effectLst/>
                        </a:rPr>
                        <a:t>1999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81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137.6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0.589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0.606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133.594</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137.81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83.515</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0.97</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13"/>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2</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134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141.1</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0.950</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0.919</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145.800</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139.67</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128.36</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1.044</a:t>
                      </a:r>
                      <a:endParaRPr lang="vi-VN" sz="18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14"/>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3</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141</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 </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0.992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142.120</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141.52</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140.39</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1.004</a:t>
                      </a:r>
                      <a:endParaRPr lang="vi-VN" sz="18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15"/>
                  </a:ext>
                </a:extLst>
              </a:tr>
              <a:tr h="296504">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4</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216</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 </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1.483</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145.700</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a:effectLst/>
                        </a:rPr>
                        <a:t>143.38</a:t>
                      </a:r>
                      <a:endParaRPr lang="vi-VN" sz="18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212.63</a:t>
                      </a:r>
                      <a:endParaRPr lang="vi-VN" sz="18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1800" dirty="0">
                          <a:effectLst/>
                        </a:rPr>
                        <a:t>1.016</a:t>
                      </a:r>
                      <a:endParaRPr lang="vi-VN" sz="18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16"/>
                  </a:ext>
                </a:extLst>
              </a:tr>
            </a:tbl>
          </a:graphicData>
        </a:graphic>
      </p:graphicFrame>
      <p:sp>
        <p:nvSpPr>
          <p:cNvPr id="3" name="Slide Number Placeholder 2"/>
          <p:cNvSpPr>
            <a:spLocks noGrp="1"/>
          </p:cNvSpPr>
          <p:nvPr>
            <p:ph type="sldNum" sz="quarter" idx="12"/>
          </p:nvPr>
        </p:nvSpPr>
        <p:spPr/>
        <p:txBody>
          <a:bodyPr/>
          <a:lstStyle/>
          <a:p>
            <a:fld id="{C9862341-7768-413E-B489-B1A08FD23FEC}" type="slidenum">
              <a:rPr lang="vi-VN" smtClean="0"/>
              <a:t>39</a:t>
            </a:fld>
            <a:endParaRPr lang="vi-VN"/>
          </a:p>
        </p:txBody>
      </p:sp>
    </p:spTree>
    <p:extLst>
      <p:ext uri="{BB962C8B-B14F-4D97-AF65-F5344CB8AC3E}">
        <p14:creationId xmlns:p14="http://schemas.microsoft.com/office/powerpoint/2010/main" val="150546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118" y="0"/>
            <a:ext cx="7772400" cy="1008111"/>
          </a:xfrm>
        </p:spPr>
        <p:txBody>
          <a:bodyPr>
            <a:normAutofit fontScale="90000"/>
          </a:bodyPr>
          <a:lstStyle/>
          <a:p>
            <a:r>
              <a:rPr lang="vi-VN" sz="2400" dirty="0"/>
              <a:t>Chương 5</a:t>
            </a:r>
            <a:br>
              <a:rPr lang="vi-VN" sz="2400" dirty="0"/>
            </a:br>
            <a:r>
              <a:rPr lang="vi-VN" sz="2400" dirty="0"/>
              <a:t>CHUỖI THỜI GIAN</a:t>
            </a:r>
            <a:br>
              <a:rPr lang="vi-VN" sz="2400" dirty="0"/>
            </a:br>
            <a:r>
              <a:rPr lang="vi-VN" sz="2400" dirty="0"/>
              <a:t>LÀM TRƠN VÀ NGOẠI SUY CHUỖI THỜI GIAN</a:t>
            </a:r>
          </a:p>
        </p:txBody>
      </p:sp>
      <p:sp>
        <p:nvSpPr>
          <p:cNvPr id="7" name="Rectangle 6"/>
          <p:cNvSpPr/>
          <p:nvPr/>
        </p:nvSpPr>
        <p:spPr>
          <a:xfrm>
            <a:off x="1043608" y="1546914"/>
            <a:ext cx="7272808" cy="5016758"/>
          </a:xfrm>
          <a:prstGeom prst="rect">
            <a:avLst/>
          </a:prstGeom>
          <a:ln w="19050">
            <a:solidFill>
              <a:schemeClr val="tx1"/>
            </a:solidFill>
          </a:ln>
        </p:spPr>
        <p:txBody>
          <a:bodyPr wrap="square">
            <a:spAutoFit/>
          </a:bodyPr>
          <a:lstStyle/>
          <a:p>
            <a:pPr algn="just"/>
            <a:r>
              <a:rPr lang="vi-VN" sz="2000" u="sng" dirty="0"/>
              <a:t>Vấn đề</a:t>
            </a:r>
            <a:r>
              <a:rPr lang="vi-VN" sz="2000" dirty="0"/>
              <a:t>: Có thể nghiên cứu một chuỗi thời gian, rút ra những kết luận về các hành vi trong quá khứ của chuỗi này, từ đó có thể suy đoán về hành vi trong tương lai được hay không? </a:t>
            </a:r>
          </a:p>
          <a:p>
            <a:pPr algn="just"/>
            <a:endParaRPr lang="vi-VN" sz="2000" dirty="0"/>
          </a:p>
          <a:p>
            <a:pPr marL="342900" indent="-342900" algn="just">
              <a:buFont typeface="Arial" pitchFamily="34" charset="0"/>
              <a:buChar char="•"/>
            </a:pPr>
            <a:r>
              <a:rPr lang="vi-VN" sz="2000" dirty="0"/>
              <a:t>Chẳng hạn, có hay không có một xu thế tăng (hoặc chu kỳ  trong Yt và trong tương lai xu thế này (chu kỳ) có chiếm ưu thế nữa hay không nếu như xu thế (chu kỳ) này chiếm ưu thế trong quá khứ. </a:t>
            </a:r>
          </a:p>
          <a:p>
            <a:pPr marL="342900" indent="-342900" algn="just">
              <a:buFont typeface="Arial" pitchFamily="34" charset="0"/>
              <a:buChar char="•"/>
            </a:pPr>
            <a:r>
              <a:rPr lang="vi-VN" sz="2000" dirty="0"/>
              <a:t>Vào đầu những năm 80, phân tích chuỗi thời gian phát triển hết sức sôi động. Các phương pháp mới này được các nhà kinh tế lượng, các nhà kinh tế vĩ mô, các chuyên gia về tài chính, các nhà môi giới chứng khoán... đặc biệt quan tâm.</a:t>
            </a:r>
          </a:p>
          <a:p>
            <a:pPr marL="342900" indent="-342900" algn="just">
              <a:buFont typeface="Arial" pitchFamily="34" charset="0"/>
              <a:buChar char="•"/>
            </a:pPr>
            <a:r>
              <a:rPr lang="vi-VN" sz="2000" dirty="0"/>
              <a:t> Một cuộc cách mạng trong mô hình hóa các quan hệ cân bằng, các mô hình động, một số lĩnh vực riêng biệt đã hình thành các môn khoa học mới, như Toán tài chính (Finance Mathematics). </a:t>
            </a:r>
          </a:p>
        </p:txBody>
      </p:sp>
      <p:sp>
        <p:nvSpPr>
          <p:cNvPr id="3" name="Slide Number Placeholder 2"/>
          <p:cNvSpPr>
            <a:spLocks noGrp="1"/>
          </p:cNvSpPr>
          <p:nvPr>
            <p:ph type="sldNum" sz="quarter" idx="12"/>
          </p:nvPr>
        </p:nvSpPr>
        <p:spPr/>
        <p:txBody>
          <a:bodyPr/>
          <a:lstStyle/>
          <a:p>
            <a:fld id="{C9862341-7768-413E-B489-B1A08FD23FEC}" type="slidenum">
              <a:rPr lang="vi-VN" smtClean="0"/>
              <a:t>4</a:t>
            </a:fld>
            <a:endParaRPr lang="vi-VN"/>
          </a:p>
        </p:txBody>
      </p:sp>
    </p:spTree>
    <p:extLst>
      <p:ext uri="{BB962C8B-B14F-4D97-AF65-F5344CB8AC3E}">
        <p14:creationId xmlns:p14="http://schemas.microsoft.com/office/powerpoint/2010/main" val="1362809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080120"/>
          </a:xfrm>
        </p:spPr>
        <p:txBody>
          <a:bodyPr>
            <a:normAutofit/>
          </a:bodyPr>
          <a:lstStyle/>
          <a:p>
            <a:r>
              <a:rPr lang="en-US" sz="3000" b="1" dirty="0" err="1"/>
              <a:t>Bảng</a:t>
            </a:r>
            <a:r>
              <a:rPr lang="en-US" sz="3000" b="1" dirty="0"/>
              <a:t> 11-7: </a:t>
            </a:r>
            <a:r>
              <a:rPr lang="en-US" sz="3000" b="1" dirty="0" err="1"/>
              <a:t>Bảng</a:t>
            </a:r>
            <a:r>
              <a:rPr lang="en-US" sz="3000" b="1" dirty="0"/>
              <a:t> </a:t>
            </a:r>
            <a:r>
              <a:rPr lang="en-US" sz="3000" b="1" dirty="0" err="1"/>
              <a:t>tính</a:t>
            </a:r>
            <a:r>
              <a:rPr lang="en-US" sz="3000" b="1" dirty="0"/>
              <a:t> </a:t>
            </a:r>
            <a:r>
              <a:rPr lang="en-US" sz="3000" b="1" dirty="0" err="1"/>
              <a:t>chỉ</a:t>
            </a:r>
            <a:r>
              <a:rPr lang="en-US" sz="3000" b="1" dirty="0"/>
              <a:t> </a:t>
            </a:r>
            <a:r>
              <a:rPr lang="en-US" sz="3000" b="1" dirty="0" err="1"/>
              <a:t>số</a:t>
            </a:r>
            <a:r>
              <a:rPr lang="en-US" sz="3000" b="1" dirty="0"/>
              <a:t> </a:t>
            </a:r>
            <a:r>
              <a:rPr lang="en-US" sz="3000" b="1" dirty="0" err="1"/>
              <a:t>thời</a:t>
            </a:r>
            <a:r>
              <a:rPr lang="en-US" sz="3000" b="1" dirty="0"/>
              <a:t> </a:t>
            </a:r>
            <a:r>
              <a:rPr lang="en-US" sz="3000" b="1" dirty="0" err="1"/>
              <a:t>vụ</a:t>
            </a:r>
            <a:r>
              <a:rPr lang="en-US" sz="3000" b="1" dirty="0"/>
              <a:t> </a:t>
            </a:r>
            <a:r>
              <a:rPr lang="en-US" sz="3000" b="1" dirty="0" err="1"/>
              <a:t>các</a:t>
            </a:r>
            <a:r>
              <a:rPr lang="en-US" sz="3000" b="1" dirty="0"/>
              <a:t> </a:t>
            </a:r>
            <a:r>
              <a:rPr lang="en-US" sz="3000" b="1" dirty="0" err="1"/>
              <a:t>quý</a:t>
            </a:r>
            <a:r>
              <a:rPr lang="en-US" sz="3000" b="1" dirty="0"/>
              <a:t> </a:t>
            </a:r>
            <a:r>
              <a:rPr lang="en-US" sz="3000" b="1" dirty="0" err="1"/>
              <a:t>cho</a:t>
            </a:r>
            <a:r>
              <a:rPr lang="en-US" sz="3000" b="1" dirty="0"/>
              <a:t> CPI</a:t>
            </a:r>
            <a:endParaRPr lang="vi-VN" sz="3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5237069"/>
              </p:ext>
            </p:extLst>
          </p:nvPr>
        </p:nvGraphicFramePr>
        <p:xfrm>
          <a:off x="457200" y="1052739"/>
          <a:ext cx="8229602" cy="4479637"/>
        </p:xfrm>
        <a:graphic>
          <a:graphicData uri="http://schemas.openxmlformats.org/drawingml/2006/table">
            <a:tbl>
              <a:tblPr>
                <a:tableStyleId>{5C22544A-7EE6-4342-B048-85BDC9FD1C3A}</a:tableStyleId>
              </a:tblPr>
              <a:tblGrid>
                <a:gridCol w="873984">
                  <a:extLst>
                    <a:ext uri="{9D8B030D-6E8A-4147-A177-3AD203B41FA5}">
                      <a16:colId xmlns:a16="http://schemas.microsoft.com/office/drawing/2014/main" val="20000"/>
                    </a:ext>
                  </a:extLst>
                </a:gridCol>
                <a:gridCol w="1053389">
                  <a:extLst>
                    <a:ext uri="{9D8B030D-6E8A-4147-A177-3AD203B41FA5}">
                      <a16:colId xmlns:a16="http://schemas.microsoft.com/office/drawing/2014/main" val="20001"/>
                    </a:ext>
                  </a:extLst>
                </a:gridCol>
                <a:gridCol w="976031">
                  <a:extLst>
                    <a:ext uri="{9D8B030D-6E8A-4147-A177-3AD203B41FA5}">
                      <a16:colId xmlns:a16="http://schemas.microsoft.com/office/drawing/2014/main" val="20002"/>
                    </a:ext>
                  </a:extLst>
                </a:gridCol>
                <a:gridCol w="1211396">
                  <a:extLst>
                    <a:ext uri="{9D8B030D-6E8A-4147-A177-3AD203B41FA5}">
                      <a16:colId xmlns:a16="http://schemas.microsoft.com/office/drawing/2014/main" val="20003"/>
                    </a:ext>
                  </a:extLst>
                </a:gridCol>
                <a:gridCol w="1435244">
                  <a:extLst>
                    <a:ext uri="{9D8B030D-6E8A-4147-A177-3AD203B41FA5}">
                      <a16:colId xmlns:a16="http://schemas.microsoft.com/office/drawing/2014/main" val="20004"/>
                    </a:ext>
                  </a:extLst>
                </a:gridCol>
                <a:gridCol w="1522476">
                  <a:extLst>
                    <a:ext uri="{9D8B030D-6E8A-4147-A177-3AD203B41FA5}">
                      <a16:colId xmlns:a16="http://schemas.microsoft.com/office/drawing/2014/main" val="20005"/>
                    </a:ext>
                  </a:extLst>
                </a:gridCol>
                <a:gridCol w="1157082">
                  <a:extLst>
                    <a:ext uri="{9D8B030D-6E8A-4147-A177-3AD203B41FA5}">
                      <a16:colId xmlns:a16="http://schemas.microsoft.com/office/drawing/2014/main" val="20006"/>
                    </a:ext>
                  </a:extLst>
                </a:gridCol>
              </a:tblGrid>
              <a:tr h="809025">
                <a:tc>
                  <a:txBody>
                    <a:bodyPr/>
                    <a:lstStyle/>
                    <a:p>
                      <a:pPr algn="ctr">
                        <a:lnSpc>
                          <a:spcPct val="115000"/>
                        </a:lnSpc>
                        <a:spcAft>
                          <a:spcPts val="0"/>
                        </a:spcAft>
                      </a:pPr>
                      <a:r>
                        <a:rPr lang="en-US" sz="2400">
                          <a:effectLst/>
                        </a:rPr>
                        <a:t>CPIQuý</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1996</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1997</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1998</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1999</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Trung bình</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SIN</a:t>
                      </a:r>
                      <a:endParaRPr lang="vi-VN" sz="24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0"/>
                  </a:ext>
                </a:extLst>
              </a:tr>
              <a:tr h="731094">
                <a:tc>
                  <a:txBody>
                    <a:bodyPr/>
                    <a:lstStyle/>
                    <a:p>
                      <a:pPr algn="ctr">
                        <a:lnSpc>
                          <a:spcPct val="115000"/>
                        </a:lnSpc>
                        <a:spcAft>
                          <a:spcPts val="0"/>
                        </a:spcAft>
                      </a:pPr>
                      <a:r>
                        <a:rPr lang="en-US" sz="2400">
                          <a:effectLst/>
                        </a:rPr>
                        <a:t>I</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 </a:t>
                      </a:r>
                      <a:endParaRPr lang="vi-VN" sz="24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0.629</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0.6</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0.588556</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0.60577</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0.606</a:t>
                      </a:r>
                      <a:endParaRPr lang="vi-VN" sz="24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1"/>
                  </a:ext>
                </a:extLst>
              </a:tr>
              <a:tr h="731094">
                <a:tc>
                  <a:txBody>
                    <a:bodyPr/>
                    <a:lstStyle/>
                    <a:p>
                      <a:pPr algn="ctr">
                        <a:lnSpc>
                          <a:spcPct val="115000"/>
                        </a:lnSpc>
                        <a:spcAft>
                          <a:spcPts val="0"/>
                        </a:spcAft>
                      </a:pPr>
                      <a:r>
                        <a:rPr lang="en-US" sz="2400">
                          <a:effectLst/>
                        </a:rPr>
                        <a:t>II</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0.894</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0.911</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0.949513</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0.91824</a:t>
                      </a:r>
                      <a:endParaRPr lang="vi-VN" sz="24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0.919</a:t>
                      </a:r>
                      <a:endParaRPr lang="vi-VN" sz="24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2"/>
                  </a:ext>
                </a:extLst>
              </a:tr>
              <a:tr h="731094">
                <a:tc>
                  <a:txBody>
                    <a:bodyPr/>
                    <a:lstStyle/>
                    <a:p>
                      <a:pPr algn="ctr">
                        <a:lnSpc>
                          <a:spcPct val="115000"/>
                        </a:lnSpc>
                        <a:spcAft>
                          <a:spcPts val="0"/>
                        </a:spcAft>
                      </a:pPr>
                      <a:r>
                        <a:rPr lang="en-US" sz="2400">
                          <a:effectLst/>
                        </a:rPr>
                        <a:t>III</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0.9894</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1.014</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0.97062</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0.99123</a:t>
                      </a:r>
                      <a:endParaRPr lang="vi-VN" sz="24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0.992</a:t>
                      </a:r>
                      <a:endParaRPr lang="vi-VN" sz="24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3"/>
                  </a:ext>
                </a:extLst>
              </a:tr>
              <a:tr h="731094">
                <a:tc>
                  <a:txBody>
                    <a:bodyPr/>
                    <a:lstStyle/>
                    <a:p>
                      <a:pPr algn="ctr">
                        <a:lnSpc>
                          <a:spcPct val="115000"/>
                        </a:lnSpc>
                        <a:spcAft>
                          <a:spcPts val="0"/>
                        </a:spcAft>
                      </a:pPr>
                      <a:r>
                        <a:rPr lang="en-US" sz="2400">
                          <a:effectLst/>
                        </a:rPr>
                        <a:t>IV</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1.4454</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1.5</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1.4986</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1.48117</a:t>
                      </a:r>
                      <a:endParaRPr lang="vi-VN" sz="24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1.483</a:t>
                      </a:r>
                      <a:endParaRPr lang="vi-VN" sz="24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4"/>
                  </a:ext>
                </a:extLst>
              </a:tr>
              <a:tr h="731094">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 </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3.99641</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 </a:t>
                      </a:r>
                      <a:endParaRPr lang="vi-VN" sz="24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5"/>
                  </a:ext>
                </a:extLst>
              </a:tr>
            </a:tbl>
          </a:graphicData>
        </a:graphic>
      </p:graphicFrame>
      <p:sp>
        <p:nvSpPr>
          <p:cNvPr id="6" name="Rectangle 3"/>
          <p:cNvSpPr>
            <a:spLocks noChangeArrowheads="1"/>
          </p:cNvSpPr>
          <p:nvPr/>
        </p:nvSpPr>
        <p:spPr bwMode="auto">
          <a:xfrm>
            <a:off x="431696" y="5537459"/>
            <a:ext cx="78847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Dùng</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OLS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ước</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lượng</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hàm</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xu</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thế</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ta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được</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lang="en-US" sz="2400" dirty="0">
                <a:latin typeface="Arial" pitchFamily="34" charset="0"/>
                <a:ea typeface="Times New Roman" pitchFamily="18" charset="0"/>
                <a:cs typeface="Arial" pitchFamily="34" charset="0"/>
              </a:rPr>
              <a:t>             </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TC  = 115.554 + 1.855 t</a:t>
            </a:r>
            <a:endParaRPr kumimoji="0" lang="vi-VN" sz="2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Từ</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đây</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có</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thể</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dự</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báo</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cho</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năm</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2000.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C9862341-7768-413E-B489-B1A08FD23FEC}" type="slidenum">
              <a:rPr lang="vi-VN" smtClean="0"/>
              <a:t>40</a:t>
            </a:fld>
            <a:endParaRPr lang="vi-VN"/>
          </a:p>
        </p:txBody>
      </p:sp>
    </p:spTree>
    <p:extLst>
      <p:ext uri="{BB962C8B-B14F-4D97-AF65-F5344CB8AC3E}">
        <p14:creationId xmlns:p14="http://schemas.microsoft.com/office/powerpoint/2010/main" val="3777139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Bảng</a:t>
            </a:r>
            <a:r>
              <a:rPr lang="en-US" sz="3200" b="1" dirty="0"/>
              <a:t> 11-8: </a:t>
            </a:r>
            <a:r>
              <a:rPr lang="en-US" sz="3200" b="1" dirty="0" err="1"/>
              <a:t>Bảng</a:t>
            </a:r>
            <a:r>
              <a:rPr lang="en-US" sz="3200" b="1" dirty="0"/>
              <a:t> </a:t>
            </a:r>
            <a:r>
              <a:rPr lang="en-US" sz="3200" b="1" dirty="0" err="1"/>
              <a:t>dự</a:t>
            </a:r>
            <a:r>
              <a:rPr lang="en-US" sz="3200" b="1" dirty="0"/>
              <a:t> </a:t>
            </a:r>
            <a:r>
              <a:rPr lang="en-US" sz="3200" b="1" dirty="0" err="1"/>
              <a:t>báo</a:t>
            </a:r>
            <a:r>
              <a:rPr lang="en-US" sz="3200" b="1" dirty="0"/>
              <a:t> </a:t>
            </a:r>
            <a:r>
              <a:rPr lang="en-US" sz="3200" b="1" dirty="0" err="1"/>
              <a:t>theo</a:t>
            </a:r>
            <a:r>
              <a:rPr lang="en-US" sz="3200" b="1" dirty="0"/>
              <a:t> </a:t>
            </a:r>
            <a:r>
              <a:rPr lang="en-US" sz="3200" b="1" dirty="0" err="1"/>
              <a:t>các</a:t>
            </a:r>
            <a:r>
              <a:rPr lang="en-US" sz="3200" b="1" dirty="0"/>
              <a:t> </a:t>
            </a:r>
            <a:r>
              <a:rPr lang="en-US" sz="3200" b="1" dirty="0" err="1"/>
              <a:t>quý</a:t>
            </a:r>
            <a:r>
              <a:rPr lang="en-US" sz="3200" b="1" dirty="0"/>
              <a:t> </a:t>
            </a:r>
            <a:r>
              <a:rPr lang="en-US" sz="3200" b="1" dirty="0" err="1"/>
              <a:t>cho</a:t>
            </a:r>
            <a:r>
              <a:rPr lang="en-US" sz="3200" b="1" dirty="0"/>
              <a:t> CPI</a:t>
            </a:r>
            <a:endParaRPr lang="vi-V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0647954"/>
              </p:ext>
            </p:extLst>
          </p:nvPr>
        </p:nvGraphicFramePr>
        <p:xfrm>
          <a:off x="683570" y="1916834"/>
          <a:ext cx="7848870" cy="3600400"/>
        </p:xfrm>
        <a:graphic>
          <a:graphicData uri="http://schemas.openxmlformats.org/drawingml/2006/table">
            <a:tbl>
              <a:tblPr>
                <a:tableStyleId>{5C22544A-7EE6-4342-B048-85BDC9FD1C3A}</a:tableStyleId>
              </a:tblPr>
              <a:tblGrid>
                <a:gridCol w="1569774">
                  <a:extLst>
                    <a:ext uri="{9D8B030D-6E8A-4147-A177-3AD203B41FA5}">
                      <a16:colId xmlns:a16="http://schemas.microsoft.com/office/drawing/2014/main" val="20000"/>
                    </a:ext>
                  </a:extLst>
                </a:gridCol>
                <a:gridCol w="1569774">
                  <a:extLst>
                    <a:ext uri="{9D8B030D-6E8A-4147-A177-3AD203B41FA5}">
                      <a16:colId xmlns:a16="http://schemas.microsoft.com/office/drawing/2014/main" val="20001"/>
                    </a:ext>
                  </a:extLst>
                </a:gridCol>
                <a:gridCol w="1396954">
                  <a:extLst>
                    <a:ext uri="{9D8B030D-6E8A-4147-A177-3AD203B41FA5}">
                      <a16:colId xmlns:a16="http://schemas.microsoft.com/office/drawing/2014/main" val="20002"/>
                    </a:ext>
                  </a:extLst>
                </a:gridCol>
                <a:gridCol w="1742594">
                  <a:extLst>
                    <a:ext uri="{9D8B030D-6E8A-4147-A177-3AD203B41FA5}">
                      <a16:colId xmlns:a16="http://schemas.microsoft.com/office/drawing/2014/main" val="20003"/>
                    </a:ext>
                  </a:extLst>
                </a:gridCol>
                <a:gridCol w="1569774">
                  <a:extLst>
                    <a:ext uri="{9D8B030D-6E8A-4147-A177-3AD203B41FA5}">
                      <a16:colId xmlns:a16="http://schemas.microsoft.com/office/drawing/2014/main" val="20004"/>
                    </a:ext>
                  </a:extLst>
                </a:gridCol>
              </a:tblGrid>
              <a:tr h="720080">
                <a:tc>
                  <a:txBody>
                    <a:bodyPr/>
                    <a:lstStyle/>
                    <a:p>
                      <a:pPr algn="ctr">
                        <a:lnSpc>
                          <a:spcPct val="115000"/>
                        </a:lnSpc>
                        <a:spcAft>
                          <a:spcPts val="0"/>
                        </a:spcAft>
                      </a:pPr>
                      <a:r>
                        <a:rPr lang="en-US" sz="2400" dirty="0">
                          <a:effectLst/>
                        </a:rPr>
                        <a:t>Cho </a:t>
                      </a:r>
                      <a:r>
                        <a:rPr lang="en-US" sz="2400" dirty="0" err="1">
                          <a:effectLst/>
                        </a:rPr>
                        <a:t>Quý</a:t>
                      </a:r>
                      <a:endParaRPr lang="vi-VN" sz="24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err="1">
                          <a:effectLst/>
                        </a:rPr>
                        <a:t>Thời</a:t>
                      </a:r>
                      <a:r>
                        <a:rPr lang="en-US" sz="2400" dirty="0">
                          <a:effectLst/>
                        </a:rPr>
                        <a:t> </a:t>
                      </a:r>
                      <a:r>
                        <a:rPr lang="en-US" sz="2400" dirty="0" err="1">
                          <a:effectLst/>
                        </a:rPr>
                        <a:t>kỳ</a:t>
                      </a:r>
                      <a:endParaRPr lang="vi-VN" sz="24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SIN</a:t>
                      </a:r>
                      <a:endParaRPr lang="vi-VN" sz="2400" dirty="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TC</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TCS</a:t>
                      </a:r>
                      <a:endParaRPr lang="vi-VN" sz="24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0"/>
                  </a:ext>
                </a:extLst>
              </a:tr>
              <a:tr h="720080">
                <a:tc>
                  <a:txBody>
                    <a:bodyPr/>
                    <a:lstStyle/>
                    <a:p>
                      <a:pPr algn="ctr">
                        <a:lnSpc>
                          <a:spcPct val="115000"/>
                        </a:lnSpc>
                        <a:spcAft>
                          <a:spcPts val="0"/>
                        </a:spcAft>
                      </a:pPr>
                      <a:r>
                        <a:rPr lang="en-US" sz="2400">
                          <a:effectLst/>
                        </a:rPr>
                        <a:t>1</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16</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0.606</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145.23</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a:effectLst/>
                        </a:rPr>
                        <a:t>88.012</a:t>
                      </a:r>
                      <a:endParaRPr lang="vi-VN" sz="240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1"/>
                  </a:ext>
                </a:extLst>
              </a:tr>
              <a:tr h="720080">
                <a:tc>
                  <a:txBody>
                    <a:bodyPr/>
                    <a:lstStyle/>
                    <a:p>
                      <a:pPr algn="ctr">
                        <a:lnSpc>
                          <a:spcPct val="115000"/>
                        </a:lnSpc>
                        <a:spcAft>
                          <a:spcPts val="0"/>
                        </a:spcAft>
                      </a:pPr>
                      <a:r>
                        <a:rPr lang="en-US" sz="2400">
                          <a:effectLst/>
                        </a:rPr>
                        <a:t>2</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17</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0.919</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147.09</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135.17</a:t>
                      </a:r>
                      <a:endParaRPr lang="vi-VN" sz="24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2"/>
                  </a:ext>
                </a:extLst>
              </a:tr>
              <a:tr h="720080">
                <a:tc>
                  <a:txBody>
                    <a:bodyPr/>
                    <a:lstStyle/>
                    <a:p>
                      <a:pPr algn="ctr">
                        <a:lnSpc>
                          <a:spcPct val="115000"/>
                        </a:lnSpc>
                        <a:spcAft>
                          <a:spcPts val="0"/>
                        </a:spcAft>
                      </a:pPr>
                      <a:r>
                        <a:rPr lang="en-US" sz="2400">
                          <a:effectLst/>
                        </a:rPr>
                        <a:t>3</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dirty="0">
                          <a:effectLst/>
                        </a:rPr>
                        <a:t>18</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a:effectLst/>
                        </a:rPr>
                        <a:t>0.992</a:t>
                      </a:r>
                      <a:endParaRPr lang="vi-VN" sz="240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148.94</a:t>
                      </a:r>
                      <a:endParaRPr lang="vi-VN" sz="2400" dirty="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147.75</a:t>
                      </a:r>
                      <a:endParaRPr lang="vi-VN" sz="24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3"/>
                  </a:ext>
                </a:extLst>
              </a:tr>
              <a:tr h="720080">
                <a:tc>
                  <a:txBody>
                    <a:bodyPr/>
                    <a:lstStyle/>
                    <a:p>
                      <a:pPr algn="ctr">
                        <a:lnSpc>
                          <a:spcPct val="115000"/>
                        </a:lnSpc>
                        <a:spcAft>
                          <a:spcPts val="0"/>
                        </a:spcAft>
                      </a:pPr>
                      <a:r>
                        <a:rPr lang="en-US" sz="2400">
                          <a:effectLst/>
                        </a:rPr>
                        <a:t>4</a:t>
                      </a:r>
                      <a:endParaRPr lang="vi-VN" sz="2400">
                        <a:effectLst/>
                        <a:latin typeface="Times New Roman"/>
                        <a:ea typeface="Times New Roman"/>
                        <a:cs typeface="Times New Roman"/>
                      </a:endParaRPr>
                    </a:p>
                  </a:txBody>
                  <a:tcPr marL="9525" marR="9525" marT="9525" marB="0" anchor="b"/>
                </a:tc>
                <a:tc>
                  <a:txBody>
                    <a:bodyPr/>
                    <a:lstStyle/>
                    <a:p>
                      <a:pPr algn="ctr">
                        <a:lnSpc>
                          <a:spcPct val="115000"/>
                        </a:lnSpc>
                        <a:spcAft>
                          <a:spcPts val="0"/>
                        </a:spcAft>
                      </a:pPr>
                      <a:r>
                        <a:rPr lang="en-US" sz="2400">
                          <a:effectLst/>
                        </a:rPr>
                        <a:t>19</a:t>
                      </a:r>
                      <a:endParaRPr lang="vi-VN" sz="240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a:effectLst/>
                        </a:rPr>
                        <a:t>1.483</a:t>
                      </a:r>
                      <a:endParaRPr lang="vi-VN" sz="240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a:effectLst/>
                        </a:rPr>
                        <a:t>150.8</a:t>
                      </a:r>
                      <a:endParaRPr lang="vi-VN" sz="2400">
                        <a:effectLst/>
                        <a:latin typeface="Times New Roman"/>
                        <a:ea typeface="Times New Roman"/>
                        <a:cs typeface="Times New Roman"/>
                      </a:endParaRPr>
                    </a:p>
                  </a:txBody>
                  <a:tcPr marL="9525" marR="9525" marT="9525" marB="0" anchor="b"/>
                </a:tc>
                <a:tc>
                  <a:txBody>
                    <a:bodyPr/>
                    <a:lstStyle/>
                    <a:p>
                      <a:pPr marR="36195" algn="r">
                        <a:lnSpc>
                          <a:spcPct val="115000"/>
                        </a:lnSpc>
                        <a:spcAft>
                          <a:spcPts val="0"/>
                        </a:spcAft>
                      </a:pPr>
                      <a:r>
                        <a:rPr lang="en-US" sz="2400" dirty="0">
                          <a:effectLst/>
                        </a:rPr>
                        <a:t>223.63</a:t>
                      </a:r>
                      <a:endParaRPr lang="vi-VN" sz="2400" dirty="0">
                        <a:effectLst/>
                        <a:latin typeface="Times New Roman"/>
                        <a:ea typeface="Times New Roman"/>
                        <a:cs typeface="Times New Roman"/>
                      </a:endParaRPr>
                    </a:p>
                  </a:txBody>
                  <a:tcPr marL="9525" marR="9525" marT="9525" marB="0" anchor="b"/>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467544" y="5665222"/>
            <a:ext cx="7776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Quý</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I/2000, TC = 115.554 + 1.855 *16 = 145.23</a:t>
            </a:r>
            <a:endParaRPr kumimoji="0" lang="vi-VN" sz="2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TCS = 0.606*145.23 = 88.012</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C9862341-7768-413E-B489-B1A08FD23FEC}" type="slidenum">
              <a:rPr lang="vi-VN" smtClean="0"/>
              <a:t>41</a:t>
            </a:fld>
            <a:endParaRPr lang="vi-VN"/>
          </a:p>
        </p:txBody>
      </p:sp>
    </p:spTree>
    <p:extLst>
      <p:ext uri="{BB962C8B-B14F-4D97-AF65-F5344CB8AC3E}">
        <p14:creationId xmlns:p14="http://schemas.microsoft.com/office/powerpoint/2010/main" val="1132569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err="1"/>
              <a:t>Mô</a:t>
            </a:r>
            <a:r>
              <a:rPr lang="en-US" dirty="0"/>
              <a:t> </a:t>
            </a:r>
            <a:r>
              <a:rPr lang="en-US" dirty="0" err="1"/>
              <a:t>hình</a:t>
            </a:r>
            <a:r>
              <a:rPr lang="en-US" dirty="0"/>
              <a:t> </a:t>
            </a:r>
            <a:r>
              <a:rPr lang="en-US" dirty="0" err="1"/>
              <a:t>cộng</a:t>
            </a:r>
            <a:endParaRPr lang="vi-VN" dirty="0"/>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908720"/>
            <a:ext cx="7128792" cy="56039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42</a:t>
            </a:fld>
            <a:endParaRPr lang="vi-VN"/>
          </a:p>
        </p:txBody>
      </p:sp>
    </p:spTree>
    <p:extLst>
      <p:ext uri="{BB962C8B-B14F-4D97-AF65-F5344CB8AC3E}">
        <p14:creationId xmlns:p14="http://schemas.microsoft.com/office/powerpoint/2010/main" val="4269779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MÔ HÌNH DỰ BÁO SAN MŨ HOLT-WINTERS</a:t>
            </a:r>
            <a:endParaRPr lang="vi-VN" sz="3200" dirty="0"/>
          </a:p>
        </p:txBody>
      </p:sp>
      <p:pic>
        <p:nvPicPr>
          <p:cNvPr id="819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350585"/>
            <a:ext cx="7200800" cy="52885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43</a:t>
            </a:fld>
            <a:endParaRPr lang="vi-VN"/>
          </a:p>
        </p:txBody>
      </p:sp>
    </p:spTree>
    <p:extLst>
      <p:ext uri="{BB962C8B-B14F-4D97-AF65-F5344CB8AC3E}">
        <p14:creationId xmlns:p14="http://schemas.microsoft.com/office/powerpoint/2010/main" val="1322188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Dự</a:t>
            </a:r>
            <a:r>
              <a:rPr lang="en-US" sz="3200" b="1" dirty="0"/>
              <a:t> </a:t>
            </a:r>
            <a:r>
              <a:rPr lang="en-US" sz="3200" b="1" dirty="0" err="1"/>
              <a:t>báo</a:t>
            </a:r>
            <a:r>
              <a:rPr lang="en-US" sz="3200" b="1" dirty="0"/>
              <a:t> </a:t>
            </a:r>
            <a:r>
              <a:rPr lang="en-US" sz="3200" b="1" dirty="0" err="1"/>
              <a:t>chuỗi</a:t>
            </a:r>
            <a:r>
              <a:rPr lang="en-US" sz="3200" b="1" dirty="0"/>
              <a:t> </a:t>
            </a:r>
            <a:r>
              <a:rPr lang="en-US" sz="3200" b="1" dirty="0" err="1"/>
              <a:t>thời</a:t>
            </a:r>
            <a:r>
              <a:rPr lang="en-US" sz="3200" b="1" dirty="0"/>
              <a:t> </a:t>
            </a:r>
            <a:r>
              <a:rPr lang="en-US" sz="3200" b="1" dirty="0" err="1"/>
              <a:t>gian</a:t>
            </a:r>
            <a:r>
              <a:rPr lang="en-US" sz="3200" b="1" dirty="0"/>
              <a:t> </a:t>
            </a:r>
            <a:r>
              <a:rPr lang="en-US" sz="3200" b="1" dirty="0" err="1"/>
              <a:t>có</a:t>
            </a:r>
            <a:r>
              <a:rPr lang="en-US" sz="3200" b="1" dirty="0"/>
              <a:t> </a:t>
            </a:r>
            <a:r>
              <a:rPr lang="en-US" sz="3200" b="1" dirty="0" err="1"/>
              <a:t>yếu</a:t>
            </a:r>
            <a:r>
              <a:rPr lang="en-US" sz="3200" b="1" dirty="0"/>
              <a:t> </a:t>
            </a:r>
            <a:r>
              <a:rPr lang="en-US" sz="3200" b="1" dirty="0" err="1"/>
              <a:t>tố</a:t>
            </a:r>
            <a:r>
              <a:rPr lang="en-US" sz="3200" b="1" dirty="0"/>
              <a:t> </a:t>
            </a:r>
            <a:r>
              <a:rPr lang="en-US" sz="3200" b="1" dirty="0" err="1"/>
              <a:t>xu</a:t>
            </a:r>
            <a:r>
              <a:rPr lang="en-US" sz="3200" b="1" dirty="0"/>
              <a:t> </a:t>
            </a:r>
            <a:r>
              <a:rPr lang="en-US" sz="3200" b="1" dirty="0" err="1"/>
              <a:t>thế</a:t>
            </a:r>
            <a:endParaRPr lang="vi-VN" sz="3200" dirty="0"/>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340768"/>
            <a:ext cx="7913863"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44</a:t>
            </a:fld>
            <a:endParaRPr lang="vi-VN"/>
          </a:p>
        </p:txBody>
      </p:sp>
    </p:spTree>
    <p:extLst>
      <p:ext uri="{BB962C8B-B14F-4D97-AF65-F5344CB8AC3E}">
        <p14:creationId xmlns:p14="http://schemas.microsoft.com/office/powerpoint/2010/main" val="1642774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200" b="1" dirty="0"/>
              <a:t>MÔ HÌNH DỰ BÁO SAN MŨ HOLT-WINTERS</a:t>
            </a:r>
            <a:endParaRPr lang="vi-VN" sz="3200" dirty="0"/>
          </a:p>
        </p:txBody>
      </p:sp>
      <p:sp>
        <p:nvSpPr>
          <p:cNvPr id="3" name="Content Placeholder 2"/>
          <p:cNvSpPr>
            <a:spLocks noGrp="1"/>
          </p:cNvSpPr>
          <p:nvPr>
            <p:ph idx="1"/>
          </p:nvPr>
        </p:nvSpPr>
        <p:spPr>
          <a:xfrm>
            <a:off x="457200" y="1268760"/>
            <a:ext cx="8229600" cy="5344951"/>
          </a:xfrm>
        </p:spPr>
        <p:txBody>
          <a:bodyPr>
            <a:normAutofit/>
          </a:bodyPr>
          <a:lstStyle/>
          <a:p>
            <a:r>
              <a:rPr lang="en-US" sz="2800" b="1" dirty="0"/>
              <a:t>2</a:t>
            </a:r>
            <a:r>
              <a:rPr lang="en-US" sz="2400" b="1" dirty="0"/>
              <a:t>. </a:t>
            </a:r>
            <a:r>
              <a:rPr lang="en-US" sz="2400" b="1" dirty="0" err="1"/>
              <a:t>Dự</a:t>
            </a:r>
            <a:r>
              <a:rPr lang="en-US" sz="2400" b="1" dirty="0"/>
              <a:t> </a:t>
            </a:r>
            <a:r>
              <a:rPr lang="en-US" sz="2400" b="1" dirty="0" err="1"/>
              <a:t>báo</a:t>
            </a:r>
            <a:r>
              <a:rPr lang="en-US" sz="2400" b="1" dirty="0"/>
              <a:t> </a:t>
            </a:r>
            <a:r>
              <a:rPr lang="en-US" sz="2400" b="1" dirty="0" err="1"/>
              <a:t>chuỗi</a:t>
            </a:r>
            <a:r>
              <a:rPr lang="en-US" sz="2400" b="1" dirty="0"/>
              <a:t> </a:t>
            </a:r>
            <a:r>
              <a:rPr lang="en-US" sz="2400" b="1" dirty="0" err="1"/>
              <a:t>thời</a:t>
            </a:r>
            <a:r>
              <a:rPr lang="en-US" sz="2400" b="1" dirty="0"/>
              <a:t> </a:t>
            </a:r>
            <a:r>
              <a:rPr lang="en-US" sz="2400" b="1" dirty="0" err="1"/>
              <a:t>gian</a:t>
            </a:r>
            <a:r>
              <a:rPr lang="en-US" sz="2400" b="1" dirty="0"/>
              <a:t> </a:t>
            </a:r>
            <a:r>
              <a:rPr lang="en-US" sz="2400" b="1" dirty="0" err="1"/>
              <a:t>có</a:t>
            </a:r>
            <a:r>
              <a:rPr lang="en-US" sz="2400" b="1" dirty="0"/>
              <a:t> </a:t>
            </a:r>
            <a:r>
              <a:rPr lang="en-US" sz="2400" b="1" dirty="0" err="1"/>
              <a:t>yếu</a:t>
            </a:r>
            <a:r>
              <a:rPr lang="en-US" sz="2400" b="1" dirty="0"/>
              <a:t> </a:t>
            </a:r>
            <a:r>
              <a:rPr lang="en-US" sz="2400" b="1" dirty="0" err="1"/>
              <a:t>tố</a:t>
            </a:r>
            <a:r>
              <a:rPr lang="en-US" sz="2400" b="1" dirty="0"/>
              <a:t> </a:t>
            </a:r>
            <a:r>
              <a:rPr lang="en-US" sz="2400" b="1" dirty="0" err="1"/>
              <a:t>xu</a:t>
            </a:r>
            <a:r>
              <a:rPr lang="en-US" sz="2400" b="1" dirty="0"/>
              <a:t> </a:t>
            </a:r>
            <a:r>
              <a:rPr lang="en-US" sz="2400" b="1" dirty="0" err="1"/>
              <a:t>thế</a:t>
            </a:r>
            <a:r>
              <a:rPr lang="en-US" sz="2400" b="1" dirty="0"/>
              <a:t> </a:t>
            </a:r>
            <a:r>
              <a:rPr lang="en-US" sz="2400" b="1" dirty="0" err="1"/>
              <a:t>và</a:t>
            </a:r>
            <a:r>
              <a:rPr lang="en-US" sz="2400" b="1" dirty="0"/>
              <a:t> </a:t>
            </a:r>
            <a:r>
              <a:rPr lang="en-US" sz="2400" b="1" dirty="0" err="1"/>
              <a:t>yếu</a:t>
            </a:r>
            <a:r>
              <a:rPr lang="en-US" sz="2400" b="1" dirty="0"/>
              <a:t> </a:t>
            </a:r>
            <a:r>
              <a:rPr lang="en-US" sz="2400" b="1" dirty="0" err="1"/>
              <a:t>tố</a:t>
            </a:r>
            <a:r>
              <a:rPr lang="en-US" sz="2400" b="1" dirty="0"/>
              <a:t> </a:t>
            </a:r>
            <a:r>
              <a:rPr lang="en-US" sz="2400" b="1" dirty="0" err="1"/>
              <a:t>thời</a:t>
            </a:r>
            <a:r>
              <a:rPr lang="en-US" sz="2400" b="1" dirty="0"/>
              <a:t> </a:t>
            </a:r>
            <a:r>
              <a:rPr lang="en-US" sz="2400" b="1" dirty="0" err="1"/>
              <a:t>vụ</a:t>
            </a:r>
            <a:endParaRPr lang="en-US" sz="2400" b="1" dirty="0"/>
          </a:p>
          <a:p>
            <a:endParaRPr lang="vi-VN" sz="2800"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844824"/>
            <a:ext cx="7704856" cy="47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9862341-7768-413E-B489-B1A08FD23FEC}" type="slidenum">
              <a:rPr lang="vi-VN" smtClean="0"/>
              <a:t>45</a:t>
            </a:fld>
            <a:endParaRPr lang="vi-VN"/>
          </a:p>
        </p:txBody>
      </p:sp>
    </p:spTree>
    <p:extLst>
      <p:ext uri="{BB962C8B-B14F-4D97-AF65-F5344CB8AC3E}">
        <p14:creationId xmlns:p14="http://schemas.microsoft.com/office/powerpoint/2010/main" val="23209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5544616"/>
          </a:xfrm>
          <a:ln w="19050">
            <a:solidFill>
              <a:schemeClr val="tx1"/>
            </a:solidFill>
          </a:ln>
        </p:spPr>
        <p:txBody>
          <a:bodyPr>
            <a:normAutofit fontScale="70000" lnSpcReduction="20000"/>
          </a:bodyPr>
          <a:lstStyle/>
          <a:p>
            <a:pPr lvl="0"/>
            <a:r>
              <a:rPr lang="en-US" sz="3600" dirty="0" err="1"/>
              <a:t>Chuỗi</a:t>
            </a:r>
            <a:r>
              <a:rPr lang="en-US" sz="3600" dirty="0"/>
              <a:t> </a:t>
            </a:r>
            <a:r>
              <a:rPr lang="en-US" sz="3600" dirty="0" err="1"/>
              <a:t>thời</a:t>
            </a:r>
            <a:r>
              <a:rPr lang="en-US" sz="3600" dirty="0"/>
              <a:t> </a:t>
            </a:r>
            <a:r>
              <a:rPr lang="en-US" sz="3600" dirty="0" err="1"/>
              <a:t>gian</a:t>
            </a:r>
            <a:r>
              <a:rPr lang="en-US" sz="3600" dirty="0"/>
              <a:t>: </a:t>
            </a:r>
            <a:r>
              <a:rPr lang="en-US" sz="3600" dirty="0" err="1"/>
              <a:t>Một</a:t>
            </a:r>
            <a:r>
              <a:rPr lang="en-US" sz="3600" dirty="0"/>
              <a:t> </a:t>
            </a:r>
            <a:r>
              <a:rPr lang="en-US" sz="3600" dirty="0" err="1"/>
              <a:t>biến</a:t>
            </a:r>
            <a:r>
              <a:rPr lang="en-US" sz="3600" dirty="0"/>
              <a:t> </a:t>
            </a:r>
            <a:r>
              <a:rPr lang="en-US" sz="3600" dirty="0" err="1"/>
              <a:t>số</a:t>
            </a:r>
            <a:r>
              <a:rPr lang="en-US" sz="3600" dirty="0"/>
              <a:t> </a:t>
            </a:r>
            <a:r>
              <a:rPr lang="en-US" sz="3600" dirty="0" err="1"/>
              <a:t>được</a:t>
            </a:r>
            <a:r>
              <a:rPr lang="en-US" sz="3600" dirty="0"/>
              <a:t> </a:t>
            </a:r>
            <a:r>
              <a:rPr lang="en-US" sz="3600" dirty="0" err="1"/>
              <a:t>quan</a:t>
            </a:r>
            <a:r>
              <a:rPr lang="en-US" sz="3600" dirty="0"/>
              <a:t> </a:t>
            </a:r>
            <a:r>
              <a:rPr lang="en-US" sz="3600" dirty="0" err="1"/>
              <a:t>sát</a:t>
            </a:r>
            <a:r>
              <a:rPr lang="en-US" sz="3600" dirty="0"/>
              <a:t> </a:t>
            </a:r>
            <a:r>
              <a:rPr lang="en-US" sz="3600" dirty="0" err="1"/>
              <a:t>theo</a:t>
            </a:r>
            <a:r>
              <a:rPr lang="en-US" sz="3600" dirty="0"/>
              <a:t> </a:t>
            </a:r>
            <a:r>
              <a:rPr lang="en-US" sz="3600" dirty="0" err="1"/>
              <a:t>trình</a:t>
            </a:r>
            <a:r>
              <a:rPr lang="en-US" sz="3600" dirty="0"/>
              <a:t> </a:t>
            </a:r>
            <a:r>
              <a:rPr lang="en-US" sz="3600" dirty="0" err="1"/>
              <a:t>tự</a:t>
            </a:r>
            <a:r>
              <a:rPr lang="en-US" sz="3600" dirty="0"/>
              <a:t> </a:t>
            </a:r>
            <a:r>
              <a:rPr lang="en-US" sz="3600" dirty="0" err="1"/>
              <a:t>thời</a:t>
            </a:r>
            <a:r>
              <a:rPr lang="en-US" sz="3600" dirty="0"/>
              <a:t> </a:t>
            </a:r>
            <a:r>
              <a:rPr lang="en-US" sz="3600" dirty="0" err="1"/>
              <a:t>gian</a:t>
            </a:r>
            <a:r>
              <a:rPr lang="en-US" sz="3600" dirty="0"/>
              <a:t> </a:t>
            </a:r>
            <a:r>
              <a:rPr lang="en-US" sz="3600" dirty="0" err="1"/>
              <a:t>nào</a:t>
            </a:r>
            <a:r>
              <a:rPr lang="en-US" sz="3600" dirty="0"/>
              <a:t> </a:t>
            </a:r>
            <a:r>
              <a:rPr lang="en-US" sz="3600" dirty="0" err="1"/>
              <a:t>đó</a:t>
            </a:r>
            <a:r>
              <a:rPr lang="en-US" sz="3600" dirty="0"/>
              <a:t>. </a:t>
            </a:r>
            <a:r>
              <a:rPr lang="en-US" sz="3600" dirty="0" err="1"/>
              <a:t>Y</a:t>
            </a:r>
            <a:r>
              <a:rPr lang="en-US" sz="3600" baseline="-25000" dirty="0" err="1"/>
              <a:t>t</a:t>
            </a:r>
            <a:r>
              <a:rPr lang="en-US" sz="3600" dirty="0"/>
              <a:t> - </a:t>
            </a:r>
            <a:r>
              <a:rPr lang="en-US" sz="3600" dirty="0" err="1"/>
              <a:t>là</a:t>
            </a:r>
            <a:r>
              <a:rPr lang="en-US" sz="3600" dirty="0"/>
              <a:t> </a:t>
            </a:r>
            <a:r>
              <a:rPr lang="en-US" sz="3600" dirty="0" err="1"/>
              <a:t>giá</a:t>
            </a:r>
            <a:r>
              <a:rPr lang="en-US" sz="3600" dirty="0"/>
              <a:t> </a:t>
            </a:r>
            <a:r>
              <a:rPr lang="en-US" sz="3600" dirty="0" err="1"/>
              <a:t>trị</a:t>
            </a:r>
            <a:r>
              <a:rPr lang="en-US" sz="3600" dirty="0"/>
              <a:t> </a:t>
            </a:r>
            <a:r>
              <a:rPr lang="en-US" sz="3600" dirty="0" err="1"/>
              <a:t>quan</a:t>
            </a:r>
            <a:r>
              <a:rPr lang="en-US" sz="3600" dirty="0"/>
              <a:t> </a:t>
            </a:r>
            <a:r>
              <a:rPr lang="en-US" sz="3600" dirty="0" err="1"/>
              <a:t>sát</a:t>
            </a:r>
            <a:r>
              <a:rPr lang="en-US" sz="3600" dirty="0"/>
              <a:t> </a:t>
            </a:r>
            <a:r>
              <a:rPr lang="en-US" sz="3600" dirty="0" err="1"/>
              <a:t>của</a:t>
            </a:r>
            <a:r>
              <a:rPr lang="en-US" sz="3600" dirty="0"/>
              <a:t> </a:t>
            </a:r>
            <a:r>
              <a:rPr lang="en-US" sz="3600" dirty="0" err="1"/>
              <a:t>chuỗi</a:t>
            </a:r>
            <a:r>
              <a:rPr lang="en-US" sz="3600" dirty="0"/>
              <a:t> ở </a:t>
            </a:r>
            <a:r>
              <a:rPr lang="en-US" sz="3600" dirty="0" err="1"/>
              <a:t>thời</a:t>
            </a:r>
            <a:r>
              <a:rPr lang="en-US" sz="3600" dirty="0"/>
              <a:t> </a:t>
            </a:r>
            <a:r>
              <a:rPr lang="en-US" sz="3600" dirty="0" err="1"/>
              <a:t>kỳ</a:t>
            </a:r>
            <a:r>
              <a:rPr lang="en-US" sz="3600" dirty="0"/>
              <a:t> (</a:t>
            </a:r>
            <a:r>
              <a:rPr lang="en-US" sz="3600" dirty="0" err="1"/>
              <a:t>hoặc</a:t>
            </a:r>
            <a:r>
              <a:rPr lang="en-US" sz="3600" dirty="0"/>
              <a:t> </a:t>
            </a:r>
            <a:r>
              <a:rPr lang="en-US" sz="3600" dirty="0" err="1"/>
              <a:t>thời</a:t>
            </a:r>
            <a:r>
              <a:rPr lang="en-US" sz="3600" dirty="0"/>
              <a:t> </a:t>
            </a:r>
            <a:r>
              <a:rPr lang="en-US" sz="3600" dirty="0" err="1"/>
              <a:t>điểm</a:t>
            </a:r>
            <a:r>
              <a:rPr lang="en-US" sz="3600" dirty="0"/>
              <a:t>) t. </a:t>
            </a:r>
            <a:endParaRPr lang="vi-VN" sz="3600" dirty="0"/>
          </a:p>
          <a:p>
            <a:pPr lvl="0"/>
            <a:r>
              <a:rPr lang="vi-VN" sz="3600" dirty="0">
                <a:latin typeface="+mj-lt"/>
              </a:rPr>
              <a:t>Kỹ thuật ngoại suy giản đơn dùng cho các mô hình chuỗi thời gian tất định (deterministic). </a:t>
            </a:r>
          </a:p>
          <a:p>
            <a:pPr lvl="0"/>
            <a:r>
              <a:rPr lang="vi-VN" sz="3600" dirty="0">
                <a:latin typeface="+mj-lt"/>
              </a:rPr>
              <a:t>Y</a:t>
            </a:r>
            <a:r>
              <a:rPr lang="vi-VN" sz="3600" baseline="-25000" dirty="0">
                <a:latin typeface="+mj-lt"/>
              </a:rPr>
              <a:t>t</a:t>
            </a:r>
            <a:r>
              <a:rPr lang="vi-VN" sz="3600" dirty="0">
                <a:latin typeface="+mj-lt"/>
              </a:rPr>
              <a:t> là chuỗi quan sát</a:t>
            </a:r>
            <a:r>
              <a:rPr lang="en-US" sz="3600" dirty="0">
                <a:latin typeface="+mj-lt"/>
              </a:rPr>
              <a:t> </a:t>
            </a:r>
            <a:r>
              <a:rPr lang="en-US" sz="3600" dirty="0" err="1">
                <a:latin typeface="Times New Roman" panose="02020603050405020304" pitchFamily="18" charset="0"/>
                <a:cs typeface="Times New Roman" panose="02020603050405020304" pitchFamily="18" charset="0"/>
              </a:rPr>
              <a:t>với</a:t>
            </a:r>
            <a:r>
              <a:rPr lang="vi-VN" sz="3600" dirty="0">
                <a:latin typeface="+mj-lt"/>
              </a:rPr>
              <a:t> t = 1, 2,... n. Vần phải dự báo Y</a:t>
            </a:r>
            <a:r>
              <a:rPr lang="vi-VN" sz="3600" baseline="-25000" dirty="0">
                <a:latin typeface="+mj-lt"/>
              </a:rPr>
              <a:t>t</a:t>
            </a:r>
            <a:r>
              <a:rPr lang="vi-VN" sz="3600" dirty="0">
                <a:latin typeface="+mj-lt"/>
              </a:rPr>
              <a:t> trong các thời kỳ n+1, n+2,..., n+i. Ta ký hiệu các giá trị dự báo là . </a:t>
            </a:r>
          </a:p>
          <a:p>
            <a:r>
              <a:rPr lang="en-US" sz="3600" dirty="0"/>
              <a:t>Do </a:t>
            </a:r>
            <a:r>
              <a:rPr lang="en-US" sz="3600" dirty="0" err="1"/>
              <a:t>mô</a:t>
            </a:r>
            <a:r>
              <a:rPr lang="en-US" sz="3600" dirty="0"/>
              <a:t> </a:t>
            </a:r>
            <a:r>
              <a:rPr lang="en-US" sz="3600" dirty="0" err="1"/>
              <a:t>hình</a:t>
            </a:r>
            <a:r>
              <a:rPr lang="en-US" sz="3600" dirty="0"/>
              <a:t> </a:t>
            </a:r>
            <a:r>
              <a:rPr lang="en-US" sz="3600" dirty="0" err="1"/>
              <a:t>là</a:t>
            </a:r>
            <a:r>
              <a:rPr lang="en-US" sz="3600" dirty="0"/>
              <a:t> </a:t>
            </a:r>
            <a:r>
              <a:rPr lang="en-US" sz="3600" dirty="0" err="1"/>
              <a:t>tất</a:t>
            </a:r>
            <a:r>
              <a:rPr lang="en-US" sz="3600" dirty="0"/>
              <a:t> </a:t>
            </a:r>
            <a:r>
              <a:rPr lang="en-US" sz="3600" dirty="0" err="1"/>
              <a:t>định</a:t>
            </a:r>
            <a:r>
              <a:rPr lang="en-US" sz="3600" dirty="0"/>
              <a:t>, </a:t>
            </a:r>
            <a:r>
              <a:rPr lang="en-US" sz="3600" dirty="0" err="1"/>
              <a:t>nên</a:t>
            </a:r>
            <a:r>
              <a:rPr lang="en-US" sz="3600" dirty="0"/>
              <a:t> </a:t>
            </a:r>
            <a:r>
              <a:rPr lang="en-US" sz="3600" dirty="0" err="1"/>
              <a:t>giả</a:t>
            </a:r>
            <a:r>
              <a:rPr lang="en-US" sz="3600" dirty="0"/>
              <a:t> </a:t>
            </a:r>
            <a:r>
              <a:rPr lang="en-US" sz="3600" dirty="0" err="1"/>
              <a:t>sử</a:t>
            </a:r>
            <a:r>
              <a:rPr lang="en-US" sz="3600" dirty="0"/>
              <a:t> </a:t>
            </a:r>
            <a:r>
              <a:rPr lang="en-US" sz="3600" dirty="0" err="1"/>
              <a:t>rằng</a:t>
            </a:r>
            <a:r>
              <a:rPr lang="en-US" sz="3600" dirty="0"/>
              <a:t> </a:t>
            </a:r>
            <a:r>
              <a:rPr lang="en-US" sz="3600" dirty="0" err="1"/>
              <a:t>với</a:t>
            </a:r>
            <a:r>
              <a:rPr lang="en-US" sz="3600" dirty="0"/>
              <a:t> t=1,2,...,n ta </a:t>
            </a:r>
            <a:r>
              <a:rPr lang="en-US" sz="3600" dirty="0" err="1"/>
              <a:t>biểu</a:t>
            </a:r>
            <a:r>
              <a:rPr lang="en-US" sz="3600" dirty="0"/>
              <a:t> </a:t>
            </a:r>
            <a:r>
              <a:rPr lang="en-US" sz="3600" dirty="0" err="1"/>
              <a:t>diễn</a:t>
            </a:r>
            <a:r>
              <a:rPr lang="en-US" sz="3600" dirty="0"/>
              <a:t> </a:t>
            </a:r>
            <a:r>
              <a:rPr lang="en-US" sz="3600" dirty="0" err="1"/>
              <a:t>Y</a:t>
            </a:r>
            <a:r>
              <a:rPr lang="en-US" sz="3600" baseline="-25000" dirty="0" err="1"/>
              <a:t>t</a:t>
            </a:r>
            <a:r>
              <a:rPr lang="en-US" sz="3600" dirty="0"/>
              <a:t>  </a:t>
            </a:r>
            <a:r>
              <a:rPr lang="en-US" sz="3600" dirty="0" err="1"/>
              <a:t>bằng</a:t>
            </a:r>
            <a:r>
              <a:rPr lang="en-US" sz="3600" dirty="0"/>
              <a:t> </a:t>
            </a:r>
            <a:r>
              <a:rPr lang="en-US" sz="3600" dirty="0" err="1"/>
              <a:t>một</a:t>
            </a:r>
            <a:r>
              <a:rPr lang="en-US" sz="3600" dirty="0"/>
              <a:t> </a:t>
            </a:r>
            <a:r>
              <a:rPr lang="en-US" sz="3600" dirty="0" err="1"/>
              <a:t>hàm</a:t>
            </a:r>
            <a:r>
              <a:rPr lang="en-US" sz="3600" dirty="0"/>
              <a:t> </a:t>
            </a:r>
            <a:r>
              <a:rPr lang="en-US" sz="3600" dirty="0" err="1"/>
              <a:t>liên</a:t>
            </a:r>
            <a:r>
              <a:rPr lang="en-US" sz="3600" dirty="0"/>
              <a:t> </a:t>
            </a:r>
            <a:r>
              <a:rPr lang="en-US" sz="3600" dirty="0" err="1"/>
              <a:t>tục</a:t>
            </a:r>
            <a:r>
              <a:rPr lang="en-US" sz="3600" dirty="0"/>
              <a:t> </a:t>
            </a:r>
            <a:r>
              <a:rPr lang="en-US" sz="3600" dirty="0" err="1"/>
              <a:t>của</a:t>
            </a:r>
            <a:r>
              <a:rPr lang="en-US" sz="3600" dirty="0"/>
              <a:t> t: f(t). </a:t>
            </a:r>
            <a:endParaRPr lang="vi-VN" sz="3600" dirty="0"/>
          </a:p>
          <a:p>
            <a:r>
              <a:rPr lang="fr-FR" sz="3600" dirty="0" err="1"/>
              <a:t>Tại</a:t>
            </a:r>
            <a:r>
              <a:rPr lang="fr-FR" sz="3600" dirty="0"/>
              <a:t> </a:t>
            </a:r>
            <a:r>
              <a:rPr lang="fr-FR" sz="3600" dirty="0" err="1"/>
              <a:t>các</a:t>
            </a:r>
            <a:r>
              <a:rPr lang="fr-FR" sz="3600" dirty="0"/>
              <a:t> </a:t>
            </a:r>
            <a:r>
              <a:rPr lang="fr-FR" sz="3600" dirty="0" err="1"/>
              <a:t>điểm</a:t>
            </a:r>
            <a:r>
              <a:rPr lang="fr-FR" sz="3600" dirty="0"/>
              <a:t> t=1,2,…,n: </a:t>
            </a:r>
            <a:r>
              <a:rPr lang="fr-FR" sz="3600" dirty="0" err="1"/>
              <a:t>Y</a:t>
            </a:r>
            <a:r>
              <a:rPr lang="fr-FR" sz="3600" baseline="-25000" dirty="0" err="1"/>
              <a:t>t</a:t>
            </a:r>
            <a:r>
              <a:rPr lang="fr-FR" sz="3600" dirty="0"/>
              <a:t> = f(t)</a:t>
            </a:r>
            <a:endParaRPr lang="vi-VN" sz="3600" dirty="0"/>
          </a:p>
          <a:p>
            <a:r>
              <a:rPr lang="en-US" sz="3600" dirty="0" err="1"/>
              <a:t>Giá</a:t>
            </a:r>
            <a:r>
              <a:rPr lang="en-US" sz="3600" dirty="0"/>
              <a:t> </a:t>
            </a:r>
            <a:r>
              <a:rPr lang="en-US" sz="3600" dirty="0" err="1"/>
              <a:t>trị</a:t>
            </a:r>
            <a:r>
              <a:rPr lang="en-US" sz="3600" dirty="0"/>
              <a:t> </a:t>
            </a:r>
            <a:r>
              <a:rPr lang="en-US" sz="3600" dirty="0" err="1"/>
              <a:t>dự</a:t>
            </a:r>
            <a:r>
              <a:rPr lang="en-US" sz="3600" dirty="0"/>
              <a:t> </a:t>
            </a:r>
            <a:r>
              <a:rPr lang="en-US" sz="3600" dirty="0" err="1"/>
              <a:t>báo</a:t>
            </a:r>
            <a:r>
              <a:rPr lang="en-US" sz="3600" dirty="0"/>
              <a:t>            = f(</a:t>
            </a:r>
            <a:r>
              <a:rPr lang="en-US" sz="3600" dirty="0" err="1"/>
              <a:t>n+i</a:t>
            </a:r>
            <a:r>
              <a:rPr lang="en-US" sz="3600" dirty="0"/>
              <a:t>). </a:t>
            </a:r>
            <a:endParaRPr lang="vi-VN" sz="3600" dirty="0"/>
          </a:p>
          <a:p>
            <a:r>
              <a:rPr lang="en-US" sz="3600" dirty="0" err="1"/>
              <a:t>Có</a:t>
            </a:r>
            <a:r>
              <a:rPr lang="en-US" sz="3600" dirty="0"/>
              <a:t> </a:t>
            </a:r>
            <a:r>
              <a:rPr lang="en-US" sz="3600" dirty="0" err="1"/>
              <a:t>thể</a:t>
            </a:r>
            <a:r>
              <a:rPr lang="en-US" sz="3600" dirty="0"/>
              <a:t> tin </a:t>
            </a:r>
            <a:r>
              <a:rPr lang="en-US" sz="3600" dirty="0" err="1"/>
              <a:t>tưởng</a:t>
            </a:r>
            <a:r>
              <a:rPr lang="en-US" sz="3600" dirty="0"/>
              <a:t> </a:t>
            </a:r>
            <a:r>
              <a:rPr lang="en-US" sz="3600" dirty="0" err="1"/>
              <a:t>sẽ</a:t>
            </a:r>
            <a:r>
              <a:rPr lang="en-US" sz="3600" dirty="0"/>
              <a:t> </a:t>
            </a:r>
            <a:r>
              <a:rPr lang="en-US" sz="3600" dirty="0" err="1"/>
              <a:t>trùng</a:t>
            </a:r>
            <a:r>
              <a:rPr lang="en-US" sz="3600" dirty="0"/>
              <a:t> </a:t>
            </a:r>
            <a:r>
              <a:rPr lang="en-US" sz="3600" dirty="0" err="1"/>
              <a:t>với</a:t>
            </a:r>
            <a:r>
              <a:rPr lang="en-US" sz="3600" dirty="0"/>
              <a:t> </a:t>
            </a:r>
            <a:r>
              <a:rPr lang="en-US" sz="3600" dirty="0" err="1"/>
              <a:t>hoặc</a:t>
            </a:r>
            <a:r>
              <a:rPr lang="en-US" sz="3600" dirty="0"/>
              <a:t> </a:t>
            </a:r>
            <a:r>
              <a:rPr lang="en-US" sz="3600" dirty="0" err="1"/>
              <a:t>rất</a:t>
            </a:r>
            <a:r>
              <a:rPr lang="en-US" sz="3600" dirty="0"/>
              <a:t> </a:t>
            </a:r>
            <a:r>
              <a:rPr lang="en-US" sz="3600" dirty="0" err="1"/>
              <a:t>gần</a:t>
            </a:r>
            <a:r>
              <a:rPr lang="en-US" sz="3600" dirty="0"/>
              <a:t> </a:t>
            </a:r>
            <a:r>
              <a:rPr lang="en-US" sz="3600" dirty="0" err="1"/>
              <a:t>với</a:t>
            </a:r>
            <a:r>
              <a:rPr lang="en-US" sz="3600" dirty="0"/>
              <a:t> </a:t>
            </a:r>
            <a:r>
              <a:rPr lang="en-US" sz="3600" dirty="0" err="1"/>
              <a:t>giá</a:t>
            </a:r>
            <a:r>
              <a:rPr lang="en-US" sz="3600" dirty="0"/>
              <a:t> </a:t>
            </a:r>
            <a:r>
              <a:rPr lang="en-US" sz="3600" dirty="0" err="1"/>
              <a:t>trị</a:t>
            </a:r>
            <a:r>
              <a:rPr lang="en-US" sz="3600" dirty="0"/>
              <a:t> </a:t>
            </a:r>
            <a:r>
              <a:rPr lang="en-US" sz="3600" dirty="0" err="1"/>
              <a:t>thực</a:t>
            </a:r>
            <a:r>
              <a:rPr lang="en-US" sz="3600" dirty="0"/>
              <a:t> </a:t>
            </a:r>
            <a:r>
              <a:rPr lang="en-US" sz="3600" dirty="0" err="1"/>
              <a:t>của</a:t>
            </a:r>
            <a:r>
              <a:rPr lang="en-US" sz="3600" dirty="0"/>
              <a:t> Y </a:t>
            </a:r>
            <a:r>
              <a:rPr lang="en-US" sz="3600" dirty="0" err="1"/>
              <a:t>trong</a:t>
            </a:r>
            <a:r>
              <a:rPr lang="en-US" sz="3600" dirty="0"/>
              <a:t> </a:t>
            </a:r>
            <a:r>
              <a:rPr lang="en-US" sz="3600" dirty="0" err="1"/>
              <a:t>tương</a:t>
            </a:r>
            <a:r>
              <a:rPr lang="en-US" sz="3600" dirty="0"/>
              <a:t> </a:t>
            </a:r>
            <a:r>
              <a:rPr lang="en-US" sz="3600" dirty="0" err="1"/>
              <a:t>lai</a:t>
            </a:r>
            <a:r>
              <a:rPr lang="en-US" sz="3600" dirty="0"/>
              <a:t> </a:t>
            </a:r>
            <a:r>
              <a:rPr lang="en-US" sz="3600" dirty="0" err="1"/>
              <a:t>không</a:t>
            </a:r>
            <a:r>
              <a:rPr lang="en-US" sz="3600" dirty="0"/>
              <a:t>? </a:t>
            </a:r>
            <a:r>
              <a:rPr lang="en-US" sz="3600" dirty="0" err="1"/>
              <a:t>Chúng</a:t>
            </a:r>
            <a:r>
              <a:rPr lang="en-US" sz="3600" dirty="0"/>
              <a:t> ta </a:t>
            </a:r>
            <a:r>
              <a:rPr lang="en-US" sz="3600" dirty="0" err="1"/>
              <a:t>không</a:t>
            </a:r>
            <a:r>
              <a:rPr lang="en-US" sz="3600" dirty="0"/>
              <a:t> </a:t>
            </a:r>
            <a:r>
              <a:rPr lang="en-US" sz="3600" dirty="0" err="1"/>
              <a:t>có</a:t>
            </a:r>
            <a:r>
              <a:rPr lang="en-US" sz="3600" dirty="0"/>
              <a:t> </a:t>
            </a:r>
            <a:r>
              <a:rPr lang="en-US" sz="3600" dirty="0" err="1"/>
              <a:t>câu</a:t>
            </a:r>
            <a:r>
              <a:rPr lang="en-US" sz="3600" dirty="0"/>
              <a:t> </a:t>
            </a:r>
            <a:r>
              <a:rPr lang="en-US" sz="3600" dirty="0" err="1"/>
              <a:t>trả</a:t>
            </a:r>
            <a:r>
              <a:rPr lang="en-US" sz="3600" dirty="0"/>
              <a:t> </a:t>
            </a:r>
            <a:r>
              <a:rPr lang="en-US" sz="3600" dirty="0" err="1"/>
              <a:t>cho</a:t>
            </a:r>
            <a:r>
              <a:rPr lang="en-US" sz="3600" dirty="0"/>
              <a:t> </a:t>
            </a:r>
            <a:r>
              <a:rPr lang="en-US" sz="3600" dirty="0" err="1"/>
              <a:t>vấn</a:t>
            </a:r>
            <a:r>
              <a:rPr lang="en-US" sz="3600" dirty="0"/>
              <a:t> </a:t>
            </a:r>
            <a:r>
              <a:rPr lang="en-US" sz="3600" dirty="0" err="1"/>
              <a:t>đề</a:t>
            </a:r>
            <a:r>
              <a:rPr lang="en-US" sz="3600" dirty="0"/>
              <a:t> </a:t>
            </a:r>
            <a:r>
              <a:rPr lang="en-US" sz="3600" dirty="0" err="1"/>
              <a:t>này</a:t>
            </a:r>
            <a:r>
              <a:rPr lang="en-US" sz="3600" dirty="0"/>
              <a:t> </a:t>
            </a:r>
            <a:r>
              <a:rPr lang="en-US" sz="3600" dirty="0" err="1"/>
              <a:t>nếu</a:t>
            </a:r>
            <a:r>
              <a:rPr lang="en-US" sz="3600" dirty="0"/>
              <a:t> </a:t>
            </a:r>
            <a:r>
              <a:rPr lang="en-US" sz="3600" dirty="0" err="1"/>
              <a:t>như</a:t>
            </a:r>
            <a:r>
              <a:rPr lang="en-US" sz="3600" dirty="0"/>
              <a:t> </a:t>
            </a:r>
            <a:r>
              <a:rPr lang="en-US" sz="3600" dirty="0" err="1"/>
              <a:t>không</a:t>
            </a:r>
            <a:r>
              <a:rPr lang="en-US" sz="3600" dirty="0"/>
              <a:t> </a:t>
            </a:r>
            <a:r>
              <a:rPr lang="en-US" sz="3600" dirty="0" err="1"/>
              <a:t>có</a:t>
            </a:r>
            <a:r>
              <a:rPr lang="en-US" sz="3600" dirty="0"/>
              <a:t> </a:t>
            </a:r>
            <a:r>
              <a:rPr lang="en-US" sz="3600" dirty="0" err="1"/>
              <a:t>các</a:t>
            </a:r>
            <a:r>
              <a:rPr lang="en-US" sz="3600" dirty="0"/>
              <a:t> </a:t>
            </a:r>
            <a:r>
              <a:rPr lang="en-US" sz="3600" dirty="0" err="1"/>
              <a:t>thông</a:t>
            </a:r>
            <a:r>
              <a:rPr lang="en-US" sz="3600" dirty="0"/>
              <a:t> tin </a:t>
            </a:r>
            <a:r>
              <a:rPr lang="en-US" sz="3600" dirty="0" err="1"/>
              <a:t>khác</a:t>
            </a:r>
            <a:r>
              <a:rPr lang="en-US" sz="3600" dirty="0"/>
              <a:t>. </a:t>
            </a:r>
            <a:r>
              <a:rPr lang="fr-FR" sz="3600" dirty="0" err="1"/>
              <a:t>Bởi</a:t>
            </a:r>
            <a:r>
              <a:rPr lang="fr-FR" sz="3600" dirty="0"/>
              <a:t> </a:t>
            </a:r>
            <a:r>
              <a:rPr lang="fr-FR" sz="3600" dirty="0" err="1"/>
              <a:t>vì</a:t>
            </a:r>
            <a:r>
              <a:rPr lang="fr-FR" sz="3600" dirty="0"/>
              <a:t> f(t) là </a:t>
            </a:r>
            <a:r>
              <a:rPr lang="fr-FR" sz="3600" dirty="0" err="1"/>
              <a:t>hàm</a:t>
            </a:r>
            <a:r>
              <a:rPr lang="fr-FR" sz="3600" dirty="0"/>
              <a:t> </a:t>
            </a:r>
            <a:r>
              <a:rPr lang="fr-FR" sz="3600" dirty="0" err="1"/>
              <a:t>của</a:t>
            </a:r>
            <a:r>
              <a:rPr lang="fr-FR" sz="3600" dirty="0"/>
              <a:t> t, </a:t>
            </a:r>
            <a:r>
              <a:rPr lang="fr-FR" sz="3600" dirty="0" err="1"/>
              <a:t>nó</a:t>
            </a:r>
            <a:r>
              <a:rPr lang="fr-FR" sz="3600" dirty="0"/>
              <a:t> </a:t>
            </a:r>
            <a:r>
              <a:rPr lang="fr-FR" sz="3600" dirty="0" err="1"/>
              <a:t>không</a:t>
            </a:r>
            <a:r>
              <a:rPr lang="fr-FR" sz="3600" dirty="0"/>
              <a:t> </a:t>
            </a:r>
            <a:r>
              <a:rPr lang="fr-FR" sz="3600" dirty="0" err="1"/>
              <a:t>mô</a:t>
            </a:r>
            <a:r>
              <a:rPr lang="fr-FR" sz="3600" dirty="0"/>
              <a:t> </a:t>
            </a:r>
            <a:r>
              <a:rPr lang="fr-FR" sz="3600" dirty="0" err="1"/>
              <a:t>tả</a:t>
            </a:r>
            <a:r>
              <a:rPr lang="fr-FR" sz="3600" dirty="0"/>
              <a:t> </a:t>
            </a:r>
            <a:r>
              <a:rPr lang="fr-FR" sz="3600" dirty="0" err="1"/>
              <a:t>Y</a:t>
            </a:r>
            <a:r>
              <a:rPr lang="fr-FR" sz="3600" baseline="-25000" dirty="0" err="1"/>
              <a:t>t</a:t>
            </a:r>
            <a:r>
              <a:rPr lang="fr-FR" sz="3600" dirty="0"/>
              <a:t>. </a:t>
            </a:r>
            <a:r>
              <a:rPr lang="fr-FR" sz="3600" b="1" dirty="0"/>
              <a:t> </a:t>
            </a:r>
            <a:endParaRPr lang="vi-VN" sz="3600" dirty="0"/>
          </a:p>
          <a:p>
            <a:pPr algn="just"/>
            <a:endParaRPr lang="vi-VN" sz="3300" dirty="0"/>
          </a:p>
          <a:p>
            <a:endParaRPr lang="vi-VN" sz="2600" dirty="0"/>
          </a:p>
          <a:p>
            <a:endParaRPr lang="vi-VN"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596211283"/>
              </p:ext>
            </p:extLst>
          </p:nvPr>
        </p:nvGraphicFramePr>
        <p:xfrm>
          <a:off x="2787646" y="4674468"/>
          <a:ext cx="776242" cy="410716"/>
        </p:xfrm>
        <a:graphic>
          <a:graphicData uri="http://schemas.openxmlformats.org/presentationml/2006/ole">
            <mc:AlternateContent xmlns:mc="http://schemas.openxmlformats.org/markup-compatibility/2006">
              <mc:Choice xmlns:v="urn:schemas-microsoft-com:vml" Requires="v">
                <p:oleObj name="Equation" r:id="rId2" imgW="317160" imgH="266400" progId="Equation.DSMT4">
                  <p:embed/>
                </p:oleObj>
              </mc:Choice>
              <mc:Fallback>
                <p:oleObj name="Equation" r:id="rId2" imgW="317160" imgH="266400" progId="Equation.DSMT4">
                  <p:embed/>
                  <p:pic>
                    <p:nvPicPr>
                      <p:cNvPr id="0" name=""/>
                      <p:cNvPicPr/>
                      <p:nvPr/>
                    </p:nvPicPr>
                    <p:blipFill>
                      <a:blip r:embed="rId3"/>
                      <a:stretch>
                        <a:fillRect/>
                      </a:stretch>
                    </p:blipFill>
                    <p:spPr>
                      <a:xfrm>
                        <a:off x="2787646" y="4674468"/>
                        <a:ext cx="776242" cy="410716"/>
                      </a:xfrm>
                      <a:prstGeom prst="rect">
                        <a:avLst/>
                      </a:prstGeom>
                    </p:spPr>
                  </p:pic>
                </p:oleObj>
              </mc:Fallback>
            </mc:AlternateContent>
          </a:graphicData>
        </a:graphic>
      </p:graphicFrame>
      <p:sp>
        <p:nvSpPr>
          <p:cNvPr id="6" name="Title 1"/>
          <p:cNvSpPr>
            <a:spLocks noGrp="1"/>
          </p:cNvSpPr>
          <p:nvPr>
            <p:ph type="title"/>
          </p:nvPr>
        </p:nvSpPr>
        <p:spPr>
          <a:xfrm>
            <a:off x="457200" y="116632"/>
            <a:ext cx="8229600" cy="648072"/>
          </a:xfrm>
          <a:ln>
            <a:noFill/>
          </a:ln>
        </p:spPr>
        <p:style>
          <a:lnRef idx="2">
            <a:schemeClr val="dk1"/>
          </a:lnRef>
          <a:fillRef idx="1">
            <a:schemeClr val="lt1"/>
          </a:fillRef>
          <a:effectRef idx="0">
            <a:schemeClr val="dk1"/>
          </a:effectRef>
          <a:fontRef idx="minor">
            <a:schemeClr val="dk1"/>
          </a:fontRef>
        </p:style>
        <p:txBody>
          <a:bodyPr>
            <a:normAutofit fontScale="90000"/>
          </a:bodyPr>
          <a:lstStyle/>
          <a:p>
            <a:br>
              <a:rPr lang="en-US" sz="2400" b="1" dirty="0"/>
            </a:br>
            <a:r>
              <a:rPr lang="en-US" sz="2400" b="1" dirty="0"/>
              <a:t>MÔ HÌNH NGOẠI SUY ĐƠN GIẢN</a:t>
            </a:r>
            <a:br>
              <a:rPr lang="en-US" sz="2400" b="1" dirty="0"/>
            </a:br>
            <a:endParaRPr lang="vi-VN" sz="2400" dirty="0"/>
          </a:p>
        </p:txBody>
      </p:sp>
      <p:sp>
        <p:nvSpPr>
          <p:cNvPr id="2" name="Slide Number Placeholder 1"/>
          <p:cNvSpPr>
            <a:spLocks noGrp="1"/>
          </p:cNvSpPr>
          <p:nvPr>
            <p:ph type="sldNum" sz="quarter" idx="12"/>
          </p:nvPr>
        </p:nvSpPr>
        <p:spPr/>
        <p:txBody>
          <a:bodyPr/>
          <a:lstStyle/>
          <a:p>
            <a:fld id="{C9862341-7768-413E-B489-B1A08FD23FEC}" type="slidenum">
              <a:rPr lang="vi-VN" smtClean="0"/>
              <a:t>5</a:t>
            </a:fld>
            <a:endParaRPr lang="vi-VN"/>
          </a:p>
        </p:txBody>
      </p:sp>
    </p:spTree>
    <p:extLst>
      <p:ext uri="{BB962C8B-B14F-4D97-AF65-F5344CB8AC3E}">
        <p14:creationId xmlns:p14="http://schemas.microsoft.com/office/powerpoint/2010/main" val="324171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080120"/>
          </a:xfrm>
        </p:spPr>
        <p:txBody>
          <a:bodyPr>
            <a:normAutofit fontScale="90000"/>
          </a:bodyPr>
          <a:lstStyle/>
          <a:p>
            <a:br>
              <a:rPr lang="vi-VN" b="1" dirty="0"/>
            </a:br>
            <a:r>
              <a:rPr lang="en-US" sz="2700" b="1" dirty="0"/>
              <a:t>MÔ HÌNH NGOẠI SUY ĐƠN GIẢN</a:t>
            </a:r>
            <a:br>
              <a:rPr lang="vi-VN" sz="2700" b="1" dirty="0"/>
            </a:br>
            <a:r>
              <a:rPr lang="en-US" sz="2700" b="1" dirty="0"/>
              <a:t> </a:t>
            </a:r>
            <a:r>
              <a:rPr lang="en-US" sz="2700" b="1" dirty="0" err="1"/>
              <a:t>Mô</a:t>
            </a:r>
            <a:r>
              <a:rPr lang="en-US" sz="2700" b="1" dirty="0"/>
              <a:t> </a:t>
            </a:r>
            <a:r>
              <a:rPr lang="en-US" sz="2700" b="1" dirty="0" err="1"/>
              <a:t>hình</a:t>
            </a:r>
            <a:r>
              <a:rPr lang="en-US" sz="2700" b="1" dirty="0"/>
              <a:t> </a:t>
            </a:r>
            <a:r>
              <a:rPr lang="en-US" sz="2700" b="1" dirty="0" err="1"/>
              <a:t>xu</a:t>
            </a:r>
            <a:r>
              <a:rPr lang="en-US" sz="2700" b="1" dirty="0"/>
              <a:t> </a:t>
            </a:r>
            <a:r>
              <a:rPr lang="en-US" sz="2700" b="1" dirty="0" err="1"/>
              <a:t>thế</a:t>
            </a:r>
            <a:r>
              <a:rPr lang="en-US" sz="2700" b="1" dirty="0"/>
              <a:t> </a:t>
            </a:r>
            <a:r>
              <a:rPr lang="en-US" sz="2700" b="1" dirty="0" err="1"/>
              <a:t>tuyến</a:t>
            </a:r>
            <a:r>
              <a:rPr lang="en-US" sz="2700" b="1" dirty="0"/>
              <a:t> </a:t>
            </a:r>
            <a:r>
              <a:rPr lang="en-US" sz="2700" b="1" dirty="0" err="1"/>
              <a:t>tính</a:t>
            </a:r>
            <a:r>
              <a:rPr lang="vi-VN" sz="2700" b="1" dirty="0"/>
              <a:t>, bậc hai</a:t>
            </a:r>
            <a:br>
              <a:rPr lang="vi-VN" dirty="0"/>
            </a:br>
            <a:br>
              <a:rPr lang="vi-VN" b="1" dirty="0"/>
            </a:br>
            <a:endParaRPr lang="vi-VN" dirty="0"/>
          </a:p>
        </p:txBody>
      </p:sp>
      <p:sp>
        <p:nvSpPr>
          <p:cNvPr id="4" name="Content Placeholder 3"/>
          <p:cNvSpPr>
            <a:spLocks noGrp="1"/>
          </p:cNvSpPr>
          <p:nvPr>
            <p:ph idx="1"/>
          </p:nvPr>
        </p:nvSpPr>
        <p:spPr/>
        <p:txBody>
          <a:bodyPr/>
          <a:lstStyle/>
          <a:p>
            <a:pPr marL="0" indent="0">
              <a:buNone/>
            </a:pPr>
            <a:r>
              <a:rPr lang="en-US" sz="2400" b="1" dirty="0">
                <a:latin typeface="Times New Roman" pitchFamily="18" charset="0"/>
                <a:cs typeface="Times New Roman" pitchFamily="18" charset="0"/>
              </a:rPr>
              <a:t>1. </a:t>
            </a:r>
            <a:r>
              <a:rPr lang="en-US" sz="2400" b="1" dirty="0" err="1">
                <a:latin typeface="Times New Roman" pitchFamily="18" charset="0"/>
                <a:cs typeface="Times New Roman" pitchFamily="18" charset="0"/>
              </a:rPr>
              <a:t>Xu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thế</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tuyến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tính</a:t>
            </a:r>
            <a:r>
              <a:rPr lang="en-US" sz="2400" b="1" dirty="0">
                <a:latin typeface="Times New Roman" pitchFamily="18" charset="0"/>
                <a:cs typeface="Times New Roman" pitchFamily="18" charset="0"/>
              </a:rPr>
              <a:t> </a:t>
            </a:r>
          </a:p>
          <a:p>
            <a:pPr marL="0" indent="0">
              <a:buNone/>
            </a:pP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a:t>
            </a:r>
            <a:r>
              <a:rPr lang="en-US" sz="2400" baseline="-25000" dirty="0" err="1">
                <a:latin typeface="Times New Roman" pitchFamily="18" charset="0"/>
                <a:cs typeface="Times New Roman" pitchFamily="18" charset="0"/>
              </a:rPr>
              <a:t>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đổi</a:t>
            </a:r>
            <a:r>
              <a:rPr lang="en-US" sz="2400" dirty="0">
                <a:latin typeface="Times New Roman" pitchFamily="18" charset="0"/>
                <a:cs typeface="Times New Roman" pitchFamily="18" charset="0"/>
              </a:rPr>
              <a:t> qua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a:t>
            </a:r>
            <a:r>
              <a:rPr lang="en-US" sz="2400" baseline="-25000" dirty="0" err="1">
                <a:latin typeface="Times New Roman" pitchFamily="18" charset="0"/>
                <a:cs typeface="Times New Roman" pitchFamily="18" charset="0"/>
              </a:rPr>
              <a:t>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a:t>
            </a:r>
            <a:endParaRPr lang="vi-VN" sz="2400" dirty="0">
              <a:latin typeface="Times New Roman" pitchFamily="18" charset="0"/>
              <a:cs typeface="Times New Roman" pitchFamily="18" charset="0"/>
            </a:endParaRPr>
          </a:p>
          <a:p>
            <a:r>
              <a:rPr lang="da-DK" sz="2400" dirty="0">
                <a:latin typeface="Times New Roman" pitchFamily="18" charset="0"/>
                <a:cs typeface="Times New Roman" pitchFamily="18" charset="0"/>
              </a:rPr>
              <a:t>Y</a:t>
            </a:r>
            <a:r>
              <a:rPr lang="da-DK" sz="2400" baseline="-25000" dirty="0">
                <a:latin typeface="Times New Roman" pitchFamily="18" charset="0"/>
                <a:cs typeface="Times New Roman" pitchFamily="18" charset="0"/>
              </a:rPr>
              <a:t>t</a:t>
            </a:r>
            <a:r>
              <a:rPr lang="da-DK"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da-DK" sz="2400" baseline="-25000" dirty="0">
                <a:latin typeface="Times New Roman" pitchFamily="18" charset="0"/>
                <a:cs typeface="Times New Roman" pitchFamily="18" charset="0"/>
              </a:rPr>
              <a:t>1</a:t>
            </a:r>
            <a:r>
              <a:rPr lang="da-DK"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da-DK" sz="2400" baseline="-25000" dirty="0">
                <a:latin typeface="Times New Roman" pitchFamily="18" charset="0"/>
                <a:cs typeface="Times New Roman" pitchFamily="18" charset="0"/>
              </a:rPr>
              <a:t>2</a:t>
            </a:r>
            <a:r>
              <a:rPr lang="da-DK" sz="2400" dirty="0">
                <a:latin typeface="Times New Roman" pitchFamily="18" charset="0"/>
                <a:cs typeface="Times New Roman" pitchFamily="18" charset="0"/>
              </a:rPr>
              <a:t> t</a:t>
            </a:r>
            <a:endParaRPr lang="vi-VN" sz="2400" dirty="0">
              <a:latin typeface="Times New Roman" pitchFamily="18" charset="0"/>
              <a:cs typeface="Times New Roman" pitchFamily="18" charset="0"/>
            </a:endParaRPr>
          </a:p>
          <a:p>
            <a:r>
              <a:rPr lang="da-DK"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da-DK" sz="2400" baseline="-25000" dirty="0">
                <a:latin typeface="Times New Roman" pitchFamily="18" charset="0"/>
                <a:cs typeface="Times New Roman" pitchFamily="18" charset="0"/>
              </a:rPr>
              <a:t>1</a:t>
            </a:r>
            <a:r>
              <a:rPr lang="da-DK"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da-DK" sz="2400" baseline="-25000" dirty="0">
                <a:latin typeface="Times New Roman" pitchFamily="18" charset="0"/>
                <a:cs typeface="Times New Roman" pitchFamily="18" charset="0"/>
              </a:rPr>
              <a:t>2</a:t>
            </a:r>
            <a:r>
              <a:rPr lang="da-DK" sz="2400" dirty="0">
                <a:latin typeface="Times New Roman" pitchFamily="18" charset="0"/>
                <a:cs typeface="Times New Roman" pitchFamily="18" charset="0"/>
              </a:rPr>
              <a:t> (n+i) = Y</a:t>
            </a:r>
            <a:r>
              <a:rPr lang="da-DK" sz="2400" baseline="-25000" dirty="0">
                <a:latin typeface="Times New Roman" pitchFamily="18" charset="0"/>
                <a:cs typeface="Times New Roman" pitchFamily="18" charset="0"/>
              </a:rPr>
              <a:t>n</a:t>
            </a:r>
            <a:r>
              <a:rPr lang="da-DK"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da-DK" sz="2400" baseline="-25000" dirty="0">
                <a:latin typeface="Times New Roman" pitchFamily="18" charset="0"/>
                <a:cs typeface="Times New Roman" pitchFamily="18" charset="0"/>
              </a:rPr>
              <a:t>2</a:t>
            </a:r>
            <a:r>
              <a:rPr lang="da-DK" sz="2400" dirty="0">
                <a:latin typeface="Times New Roman" pitchFamily="18" charset="0"/>
                <a:cs typeface="Times New Roman" pitchFamily="18" charset="0"/>
              </a:rPr>
              <a:t> i</a:t>
            </a:r>
          </a:p>
          <a:p>
            <a:pPr marL="0" indent="0">
              <a:buNone/>
            </a:pPr>
            <a:endParaRPr lang="da-DK" sz="2400" dirty="0">
              <a:latin typeface="Times New Roman" pitchFamily="18" charset="0"/>
              <a:cs typeface="Times New Roman" pitchFamily="18" charset="0"/>
            </a:endParaRPr>
          </a:p>
          <a:p>
            <a:pPr marL="0" indent="0">
              <a:buNone/>
            </a:pPr>
            <a:r>
              <a:rPr lang="da-DK" sz="2400" b="1" dirty="0">
                <a:latin typeface="Times New Roman" pitchFamily="18" charset="0"/>
                <a:cs typeface="Times New Roman" pitchFamily="18" charset="0"/>
              </a:rPr>
              <a:t>2. Xu thế bậc hai</a:t>
            </a:r>
          </a:p>
          <a:p>
            <a:r>
              <a:rPr lang="fr-FR" sz="2400" dirty="0" err="1"/>
              <a:t>Y</a:t>
            </a:r>
            <a:r>
              <a:rPr lang="fr-FR" sz="2400" baseline="-25000" dirty="0" err="1"/>
              <a:t>t</a:t>
            </a:r>
            <a:r>
              <a:rPr lang="fr-FR" sz="2400" dirty="0"/>
              <a:t> = </a:t>
            </a:r>
            <a:r>
              <a:rPr lang="en-US" sz="2400" dirty="0">
                <a:sym typeface="Symbol"/>
              </a:rPr>
              <a:t></a:t>
            </a:r>
            <a:r>
              <a:rPr lang="fr-FR" sz="2400" baseline="-25000" dirty="0"/>
              <a:t>1</a:t>
            </a:r>
            <a:r>
              <a:rPr lang="fr-FR" sz="2400" dirty="0"/>
              <a:t> + </a:t>
            </a:r>
            <a:r>
              <a:rPr lang="en-US" sz="2400" dirty="0">
                <a:sym typeface="Symbol"/>
              </a:rPr>
              <a:t></a:t>
            </a:r>
            <a:r>
              <a:rPr lang="fr-FR" sz="2400" baseline="-25000" dirty="0"/>
              <a:t>2</a:t>
            </a:r>
            <a:r>
              <a:rPr lang="fr-FR" sz="2400" dirty="0"/>
              <a:t> t + </a:t>
            </a:r>
            <a:r>
              <a:rPr lang="en-US" sz="2400" dirty="0">
                <a:sym typeface="Symbol"/>
              </a:rPr>
              <a:t></a:t>
            </a:r>
            <a:r>
              <a:rPr lang="fr-FR" sz="2400" baseline="-25000" dirty="0"/>
              <a:t>3</a:t>
            </a:r>
            <a:r>
              <a:rPr lang="fr-FR" sz="2400" dirty="0"/>
              <a:t> t</a:t>
            </a:r>
            <a:r>
              <a:rPr lang="fr-FR" sz="2400" baseline="30000" dirty="0"/>
              <a:t>2</a:t>
            </a:r>
            <a:endParaRPr lang="vi-VN" sz="2400" dirty="0"/>
          </a:p>
          <a:p>
            <a:r>
              <a:rPr lang="en-US" sz="2400" dirty="0" err="1"/>
              <a:t>Khi</a:t>
            </a:r>
            <a:r>
              <a:rPr lang="en-US" sz="2400" dirty="0"/>
              <a:t> </a:t>
            </a:r>
            <a:r>
              <a:rPr lang="en-US" sz="2400" dirty="0" err="1"/>
              <a:t>nào</a:t>
            </a:r>
            <a:r>
              <a:rPr lang="en-US" sz="2400" dirty="0"/>
              <a:t> </a:t>
            </a:r>
            <a:r>
              <a:rPr lang="en-US" sz="2400" dirty="0" err="1"/>
              <a:t>biết</a:t>
            </a:r>
            <a:r>
              <a:rPr lang="en-US" sz="2400" dirty="0"/>
              <a:t> </a:t>
            </a:r>
            <a:r>
              <a:rPr lang="en-US" sz="2400" dirty="0" err="1"/>
              <a:t>mô</a:t>
            </a:r>
            <a:r>
              <a:rPr lang="en-US" sz="2400" dirty="0"/>
              <a:t> </a:t>
            </a:r>
            <a:r>
              <a:rPr lang="en-US" sz="2400" dirty="0" err="1"/>
              <a:t>hình</a:t>
            </a:r>
            <a:r>
              <a:rPr lang="en-US" sz="2400" dirty="0"/>
              <a:t> </a:t>
            </a:r>
            <a:r>
              <a:rPr lang="en-US" sz="2400" dirty="0" err="1"/>
              <a:t>có</a:t>
            </a:r>
            <a:r>
              <a:rPr lang="en-US" sz="2400" dirty="0"/>
              <a:t> </a:t>
            </a:r>
            <a:r>
              <a:rPr lang="en-US" sz="2400" dirty="0" err="1"/>
              <a:t>dạng</a:t>
            </a:r>
            <a:r>
              <a:rPr lang="en-US" sz="2400" dirty="0"/>
              <a:t> </a:t>
            </a:r>
            <a:r>
              <a:rPr lang="en-US" sz="2400" dirty="0" err="1"/>
              <a:t>bậc</a:t>
            </a:r>
            <a:r>
              <a:rPr lang="en-US" sz="2400" dirty="0"/>
              <a:t> 2?</a:t>
            </a:r>
            <a:endParaRPr lang="vi-VN" sz="2400" dirty="0"/>
          </a:p>
          <a:p>
            <a:endParaRPr lang="vi-VN" sz="2400" dirty="0">
              <a:latin typeface="Times New Roman" pitchFamily="18" charset="0"/>
              <a:cs typeface="Times New Roman" pitchFamily="18" charset="0"/>
            </a:endParaRPr>
          </a:p>
          <a:p>
            <a:endParaRPr lang="vi-V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156397"/>
            <a:ext cx="560635" cy="56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9862341-7768-413E-B489-B1A08FD23FEC}" type="slidenum">
              <a:rPr lang="vi-VN" smtClean="0"/>
              <a:t>6</a:t>
            </a:fld>
            <a:endParaRPr lang="vi-VN"/>
          </a:p>
        </p:txBody>
      </p:sp>
    </p:spTree>
    <p:extLst>
      <p:ext uri="{BB962C8B-B14F-4D97-AF65-F5344CB8AC3E}">
        <p14:creationId xmlns:p14="http://schemas.microsoft.com/office/powerpoint/2010/main" val="255966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EC01-CE18-4F5F-BC7F-C70152949FC0}"/>
              </a:ext>
            </a:extLst>
          </p:cNvPr>
          <p:cNvSpPr>
            <a:spLocks noGrp="1"/>
          </p:cNvSpPr>
          <p:nvPr>
            <p:ph type="title"/>
          </p:nvPr>
        </p:nvSpPr>
        <p:spPr/>
        <p:txBody>
          <a:bodyPr>
            <a:normAutofit/>
          </a:bodyPr>
          <a:lstStyle/>
          <a:p>
            <a:r>
              <a:rPr lang="en-US" sz="3200" b="1" dirty="0" err="1">
                <a:latin typeface="Times New Roman" panose="02020603050405020304" pitchFamily="18" charset="0"/>
                <a:cs typeface="Times New Roman" panose="02020603050405020304" pitchFamily="18" charset="0"/>
              </a:rPr>
              <a:t>Một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bậc</a:t>
            </a:r>
            <a:r>
              <a:rPr lang="en-US" sz="3200" b="1" dirty="0">
                <a:latin typeface="Times New Roman" panose="02020603050405020304" pitchFamily="18" charset="0"/>
                <a:cs typeface="Times New Roman" panose="02020603050405020304" pitchFamily="18" charset="0"/>
              </a:rPr>
              <a:t> 2</a:t>
            </a:r>
          </a:p>
        </p:txBody>
      </p:sp>
      <p:sp>
        <p:nvSpPr>
          <p:cNvPr id="3" name="Content Placeholder 2">
            <a:extLst>
              <a:ext uri="{FF2B5EF4-FFF2-40B4-BE49-F238E27FC236}">
                <a16:creationId xmlns:a16="http://schemas.microsoft.com/office/drawing/2014/main" id="{868FFC64-2448-4641-BEBA-6127A344451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FF1AC020-34AD-404B-8DBB-B0FFEDB25AB7}"/>
              </a:ext>
            </a:extLst>
          </p:cNvPr>
          <p:cNvSpPr>
            <a:spLocks noGrp="1"/>
          </p:cNvSpPr>
          <p:nvPr>
            <p:ph type="sldNum" sz="quarter" idx="12"/>
          </p:nvPr>
        </p:nvSpPr>
        <p:spPr/>
        <p:txBody>
          <a:bodyPr/>
          <a:lstStyle/>
          <a:p>
            <a:fld id="{C9862341-7768-413E-B489-B1A08FD23FEC}" type="slidenum">
              <a:rPr lang="vi-VN" smtClean="0"/>
              <a:t>7</a:t>
            </a:fld>
            <a:endParaRPr lang="vi-VN"/>
          </a:p>
        </p:txBody>
      </p:sp>
      <p:sp>
        <p:nvSpPr>
          <p:cNvPr id="7" name="Rectangle 4">
            <a:extLst>
              <a:ext uri="{FF2B5EF4-FFF2-40B4-BE49-F238E27FC236}">
                <a16:creationId xmlns:a16="http://schemas.microsoft.com/office/drawing/2014/main" id="{633F221F-5D6D-40BE-B626-C94A64192F62}"/>
              </a:ext>
            </a:extLst>
          </p:cNvPr>
          <p:cNvSpPr>
            <a:spLocks noChangeArrowheads="1"/>
          </p:cNvSpPr>
          <p:nvPr/>
        </p:nvSpPr>
        <p:spPr bwMode="auto">
          <a:xfrm>
            <a:off x="2628800" y="20545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328F6B51-46D7-41D9-8B32-542752C30583}"/>
              </a:ext>
            </a:extLst>
          </p:cNvPr>
          <p:cNvGraphicFramePr>
            <a:graphicFrameLocks noChangeAspect="1"/>
          </p:cNvGraphicFramePr>
          <p:nvPr>
            <p:extLst>
              <p:ext uri="{D42A27DB-BD31-4B8C-83A1-F6EECF244321}">
                <p14:modId xmlns:p14="http://schemas.microsoft.com/office/powerpoint/2010/main" val="1389236451"/>
              </p:ext>
            </p:extLst>
          </p:nvPr>
        </p:nvGraphicFramePr>
        <p:xfrm>
          <a:off x="946504" y="2054597"/>
          <a:ext cx="6793848" cy="4071196"/>
        </p:xfrm>
        <a:graphic>
          <a:graphicData uri="http://schemas.openxmlformats.org/presentationml/2006/ole">
            <mc:AlternateContent xmlns:mc="http://schemas.openxmlformats.org/markup-compatibility/2006">
              <mc:Choice xmlns:v="urn:schemas-microsoft-com:vml" Requires="v">
                <p:oleObj name="EViews" r:id="rId2" imgW="4759027" imgH="2853759" progId="EViews.Workfile.2">
                  <p:embed/>
                </p:oleObj>
              </mc:Choice>
              <mc:Fallback>
                <p:oleObj name="EViews" r:id="rId2" imgW="4759027" imgH="2853759" progId="EViews.Workfile.2">
                  <p:embed/>
                  <p:pic>
                    <p:nvPicPr>
                      <p:cNvPr id="0" name="Object 3"/>
                      <p:cNvPicPr>
                        <a:picLocks noChangeAspect="1" noChangeArrowheads="1"/>
                      </p:cNvPicPr>
                      <p:nvPr/>
                    </p:nvPicPr>
                    <p:blipFill>
                      <a:blip r:embed="rId3"/>
                      <a:srcRect/>
                      <a:stretch>
                        <a:fillRect/>
                      </a:stretch>
                    </p:blipFill>
                    <p:spPr bwMode="auto">
                      <a:xfrm>
                        <a:off x="946504" y="2054597"/>
                        <a:ext cx="6793848" cy="4071196"/>
                      </a:xfrm>
                      <a:prstGeom prst="rect">
                        <a:avLst/>
                      </a:prstGeom>
                      <a:noFill/>
                    </p:spPr>
                  </p:pic>
                </p:oleObj>
              </mc:Fallback>
            </mc:AlternateContent>
          </a:graphicData>
        </a:graphic>
      </p:graphicFrame>
    </p:spTree>
    <p:extLst>
      <p:ext uri="{BB962C8B-B14F-4D97-AF65-F5344CB8AC3E}">
        <p14:creationId xmlns:p14="http://schemas.microsoft.com/office/powerpoint/2010/main" val="108147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88640"/>
            <a:ext cx="8229600" cy="1080120"/>
          </a:xfrm>
        </p:spPr>
        <p:txBody>
          <a:bodyPr>
            <a:normAutofit fontScale="90000"/>
          </a:bodyPr>
          <a:lstStyle/>
          <a:p>
            <a:br>
              <a:rPr lang="vi-VN" sz="2700" dirty="0">
                <a:latin typeface="Times New Roman" pitchFamily="18" charset="0"/>
                <a:cs typeface="Times New Roman" pitchFamily="18" charset="0"/>
              </a:rPr>
            </a:br>
            <a:r>
              <a:rPr lang="en-US" sz="2700" b="1" dirty="0">
                <a:latin typeface="Times New Roman" pitchFamily="18" charset="0"/>
                <a:cs typeface="Times New Roman" pitchFamily="18" charset="0"/>
              </a:rPr>
              <a:t>MÔ HÌNH NGOẠI SUY ĐƠN GIẢN</a:t>
            </a:r>
            <a:br>
              <a:rPr lang="vi-VN" sz="2700" b="1" dirty="0">
                <a:latin typeface="Times New Roman" pitchFamily="18" charset="0"/>
                <a:cs typeface="Times New Roman" pitchFamily="18" charset="0"/>
              </a:rPr>
            </a:br>
            <a:r>
              <a:rPr lang="en-US" sz="2700" b="1" dirty="0">
                <a:latin typeface="Times New Roman" pitchFamily="18" charset="0"/>
                <a:cs typeface="Times New Roman" pitchFamily="18" charset="0"/>
              </a:rPr>
              <a:t> </a:t>
            </a:r>
            <a:r>
              <a:rPr lang="da-DK" sz="2700" b="1" dirty="0"/>
              <a:t>Mô hình dạng mũ</a:t>
            </a:r>
            <a:br>
              <a:rPr lang="vi-VN" sz="2700" b="1" dirty="0"/>
            </a:br>
            <a:endParaRPr lang="vi-VN" sz="2700"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27593" y="1124744"/>
            <a:ext cx="6928783" cy="5009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9862341-7768-413E-B489-B1A08FD23FEC}" type="slidenum">
              <a:rPr lang="vi-VN" smtClean="0"/>
              <a:t>8</a:t>
            </a:fld>
            <a:endParaRPr lang="vi-VN"/>
          </a:p>
        </p:txBody>
      </p:sp>
    </p:spTree>
    <p:extLst>
      <p:ext uri="{BB962C8B-B14F-4D97-AF65-F5344CB8AC3E}">
        <p14:creationId xmlns:p14="http://schemas.microsoft.com/office/powerpoint/2010/main" val="63123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vi-VN" sz="2400" dirty="0">
                <a:latin typeface="Times New Roman" pitchFamily="18" charset="0"/>
                <a:cs typeface="Times New Roman" pitchFamily="18" charset="0"/>
              </a:rPr>
            </a:br>
            <a:r>
              <a:rPr lang="en-US" sz="2400" b="1" dirty="0">
                <a:latin typeface="Times New Roman" pitchFamily="18" charset="0"/>
                <a:cs typeface="Times New Roman" pitchFamily="18" charset="0"/>
              </a:rPr>
              <a:t>MÔ HÌNH NGOẠI SUY ĐƠN GIẢN</a:t>
            </a:r>
            <a:br>
              <a:rPr lang="vi-VN" sz="2400" b="1" dirty="0">
                <a:latin typeface="Times New Roman" pitchFamily="18" charset="0"/>
                <a:cs typeface="Times New Roman" pitchFamily="18" charset="0"/>
              </a:rPr>
            </a:br>
            <a:r>
              <a:rPr lang="en-US" sz="2400" b="1" dirty="0">
                <a:latin typeface="Times New Roman" pitchFamily="18" charset="0"/>
                <a:cs typeface="Times New Roman" pitchFamily="18" charset="0"/>
              </a:rPr>
              <a:t> </a:t>
            </a:r>
            <a:r>
              <a:rPr lang="da-DK" sz="2400" b="1" dirty="0"/>
              <a:t>Mô hình </a:t>
            </a:r>
            <a:r>
              <a:rPr lang="vi-VN" sz="2400" b="1" dirty="0"/>
              <a:t>tự hồi quy</a:t>
            </a:r>
            <a:br>
              <a:rPr lang="vi-VN" sz="2400" b="1" dirty="0"/>
            </a:br>
            <a:endParaRPr lang="vi-VN" sz="2400" dirty="0"/>
          </a:p>
        </p:txBody>
      </p:sp>
      <p:pic>
        <p:nvPicPr>
          <p:cNvPr id="4100"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2020" y="1628800"/>
            <a:ext cx="768242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1083017195"/>
              </p:ext>
            </p:extLst>
          </p:nvPr>
        </p:nvGraphicFramePr>
        <p:xfrm>
          <a:off x="3419872" y="2741866"/>
          <a:ext cx="504056" cy="327094"/>
        </p:xfrm>
        <a:graphic>
          <a:graphicData uri="http://schemas.openxmlformats.org/presentationml/2006/ole">
            <mc:AlternateContent xmlns:mc="http://schemas.openxmlformats.org/markup-compatibility/2006">
              <mc:Choice xmlns:v="urn:schemas-microsoft-com:vml" Requires="v">
                <p:oleObj name="Equation" r:id="rId3" imgW="406080" imgH="228600" progId="Equation.DSMT4">
                  <p:embed/>
                </p:oleObj>
              </mc:Choice>
              <mc:Fallback>
                <p:oleObj name="Equation" r:id="rId3" imgW="406080" imgH="228600" progId="Equation.DSMT4">
                  <p:embed/>
                  <p:pic>
                    <p:nvPicPr>
                      <p:cNvPr id="0" name=""/>
                      <p:cNvPicPr/>
                      <p:nvPr/>
                    </p:nvPicPr>
                    <p:blipFill>
                      <a:blip r:embed="rId4"/>
                      <a:stretch>
                        <a:fillRect/>
                      </a:stretch>
                    </p:blipFill>
                    <p:spPr>
                      <a:xfrm>
                        <a:off x="3419872" y="2741866"/>
                        <a:ext cx="504056" cy="32709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83298249"/>
              </p:ext>
            </p:extLst>
          </p:nvPr>
        </p:nvGraphicFramePr>
        <p:xfrm>
          <a:off x="4283968" y="4542066"/>
          <a:ext cx="504056" cy="327094"/>
        </p:xfrm>
        <a:graphic>
          <a:graphicData uri="http://schemas.openxmlformats.org/presentationml/2006/ole">
            <mc:AlternateContent xmlns:mc="http://schemas.openxmlformats.org/markup-compatibility/2006">
              <mc:Choice xmlns:v="urn:schemas-microsoft-com:vml" Requires="v">
                <p:oleObj name="Equation" r:id="rId5" imgW="406080" imgH="228600" progId="Equation.DSMT4">
                  <p:embed/>
                </p:oleObj>
              </mc:Choice>
              <mc:Fallback>
                <p:oleObj name="Equation" r:id="rId5" imgW="406080" imgH="228600" progId="Equation.DSMT4">
                  <p:embed/>
                  <p:pic>
                    <p:nvPicPr>
                      <p:cNvPr id="0" name=""/>
                      <p:cNvPicPr/>
                      <p:nvPr/>
                    </p:nvPicPr>
                    <p:blipFill>
                      <a:blip r:embed="rId6"/>
                      <a:stretch>
                        <a:fillRect/>
                      </a:stretch>
                    </p:blipFill>
                    <p:spPr>
                      <a:xfrm>
                        <a:off x="4283968" y="4542066"/>
                        <a:ext cx="504056" cy="32709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937622551"/>
              </p:ext>
            </p:extLst>
          </p:nvPr>
        </p:nvGraphicFramePr>
        <p:xfrm>
          <a:off x="4932040" y="3068960"/>
          <a:ext cx="504056" cy="327094"/>
        </p:xfrm>
        <a:graphic>
          <a:graphicData uri="http://schemas.openxmlformats.org/presentationml/2006/ole">
            <mc:AlternateContent xmlns:mc="http://schemas.openxmlformats.org/markup-compatibility/2006">
              <mc:Choice xmlns:v="urn:schemas-microsoft-com:vml" Requires="v">
                <p:oleObj name="Equation" r:id="rId7" imgW="406080" imgH="228600" progId="Equation.DSMT4">
                  <p:embed/>
                </p:oleObj>
              </mc:Choice>
              <mc:Fallback>
                <p:oleObj name="Equation" r:id="rId7" imgW="406080" imgH="228600" progId="Equation.DSMT4">
                  <p:embed/>
                  <p:pic>
                    <p:nvPicPr>
                      <p:cNvPr id="0" name=""/>
                      <p:cNvPicPr/>
                      <p:nvPr/>
                    </p:nvPicPr>
                    <p:blipFill>
                      <a:blip r:embed="rId8"/>
                      <a:stretch>
                        <a:fillRect/>
                      </a:stretch>
                    </p:blipFill>
                    <p:spPr>
                      <a:xfrm>
                        <a:off x="4932040" y="3068960"/>
                        <a:ext cx="504056" cy="327094"/>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C9862341-7768-413E-B489-B1A08FD23FEC}" type="slidenum">
              <a:rPr lang="vi-VN" smtClean="0"/>
              <a:t>9</a:t>
            </a:fld>
            <a:endParaRPr lang="vi-VN"/>
          </a:p>
        </p:txBody>
      </p:sp>
    </p:spTree>
    <p:extLst>
      <p:ext uri="{BB962C8B-B14F-4D97-AF65-F5344CB8AC3E}">
        <p14:creationId xmlns:p14="http://schemas.microsoft.com/office/powerpoint/2010/main" val="9801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TotalTime>
  <Words>3013</Words>
  <Application>Microsoft Office PowerPoint</Application>
  <PresentationFormat>On-screen Show (4:3)</PresentationFormat>
  <Paragraphs>770</Paragraphs>
  <Slides>45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3" baseType="lpstr">
      <vt:lpstr>Arial</vt:lpstr>
      <vt:lpstr>Calibri</vt:lpstr>
      <vt:lpstr>Symbol</vt:lpstr>
      <vt:lpstr>Times New Roman</vt:lpstr>
      <vt:lpstr>Wingdings</vt:lpstr>
      <vt:lpstr>Office Theme</vt:lpstr>
      <vt:lpstr>EViews</vt:lpstr>
      <vt:lpstr>Equation</vt:lpstr>
      <vt:lpstr>Chương 5 CHUỖI THỜI GIAN LÀM TRƠN VÀ NGOẠI SUY CHUỖI THỜI GIAN</vt:lpstr>
      <vt:lpstr>CHUỖI THỜI GIAN LÀM TRƠN VÀ NGOẠI SUY CHUỖI THỜI GIAN</vt:lpstr>
      <vt:lpstr>VNINDEX 4/1/2021 đến ngày 23/7/2021</vt:lpstr>
      <vt:lpstr>Chương 5 CHUỖI THỜI GIAN LÀM TRƠN VÀ NGOẠI SUY CHUỖI THỜI GIAN</vt:lpstr>
      <vt:lpstr> MÔ HÌNH NGOẠI SUY ĐƠN GIẢN </vt:lpstr>
      <vt:lpstr> MÔ HÌNH NGOẠI SUY ĐƠN GIẢN  Mô hình xu thế tuyến tính, bậc hai  </vt:lpstr>
      <vt:lpstr>Một dạng bậc 2</vt:lpstr>
      <vt:lpstr> MÔ HÌNH NGOẠI SUY ĐƠN GIẢN  Mô hình dạng mũ </vt:lpstr>
      <vt:lpstr> MÔ HÌNH NGOẠI SUY ĐƠN GIẢN  Mô hình tự hồi quy </vt:lpstr>
      <vt:lpstr> MÔ HÌNH NGOẠI SUY ĐƠN GIẢN Mô hình logistic</vt:lpstr>
      <vt:lpstr>Một dạng mô hình logistic</vt:lpstr>
      <vt:lpstr>Môt dạng mô hình logistic</vt:lpstr>
      <vt:lpstr> KIỂM ĐỊNH TÍNH NGẪU NHIÊN - KIỂM ĐỊNH CÁC ĐOẠN MẠCH (RUNS TEST) </vt:lpstr>
      <vt:lpstr> KIỂM ĐỊNH TÍNH NGẪU NHIÊN - KIỂM ĐỊNH CÁC ĐOẠN MẠCH (RUNS TEST)</vt:lpstr>
      <vt:lpstr> KIỂM ĐỊNH TÍNH NGẪU NHIÊN - KIỂM ĐỊNH CÁC ĐOẠN MẠCH (RUNS TEST)</vt:lpstr>
      <vt:lpstr>Bảng 11-1: Doanh thu trong 28 năm </vt:lpstr>
      <vt:lpstr>Bảng 11-1: Doanh thu trong 28 năm</vt:lpstr>
      <vt:lpstr>CÁC PHƯƠNG PHÁP SAN CHUỖI GIẢN ĐƠN Trung bình trượt </vt:lpstr>
      <vt:lpstr>CÁC PHƯƠNG PHÁP SAN CHUỖI GIẢN ĐƠN</vt:lpstr>
      <vt:lpstr>CÁC PHƯƠNG PHÁP SAN CHUỖI GIẢN ĐƠN Trung bình trượt</vt:lpstr>
      <vt:lpstr>SAN CHUỖI GIẢN ĐƠN San mũ giản đơn (EMA) </vt:lpstr>
      <vt:lpstr>SAN CHUỖI GIẢN ĐƠN  San mũ  (EMA) </vt:lpstr>
      <vt:lpstr>Ví dụ 11.3: Tiền lãi tính trên một đồng vốn  Giá trị của chuỗi san với ba mức  </vt:lpstr>
      <vt:lpstr>Hình 11- 5: Dự báo bằng san mũ với các giá trị   khác nhau </vt:lpstr>
      <vt:lpstr> Một số ứng dụng MA và EMA trong phân tích kỹ thuật chứng khoán</vt:lpstr>
      <vt:lpstr>VNINDEX: MA(5) MA(20) MA(50)</vt:lpstr>
      <vt:lpstr>HIỆU CHỈNH YẾU TỐ THỜI VỤ</vt:lpstr>
      <vt:lpstr>Bảng 11- 4: Bảng tính chỉ số thời vụ</vt:lpstr>
      <vt:lpstr>Bảng 11- 4: Bảng tính chỉ số thời vụ</vt:lpstr>
      <vt:lpstr>Bảng 11-5: Chỉ số thời vụ cho biến Y</vt:lpstr>
      <vt:lpstr>Tính chỉ số thời vụ</vt:lpstr>
      <vt:lpstr>Tính chỉ số thời vụ</vt:lpstr>
      <vt:lpstr>Đồ thị của hai chuỗi Y và ADY</vt:lpstr>
      <vt:lpstr>CÁC THÀNH PHẦN CỦA CHUỖI THỜI GIAN</vt:lpstr>
      <vt:lpstr>CÁC THÀNH PHẦN CỦA CHUỖI THỜI GIAN</vt:lpstr>
      <vt:lpstr>CÁC THÀNH PHẦN CỦA CHUỖI THỜI GIAN</vt:lpstr>
      <vt:lpstr>Các loại mô hình</vt:lpstr>
      <vt:lpstr>Mô hình nhân</vt:lpstr>
      <vt:lpstr>Bảng 11-6: Bảng tính các thành phần của chuỗi CPI</vt:lpstr>
      <vt:lpstr>Bảng 11-7: Bảng tính chỉ số thời vụ các quý cho CPI</vt:lpstr>
      <vt:lpstr>Bảng 11-8: Bảng dự báo theo các quý cho CPI</vt:lpstr>
      <vt:lpstr>Mô hình cộng</vt:lpstr>
      <vt:lpstr>MÔ HÌNH DỰ BÁO SAN MŨ HOLT-WINTERS</vt:lpstr>
      <vt:lpstr>Dự báo chuỗi thời gian có yếu tố xu thế</vt:lpstr>
      <vt:lpstr>MÔ HÌNH DỰ BÁO SAN MŨ HOLT-WINTERS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11 CHUỖI THỜI GIAN LÀM TRƠN VÀ NGOẠI SUY CHUỖI THỜI GIAN</dc:title>
  <dc:creator>K</dc:creator>
  <cp:lastModifiedBy>Nguyen Quang. Dong</cp:lastModifiedBy>
  <cp:revision>57</cp:revision>
  <dcterms:created xsi:type="dcterms:W3CDTF">2012-02-26T16:12:52Z</dcterms:created>
  <dcterms:modified xsi:type="dcterms:W3CDTF">2023-10-01T13:05:51Z</dcterms:modified>
</cp:coreProperties>
</file>