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3"/>
  </p:notesMasterIdLst>
  <p:handoutMasterIdLst>
    <p:handoutMasterId r:id="rId74"/>
  </p:handoutMasterIdLst>
  <p:sldIdLst>
    <p:sldId id="256" r:id="rId2"/>
    <p:sldId id="29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4" r:id="rId11"/>
    <p:sldId id="265" r:id="rId12"/>
    <p:sldId id="293" r:id="rId13"/>
    <p:sldId id="266" r:id="rId14"/>
    <p:sldId id="267" r:id="rId15"/>
    <p:sldId id="268" r:id="rId16"/>
    <p:sldId id="269" r:id="rId17"/>
    <p:sldId id="334" r:id="rId18"/>
    <p:sldId id="333" r:id="rId19"/>
    <p:sldId id="271" r:id="rId20"/>
    <p:sldId id="272" r:id="rId21"/>
    <p:sldId id="274" r:id="rId22"/>
    <p:sldId id="332" r:id="rId23"/>
    <p:sldId id="273" r:id="rId24"/>
    <p:sldId id="275" r:id="rId25"/>
    <p:sldId id="330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9" r:id="rId37"/>
    <p:sldId id="290" r:id="rId38"/>
    <p:sldId id="291" r:id="rId39"/>
    <p:sldId id="288" r:id="rId40"/>
    <p:sldId id="331" r:id="rId41"/>
    <p:sldId id="296" r:id="rId42"/>
    <p:sldId id="297" r:id="rId43"/>
    <p:sldId id="299" r:id="rId44"/>
    <p:sldId id="300" r:id="rId45"/>
    <p:sldId id="301" r:id="rId46"/>
    <p:sldId id="302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</p:sldIdLst>
  <p:sldSz cx="9144000" cy="6858000" type="screen4x3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>
      <p:cViewPr>
        <p:scale>
          <a:sx n="60" d="100"/>
          <a:sy n="60" d="100"/>
        </p:scale>
        <p:origin x="-1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D8C7B75B-EACD-435C-9929-0FF0F84127D7}" type="datetimeFigureOut">
              <a:rPr lang="vi-VN" smtClean="0"/>
              <a:pPr/>
              <a:t>18/11/2023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4C220C1-C14D-4FCA-AB8F-D4BA8F34D6B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6644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67E4972B-0C89-4ED8-94D9-1E92C6C0F5FB}" type="datetimeFigureOut">
              <a:rPr lang="vi-VN" smtClean="0"/>
              <a:pPr/>
              <a:t>18/11/2023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32A4BDED-0B45-473E-9AF4-D393C6B9AC6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77563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BDED-0B45-473E-9AF4-D393C6B9AC61}" type="slidenum">
              <a:rPr lang="vi-VN" smtClean="0"/>
              <a:pPr/>
              <a:t>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193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BDED-0B45-473E-9AF4-D393C6B9AC61}" type="slidenum">
              <a:rPr lang="vi-VN" smtClean="0"/>
              <a:pPr/>
              <a:t>71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932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D982-1F5D-4362-B104-CC1859AE480D}" type="datetime1">
              <a:rPr lang="vi-VN" smtClean="0"/>
              <a:pPr/>
              <a:t>18/11/2023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337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B27A-01B7-4B25-B0D2-19E6CEA192E0}" type="datetime1">
              <a:rPr lang="vi-VN" smtClean="0"/>
              <a:pPr/>
              <a:t>18/11/2023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043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D83-A53E-4176-88EA-B8F04B6F93F8}" type="datetime1">
              <a:rPr lang="vi-VN" smtClean="0"/>
              <a:pPr/>
              <a:t>18/11/2023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043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95F6-CD28-4BAC-A03C-ADB6373A65A2}" type="datetime1">
              <a:rPr lang="vi-VN" smtClean="0"/>
              <a:pPr/>
              <a:t>18/11/2023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720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CD90-7226-44B4-8912-32E8ABF464EC}" type="datetime1">
              <a:rPr lang="vi-VN" smtClean="0"/>
              <a:pPr/>
              <a:t>18/11/2023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14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6498-06D5-44CC-AD06-AF886F059EFF}" type="datetime1">
              <a:rPr lang="vi-VN" smtClean="0"/>
              <a:pPr/>
              <a:t>18/11/2023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9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E69D-250B-4346-9DA5-145EFDA914D4}" type="datetime1">
              <a:rPr lang="vi-VN" smtClean="0"/>
              <a:pPr/>
              <a:t>18/11/2023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533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43C5-E978-4DDD-8685-878AF2A405A2}" type="datetime1">
              <a:rPr lang="vi-VN" smtClean="0"/>
              <a:pPr/>
              <a:t>18/11/2023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559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412A-FC9F-4A40-B563-3A0CEF4247D9}" type="datetime1">
              <a:rPr lang="vi-VN" smtClean="0"/>
              <a:pPr/>
              <a:t>18/11/2023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72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1F7-C69C-4EDD-9DE4-D0AB54741A6A}" type="datetime1">
              <a:rPr lang="vi-VN" smtClean="0"/>
              <a:pPr/>
              <a:t>18/11/2023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525037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4228-6152-4F9D-8908-3D7E24E79031}" type="datetime1">
              <a:rPr lang="vi-VN" smtClean="0"/>
              <a:pPr/>
              <a:t>18/11/2023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382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01F7-C69C-4EDD-9DE4-D0AB54741A6A}" type="datetime1">
              <a:rPr lang="vi-VN" smtClean="0"/>
              <a:pPr/>
              <a:t>18/11/2023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C8A3-8003-4C92-9A1D-857723E5BA6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01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65760"/>
            <a:ext cx="7653864" cy="8648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12</a:t>
            </a:r>
            <a:b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 THỜI GIAN KHÔNG DỪNG</a:t>
            </a:r>
            <a:endPara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628800"/>
            <a:ext cx="8136904" cy="48245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100" b="1" dirty="0"/>
              <a:t>  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Holt - Winter,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Census II X-11;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(ii)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ARIMA, VAR,GARCH…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3460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3460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8025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sz="12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8386" y="6356350"/>
            <a:ext cx="144703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3D4C8A3-8003-4C92-9A1D-857723E5BA60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4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064896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12.2.1.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99592" y="1611439"/>
            <a:ext cx="6768752" cy="456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926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70" y="365126"/>
            <a:ext cx="791718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8" y="1628675"/>
            <a:ext cx="7247923" cy="49686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06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9612" y="128492"/>
            <a:ext cx="8483112" cy="112571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064896" cy="506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174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136525"/>
            <a:ext cx="8238306" cy="70018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975798" cy="540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832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12.2.3. 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(MA)</a:t>
            </a:r>
            <a:b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5" y="1281780"/>
            <a:ext cx="7980915" cy="50745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137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99854" cy="96103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12.2.3. 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(MA)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918648" cy="4994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420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19256" cy="93610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12.2.3. 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(MA)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16</a:t>
            </a:fld>
            <a:endParaRPr lang="vi-VN"/>
          </a:p>
        </p:txBody>
      </p:sp>
      <p:pic>
        <p:nvPicPr>
          <p:cNvPr id="6200" name="Content Placeholder 6199">
            <a:extLst>
              <a:ext uri="{FF2B5EF4-FFF2-40B4-BE49-F238E27FC236}">
                <a16:creationId xmlns:a16="http://schemas.microsoft.com/office/drawing/2014/main" id="{5F322748-58C5-4F39-9807-B28122F3B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188253"/>
            <a:ext cx="6858000" cy="55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5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19256" cy="93610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12.2.3. 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(MA)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17</a:t>
            </a:fld>
            <a:endParaRPr lang="vi-V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E55F32-F2A6-4A06-870F-2A8A3F32A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537374"/>
              </p:ext>
            </p:extLst>
          </p:nvPr>
        </p:nvGraphicFramePr>
        <p:xfrm>
          <a:off x="647538" y="1540018"/>
          <a:ext cx="7524862" cy="49133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190">
                  <a:extLst>
                    <a:ext uri="{9D8B030D-6E8A-4147-A177-3AD203B41FA5}">
                      <a16:colId xmlns:a16="http://schemas.microsoft.com/office/drawing/2014/main" val="128447738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92194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70566378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27488868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997419344"/>
                    </a:ext>
                  </a:extLst>
                </a:gridCol>
              </a:tblGrid>
              <a:tr h="636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Y1=u+0,6*u(-1)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Y2=u-0,6*u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Y3=u+0,6u(-1)     </a:t>
                      </a:r>
                      <a:b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-0,4u(-2)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ctr"/>
                </a:tc>
                <a:extLst>
                  <a:ext uri="{0D108BD9-81ED-4DB2-BD59-A6C34878D82A}">
                    <a16:rowId xmlns:a16="http://schemas.microsoft.com/office/drawing/2014/main" val="2462710115"/>
                  </a:ext>
                </a:extLst>
              </a:tr>
              <a:tr h="279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extLst>
                  <a:ext uri="{0D108BD9-81ED-4DB2-BD59-A6C34878D82A}">
                    <a16:rowId xmlns:a16="http://schemas.microsoft.com/office/drawing/2014/main" val="2847473550"/>
                  </a:ext>
                </a:extLst>
              </a:tr>
              <a:tr h="279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Median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extLst>
                  <a:ext uri="{0D108BD9-81ED-4DB2-BD59-A6C34878D82A}">
                    <a16:rowId xmlns:a16="http://schemas.microsoft.com/office/drawing/2014/main" val="2718706857"/>
                  </a:ext>
                </a:extLst>
              </a:tr>
              <a:tr h="279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Maximum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extLst>
                  <a:ext uri="{0D108BD9-81ED-4DB2-BD59-A6C34878D82A}">
                    <a16:rowId xmlns:a16="http://schemas.microsoft.com/office/drawing/2014/main" val="1450525749"/>
                  </a:ext>
                </a:extLst>
              </a:tr>
              <a:tr h="279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-4.847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-5.854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-4.936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-5.254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extLst>
                  <a:ext uri="{0D108BD9-81ED-4DB2-BD59-A6C34878D82A}">
                    <a16:rowId xmlns:a16="http://schemas.microsoft.com/office/drawing/2014/main" val="4132949823"/>
                  </a:ext>
                </a:extLst>
              </a:tr>
              <a:tr h="279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Std. Dev.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extLst>
                  <a:ext uri="{0D108BD9-81ED-4DB2-BD59-A6C34878D82A}">
                    <a16:rowId xmlns:a16="http://schemas.microsoft.com/office/drawing/2014/main" val="336252016"/>
                  </a:ext>
                </a:extLst>
              </a:tr>
              <a:tr h="279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Skewness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extLst>
                  <a:ext uri="{0D108BD9-81ED-4DB2-BD59-A6C34878D82A}">
                    <a16:rowId xmlns:a16="http://schemas.microsoft.com/office/drawing/2014/main" val="2644636961"/>
                  </a:ext>
                </a:extLst>
              </a:tr>
              <a:tr h="279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Kurtosis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extLst>
                  <a:ext uri="{0D108BD9-81ED-4DB2-BD59-A6C34878D82A}">
                    <a16:rowId xmlns:a16="http://schemas.microsoft.com/office/drawing/2014/main" val="3318438717"/>
                  </a:ext>
                </a:extLst>
              </a:tr>
              <a:tr h="425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Jarque-Bera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extLst>
                  <a:ext uri="{0D108BD9-81ED-4DB2-BD59-A6C34878D82A}">
                    <a16:rowId xmlns:a16="http://schemas.microsoft.com/office/drawing/2014/main" val="3248313048"/>
                  </a:ext>
                </a:extLst>
              </a:tr>
              <a:tr h="279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Probability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extLst>
                  <a:ext uri="{0D108BD9-81ED-4DB2-BD59-A6C34878D82A}">
                    <a16:rowId xmlns:a16="http://schemas.microsoft.com/office/drawing/2014/main" val="3781042793"/>
                  </a:ext>
                </a:extLst>
              </a:tr>
              <a:tr h="279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-93.846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-149.908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-37.785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-112.357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extLst>
                  <a:ext uri="{0D108BD9-81ED-4DB2-BD59-A6C34878D82A}">
                    <a16:rowId xmlns:a16="http://schemas.microsoft.com/office/drawing/2014/main" val="508312318"/>
                  </a:ext>
                </a:extLst>
              </a:tr>
              <a:tr h="425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Sum Sq. Dev.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9973.316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13423.490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13704.340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14977.560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extLst>
                  <a:ext uri="{0D108BD9-81ED-4DB2-BD59-A6C34878D82A}">
                    <a16:rowId xmlns:a16="http://schemas.microsoft.com/office/drawing/2014/main" val="110137181"/>
                  </a:ext>
                </a:extLst>
              </a:tr>
              <a:tr h="279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extLst>
                  <a:ext uri="{0D108BD9-81ED-4DB2-BD59-A6C34878D82A}">
                    <a16:rowId xmlns:a16="http://schemas.microsoft.com/office/drawing/2014/main" val="3496721166"/>
                  </a:ext>
                </a:extLst>
              </a:tr>
              <a:tr h="636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Observations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13" marR="2913" marT="2913" marB="0" anchor="b"/>
                </a:tc>
                <a:extLst>
                  <a:ext uri="{0D108BD9-81ED-4DB2-BD59-A6C34878D82A}">
                    <a16:rowId xmlns:a16="http://schemas.microsoft.com/office/drawing/2014/main" val="28560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5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36524"/>
            <a:ext cx="8651304" cy="113223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12.2.3. 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(MA)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6264695" cy="5112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17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384" cy="80657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12.2.3. 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</a:t>
            </a:r>
            <a:r>
              <a:rPr lang="fr-FR" sz="2800" b="1" dirty="0"/>
              <a:t>)</a:t>
            </a:r>
            <a:endParaRPr lang="vi-VN" sz="2800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28" y="1196752"/>
            <a:ext cx="5554376" cy="50538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497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9618"/>
          </a:xfrm>
        </p:spPr>
        <p:txBody>
          <a:bodyPr>
            <a:normAutofit fontScale="90000"/>
          </a:bodyPr>
          <a:lstStyle/>
          <a:p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b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CHUỖI THỜI GIAN KHÔNG DỪNG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23160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7200" dirty="0">
                <a:solidFill>
                  <a:srgbClr val="000000"/>
                </a:solidFill>
                <a:latin typeface="+mj-lt"/>
              </a:rPr>
              <a:t>Vì sao nghiên cứu chuỗi dừng và không dừng: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vi-VN" sz="7200" dirty="0">
                <a:solidFill>
                  <a:srgbClr val="000000"/>
                </a:solidFill>
                <a:latin typeface="+mj-lt"/>
              </a:rPr>
              <a:t> Với các chuỗi không dừng: cú sốc ảnh hưởng rất dài đến chuỗi và ảnh hưởng lan tỏa đến các biến khác;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vi-VN" sz="7200" dirty="0">
                <a:solidFill>
                  <a:srgbClr val="000000"/>
                </a:solidFill>
                <a:latin typeface="+mj-lt"/>
              </a:rPr>
              <a:t> H</a:t>
            </a:r>
            <a:r>
              <a:rPr lang="en-US" sz="7200" dirty="0" err="1">
                <a:solidFill>
                  <a:srgbClr val="000000"/>
                </a:solidFill>
                <a:latin typeface="+mj-lt"/>
              </a:rPr>
              <a:t>ồi</a:t>
            </a:r>
            <a:r>
              <a:rPr lang="en-US" sz="7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+mj-lt"/>
              </a:rPr>
              <a:t>quy</a:t>
            </a:r>
            <a:r>
              <a:rPr lang="en-US" sz="7200" dirty="0">
                <a:solidFill>
                  <a:srgbClr val="000000"/>
                </a:solidFill>
                <a:latin typeface="+mj-lt"/>
              </a:rPr>
              <a:t> h</a:t>
            </a:r>
            <a:r>
              <a:rPr lang="vi-VN" sz="7200" dirty="0">
                <a:solidFill>
                  <a:srgbClr val="000000"/>
                </a:solidFill>
                <a:latin typeface="+mj-lt"/>
              </a:rPr>
              <a:t>ai chuỗi không dừng</a:t>
            </a:r>
            <a:r>
              <a:rPr lang="en-US" sz="7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7200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vi-VN" sz="7200" dirty="0">
                <a:solidFill>
                  <a:srgbClr val="000000"/>
                </a:solidFill>
                <a:latin typeface="+mj-lt"/>
              </a:rPr>
              <a:t> có thể kết quả giả mạo;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vi-VN" sz="7200" dirty="0">
                <a:solidFill>
                  <a:srgbClr val="000000"/>
                </a:solidFill>
                <a:latin typeface="+mj-lt"/>
              </a:rPr>
              <a:t>Các giả thiết OLS không thỏa mãn nếu hồi quy các chuỗi không dừng,</a:t>
            </a:r>
          </a:p>
          <a:p>
            <a:pPr>
              <a:lnSpc>
                <a:spcPct val="150000"/>
              </a:lnSpc>
            </a:pPr>
            <a:r>
              <a:rPr lang="vi-VN" sz="7200" dirty="0">
                <a:solidFill>
                  <a:srgbClr val="000000"/>
                </a:solidFill>
                <a:latin typeface="+mj-lt"/>
              </a:rPr>
              <a:t>Cung cấp các quan điểm mới về kỳ vọng, phươg sai: chúng có thể thay đổi theo thời gian!</a:t>
            </a:r>
          </a:p>
          <a:p>
            <a:pPr>
              <a:lnSpc>
                <a:spcPct val="150000"/>
              </a:lnSpc>
            </a:pPr>
            <a:r>
              <a:rPr lang="vi-VN" sz="7200" dirty="0">
                <a:solidFill>
                  <a:srgbClr val="000000"/>
                </a:solidFill>
                <a:latin typeface="+mj-lt"/>
              </a:rPr>
              <a:t>Các giải pháp kỹ thuật để phân tích, đưa một chuỗi không dừng về một chuỗi dừng.</a:t>
            </a:r>
          </a:p>
          <a:p>
            <a:pPr>
              <a:lnSpc>
                <a:spcPct val="150000"/>
              </a:lnSpc>
            </a:pPr>
            <a:r>
              <a:rPr lang="vi-VN" sz="7200" dirty="0">
                <a:solidFill>
                  <a:srgbClr val="000000"/>
                </a:solidFill>
                <a:latin typeface="+mj-lt"/>
              </a:rPr>
              <a:t>Kiểm định tính dừng, đồng tích hợp là phát kiến mới của kinh tế học hiện đại cuối thế kỷ 20.</a:t>
            </a:r>
            <a:r>
              <a:rPr lang="en-US" sz="7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Robert F Engle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Clive W J Granger -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thưởng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Nobel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2003 -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khác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D.A. </a:t>
            </a:r>
            <a:r>
              <a:rPr lang="vi-VN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Dickey, W.A. Fuller, 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G.E.P Box, G.M. Jenkins,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Soren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Jonhansen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7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313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992888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12.2.3. 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(MA)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412777"/>
            <a:ext cx="7488832" cy="5184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3847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490066"/>
          </a:xfrm>
        </p:spPr>
        <p:txBody>
          <a:bodyPr>
            <a:normAutofit fontScale="90000"/>
          </a:bodyPr>
          <a:lstStyle/>
          <a:p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12.2.4. Quá trình tự hồi quy (AR - Autoregressive Process)</a:t>
            </a:r>
            <a:r>
              <a:rPr lang="pt-BR" sz="2400" b="1" dirty="0"/>
              <a:t> </a:t>
            </a:r>
            <a:br>
              <a:rPr lang="vi-VN" sz="9600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21</a:t>
            </a:fld>
            <a:endParaRPr lang="vi-VN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A046BE1-A120-4457-A435-5E0FDA892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36" y="887843"/>
            <a:ext cx="8427961" cy="542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62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304"/>
            <a:ext cx="7859216" cy="490066"/>
          </a:xfrm>
        </p:spPr>
        <p:txBody>
          <a:bodyPr>
            <a:normAutofit fontScale="90000"/>
          </a:bodyPr>
          <a:lstStyle/>
          <a:p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12.2.4. Quá trình tự hồi quy (AR - Autoregressive Process)</a:t>
            </a:r>
            <a:r>
              <a:rPr lang="pt-BR" sz="2400" b="1" dirty="0"/>
              <a:t> </a:t>
            </a:r>
            <a:br>
              <a:rPr lang="vi-VN" sz="9600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22</a:t>
            </a:fld>
            <a:endParaRPr lang="vi-VN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02ADBED-417F-436E-8733-D99BE6199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597" y="1177175"/>
            <a:ext cx="7687383" cy="513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59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 fontScale="90000"/>
          </a:bodyPr>
          <a:lstStyle/>
          <a:p>
            <a:br>
              <a:rPr lang="en-US" sz="2800" b="1" dirty="0"/>
            </a:br>
            <a:r>
              <a:rPr lang="en-US" sz="2800" b="1" dirty="0"/>
              <a:t>12.2. MỘT SỐ QUÁ TRÌNH NGẪU NHIÊN GIẢN ĐƠN</a:t>
            </a:r>
            <a:br>
              <a:rPr lang="en-US" sz="2800" b="1" dirty="0"/>
            </a:br>
            <a:r>
              <a:rPr lang="pt-BR" sz="2400" b="1" dirty="0"/>
              <a:t>12.2.4. Quá trình tự hồi quy (AR - Autoregressive Process)</a:t>
            </a:r>
            <a:br>
              <a:rPr lang="en-US" sz="4800" b="1" dirty="0"/>
            </a:br>
            <a:endParaRPr lang="vi-V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030709" cy="5112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23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58039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304"/>
            <a:ext cx="7859216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12.2. MỘT SỐ QUÁ TRÌNH NGẪU NHIÊN GIẢN ĐƠN</a:t>
            </a:r>
            <a:br>
              <a:rPr lang="en-US" sz="2800" b="1" dirty="0"/>
            </a:br>
            <a:r>
              <a:rPr lang="pt-BR" sz="2800" b="1" dirty="0"/>
              <a:t>12.2.4. Quá trình tự hồi quy (AR - Autoregressive Process)</a:t>
            </a:r>
            <a:endParaRPr lang="vi-VN" sz="28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9539"/>
            <a:ext cx="7859216" cy="5016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3012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12.2. MỘT SỐ QUÁ TRÌNH NGẪU NHIÊN GIẢN ĐƠN</a:t>
            </a:r>
            <a:br>
              <a:rPr lang="en-US" sz="2800" b="1" dirty="0"/>
            </a:br>
            <a:r>
              <a:rPr lang="pt-BR" sz="2800" b="1" dirty="0"/>
              <a:t>12.2.4. Quá trình tự hồi quy (AR - Autoregressive Process)</a:t>
            </a:r>
            <a:endParaRPr lang="vi-VN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273728"/>
            <a:ext cx="7200799" cy="517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143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12.2.4. Quá trình tự hồi quy (AR - Autoregressive Process)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364458"/>
            <a:ext cx="7749918" cy="498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5154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92088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12.2.4. Quá trình tự hồi quy (AR - Autoregressive Process)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38718"/>
            <a:ext cx="6423768" cy="471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5627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7920880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12.2. MỘT SỐ QUÁ TRÌNH NGẪU NHIÊN GIẢN ĐƠN</a:t>
            </a:r>
            <a:br>
              <a:rPr lang="en-US" sz="2800" b="1" dirty="0"/>
            </a:br>
            <a:r>
              <a:rPr lang="pt-BR" sz="2800" b="1" dirty="0"/>
              <a:t>12.2.4. Quá trình tự hồi quy (AR - Autoregressive Process)</a:t>
            </a:r>
            <a:endParaRPr lang="vi-VN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727963"/>
            <a:ext cx="6624736" cy="475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6191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12.2.4. Quá trình tự hồi quy (AR - Autoregressive Process)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484784"/>
            <a:ext cx="7344816" cy="509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159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850106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12.1. QUÁ TRÌNH NGẪU NHIÊN DỪNG</a:t>
            </a:r>
            <a:b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VÀ KHÔNG DỪNG</a:t>
            </a:r>
            <a:endParaRPr lang="vi-VN" sz="2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268760"/>
            <a:ext cx="7032590" cy="48574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4987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87208" cy="1143000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12.2.5. Quá trình trung bình trượt tự hồi quy        (ARMA – Autoregressive Moving Average Process)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43668"/>
            <a:ext cx="698477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30</a:t>
            </a:fld>
            <a:endParaRPr lang="vi-V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12.2.5. Quá trình trung bình trượt tự hồi quy  (ARMA – Autoregressive Moving Average Process)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27" y="1659194"/>
            <a:ext cx="7149141" cy="490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4050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12.2.5. Quá trình trung bình trượt tự hồi quy        (ARMA – Autoregressive Moving Average Process)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825625"/>
            <a:ext cx="669674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8793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12.2.6.  Dự báo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4" y="1556792"/>
            <a:ext cx="7412090" cy="321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33</a:t>
            </a:fld>
            <a:endParaRPr lang="vi-V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12.2.6.  Dự báo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22746"/>
            <a:ext cx="7080538" cy="5030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34</a:t>
            </a:fld>
            <a:endParaRPr lang="vi-V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12.2.6.  Dự báo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3123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35</a:t>
            </a:fld>
            <a:endParaRPr lang="vi-V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en-US" sz="2800" b="1" dirty="0"/>
              <a:t>12.2. MỘT SỐ QUÁ TRÌNH NGẪU NHIÊN GIẢN ĐƠN</a:t>
            </a:r>
            <a:br>
              <a:rPr lang="en-US" sz="2800" b="1" dirty="0"/>
            </a:br>
            <a:r>
              <a:rPr lang="pt-BR" sz="2800" b="1" dirty="0"/>
              <a:t>12.2.6.  Dự báo</a:t>
            </a:r>
            <a:endParaRPr lang="vi-VN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13124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36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1479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en-US" sz="2800" b="1" dirty="0"/>
              <a:t>12.2. MỘT SỐ QUÁ TRÌNH NGẪU NHIÊN GIẢN ĐƠN</a:t>
            </a:r>
            <a:br>
              <a:rPr lang="en-US" sz="2800" b="1" dirty="0"/>
            </a:br>
            <a:r>
              <a:rPr lang="pt-BR" sz="2800" b="1" dirty="0"/>
              <a:t>12.2.6.  Dự báo</a:t>
            </a:r>
            <a:endParaRPr lang="vi-VN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30361"/>
            <a:ext cx="7632288" cy="482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37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4624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12.2.6.  Quá trình trung bình trượt đồng tích hợp tự hồi quy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" y="1840041"/>
            <a:ext cx="778006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38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428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06090"/>
          </a:xfrm>
        </p:spPr>
        <p:txBody>
          <a:bodyPr>
            <a:normAutofit fontScale="90000"/>
          </a:bodyPr>
          <a:lstStyle/>
          <a:p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12.3. KIỂM ĐỊNH NGHIỆM ĐƠN VỊ</a:t>
            </a:r>
            <a:r>
              <a:rPr lang="nb-NO" sz="3200" b="1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r>
              <a:rPr lang="vi-VN" b="1" dirty="0"/>
              <a:t>Ý nghĩa</a:t>
            </a:r>
            <a:r>
              <a:rPr lang="vi-VN" dirty="0"/>
              <a:t>: </a:t>
            </a:r>
          </a:p>
          <a:p>
            <a:pPr marL="114300" indent="0">
              <a:buNone/>
            </a:pPr>
            <a:r>
              <a:rPr lang="vi-VN" dirty="0"/>
              <a:t>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Kiểm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định đơn 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Root 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thể kết luận chuỗi có tuân theo bước ngẫu nhiên hay không?</a:t>
            </a:r>
          </a:p>
          <a:p>
            <a:pPr marL="11430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Root 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phát hiện của kinh tế học hiện đại những năm 80 thế kỷ 20. </a:t>
            </a:r>
          </a:p>
          <a:p>
            <a:pPr marL="11430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Các trang web, các bài báo về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Root Test: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39</a:t>
            </a:fld>
            <a:endParaRPr lang="vi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9618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12.1. QUÁ TRÌNH NGẪU NHIÊN DỪNG</a:t>
            </a:r>
            <a:b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VÀ KHÔNG DỪNG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666960"/>
            <a:ext cx="6408712" cy="4066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3293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50" y="274638"/>
            <a:ext cx="8131065" cy="706090"/>
          </a:xfrm>
        </p:spPr>
        <p:txBody>
          <a:bodyPr anchor="t">
            <a:normAutofit fontScale="90000"/>
          </a:bodyPr>
          <a:lstStyle/>
          <a:p>
            <a: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12.3. KIỂM ĐỊNH NGHIỆM ĐƠN VỊ (Unit Root Test)</a:t>
            </a:r>
            <a:b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12.3.1. Kiểm định Dickey-Fuller</a:t>
            </a:r>
            <a:b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40</a:t>
            </a:fld>
            <a:endParaRPr lang="vi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9B39C-C246-4BFD-8252-B1F5A6331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1" y="1243984"/>
            <a:ext cx="7776863" cy="533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86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>
            <a:normAutofit fontScale="90000"/>
          </a:bodyPr>
          <a:lstStyle/>
          <a:p>
            <a: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12.3. KIỂM ĐỊNH NGHIỆM ĐƠN VỊ (Unit Root Test)</a:t>
            </a:r>
            <a:b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12.3.1. Kiểm định Dickey-Fuller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7522"/>
            <a:ext cx="7416824" cy="5116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41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5843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7"/>
            <a:ext cx="8064896" cy="1146389"/>
          </a:xfrm>
        </p:spPr>
        <p:txBody>
          <a:bodyPr>
            <a:normAutofit fontScale="90000"/>
          </a:bodyPr>
          <a:lstStyle/>
          <a:p>
            <a: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12.3. KIỂM ĐỊNH NGHIỆM ĐƠN VỊ (Unit Root Test)</a:t>
            </a:r>
            <a:b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12.3.1. Kiểm định Dickey-Fuller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669384"/>
            <a:ext cx="5955372" cy="491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42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3384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7787208" cy="1008112"/>
          </a:xfrm>
        </p:spPr>
        <p:txBody>
          <a:bodyPr>
            <a:normAutofit fontScale="90000"/>
          </a:bodyPr>
          <a:lstStyle/>
          <a:p>
            <a: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12.3. KIỂM ĐỊNH NGHIỆM ĐƠN VỊ (Unit Root Test)</a:t>
            </a:r>
            <a:b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12.3.1. Kiểm định Dickey-Fuller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6912768" cy="56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43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4935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 fontScale="90000"/>
          </a:bodyPr>
          <a:lstStyle/>
          <a:p>
            <a: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12.3. KIỂM ĐỊNH NGHIỆM ĐƠN VỊ (Unit Root Test)</a:t>
            </a:r>
            <a:b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12.3.1. Kiểm định Dickey-Fuller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20110"/>
            <a:ext cx="7200800" cy="5281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44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7454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992888" cy="850106"/>
          </a:xfrm>
        </p:spPr>
        <p:txBody>
          <a:bodyPr>
            <a:normAutofit fontScale="90000"/>
          </a:bodyPr>
          <a:lstStyle/>
          <a:p>
            <a:r>
              <a:rPr lang="nb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12.3. KIỂM ĐỊNH NGHIỆM ĐƠN VỊ (Unit Root Test)</a:t>
            </a:r>
            <a:b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12.3.2.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Phillips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(PP)</a:t>
            </a:r>
            <a:b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1"/>
            <a:ext cx="7623386" cy="523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45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1577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12.4. HÀM TỰ TƯƠNG QUAN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chuõi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AR(p) 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MA(q) 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q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ARMA(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AR(p), MA(q), ARMA(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46</a:t>
            </a:fld>
            <a:endParaRPr lang="vi-V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94122"/>
          </a:xfrm>
        </p:spPr>
        <p:txBody>
          <a:bodyPr>
            <a:norm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12.4. HÀM TỰ TƯƠNG QUAN</a:t>
            </a: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12.4.1.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81" y="1312947"/>
            <a:ext cx="6625647" cy="5140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47</a:t>
            </a:fld>
            <a:endParaRPr lang="vi-V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12.4. HÀM TỰ TƯƠNG QUAN</a:t>
            </a:r>
            <a:b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12.4.1.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217406" cy="424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48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5757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/>
              <a:t>12.4. HÀM TỰ TƯƠNG QUAN</a:t>
            </a:r>
            <a:br>
              <a:rPr lang="fr-FR" sz="2800" b="1" dirty="0"/>
            </a:br>
            <a:r>
              <a:rPr lang="fr-FR" sz="2800" b="1" dirty="0"/>
              <a:t> 12.4.1. </a:t>
            </a:r>
            <a:r>
              <a:rPr lang="fr-FR" sz="2800" b="1" dirty="0" err="1"/>
              <a:t>Hàm</a:t>
            </a:r>
            <a:r>
              <a:rPr lang="fr-FR" sz="2800" b="1" dirty="0"/>
              <a:t> </a:t>
            </a:r>
            <a:r>
              <a:rPr lang="fr-FR" sz="2800" b="1" dirty="0" err="1"/>
              <a:t>hiệp</a:t>
            </a:r>
            <a:r>
              <a:rPr lang="fr-FR" sz="2800" b="1" dirty="0"/>
              <a:t> </a:t>
            </a:r>
            <a:r>
              <a:rPr lang="fr-FR" sz="2800" b="1" dirty="0" err="1"/>
              <a:t>phương</a:t>
            </a:r>
            <a:r>
              <a:rPr lang="fr-FR" sz="2800" b="1" dirty="0"/>
              <a:t> </a:t>
            </a:r>
            <a:r>
              <a:rPr lang="fr-FR" sz="2800" b="1" dirty="0" err="1"/>
              <a:t>sai</a:t>
            </a:r>
            <a:r>
              <a:rPr lang="fr-FR" sz="2800" b="1" dirty="0"/>
              <a:t> </a:t>
            </a:r>
            <a:r>
              <a:rPr lang="fr-FR" sz="2800" b="1" dirty="0" err="1"/>
              <a:t>và</a:t>
            </a:r>
            <a:r>
              <a:rPr lang="fr-FR" sz="2800" b="1" dirty="0"/>
              <a:t> </a:t>
            </a:r>
            <a:r>
              <a:rPr lang="fr-FR" sz="2800" b="1" dirty="0" err="1"/>
              <a:t>tự</a:t>
            </a:r>
            <a:r>
              <a:rPr lang="fr-FR" sz="2800" b="1" dirty="0"/>
              <a:t> </a:t>
            </a:r>
            <a:r>
              <a:rPr lang="fr-FR" sz="2800" b="1" dirty="0" err="1"/>
              <a:t>tương</a:t>
            </a:r>
            <a:r>
              <a:rPr lang="fr-FR" sz="2800" b="1" dirty="0"/>
              <a:t> </a:t>
            </a:r>
            <a:r>
              <a:rPr lang="fr-FR" sz="2800" b="1" dirty="0" err="1"/>
              <a:t>quan</a:t>
            </a:r>
            <a:endParaRPr lang="vi-VN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468035" cy="414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49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87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12.1. QUÁ TRÌNH NGẪU NHIÊN DỪNG</a:t>
            </a:r>
            <a:b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VÀ KHÔNG DỪNG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354" y="1556792"/>
            <a:ext cx="6694981" cy="48607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69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/>
              <a:t>12.4. HÀM TỰ TƯƠNG QUAN</a:t>
            </a:r>
            <a:br>
              <a:rPr lang="fr-FR" sz="2800" b="1" dirty="0"/>
            </a:br>
            <a:r>
              <a:rPr lang="en-US" sz="2800" b="1" dirty="0"/>
              <a:t>12.4.2. </a:t>
            </a:r>
            <a:r>
              <a:rPr lang="en-US" sz="2800" b="1" dirty="0" err="1"/>
              <a:t>Hàm</a:t>
            </a:r>
            <a:r>
              <a:rPr lang="en-US" sz="2800" b="1" dirty="0"/>
              <a:t> </a:t>
            </a:r>
            <a:r>
              <a:rPr lang="en-US" sz="2800" b="1" dirty="0" err="1"/>
              <a:t>tương</a:t>
            </a:r>
            <a:r>
              <a:rPr lang="en-US" sz="2800" b="1" dirty="0"/>
              <a:t> </a:t>
            </a:r>
            <a:r>
              <a:rPr lang="en-US" sz="2800" b="1" dirty="0" err="1"/>
              <a:t>quan</a:t>
            </a:r>
            <a:r>
              <a:rPr lang="en-US" sz="2800" b="1" dirty="0"/>
              <a:t> </a:t>
            </a:r>
            <a:r>
              <a:rPr lang="en-US" sz="2800" b="1" dirty="0" err="1"/>
              <a:t>riêng</a:t>
            </a:r>
            <a:endParaRPr lang="vi-VN" sz="28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83" y="1556792"/>
            <a:ext cx="7822125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50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62378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12.4. HÀM TỰ TƯƠNG QUAN</a:t>
            </a:r>
            <a:b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12.4.2.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55514"/>
            <a:ext cx="7355407" cy="465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51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38291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12.4. HÀM TỰ TƯƠNG QUAN</a:t>
            </a:r>
            <a:b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12.4.2.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14066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52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6237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>
            <a:normAutofit fontScale="90000"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12.4. HÀM TỰ TƯƠNG QUAN</a:t>
            </a:r>
            <a:b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12.4.3.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ACF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PACF  </a:t>
            </a:r>
            <a:b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0567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53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117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12.4. HÀM TỰ TƯƠNG QUAN</a:t>
            </a: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12.4.3.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PACF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712986"/>
            <a:ext cx="7560840" cy="47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54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4830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652305"/>
            <a:ext cx="6840760" cy="485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55</a:t>
            </a:fld>
            <a:endParaRPr lang="vi-V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0358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5355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576859"/>
            <a:ext cx="6768752" cy="49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56</a:t>
            </a:fld>
            <a:endParaRPr lang="vi-V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0358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552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57</a:t>
            </a:fld>
            <a:endParaRPr lang="vi-V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0358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DFB6A-845D-4E09-939C-1126C293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75" y="1572768"/>
            <a:ext cx="6706157" cy="43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956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97881"/>
            <a:ext cx="6120680" cy="524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58</a:t>
            </a:fld>
            <a:endParaRPr lang="vi-VN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0358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662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5946"/>
            <a:ext cx="7416824" cy="497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59</a:t>
            </a:fld>
            <a:endParaRPr lang="vi-V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0358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56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12.1. QUÁ TRÌNH NGẪU NHIÊN DỪNG</a:t>
            </a:r>
            <a:b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VÀ KHÔNG DỪNG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704856" cy="5159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52274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6172"/>
            <a:ext cx="6768752" cy="4847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60</a:t>
            </a:fld>
            <a:endParaRPr lang="vi-V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0358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409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715609"/>
            <a:ext cx="6192688" cy="504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61</a:t>
            </a:fld>
            <a:endParaRPr lang="vi-VN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0358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4845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7525"/>
            <a:ext cx="8712968" cy="112123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12.5 </a:t>
            </a:r>
          </a:p>
          <a:p>
            <a:pPr marL="114300" indent="0">
              <a:buNone/>
            </a:pPr>
            <a:r>
              <a:rPr lang="fr-FR" b="1" dirty="0"/>
              <a:t> </a:t>
            </a:r>
            <a:r>
              <a:rPr lang="fr-FR" b="1" dirty="0" err="1"/>
              <a:t>Hình</a:t>
            </a:r>
            <a:r>
              <a:rPr lang="fr-FR" b="1" dirty="0"/>
              <a:t> 12-10: </a:t>
            </a:r>
            <a:r>
              <a:rPr lang="fr-FR" b="1" dirty="0" err="1"/>
              <a:t>Lược</a:t>
            </a:r>
            <a:r>
              <a:rPr lang="fr-FR" b="1" dirty="0"/>
              <a:t> </a:t>
            </a:r>
            <a:r>
              <a:rPr lang="fr-FR" b="1" dirty="0" err="1"/>
              <a:t>đồ</a:t>
            </a:r>
            <a:r>
              <a:rPr lang="fr-FR" b="1" dirty="0"/>
              <a:t> </a:t>
            </a:r>
            <a:r>
              <a:rPr lang="fr-FR" b="1" dirty="0" err="1"/>
              <a:t>tương</a:t>
            </a:r>
            <a:r>
              <a:rPr lang="fr-FR" b="1" dirty="0"/>
              <a:t> </a:t>
            </a:r>
            <a:r>
              <a:rPr lang="fr-FR" b="1" dirty="0" err="1"/>
              <a:t>quan</a:t>
            </a:r>
            <a:r>
              <a:rPr lang="fr-FR" b="1" dirty="0"/>
              <a:t> ACF </a:t>
            </a:r>
            <a:r>
              <a:rPr lang="fr-FR" b="1" dirty="0" err="1"/>
              <a:t>và</a:t>
            </a:r>
            <a:r>
              <a:rPr lang="fr-FR" b="1" dirty="0"/>
              <a:t> PACF </a:t>
            </a:r>
            <a:r>
              <a:rPr lang="fr-FR" b="1" dirty="0" err="1"/>
              <a:t>của</a:t>
            </a:r>
            <a:r>
              <a:rPr lang="fr-FR" b="1" dirty="0"/>
              <a:t> CPI</a:t>
            </a:r>
            <a:endParaRPr lang="vi-VN" dirty="0"/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62</a:t>
            </a:fld>
            <a:endParaRPr lang="vi-V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48072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4127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>
            <a:no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12.5. CHUỖI KHÔNG DỪNG VÀ MÔ HÌNH HỒI QUY CỔ ĐIỂN</a:t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53641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46070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12.5. CHUỖI KHÔNG DỪNG VÀ MÔ HÌNH HỒI QUY CỔ ĐIỂN</a:t>
            </a:r>
            <a:endParaRPr lang="vi-VN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41682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22985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12.6. HỒI QUY GIẢ MẠO</a:t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64" y="988710"/>
            <a:ext cx="7319173" cy="524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75765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12.6. HỒI QUY GIẢ MẠO</a:t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1" y="1052736"/>
            <a:ext cx="763502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61093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12.7. DỪNG XU THẾ, DỪNG SAI PHÂN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mạo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khi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phi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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u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ADF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là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+ u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(trend-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stationary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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Y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u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(difference-stationary process).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67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82277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0" y="365126"/>
            <a:ext cx="7884530" cy="1325563"/>
          </a:xfrm>
        </p:spPr>
        <p:txBody>
          <a:bodyPr/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12.7. KIỂM ĐỊNH HỒI QUY ĐỒNG LIÊN </a:t>
            </a:r>
            <a:b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12.7.1.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93608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fr-F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</a:t>
            </a:r>
            <a:r>
              <a:rPr lang="fr-FR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d-1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1430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</a:t>
            </a:r>
            <a:r>
              <a:rPr lang="fr-FR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là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khi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I(d).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= 0,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; d=1,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là I(1)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fr-FR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fr-FR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fr-FR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fr-FR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fr-FR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co-intergration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khử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68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0308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46" y="188640"/>
            <a:ext cx="7896104" cy="1325563"/>
          </a:xfrm>
        </p:spPr>
        <p:txBody>
          <a:bodyPr>
            <a:norm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12.7. KIỂM ĐỊNH HỒI QUY ĐỒNG TÍCH HỢP </a:t>
            </a: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12.7.2.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Engle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-Granger 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191822" cy="52565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Engle-Granger: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Granger (1987)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EG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AEG 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 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 là e</a:t>
            </a:r>
            <a:r>
              <a:rPr lang="fr-F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EG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-0,178e</a:t>
            </a:r>
            <a:r>
              <a:rPr lang="fr-F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</a:p>
          <a:p>
            <a:pPr marL="1143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(t) =  (-1,583); R</a:t>
            </a:r>
            <a:r>
              <a:rPr lang="fr-F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0,068.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 ở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1%, 5%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10%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là: -2,5899; -1,943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-1.6177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7),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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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1,583.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69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841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710" y="128329"/>
            <a:ext cx="7914566" cy="1068423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12.1. QUÁ TRÌNH NGẪU NHIÊN DỪNG</a:t>
            </a:r>
            <a:b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VÀ KHÔNG DỪNG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064896" cy="4538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64016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12.7. KIỂM ĐỊNH HỒI QUY ĐỒNG LIÊN</a:t>
            </a: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12.7.3.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CRDW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Cointegrating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Durbin-Watson)</a:t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90689"/>
            <a:ext cx="7886700" cy="466566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Bhargava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 = 0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 &gt; 0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1%, 5%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10%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0,511; 0,388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0,322. 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Durbin-Watson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LY,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= 0,365.  LC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10%.   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70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39508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12.8. MÔ HÌNH HIỆU CHỈNH SAI SỐ ECM (ERROR CORECTION MODEL)</a:t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6752"/>
            <a:ext cx="8371907" cy="544021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 – I(1),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I(0).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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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(12.8.1)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(12.8.1)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ECM.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LC, 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I(1),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CRDW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10%,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 +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OLS,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D(LC) = 1.253313802*D(LY) - 0.1763358593*EC(-1) 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(t)     =    (10,85)	                    (-1,54)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0,70; d= 1,094.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71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485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12.1. QUÁ TRÌNH NGẪU NHIÊN DỪNG</a:t>
            </a:r>
            <a:b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VÀ KHÔNG DỪNG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614" y="1412776"/>
            <a:ext cx="7886700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074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70" y="365126"/>
            <a:ext cx="791718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12.2. MỘT SỐ QUÁ TRÌNH NGẪU NHIÊN GIẢN ĐƠN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8A3-8003-4C92-9A1D-857723E5BA60}" type="slidenum">
              <a:rPr lang="vi-VN" smtClean="0"/>
              <a:pPr/>
              <a:t>9</a:t>
            </a:fld>
            <a:endParaRPr lang="vi-V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393783"/>
            <a:ext cx="7632848" cy="4915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46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</TotalTime>
  <Words>2593</Words>
  <Application>Microsoft Office PowerPoint</Application>
  <PresentationFormat>On-screen Show (4:3)</PresentationFormat>
  <Paragraphs>270</Paragraphs>
  <Slides>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Times New Roman</vt:lpstr>
      <vt:lpstr>Wingdings</vt:lpstr>
      <vt:lpstr>Office Theme</vt:lpstr>
      <vt:lpstr>Chương 12 CHUỖI THỜI GIAN KHÔNG DỪNG</vt:lpstr>
      <vt:lpstr>Chương 12 CHUỖI THỜI GIAN KHÔNG DỪNG </vt:lpstr>
      <vt:lpstr>12.1. QUÁ TRÌNH NGẪU NHIÊN DỪNG  VÀ KHÔNG DỪNG</vt:lpstr>
      <vt:lpstr>12.1. QUÁ TRÌNH NGẪU NHIÊN DỪNG  VÀ KHÔNG DỪNG</vt:lpstr>
      <vt:lpstr>12.1. QUÁ TRÌNH NGẪU NHIÊN DỪNG  VÀ KHÔNG DỪNG</vt:lpstr>
      <vt:lpstr>12.1. QUÁ TRÌNH NGẪU NHIÊN DỪNG  VÀ KHÔNG DỪNG</vt:lpstr>
      <vt:lpstr>12.1. QUÁ TRÌNH NGẪU NHIÊN DỪNG  VÀ KHÔNG DỪNG</vt:lpstr>
      <vt:lpstr>12.1. QUÁ TRÌNH NGẪU NHIÊN DỪNG  VÀ KHÔNG DỪNG</vt:lpstr>
      <vt:lpstr>12.2. MỘT SỐ QUÁ TRÌNH NGẪU NHIÊN GIẢN ĐƠN</vt:lpstr>
      <vt:lpstr>12.2. MỘT SỐ QUÁ TRÌNH NGẪU NHIÊN GIẢN ĐƠN 12.2.1. Nhiễu trắng</vt:lpstr>
      <vt:lpstr>12.2. MỘT SỐ QUÁ TRÌNH NGẪU NHIÊN GIẢN ĐƠN</vt:lpstr>
      <vt:lpstr>12.2. MỘT SỐ QUÁ TRÌNH NGẪU NHIÊN GIẢN ĐƠN 12.2.2. Bước ngẫu nhiên</vt:lpstr>
      <vt:lpstr>12.2. MỘT SỐ QUÁ TRÌNH NGẪU NHIÊN GIẢN ĐƠN</vt:lpstr>
      <vt:lpstr>12.2. MỘT SỐ QUÁ TRÌNH NGẪU NHIÊN GIẢN ĐƠN  12.2.3.  Quá trình trung bình trượt (MA) </vt:lpstr>
      <vt:lpstr>12.2. MỘT SỐ QUÁ TRÌNH NGẪU NHIÊN GIẢN ĐƠN  12.2.3.  Quá trình trung bình trượt (MA)</vt:lpstr>
      <vt:lpstr>12.2. MỘT SỐ QUÁ TRÌNH NGẪU NHIÊN GIẢN ĐƠN  12.2.3.  Quá trình trung bình trượt (MA)</vt:lpstr>
      <vt:lpstr>12.2. MỘT SỐ QUÁ TRÌNH NGẪU NHIÊN GIẢN ĐƠN  12.2.3.  Quá trình trung bình trượt (MA)</vt:lpstr>
      <vt:lpstr>12.2. MỘT SỐ QUÁ TRÌNH NGẪU NHIÊN GIẢN ĐƠN  12.2.3.  Quá trình trung bình trượt (MA)</vt:lpstr>
      <vt:lpstr>12.2. MỘT SỐ QUÁ TRÌNH NGẪU NHIÊN GIẢN ĐƠN  12.2.3.  Quá trình trung bình trượt (MA)</vt:lpstr>
      <vt:lpstr>12.2. MỘT SỐ QUÁ TRÌNH NGẪU NHIÊN GIẢN ĐƠN  12.2.3.  Quá trình trung bình trượt (MA)</vt:lpstr>
      <vt:lpstr> 12.2. MỘT SỐ QUÁ TRÌNH NGẪU NHIÊN GIẢN ĐƠN 12.2.4. Quá trình tự hồi quy (AR - Autoregressive Process)  </vt:lpstr>
      <vt:lpstr> 12.2. MỘT SỐ QUÁ TRÌNH NGẪU NHIÊN GIẢN ĐƠN 12.2.4. Quá trình tự hồi quy (AR - Autoregressive Process)  </vt:lpstr>
      <vt:lpstr> 12.2. MỘT SỐ QUÁ TRÌNH NGẪU NHIÊN GIẢN ĐƠN 12.2.4. Quá trình tự hồi quy (AR - Autoregressive Process) </vt:lpstr>
      <vt:lpstr>12.2. MỘT SỐ QUÁ TRÌNH NGẪU NHIÊN GIẢN ĐƠN 12.2.4. Quá trình tự hồi quy (AR - Autoregressive Process)</vt:lpstr>
      <vt:lpstr>12.2. MỘT SỐ QUÁ TRÌNH NGẪU NHIÊN GIẢN ĐƠN 12.2.4. Quá trình tự hồi quy (AR - Autoregressive Process)</vt:lpstr>
      <vt:lpstr>12.2. MỘT SỐ QUÁ TRÌNH NGẪU NHIÊN GIẢN ĐƠN 12.2.4. Quá trình tự hồi quy (AR - Autoregressive Process)</vt:lpstr>
      <vt:lpstr>12.2. MỘT SỐ QUÁ TRÌNH NGẪU NHIÊN GIẢN ĐƠN 12.2.4. Quá trình tự hồi quy (AR - Autoregressive Process)</vt:lpstr>
      <vt:lpstr>12.2. MỘT SỐ QUÁ TRÌNH NGẪU NHIÊN GIẢN ĐƠN 12.2.4. Quá trình tự hồi quy (AR - Autoregressive Process)</vt:lpstr>
      <vt:lpstr>12.2. MỘT SỐ QUÁ TRÌNH NGẪU NHIÊN GIẢN ĐƠN 12.2.4. Quá trình tự hồi quy (AR - Autoregressive Process)</vt:lpstr>
      <vt:lpstr>12.2. MỘT SỐ QUÁ TRÌNH NGẪU NHIÊN GIẢN ĐƠN 12.2.5. Quá trình trung bình trượt tự hồi quy        (ARMA – Autoregressive Moving Average Process)</vt:lpstr>
      <vt:lpstr>12.2. MỘT SỐ QUÁ TRÌNH NGẪU NHIÊN GIẢN ĐƠN 12.2.5. Quá trình trung bình trượt tự hồi quy  (ARMA – Autoregressive Moving Average Process)</vt:lpstr>
      <vt:lpstr>12.2. MỘT SỐ QUÁ TRÌNH NGẪU NHIÊN GIẢN ĐƠN 12.2.5. Quá trình trung bình trượt tự hồi quy        (ARMA – Autoregressive Moving Average Process)</vt:lpstr>
      <vt:lpstr>12.2. MỘT SỐ QUÁ TRÌNH NGẪU NHIÊN GIẢN ĐƠN 12.2.6.  Dự báo</vt:lpstr>
      <vt:lpstr>12.2. MỘT SỐ QUÁ TRÌNH NGẪU NHIÊN GIẢN ĐƠN 12.2.6.  Dự báo</vt:lpstr>
      <vt:lpstr>12.2. MỘT SỐ QUÁ TRÌNH NGẪU NHIÊN GIẢN ĐƠN 12.2.6.  Dự báo</vt:lpstr>
      <vt:lpstr>12.2. MỘT SỐ QUÁ TRÌNH NGẪU NHIÊN GIẢN ĐƠN 12.2.6.  Dự báo</vt:lpstr>
      <vt:lpstr>12.2. MỘT SỐ QUÁ TRÌNH NGẪU NHIÊN GIẢN ĐƠN 12.2.6.  Dự báo</vt:lpstr>
      <vt:lpstr>12.2. MỘT SỐ QUÁ TRÌNH NGẪU NHIÊN GIẢN ĐƠN 12.2.6.  Quá trình trung bình trượt đồng tích hợp tự hồi quy</vt:lpstr>
      <vt:lpstr>12.3. KIỂM ĐỊNH NGHIỆM ĐƠN VỊ  </vt:lpstr>
      <vt:lpstr>12.3. KIỂM ĐỊNH NGHIỆM ĐƠN VỊ (Unit Root Test) 12.3.1. Kiểm định Dickey-Fuller  </vt:lpstr>
      <vt:lpstr>12.3. KIỂM ĐỊNH NGHIỆM ĐƠN VỊ (Unit Root Test) 12.3.1. Kiểm định Dickey-Fuller</vt:lpstr>
      <vt:lpstr>12.3. KIỂM ĐỊNH NGHIỆM ĐƠN VỊ (Unit Root Test) 12.3.1. Kiểm định Dickey-Fuller</vt:lpstr>
      <vt:lpstr>12.3. KIỂM ĐỊNH NGHIỆM ĐƠN VỊ (Unit Root Test) 12.3.1. Kiểm định Dickey-Fuller</vt:lpstr>
      <vt:lpstr>12.3. KIỂM ĐỊNH NGHIỆM ĐƠN VỊ (Unit Root Test) 12.3.1. Kiểm định Dickey-Fuller</vt:lpstr>
      <vt:lpstr>12.3. KIỂM ĐỊNH NGHIỆM ĐƠN VỊ (Unit Root Test) 12.3.2. Kiểm định Phillips và Perron (PP) </vt:lpstr>
      <vt:lpstr>12.4. HÀM TỰ TƯƠNG QUAN </vt:lpstr>
      <vt:lpstr>12.4. HÀM TỰ TƯƠNG QUAN  12.4.1. Hàm hiệp phương sai và tự tương quan</vt:lpstr>
      <vt:lpstr>12.4. HÀM TỰ TƯƠNG QUAN  12.4.1. Hàm hiệp phương sai và tự tương quan</vt:lpstr>
      <vt:lpstr>12.4. HÀM TỰ TƯƠNG QUAN  12.4.1. Hàm hiệp phương sai và tự tương quan</vt:lpstr>
      <vt:lpstr>12.4. HÀM TỰ TƯƠNG QUAN 12.4.2. Hàm tương quan riêng</vt:lpstr>
      <vt:lpstr>12.4. HÀM TỰ TƯƠNG QUAN 12.4.2. Hàm tương quan riêng</vt:lpstr>
      <vt:lpstr>12.4. HÀM TỰ TƯƠNG QUAN 12.4.2. Hàm tương quan riêng</vt:lpstr>
      <vt:lpstr>12.4. HÀM TỰ TƯƠNG QUAN 12.4.3. Ước lượng và kiểm định ACF và PACF   </vt:lpstr>
      <vt:lpstr>12.4. HÀM TỰ TƯƠNG QUAN 12.4.3. Ước lượng và kiểm định ACF và PACF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12.5. CHUỖI KHÔNG DỪNG VÀ MÔ HÌNH HỒI QUY CỔ ĐIỂN </vt:lpstr>
      <vt:lpstr>12.5. CHUỖI KHÔNG DỪNG VÀ MÔ HÌNH HỒI QUY CỔ ĐIỂN</vt:lpstr>
      <vt:lpstr>12.6. HỒI QUY GIẢ MẠO </vt:lpstr>
      <vt:lpstr>12.6. HỒI QUY GIẢ MẠO </vt:lpstr>
      <vt:lpstr>12.7. DỪNG XU THẾ, DỪNG SAI PHÂN</vt:lpstr>
      <vt:lpstr>12.7. KIỂM ĐỊNH HỒI QUY ĐỒNG LIÊN  12.7.1. Khái niệm</vt:lpstr>
      <vt:lpstr>12.7. KIỂM ĐỊNH HỒI QUY ĐỒNG TÍCH HỢP  12.7.2. Kiểm định Engle-Granger </vt:lpstr>
      <vt:lpstr>12.7. KIỂM ĐỊNH HỒI QUY ĐỒNG LIÊN 12.7.3. Kiểm định CRDW (Cointegrating Regression Durbin-Watson) </vt:lpstr>
      <vt:lpstr>12.8. MÔ HÌNH HIỆU CHỈNH SAI SỐ ECM (ERROR CORECTION MODEL)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12 CHUỖI THỜI GIAN KHÔNG DỪNG</dc:title>
  <dc:creator>Nguyen Dong</dc:creator>
  <cp:lastModifiedBy>Truong Ngoc Thuy Trang</cp:lastModifiedBy>
  <cp:revision>31</cp:revision>
  <cp:lastPrinted>2020-12-20T15:44:07Z</cp:lastPrinted>
  <dcterms:created xsi:type="dcterms:W3CDTF">2020-12-13T15:14:15Z</dcterms:created>
  <dcterms:modified xsi:type="dcterms:W3CDTF">2023-11-18T16:33:39Z</dcterms:modified>
</cp:coreProperties>
</file>