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55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4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C797E5-5890-4D59-9667-2CDA5361E6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662"/>
            <a:ext cx="10262688" cy="3329581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Курсовой проект по “компьютерной</a:t>
            </a:r>
            <a:r>
              <a:rPr lang="en-US" b="0" i="0" dirty="0"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графике”</a:t>
            </a:r>
            <a:endParaRPr lang="en-US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7822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ЧЫОНГ НГУЕН ВЬЕТ УИ</a:t>
            </a:r>
          </a:p>
          <a:p>
            <a:pPr algn="l"/>
            <a:r>
              <a:rPr lang="ru-RU" dirty="0"/>
              <a:t>Группа </a:t>
            </a:r>
            <a:r>
              <a:rPr lang="en-US" dirty="0"/>
              <a:t> </a:t>
            </a:r>
            <a:r>
              <a:rPr lang="ru-RU" dirty="0"/>
              <a:t>ИУ7И-54Б</a:t>
            </a:r>
            <a:endParaRPr lang="en-US" dirty="0"/>
          </a:p>
          <a:p>
            <a:pPr algn="l"/>
            <a:r>
              <a:rPr lang="ru-RU" dirty="0"/>
              <a:t>Руководитель	</a:t>
            </a:r>
            <a:r>
              <a:rPr lang="en-US" dirty="0"/>
              <a:t>: </a:t>
            </a:r>
            <a:r>
              <a:rPr lang="ru-RU" dirty="0"/>
              <a:t>Филиппов М. В</a:t>
            </a:r>
            <a:r>
              <a:rPr lang="en-US" dirty="0"/>
              <a:t>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6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Выбор языка программирования и среды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языка программирования был выбран </a:t>
            </a:r>
            <a:r>
              <a:rPr lang="en-US" sz="2400" b="1" dirty="0"/>
              <a:t>Python</a:t>
            </a:r>
            <a:r>
              <a:rPr lang="ru-RU" dirty="0"/>
              <a:t> т.к.:</a:t>
            </a:r>
            <a:endParaRPr lang="en-US" dirty="0"/>
          </a:p>
          <a:p>
            <a:pPr lvl="0"/>
            <a:r>
              <a:rPr lang="ru-RU" dirty="0"/>
              <a:t>Это язык </a:t>
            </a:r>
            <a:r>
              <a:rPr lang="en-US" dirty="0"/>
              <a:t>Python</a:t>
            </a:r>
            <a:r>
              <a:rPr lang="ru-RU" dirty="0"/>
              <a:t> четкой формой, четкой структурой и кратким синтаксисом.</a:t>
            </a:r>
            <a:endParaRPr lang="en-US" dirty="0">
              <a:effectLst/>
            </a:endParaRPr>
          </a:p>
          <a:p>
            <a:pPr lvl="0"/>
            <a:r>
              <a:rPr lang="ru-RU" dirty="0"/>
              <a:t>Данный язык программирования объектно-ориентирован.</a:t>
            </a:r>
            <a:endParaRPr lang="en-US" dirty="0">
              <a:effectLst/>
            </a:endParaRPr>
          </a:p>
          <a:p>
            <a:r>
              <a:rPr lang="ru-RU" dirty="0"/>
              <a:t>В качестве среды разработки была выбрана «</a:t>
            </a:r>
            <a:r>
              <a:rPr lang="en-US" dirty="0"/>
              <a:t>Visual Studio</a:t>
            </a:r>
            <a:r>
              <a:rPr lang="ru-RU" dirty="0"/>
              <a:t> 2017» т.к. oн</a:t>
            </a:r>
            <a:r>
              <a:rPr lang="en-US" dirty="0"/>
              <a:t>a</a:t>
            </a:r>
            <a:r>
              <a:rPr lang="ru-RU" dirty="0"/>
              <a:t> имеет множество удобств, которые облегчают процесс написания и отладки кода.</a:t>
            </a:r>
            <a:r>
              <a:rPr lang="en-US" dirty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9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Структура и состав классов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7" y="1371600"/>
            <a:ext cx="6500558" cy="48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5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Интерфейс программы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14" y="1408671"/>
            <a:ext cx="6783231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3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099" y="630194"/>
            <a:ext cx="6939247" cy="56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ценa с разными источниками света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861" y="2052638"/>
            <a:ext cx="52480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7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Машина движется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67" y="2052638"/>
            <a:ext cx="529884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6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цена с тенью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77" y="2052638"/>
            <a:ext cx="535062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811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" sz="6600" dirty="0"/>
              <a:t>Спасибо за внимание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075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/>
              <a:t>Цель работы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проекта является реализовать построение трехмерной городской сцены.</a:t>
            </a:r>
            <a:endParaRPr lang="en-US" dirty="0"/>
          </a:p>
          <a:p>
            <a:r>
              <a:rPr lang="ru-RU" dirty="0"/>
              <a:t>Чтобы достигнуть поставленной цели, требуется решить следующие задачи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выбор и/или модифицирование существующих алгоритмов трехмерной графики, которые позволят визуализировать трехмерную сцену;</a:t>
            </a:r>
            <a:endParaRPr lang="en-US" dirty="0"/>
          </a:p>
          <a:p>
            <a:pPr lvl="1"/>
            <a:r>
              <a:rPr lang="ru-RU" dirty="0"/>
              <a:t>реализация данных алгоритмов для создания трехмерной сцены;</a:t>
            </a:r>
            <a:endParaRPr lang="en-US" dirty="0"/>
          </a:p>
          <a:p>
            <a:pPr lvl="1"/>
            <a:r>
              <a:rPr lang="ru-RU" dirty="0"/>
              <a:t>pеализация анимации движения автомобиля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Разработка трехмерной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57616" cy="4351338"/>
          </a:xfrm>
        </p:spPr>
        <p:txBody>
          <a:bodyPr/>
          <a:lstStyle/>
          <a:p>
            <a:r>
              <a:rPr lang="ru-RU" b="1" dirty="0"/>
              <a:t>Здание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Здание задается координатами положения центра основания на плоскости земли (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dirty="0"/>
              <a:t>), высотой </a:t>
            </a:r>
            <a:r>
              <a:rPr lang="en-US" dirty="0"/>
              <a:t>h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97560" y="1690688"/>
            <a:ext cx="5738169" cy="43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9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Разработка трехмерной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70870" cy="4351338"/>
          </a:xfrm>
        </p:spPr>
        <p:txBody>
          <a:bodyPr/>
          <a:lstStyle/>
          <a:p>
            <a:r>
              <a:rPr lang="ru-RU" b="1" dirty="0"/>
              <a:t>Дерево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Дерево задается координатами (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dirty="0"/>
              <a:t>), высотой цилиндрa </a:t>
            </a:r>
            <a:r>
              <a:rPr lang="en-US" dirty="0"/>
              <a:t>h</a:t>
            </a:r>
            <a:r>
              <a:rPr lang="ru-RU" dirty="0"/>
              <a:t>, ширина  (</a:t>
            </a:r>
            <a:r>
              <a:rPr lang="en-US" dirty="0"/>
              <a:t>width</a:t>
            </a:r>
            <a:r>
              <a:rPr lang="ru-RU" dirty="0"/>
              <a:t>) и длина (</a:t>
            </a:r>
            <a:r>
              <a:rPr lang="en-US" dirty="0"/>
              <a:t>height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08" y="1590847"/>
            <a:ext cx="4674201" cy="44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Разработка трехмерной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93541" cy="4351338"/>
          </a:xfrm>
        </p:spPr>
        <p:txBody>
          <a:bodyPr/>
          <a:lstStyle/>
          <a:p>
            <a:r>
              <a:rPr lang="ru-RU" b="1" dirty="0"/>
              <a:t>Автомобиль:</a:t>
            </a:r>
            <a:endParaRPr lang="en-US" b="1" dirty="0"/>
          </a:p>
          <a:p>
            <a:r>
              <a:rPr lang="ru-RU" dirty="0"/>
              <a:t>разработано программой Blender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95139" y="2472690"/>
            <a:ext cx="6566449" cy="32484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37117" y="1322172"/>
            <a:ext cx="6882491" cy="47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ru-RU" dirty="0"/>
              <a:t>Анализ алгоритмов удаления невидимых линий и поверхностей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23" y="2485405"/>
            <a:ext cx="8946541" cy="4195481"/>
          </a:xfrm>
        </p:spPr>
        <p:txBody>
          <a:bodyPr/>
          <a:lstStyle/>
          <a:p>
            <a:r>
              <a:rPr lang="ru-RU" dirty="0"/>
              <a:t>Поскольку моя сцена статична (если машина не движется), большинство пикселей не меняются во время движения машины.</a:t>
            </a:r>
            <a:endParaRPr lang="en-US" dirty="0"/>
          </a:p>
          <a:p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подходящий</a:t>
            </a:r>
            <a:r>
              <a:rPr lang="en-US" dirty="0"/>
              <a:t> - </a:t>
            </a:r>
            <a:r>
              <a:rPr lang="en-US" b="1" dirty="0" err="1"/>
              <a:t>алгоритм</a:t>
            </a:r>
            <a:r>
              <a:rPr lang="ru-RU" b="1" i="1" dirty="0"/>
              <a:t> z-</a:t>
            </a:r>
            <a:r>
              <a:rPr lang="ru-RU" b="1" dirty="0"/>
              <a:t>буфера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Z-буфера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77343"/>
            <a:ext cx="10515600" cy="471233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900" dirty="0"/>
              <a:t> </a:t>
            </a:r>
            <a:r>
              <a:rPr lang="ru-RU" sz="3200" dirty="0"/>
              <a:t>Заполнить буфер кадра фоновым значением интенсивности или цвета.</a:t>
            </a:r>
            <a:endParaRPr lang="en-US" sz="1800" dirty="0"/>
          </a:p>
          <a:p>
            <a:pPr marL="0" lvl="0" indent="0">
              <a:buNone/>
            </a:pPr>
            <a:r>
              <a:rPr lang="ru-RU" sz="3200" dirty="0"/>
              <a:t>Заполнить </a:t>
            </a:r>
            <a:r>
              <a:rPr lang="ru-RU" sz="3200" i="1" dirty="0"/>
              <a:t>z</a:t>
            </a:r>
            <a:r>
              <a:rPr lang="ru-RU" sz="3200" dirty="0"/>
              <a:t>-буфер минимальным значением </a:t>
            </a:r>
            <a:r>
              <a:rPr lang="ru-RU" sz="3200" i="1" dirty="0"/>
              <a:t>z</a:t>
            </a:r>
            <a:r>
              <a:rPr lang="ru-RU" sz="3200" dirty="0"/>
              <a:t>.</a:t>
            </a:r>
            <a:endParaRPr lang="en-US" sz="1800" dirty="0"/>
          </a:p>
          <a:p>
            <a:pPr marL="0" lvl="0" indent="0">
              <a:buNone/>
            </a:pPr>
            <a:r>
              <a:rPr lang="ru-RU" sz="3200" dirty="0"/>
              <a:t>Выполнить растровую развертку каждого многоугольника сцены:</a:t>
            </a:r>
            <a:endParaRPr lang="en-US" sz="1800" dirty="0"/>
          </a:p>
          <a:p>
            <a:pPr lvl="2"/>
            <a:r>
              <a:rPr lang="ru-RU" sz="2400" dirty="0"/>
              <a:t>Для каждого пикселя 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), связанного с многоугольником вычислить его глубину </a:t>
            </a:r>
            <a:r>
              <a:rPr lang="en-US" sz="2400" dirty="0"/>
              <a:t>z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</a:t>
            </a:r>
            <a:endParaRPr lang="en-US" sz="1400" dirty="0"/>
          </a:p>
          <a:p>
            <a:pPr lvl="2"/>
            <a:r>
              <a:rPr lang="ru-RU" sz="2400" dirty="0"/>
              <a:t>Сравнить глубину </a:t>
            </a:r>
            <a:r>
              <a:rPr lang="en-US" sz="2400" dirty="0"/>
              <a:t>z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 со значением, хранимым в </a:t>
            </a:r>
            <a:r>
              <a:rPr lang="en-US" sz="2400" dirty="0"/>
              <a:t>Z</a:t>
            </a:r>
            <a:r>
              <a:rPr lang="ru-RU" sz="2400" dirty="0"/>
              <a:t> буфере. Если </a:t>
            </a:r>
            <a:r>
              <a:rPr lang="en-US" sz="2400" dirty="0"/>
              <a:t>z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 &gt; </a:t>
            </a:r>
            <a:r>
              <a:rPr lang="en-US" sz="2400" dirty="0"/>
              <a:t>z</a:t>
            </a:r>
            <a:r>
              <a:rPr lang="ru-RU" sz="2400" dirty="0"/>
              <a:t>буф(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), то записать атрибут этого пикселя в буфер кадра и заменить </a:t>
            </a:r>
            <a:r>
              <a:rPr lang="en-US" sz="2400" dirty="0"/>
              <a:t>z</a:t>
            </a:r>
            <a:r>
              <a:rPr lang="ru-RU" sz="2400" dirty="0"/>
              <a:t>буф(</a:t>
            </a:r>
            <a:r>
              <a:rPr lang="en-US" sz="2400" dirty="0"/>
              <a:t>x</a:t>
            </a:r>
            <a:r>
              <a:rPr lang="ru-RU" sz="2400" dirty="0"/>
              <a:t>,</a:t>
            </a:r>
            <a:r>
              <a:rPr lang="en-US" sz="2400" dirty="0"/>
              <a:t>y</a:t>
            </a:r>
            <a:r>
              <a:rPr lang="ru-RU" sz="2400" dirty="0"/>
              <a:t>) =</a:t>
            </a:r>
            <a:r>
              <a:rPr lang="en-US" sz="2400" dirty="0"/>
              <a:t>z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</a:t>
            </a:r>
            <a:r>
              <a:rPr lang="en-US" sz="2400" dirty="0"/>
              <a:t>y</a:t>
            </a:r>
            <a:r>
              <a:rPr lang="ru-RU" sz="2400" dirty="0"/>
              <a:t>).</a:t>
            </a:r>
            <a:endParaRPr lang="en-US" sz="1400" dirty="0"/>
          </a:p>
          <a:p>
            <a:pPr marL="0" lvl="0" indent="0">
              <a:buNone/>
            </a:pPr>
            <a:r>
              <a:rPr lang="ru-RU" sz="3200" dirty="0"/>
              <a:t>Отобразить результат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1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Простая закраска</a:t>
            </a:r>
            <a:endParaRPr lang="en-US" dirty="0"/>
          </a:p>
        </p:txBody>
      </p:sp>
      <p:sp>
        <p:nvSpPr>
          <p:cNvPr id="4" name="Google Shape;93;p17"/>
          <p:cNvSpPr txBox="1">
            <a:spLocks/>
          </p:cNvSpPr>
          <p:nvPr/>
        </p:nvSpPr>
        <p:spPr>
          <a:xfrm>
            <a:off x="838200" y="1970130"/>
            <a:ext cx="8520600" cy="335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простом методе освещения интенсивность рассчитывается по закону Ламберта: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I = I</a:t>
            </a:r>
            <a:r>
              <a:rPr lang="ru-RU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*cos(α), где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I – результирующая интенсивность света в точке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– интенсивность источника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α – угол между нормалью к поверхности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      и вектором направления света </a:t>
            </a:r>
          </a:p>
          <a:p>
            <a:pPr marL="0" indent="0">
              <a:spcBef>
                <a:spcPts val="12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Google Shape;9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9844" y="3076832"/>
            <a:ext cx="3021431" cy="25267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8200" y="2252707"/>
            <a:ext cx="4679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здания состоят из плоскостей, закраска по Фонгу и Гуро будет скорее мешать: ребра зданий будут сглажены. Поэтому простая закраска хорошо подходит.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25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ru-RU" b="1"/>
              <a:t>лгоритмы </a:t>
            </a:r>
            <a:r>
              <a:rPr lang="ru-RU" b="1" dirty="0"/>
              <a:t>построения теней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Поскольку алгоритмы затенения и удаления скрытых поверхностей одинаковы, представляется возможным обрабатывать описание объекта, используя лишь один из этих алгоритмов, последовательно применяя его к точке зрения и к каждому из точечных источников света.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9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457</Words>
  <Application>Microsoft Macintosh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Candara Light</vt:lpstr>
      <vt:lpstr>Century Gothic</vt:lpstr>
      <vt:lpstr>Times New Roman</vt:lpstr>
      <vt:lpstr>Wingdings 3</vt:lpstr>
      <vt:lpstr>Ion</vt:lpstr>
      <vt:lpstr>Курсовой проект по “компьютерной графике”</vt:lpstr>
      <vt:lpstr>Цель работы</vt:lpstr>
      <vt:lpstr>Разработка трехмерной модели</vt:lpstr>
      <vt:lpstr>Разработка трехмерной модели</vt:lpstr>
      <vt:lpstr>Разработка трехмерной модели</vt:lpstr>
      <vt:lpstr> Анализ алгоритмов удаления невидимых линий и поверхностей</vt:lpstr>
      <vt:lpstr>Алгоритм Z-буфера</vt:lpstr>
      <vt:lpstr>Простая закраска</vt:lpstr>
      <vt:lpstr>Aлгоритмы построения теней</vt:lpstr>
      <vt:lpstr>Выбор языка программирования и среды разработки</vt:lpstr>
      <vt:lpstr>Структура и состав классов</vt:lpstr>
      <vt:lpstr>Интерфейс программы</vt:lpstr>
      <vt:lpstr>PowerPoint Presentation</vt:lpstr>
      <vt:lpstr>Cценa с разными источниками света</vt:lpstr>
      <vt:lpstr>Машина движется</vt:lpstr>
      <vt:lpstr>Cцена с тенью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“компьютерной графике”</dc:title>
  <dc:creator>Nguyen Sang</dc:creator>
  <cp:lastModifiedBy>Tnv Uy</cp:lastModifiedBy>
  <cp:revision>6</cp:revision>
  <dcterms:created xsi:type="dcterms:W3CDTF">2020-12-27T19:09:46Z</dcterms:created>
  <dcterms:modified xsi:type="dcterms:W3CDTF">2023-02-03T13:59:41Z</dcterms:modified>
</cp:coreProperties>
</file>