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4" r:id="rId6"/>
    <p:sldId id="267" r:id="rId7"/>
    <p:sldId id="268" r:id="rId8"/>
    <p:sldId id="265" r:id="rId9"/>
    <p:sldId id="266" r:id="rId10"/>
    <p:sldId id="269" r:id="rId11"/>
    <p:sldId id="271" r:id="rId12"/>
    <p:sldId id="272" r:id="rId13"/>
    <p:sldId id="273" r:id="rId14"/>
    <p:sldId id="261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6"/>
    <a:srgbClr val="FD8E25"/>
    <a:srgbClr val="FF4223"/>
    <a:srgbClr val="FFA12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703" autoAdjust="0"/>
  </p:normalViewPr>
  <p:slideViewPr>
    <p:cSldViewPr>
      <p:cViewPr>
        <p:scale>
          <a:sx n="66" d="100"/>
          <a:sy n="66" d="100"/>
        </p:scale>
        <p:origin x="936" y="264"/>
      </p:cViewPr>
      <p:guideLst>
        <p:guide orient="horz" pos="10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63A8F-9F8C-4DB7-88CF-287FBB0DAA60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8ADB5-9BF4-4306-9F09-745B0FF78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4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43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4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7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4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40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34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0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7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DB5-9BF4-4306-9F09-745B0FF784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0300"/>
            <a:ext cx="18288000" cy="2806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5800" y="9258300"/>
            <a:ext cx="5753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allym Gothic Regular"/>
              </a:rPr>
              <a:t>백수정</a:t>
            </a:r>
            <a:r>
              <a:rPr lang="en-US" sz="1600" b="0" i="0" u="none" strike="noStrike" dirty="0">
                <a:solidFill>
                  <a:srgbClr val="000000"/>
                </a:solidFill>
                <a:latin typeface="Hallym Gothic Regular"/>
              </a:rPr>
              <a:t>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8400" y="4546600"/>
            <a:ext cx="14897100" cy="212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2000" spc="-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allym Gothic Bold"/>
              </a:rPr>
              <a:t>FinanacialProduct</a:t>
            </a:r>
            <a:r>
              <a:rPr lang="en-US" altLang="ko-KR" sz="12000" spc="-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allym Gothic Bold"/>
              </a:rPr>
              <a:t> Project</a:t>
            </a:r>
            <a:endParaRPr lang="ko-KR" sz="12000" b="0" i="0" u="none" strike="noStrike" spc="-800" dirty="0">
              <a:solidFill>
                <a:schemeClr val="tx1">
                  <a:lumMod val="75000"/>
                  <a:lumOff val="25000"/>
                </a:schemeClr>
              </a:solidFill>
              <a:ea typeface="Hallym Gothic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8400" y="3467100"/>
            <a:ext cx="147447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6000" b="0" i="0" u="none" strike="noStrike" spc="-400" dirty="0" smtClean="0">
                <a:solidFill>
                  <a:srgbClr val="FFFDF6"/>
                </a:solidFill>
                <a:ea typeface="Hallym Gothic Regular"/>
              </a:rPr>
              <a:t>React + Spring boot Project</a:t>
            </a:r>
            <a:endParaRPr lang="ko-KR" sz="6000" b="0" i="0" u="none" strike="noStrike" spc="-4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8572500"/>
            <a:ext cx="3860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2024.06.27</a:t>
            </a:r>
            <a:endParaRPr lang="en-US" sz="33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7429500"/>
            <a:ext cx="18288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4501"/>
            <a:ext cx="18288000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err="1" smtClean="0">
                <a:solidFill>
                  <a:srgbClr val="FFA12B"/>
                </a:solidFill>
                <a:latin typeface="+mn-ea"/>
              </a:rPr>
              <a:t>예적금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 등록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114800" y="4762500"/>
            <a:ext cx="609600" cy="0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49400" y="7734300"/>
            <a:ext cx="374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D8E25"/>
                </a:solidFill>
              </a:rPr>
              <a:t>예적금</a:t>
            </a:r>
            <a:r>
              <a:rPr lang="ko-KR" altLang="en-US" b="1" dirty="0" smtClean="0">
                <a:solidFill>
                  <a:srgbClr val="FD8E25"/>
                </a:solidFill>
              </a:rPr>
              <a:t> 등록이 완료되면 </a:t>
            </a:r>
            <a:r>
              <a:rPr lang="en-US" altLang="ko-KR" b="1" dirty="0">
                <a:solidFill>
                  <a:srgbClr val="FD8E25"/>
                </a:solidFill>
              </a:rPr>
              <a:t>DB</a:t>
            </a:r>
            <a:r>
              <a:rPr lang="ko-KR" altLang="en-US" b="1" dirty="0">
                <a:solidFill>
                  <a:srgbClr val="FD8E25"/>
                </a:solidFill>
              </a:rPr>
              <a:t>에 데이터 등록</a:t>
            </a:r>
            <a:r>
              <a:rPr lang="en-US" altLang="ko-KR" b="1" dirty="0">
                <a:solidFill>
                  <a:srgbClr val="FD8E25"/>
                </a:solidFill>
              </a:rPr>
              <a:t>,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 확인 버튼 클릭 시 입력된 내용 초기화</a:t>
            </a:r>
            <a:endParaRPr lang="en-US" altLang="ko-KR" b="1" dirty="0">
              <a:solidFill>
                <a:srgbClr val="FD8E25"/>
              </a:solidFill>
            </a:endParaRPr>
          </a:p>
        </p:txBody>
      </p:sp>
      <p:cxnSp>
        <p:nvCxnSpPr>
          <p:cNvPr id="16" name="직선 화살표 연결선 15"/>
          <p:cNvCxnSpPr>
            <a:endCxn id="5" idx="1"/>
          </p:cNvCxnSpPr>
          <p:nvPr/>
        </p:nvCxnSpPr>
        <p:spPr>
          <a:xfrm flipV="1">
            <a:off x="13570857" y="5337723"/>
            <a:ext cx="526143" cy="3534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52900"/>
            <a:ext cx="3576411" cy="140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0" y="3390900"/>
            <a:ext cx="4154714" cy="389364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57200" y="56769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D8E25"/>
                </a:solidFill>
              </a:rPr>
              <a:t>내용을 입력하지 않고</a:t>
            </a:r>
            <a:r>
              <a:rPr lang="en-US" altLang="ko-KR" b="1" dirty="0">
                <a:solidFill>
                  <a:srgbClr val="FD8E25"/>
                </a:solidFill>
              </a:rPr>
              <a:t>  </a:t>
            </a:r>
            <a:r>
              <a:rPr lang="en-US" altLang="ko-KR" b="1" dirty="0" smtClean="0">
                <a:solidFill>
                  <a:srgbClr val="FD8E25"/>
                </a:solidFill>
              </a:rPr>
              <a:t>Add</a:t>
            </a:r>
            <a:r>
              <a:rPr lang="ko-KR" altLang="en-US" b="1" dirty="0" smtClean="0">
                <a:solidFill>
                  <a:srgbClr val="FD8E25"/>
                </a:solidFill>
              </a:rPr>
              <a:t> </a:t>
            </a:r>
            <a:r>
              <a:rPr lang="ko-KR" altLang="en-US" b="1" dirty="0">
                <a:solidFill>
                  <a:srgbClr val="FD8E25"/>
                </a:solidFill>
              </a:rPr>
              <a:t>버튼 클릭 시 </a:t>
            </a:r>
            <a:r>
              <a:rPr lang="ko-KR" altLang="en-US" b="1" dirty="0" err="1">
                <a:solidFill>
                  <a:srgbClr val="FD8E25"/>
                </a:solidFill>
              </a:rPr>
              <a:t>알림창이</a:t>
            </a:r>
            <a:r>
              <a:rPr lang="ko-KR" altLang="en-US" b="1" dirty="0">
                <a:solidFill>
                  <a:srgbClr val="FD8E25"/>
                </a:solidFill>
              </a:rPr>
              <a:t> 열리고 </a:t>
            </a:r>
            <a:r>
              <a:rPr lang="en-US" altLang="ko-KR" b="1" dirty="0">
                <a:solidFill>
                  <a:srgbClr val="FD8E25"/>
                </a:solidFill>
              </a:rPr>
              <a:t>, </a:t>
            </a:r>
            <a:r>
              <a:rPr lang="ko-KR" altLang="en-US" b="1" dirty="0">
                <a:solidFill>
                  <a:srgbClr val="FD8E25"/>
                </a:solidFill>
              </a:rPr>
              <a:t> </a:t>
            </a:r>
            <a:r>
              <a:rPr lang="en-US" altLang="ko-KR" b="1" dirty="0">
                <a:solidFill>
                  <a:srgbClr val="FD8E25"/>
                </a:solidFill>
              </a:rPr>
              <a:t>DB</a:t>
            </a:r>
            <a:r>
              <a:rPr lang="ko-KR" altLang="en-US" b="1" dirty="0">
                <a:solidFill>
                  <a:srgbClr val="FD8E25"/>
                </a:solidFill>
              </a:rPr>
              <a:t>에 등록 불가</a:t>
            </a:r>
            <a:endParaRPr lang="en-US" altLang="ko-KR" b="1" dirty="0">
              <a:solidFill>
                <a:srgbClr val="FD8E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714500"/>
            <a:ext cx="18278475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err="1" smtClean="0">
                <a:solidFill>
                  <a:srgbClr val="FFA12B"/>
                </a:solidFill>
                <a:latin typeface="+mn-ea"/>
              </a:rPr>
              <a:t>예적금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 검색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61341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D8E25"/>
                </a:solidFill>
              </a:rPr>
              <a:t>은행명</a:t>
            </a:r>
            <a:r>
              <a:rPr lang="ko-KR" altLang="en-US" b="1" dirty="0" smtClean="0">
                <a:solidFill>
                  <a:srgbClr val="FD8E25"/>
                </a:solidFill>
              </a:rPr>
              <a:t> 또는 상품명 선택하여 원하는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검색어</a:t>
            </a:r>
            <a:r>
              <a:rPr lang="ko-KR" altLang="en-US" b="1" dirty="0" smtClean="0">
                <a:solidFill>
                  <a:srgbClr val="FD8E25"/>
                </a:solidFill>
              </a:rPr>
              <a:t> 입력 후 검색 버튼 클릭하면 해당하는 검색 결과 보여줌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71900"/>
            <a:ext cx="396240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981700"/>
            <a:ext cx="3962400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2200" y="4381500"/>
            <a:ext cx="4343400" cy="1819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868400" y="6591300"/>
            <a:ext cx="374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없는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검색어를</a:t>
            </a:r>
            <a:r>
              <a:rPr lang="ko-KR" altLang="en-US" b="1" dirty="0" smtClean="0">
                <a:solidFill>
                  <a:srgbClr val="FD8E25"/>
                </a:solidFill>
              </a:rPr>
              <a:t> 입력 할 경우 </a:t>
            </a:r>
            <a:r>
              <a:rPr lang="en-US" altLang="ko-KR" b="1" dirty="0" smtClean="0">
                <a:solidFill>
                  <a:srgbClr val="FD8E25"/>
                </a:solidFill>
              </a:rPr>
              <a:t>“</a:t>
            </a:r>
            <a:r>
              <a:rPr lang="ko-KR" altLang="en-US" b="1" dirty="0" smtClean="0">
                <a:solidFill>
                  <a:srgbClr val="FD8E25"/>
                </a:solidFill>
              </a:rPr>
              <a:t>입력한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검색어에</a:t>
            </a:r>
            <a:r>
              <a:rPr lang="ko-KR" altLang="en-US" b="1" dirty="0" smtClean="0">
                <a:solidFill>
                  <a:srgbClr val="FD8E25"/>
                </a:solidFill>
              </a:rPr>
              <a:t> 대한 결과가 없습니다</a:t>
            </a:r>
            <a:r>
              <a:rPr lang="en-US" altLang="ko-KR" b="1" dirty="0" smtClean="0">
                <a:solidFill>
                  <a:srgbClr val="FD8E25"/>
                </a:solidFill>
              </a:rPr>
              <a:t>.“  </a:t>
            </a:r>
            <a:r>
              <a:rPr lang="ko-KR" altLang="en-US" b="1" dirty="0" smtClean="0">
                <a:solidFill>
                  <a:srgbClr val="FD8E25"/>
                </a:solidFill>
              </a:rPr>
              <a:t>보여줌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10800000" flipV="1">
            <a:off x="4419601" y="4305298"/>
            <a:ext cx="1981201" cy="1524001"/>
          </a:xfrm>
          <a:prstGeom prst="bentConnector3">
            <a:avLst>
              <a:gd name="adj1" fmla="val -549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6" idx="1"/>
          </p:cNvCxnSpPr>
          <p:nvPr/>
        </p:nvCxnSpPr>
        <p:spPr>
          <a:xfrm>
            <a:off x="11353800" y="4305300"/>
            <a:ext cx="2438400" cy="985838"/>
          </a:xfrm>
          <a:prstGeom prst="bentConnector3">
            <a:avLst>
              <a:gd name="adj1" fmla="val 595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62000" y="7429500"/>
            <a:ext cx="3352800" cy="2286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191000" y="7581900"/>
            <a:ext cx="1295400" cy="0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91200" y="7505700"/>
            <a:ext cx="247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상품 클릭 시 상세페이지 이동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9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9" y="1714501"/>
            <a:ext cx="18292989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err="1" smtClean="0">
                <a:solidFill>
                  <a:srgbClr val="FFA12B"/>
                </a:solidFill>
                <a:latin typeface="+mn-ea"/>
              </a:rPr>
              <a:t>예적금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 랭킹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44600" y="696337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예금 및 적금 필터를 선택할 때마다 테이블 변경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최대금리를</a:t>
            </a:r>
            <a:r>
              <a:rPr lang="ko-KR" altLang="en-US" b="1" dirty="0" smtClean="0">
                <a:solidFill>
                  <a:srgbClr val="FD8E25"/>
                </a:solidFill>
              </a:rPr>
              <a:t> 기준으로 내림차순으로 정렬하여 순위 구현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0" y="3695700"/>
            <a:ext cx="4343400" cy="311263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1582400" y="4381500"/>
            <a:ext cx="609600" cy="3048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8" idx="3"/>
            <a:endCxn id="9" idx="1"/>
          </p:cNvCxnSpPr>
          <p:nvPr/>
        </p:nvCxnSpPr>
        <p:spPr>
          <a:xfrm>
            <a:off x="12192000" y="4533900"/>
            <a:ext cx="1524000" cy="718117"/>
          </a:xfrm>
          <a:prstGeom prst="bentConnector3">
            <a:avLst>
              <a:gd name="adj1" fmla="val 50000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5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18295257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이자 계산기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92200" y="78105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계산하기 버튼을 클릭하면 입력한 데이터에 따라 수령 가능 총액</a:t>
            </a:r>
            <a:r>
              <a:rPr lang="en-US" altLang="ko-KR" b="1" dirty="0" smtClean="0">
                <a:solidFill>
                  <a:srgbClr val="FD8E25"/>
                </a:solidFill>
              </a:rPr>
              <a:t>(</a:t>
            </a:r>
            <a:r>
              <a:rPr lang="ko-KR" altLang="en-US" b="1" dirty="0" smtClean="0">
                <a:solidFill>
                  <a:srgbClr val="FD8E25"/>
                </a:solidFill>
              </a:rPr>
              <a:t>원금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smtClean="0">
                <a:solidFill>
                  <a:srgbClr val="FD8E25"/>
                </a:solidFill>
              </a:rPr>
              <a:t>이자</a:t>
            </a:r>
            <a:r>
              <a:rPr lang="en-US" altLang="ko-KR" b="1" dirty="0" smtClean="0">
                <a:solidFill>
                  <a:srgbClr val="FD8E25"/>
                </a:solidFill>
              </a:rPr>
              <a:t>)</a:t>
            </a:r>
            <a:r>
              <a:rPr lang="ko-KR" altLang="en-US" b="1" dirty="0" smtClean="0">
                <a:solidFill>
                  <a:srgbClr val="FD8E25"/>
                </a:solidFill>
              </a:rPr>
              <a:t>을 확인 가능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53714" y="6119586"/>
            <a:ext cx="671286" cy="257628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8" idx="3"/>
          </p:cNvCxnSpPr>
          <p:nvPr/>
        </p:nvCxnSpPr>
        <p:spPr>
          <a:xfrm flipV="1">
            <a:off x="9525000" y="5448300"/>
            <a:ext cx="4572000" cy="800100"/>
          </a:xfrm>
          <a:prstGeom prst="bentConnector3">
            <a:avLst>
              <a:gd name="adj1" fmla="val 50000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0" y="3162300"/>
            <a:ext cx="3091737" cy="220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0" y="5448300"/>
            <a:ext cx="3124200" cy="20703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534400" y="6134100"/>
            <a:ext cx="304800" cy="243114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>
          <a:xfrm flipH="1">
            <a:off x="4419600" y="6255657"/>
            <a:ext cx="4114800" cy="30843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59055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초기화 버튼을 클릭 시 입력한 내용 초기화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6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400"/>
            <a:ext cx="183007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410200" y="3619500"/>
            <a:ext cx="79629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2000" spc="-300" dirty="0" smtClean="0">
                <a:solidFill>
                  <a:srgbClr val="FFFDF6"/>
                </a:solidFill>
                <a:latin typeface="Hallym Gothic Bold"/>
              </a:rPr>
              <a:t>감사합니다</a:t>
            </a:r>
            <a:r>
              <a:rPr lang="en-US" altLang="ko-KR" sz="12000" spc="-300" dirty="0" smtClean="0">
                <a:solidFill>
                  <a:srgbClr val="FFFDF6"/>
                </a:solidFill>
                <a:latin typeface="Hallym Gothic Bold"/>
              </a:rPr>
              <a:t>.</a:t>
            </a:r>
            <a:endParaRPr lang="en-US" sz="12000" b="0" i="0" u="none" strike="noStrike" spc="-300" dirty="0">
              <a:solidFill>
                <a:srgbClr val="FFFDF6"/>
              </a:solidFill>
              <a:latin typeface="Hallym Gothic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6600"/>
            <a:ext cx="18300700" cy="63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800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04900" y="1778000"/>
            <a:ext cx="118364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0" b="0" i="0" u="none" strike="noStrike" spc="-500" dirty="0">
                <a:solidFill>
                  <a:srgbClr val="FFA12B"/>
                </a:solidFill>
                <a:latin typeface="Hallym Gothic Bold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19400" y="6845300"/>
            <a:ext cx="21336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FFA12B"/>
                </a:solidFill>
                <a:latin typeface="Hallym Gothic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19400" y="7950200"/>
            <a:ext cx="32004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200" dirty="0" smtClean="0">
                <a:solidFill>
                  <a:srgbClr val="000000"/>
                </a:solidFill>
                <a:latin typeface="+mn-ea"/>
              </a:rPr>
              <a:t>프로젝트 개요</a:t>
            </a:r>
            <a:endParaRPr lang="ko-KR" sz="3500" b="0" i="0" u="none" strike="noStrike" spc="-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66100" y="6845300"/>
            <a:ext cx="2133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 dirty="0">
                <a:solidFill>
                  <a:srgbClr val="FFA12B"/>
                </a:solidFill>
                <a:latin typeface="Hallym Gothic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66100" y="7962900"/>
            <a:ext cx="28067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200" dirty="0" smtClean="0">
                <a:solidFill>
                  <a:srgbClr val="000000"/>
                </a:solidFill>
                <a:latin typeface="+mn-ea"/>
              </a:rPr>
              <a:t>프로젝트 메뉴</a:t>
            </a:r>
            <a:endParaRPr lang="ko-KR" sz="3500" b="0" i="0" u="none" strike="noStrike" spc="-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373100" y="6845300"/>
            <a:ext cx="2133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FFA12B"/>
                </a:solidFill>
                <a:latin typeface="Hallym Gothic Bold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73100" y="7962900"/>
            <a:ext cx="22479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200" dirty="0" smtClean="0">
                <a:solidFill>
                  <a:srgbClr val="000000"/>
                </a:solidFill>
                <a:latin typeface="+mn-ea"/>
              </a:rPr>
              <a:t>실행 화면</a:t>
            </a:r>
            <a:endParaRPr lang="ko-KR" sz="3500" b="0" i="0" u="none" strike="noStrike" spc="-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1.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프로젝트 개요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pic>
        <p:nvPicPr>
          <p:cNvPr id="2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74" y="1850923"/>
            <a:ext cx="18288000" cy="8420100"/>
          </a:xfrm>
          <a:prstGeom prst="rect">
            <a:avLst/>
          </a:prstGeom>
        </p:spPr>
      </p:pic>
      <p:pic>
        <p:nvPicPr>
          <p:cNvPr id="2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2781300"/>
            <a:ext cx="1955800" cy="19558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6159500"/>
            <a:ext cx="1955800" cy="1955800"/>
          </a:xfrm>
          <a:prstGeom prst="rect">
            <a:avLst/>
          </a:prstGeom>
        </p:spPr>
      </p:pic>
      <p:pic>
        <p:nvPicPr>
          <p:cNvPr id="2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781300"/>
            <a:ext cx="1955800" cy="1955800"/>
          </a:xfrm>
          <a:prstGeom prst="rect">
            <a:avLst/>
          </a:prstGeom>
        </p:spPr>
      </p:pic>
      <p:pic>
        <p:nvPicPr>
          <p:cNvPr id="2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6159500"/>
            <a:ext cx="1955800" cy="1955800"/>
          </a:xfrm>
          <a:prstGeom prst="rect">
            <a:avLst/>
          </a:prstGeom>
        </p:spPr>
      </p:pic>
      <p:sp>
        <p:nvSpPr>
          <p:cNvPr id="33" name="TextBox 15"/>
          <p:cNvSpPr txBox="1"/>
          <p:nvPr/>
        </p:nvSpPr>
        <p:spPr>
          <a:xfrm>
            <a:off x="3416300" y="3695700"/>
            <a:ext cx="5651500" cy="205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en-US" sz="2600" spc="-100" dirty="0" smtClean="0">
                <a:solidFill>
                  <a:srgbClr val="FFFDF6"/>
                </a:solidFill>
                <a:latin typeface="+mn-ea"/>
              </a:rPr>
              <a:t>React, spring boot</a:t>
            </a: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를 적용한 </a:t>
            </a:r>
            <a:r>
              <a:rPr lang="ko-KR" altLang="en-US" sz="2600" spc="-100" dirty="0" err="1" smtClean="0">
                <a:solidFill>
                  <a:srgbClr val="FFFDF6"/>
                </a:solidFill>
                <a:latin typeface="+mn-ea"/>
              </a:rPr>
              <a:t>예적금</a:t>
            </a: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 관리</a:t>
            </a:r>
            <a:r>
              <a:rPr lang="en-US" altLang="ko-KR" sz="2600" spc="-100" dirty="0">
                <a:solidFill>
                  <a:srgbClr val="FFFDF6"/>
                </a:solidFill>
                <a:latin typeface="+mn-ea"/>
              </a:rPr>
              <a:t> </a:t>
            </a: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애플리케이션 개발</a:t>
            </a:r>
            <a:endParaRPr lang="en-US" altLang="ko-KR" sz="2600" spc="-100" dirty="0" smtClean="0">
              <a:solidFill>
                <a:srgbClr val="FFFDF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등록한 사용자 및 </a:t>
            </a:r>
            <a:r>
              <a:rPr lang="ko-KR" altLang="en-US" sz="2600" spc="-100" dirty="0" err="1" smtClean="0">
                <a:solidFill>
                  <a:srgbClr val="FFFDF6"/>
                </a:solidFill>
                <a:latin typeface="+mn-ea"/>
              </a:rPr>
              <a:t>예적금</a:t>
            </a: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 정보를 기반으로 다양한 기능을 제공하는 애플리케이션 개발</a:t>
            </a:r>
            <a:endParaRPr lang="en-US" altLang="ko-KR" sz="2600" spc="-100" dirty="0" smtClean="0">
              <a:solidFill>
                <a:srgbClr val="FFFDF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endParaRPr lang="en-US" sz="2600" b="0" i="0" u="none" strike="noStrike" spc="-100" dirty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3416300" y="2946400"/>
            <a:ext cx="567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100" dirty="0" smtClean="0">
                <a:solidFill>
                  <a:srgbClr val="FFFDF6"/>
                </a:solidFill>
                <a:latin typeface="+mn-ea"/>
              </a:rPr>
              <a:t>프로젝트 목표</a:t>
            </a:r>
            <a:endParaRPr lang="ko-KR" sz="3500" b="0" i="0" u="none" strike="noStrike" spc="-100" dirty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5" name="TextBox 17"/>
          <p:cNvSpPr txBox="1"/>
          <p:nvPr/>
        </p:nvSpPr>
        <p:spPr>
          <a:xfrm>
            <a:off x="3416300" y="7073900"/>
            <a:ext cx="56515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개발환경 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: </a:t>
            </a:r>
            <a:r>
              <a:rPr lang="en-US" altLang="ko-KR" sz="2600" spc="-100" dirty="0" err="1" smtClean="0">
                <a:solidFill>
                  <a:srgbClr val="FFFDF6"/>
                </a:solidFill>
                <a:latin typeface="+mn-ea"/>
              </a:rPr>
              <a:t>Windos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 OS, Visual Studio Code</a:t>
            </a: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개발도구 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: Spring Tool Suite(</a:t>
            </a:r>
            <a:r>
              <a:rPr lang="en-US" altLang="ko-KR" sz="2600" spc="-100" dirty="0" err="1" smtClean="0">
                <a:solidFill>
                  <a:srgbClr val="FFFDF6"/>
                </a:solidFill>
                <a:latin typeface="+mn-ea"/>
              </a:rPr>
              <a:t>eclips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 </a:t>
            </a: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기반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)</a:t>
            </a:r>
            <a:endParaRPr lang="en-US" sz="2600" spc="-100" dirty="0" smtClean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6" name="TextBox 18"/>
          <p:cNvSpPr txBox="1"/>
          <p:nvPr/>
        </p:nvSpPr>
        <p:spPr>
          <a:xfrm>
            <a:off x="3416300" y="6311900"/>
            <a:ext cx="567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100" dirty="0" smtClean="0">
                <a:solidFill>
                  <a:srgbClr val="FFFDF6"/>
                </a:solidFill>
                <a:latin typeface="+mn-ea"/>
              </a:rPr>
              <a:t>개발 환경 및 개발도구</a:t>
            </a:r>
            <a:endParaRPr lang="ko-KR" sz="3500" b="0" i="0" u="none" strike="noStrike" spc="-100" dirty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7" name="TextBox 19"/>
          <p:cNvSpPr txBox="1"/>
          <p:nvPr/>
        </p:nvSpPr>
        <p:spPr>
          <a:xfrm>
            <a:off x="11531600" y="3695700"/>
            <a:ext cx="52324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b="0" i="0" u="none" strike="noStrike" spc="-100" dirty="0" err="1" smtClean="0">
                <a:solidFill>
                  <a:srgbClr val="FFFDF6"/>
                </a:solidFill>
                <a:latin typeface="+mn-ea"/>
              </a:rPr>
              <a:t>예적금에</a:t>
            </a:r>
            <a:r>
              <a:rPr lang="ko-KR" altLang="en-US" sz="2600" b="0" i="0" u="none" strike="noStrike" spc="-100" dirty="0" smtClean="0">
                <a:solidFill>
                  <a:srgbClr val="FFFDF6"/>
                </a:solidFill>
                <a:latin typeface="+mn-ea"/>
              </a:rPr>
              <a:t> 대한 다양한 정보를 하나의 애플리케이션에서 간편하게 확인하기 위하여 개발</a:t>
            </a:r>
            <a:endParaRPr lang="en-US" altLang="ko-KR" sz="2600" b="0" i="0" u="none" strike="noStrike" spc="-100" dirty="0" smtClean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8" name="TextBox 20"/>
          <p:cNvSpPr txBox="1"/>
          <p:nvPr/>
        </p:nvSpPr>
        <p:spPr>
          <a:xfrm>
            <a:off x="11531600" y="2946400"/>
            <a:ext cx="567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100" dirty="0" smtClean="0">
                <a:solidFill>
                  <a:srgbClr val="FFFDF6"/>
                </a:solidFill>
                <a:latin typeface="+mn-ea"/>
              </a:rPr>
              <a:t>프로젝트 주제</a:t>
            </a:r>
            <a:endParaRPr lang="ko-KR" sz="3500" b="0" i="0" u="none" strike="noStrike" spc="-100" dirty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39" name="TextBox 21"/>
          <p:cNvSpPr txBox="1"/>
          <p:nvPr/>
        </p:nvSpPr>
        <p:spPr>
          <a:xfrm>
            <a:off x="11531600" y="7073900"/>
            <a:ext cx="56515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spc="-100" dirty="0" smtClean="0">
                <a:solidFill>
                  <a:srgbClr val="FFFDF6"/>
                </a:solidFill>
                <a:latin typeface="+mn-ea"/>
              </a:rPr>
              <a:t>개발언어 </a:t>
            </a:r>
            <a:r>
              <a:rPr lang="en-US" altLang="ko-KR" sz="2600" spc="-100" dirty="0" smtClean="0">
                <a:solidFill>
                  <a:srgbClr val="FFFDF6"/>
                </a:solidFill>
                <a:latin typeface="+mn-ea"/>
              </a:rPr>
              <a:t>: Java, </a:t>
            </a:r>
            <a:r>
              <a:rPr lang="en-US" altLang="ko-KR" sz="2600" spc="-100" dirty="0" err="1" smtClean="0">
                <a:solidFill>
                  <a:srgbClr val="FFFDF6"/>
                </a:solidFill>
                <a:latin typeface="+mn-ea"/>
              </a:rPr>
              <a:t>javaScript</a:t>
            </a:r>
            <a:endParaRPr lang="en-US" altLang="ko-KR" sz="2600" spc="-100" dirty="0" smtClean="0">
              <a:solidFill>
                <a:srgbClr val="FFFDF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altLang="en-US" sz="2600" b="0" i="0" u="none" strike="noStrike" spc="-100" dirty="0" smtClean="0">
                <a:solidFill>
                  <a:srgbClr val="FFFDF6"/>
                </a:solidFill>
                <a:latin typeface="+mn-ea"/>
              </a:rPr>
              <a:t>프레임워크</a:t>
            </a:r>
            <a:r>
              <a:rPr lang="en-US" sz="2600" b="0" i="0" u="none" strike="noStrike" spc="-100" dirty="0" smtClean="0">
                <a:solidFill>
                  <a:srgbClr val="FFFDF6"/>
                </a:solidFill>
                <a:latin typeface="+mn-ea"/>
              </a:rPr>
              <a:t> : </a:t>
            </a:r>
            <a:r>
              <a:rPr lang="en-US" sz="2600" spc="-100" dirty="0" smtClean="0">
                <a:solidFill>
                  <a:srgbClr val="FFFDF6"/>
                </a:solidFill>
                <a:latin typeface="+mn-ea"/>
              </a:rPr>
              <a:t>spring boot, React</a:t>
            </a: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en-US" sz="2600" spc="-100" dirty="0" smtClean="0">
                <a:solidFill>
                  <a:srgbClr val="FFFDF6"/>
                </a:solidFill>
                <a:latin typeface="+mn-ea"/>
              </a:rPr>
              <a:t>DB : MySQL</a:t>
            </a:r>
            <a:endParaRPr lang="en-US" sz="2600" b="0" i="0" u="none" strike="noStrike" spc="-100" dirty="0">
              <a:solidFill>
                <a:srgbClr val="FFFDF6"/>
              </a:solidFill>
              <a:latin typeface="+mn-ea"/>
            </a:endParaRPr>
          </a:p>
        </p:txBody>
      </p:sp>
      <p:sp>
        <p:nvSpPr>
          <p:cNvPr id="40" name="TextBox 22"/>
          <p:cNvSpPr txBox="1"/>
          <p:nvPr/>
        </p:nvSpPr>
        <p:spPr>
          <a:xfrm>
            <a:off x="11531600" y="6311900"/>
            <a:ext cx="567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3500" spc="-100" dirty="0" smtClean="0">
                <a:solidFill>
                  <a:srgbClr val="FFFDF6"/>
                </a:solidFill>
                <a:latin typeface="+mn-ea"/>
              </a:rPr>
              <a:t>개발 언어 및 프레임워크 </a:t>
            </a:r>
            <a:r>
              <a:rPr lang="en-US" altLang="ko-KR" sz="3500" spc="-100" dirty="0" smtClean="0">
                <a:solidFill>
                  <a:srgbClr val="FFFDF6"/>
                </a:solidFill>
                <a:latin typeface="+mn-ea"/>
              </a:rPr>
              <a:t>, DB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2600" y="2931646"/>
            <a:ext cx="91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rgbClr val="FFC000"/>
                </a:solidFill>
              </a:rPr>
              <a:t>1</a:t>
            </a:r>
            <a:endParaRPr lang="ko-KR" altLang="en-US" sz="10000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76503" y="2899288"/>
            <a:ext cx="91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FFC000"/>
                </a:solidFill>
              </a:rPr>
              <a:t>2</a:t>
            </a:r>
            <a:endParaRPr lang="ko-KR" altLang="en-US" sz="10000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2097" y="6318858"/>
            <a:ext cx="91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FFC000"/>
                </a:solidFill>
              </a:rPr>
              <a:t>3</a:t>
            </a:r>
            <a:endParaRPr lang="ko-KR" altLang="en-US" sz="10000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06000" y="6286500"/>
            <a:ext cx="91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rgbClr val="FFC000"/>
                </a:solidFill>
              </a:rPr>
              <a:t>4</a:t>
            </a:r>
            <a:endParaRPr lang="ko-KR" altLang="en-US" sz="10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>
                <a:solidFill>
                  <a:srgbClr val="FFA12B"/>
                </a:solidFill>
                <a:latin typeface="+mn-ea"/>
              </a:rPr>
              <a:t>2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.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프로젝트 메뉴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05000" y="2310550"/>
            <a:ext cx="14376400" cy="966050"/>
            <a:chOff x="1905000" y="2638539"/>
            <a:chExt cx="14376400" cy="96605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아이디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비밀번호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이메일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성별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생년월일을 사용자가 입력하면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서버를 통해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user DB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에 등록</a:t>
              </a:r>
              <a:r>
                <a:rPr lang="en-US" altLang="ko-KR" sz="20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후 로그인 페이지 이동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j-ea"/>
                  <a:ea typeface="+mj-ea"/>
                </a:rPr>
                <a:t>회원가입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05000" y="3682150"/>
            <a:ext cx="14376400" cy="966050"/>
            <a:chOff x="1905000" y="2638539"/>
            <a:chExt cx="14376400" cy="96605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입력한 아이디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비밀번가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DB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에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user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정보와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동일하면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로그인 성공 후 홈페이지 이동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j-ea"/>
                  <a:ea typeface="+mj-ea"/>
                </a:rPr>
                <a:t>로그인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905000" y="5129950"/>
            <a:ext cx="14376400" cy="966050"/>
            <a:chOff x="1905000" y="2638539"/>
            <a:chExt cx="14376400" cy="96605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현황을 수정 및 삭제가 가능하고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해당하는 상품 클릭하면 상세페이지로 이동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페이지 기능을 통해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15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개씩 상품 확인 가능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j-ea"/>
                  <a:ea typeface="+mj-ea"/>
                </a:rPr>
                <a:t>메인 화면</a:t>
              </a:r>
              <a:r>
                <a:rPr lang="en-US" altLang="ko-KR" sz="2400" b="1" dirty="0" smtClean="0">
                  <a:latin typeface="+mj-ea"/>
                  <a:ea typeface="+mj-ea"/>
                </a:rPr>
                <a:t>(</a:t>
              </a:r>
              <a:r>
                <a:rPr lang="ko-KR" altLang="en-US" sz="2400" b="1" dirty="0" err="1" smtClean="0">
                  <a:latin typeface="+mj-ea"/>
                  <a:ea typeface="+mj-ea"/>
                </a:rPr>
                <a:t>예적금</a:t>
              </a:r>
              <a:r>
                <a:rPr lang="ko-KR" altLang="en-US" sz="2400" b="1" dirty="0" smtClean="0">
                  <a:latin typeface="+mj-ea"/>
                  <a:ea typeface="+mj-ea"/>
                </a:rPr>
                <a:t> 현황</a:t>
              </a:r>
              <a:r>
                <a:rPr lang="en-US" altLang="ko-KR" sz="2400" b="1" dirty="0">
                  <a:latin typeface="+mj-ea"/>
                  <a:ea typeface="+mj-ea"/>
                </a:rPr>
                <a:t>)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05000" y="6501550"/>
            <a:ext cx="14376400" cy="966050"/>
            <a:chOff x="1905000" y="2638539"/>
            <a:chExt cx="14376400" cy="9660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정보를 사용자가 입력하면 서버를 통해 </a:t>
              </a:r>
              <a:r>
                <a:rPr lang="en-US" altLang="ko-KR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financial_product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DB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에 상품 등록  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latin typeface="+mj-ea"/>
                  <a:ea typeface="+mj-ea"/>
                </a:rPr>
                <a:t>예적금</a:t>
              </a:r>
              <a:r>
                <a:rPr lang="ko-KR" altLang="en-US" sz="2400" b="1" dirty="0" smtClean="0">
                  <a:latin typeface="+mj-ea"/>
                  <a:ea typeface="+mj-ea"/>
                </a:rPr>
                <a:t> 등록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05000" y="7835050"/>
            <a:ext cx="14401800" cy="966050"/>
            <a:chOff x="1905000" y="2638539"/>
            <a:chExt cx="14401800" cy="966050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61722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등록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검색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예적금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랭킹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페이지에서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원하는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상품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을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클릭할 경우 상세페이지로 넘어가서 해당하는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상품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에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대한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상세 정보를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j-ea"/>
                  <a:ea typeface="+mj-ea"/>
                </a:rPr>
                <a:t>상세페이지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38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>
                <a:solidFill>
                  <a:srgbClr val="FFA12B"/>
                </a:solidFill>
                <a:latin typeface="+mn-ea"/>
              </a:rPr>
              <a:t>2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.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프로젝트 메뉴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05000" y="2310550"/>
            <a:ext cx="14376400" cy="966050"/>
            <a:chOff x="1905000" y="2638539"/>
            <a:chExt cx="14376400" cy="96605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은행명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상품명을 선택 후 원하는 정보를 검색하면 해당하는 상품을 보여줌  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latin typeface="+mj-ea"/>
                  <a:ea typeface="+mj-ea"/>
                </a:rPr>
                <a:t>예적금</a:t>
              </a:r>
              <a:r>
                <a:rPr lang="ko-KR" altLang="en-US" sz="2400" b="1" dirty="0" smtClean="0">
                  <a:latin typeface="+mj-ea"/>
                  <a:ea typeface="+mj-ea"/>
                </a:rPr>
                <a:t> 검색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05000" y="3682150"/>
            <a:ext cx="14376400" cy="966050"/>
            <a:chOff x="1905000" y="2638539"/>
            <a:chExt cx="14376400" cy="96605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최대 금리에 따른 순위를 예금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적금 옵션으로 보여줌 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latin typeface="+mj-ea"/>
                  <a:ea typeface="+mj-ea"/>
                </a:rPr>
                <a:t>예적금</a:t>
              </a:r>
              <a:r>
                <a:rPr lang="ko-KR" altLang="en-US" sz="2400" b="1" dirty="0" smtClean="0">
                  <a:latin typeface="+mj-ea"/>
                  <a:ea typeface="+mj-ea"/>
                </a:rPr>
                <a:t> 랭킹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905000" y="5129950"/>
            <a:ext cx="14376400" cy="966050"/>
            <a:chOff x="1905000" y="2638539"/>
            <a:chExt cx="14376400" cy="96605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A1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예금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적금에 대해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단리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기준으로 이자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+mj-ea"/>
                </a:rPr>
                <a:t>(</a:t>
              </a:r>
              <a:r>
                <a:rPr lang="ko-KR" altLang="en-US" sz="2000" dirty="0">
                  <a:solidFill>
                    <a:sysClr val="windowText" lastClr="000000"/>
                  </a:solidFill>
                  <a:latin typeface="+mj-ea"/>
                </a:rPr>
                <a:t>과세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</a:rPr>
                <a:t>비과세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</a:rPr>
                <a:t>)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확인 가능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FFA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+mj-ea"/>
                  <a:ea typeface="+mj-ea"/>
                </a:rPr>
                <a:t>이자 계산기</a:t>
              </a:r>
              <a:r>
                <a:rPr lang="en-US" altLang="ko-KR" sz="2400" b="1" dirty="0" smtClean="0">
                  <a:latin typeface="+mj-ea"/>
                  <a:ea typeface="+mj-ea"/>
                </a:rPr>
                <a:t>(</a:t>
              </a:r>
              <a:r>
                <a:rPr lang="ko-KR" altLang="en-US" sz="2400" b="1" dirty="0" err="1" smtClean="0">
                  <a:latin typeface="+mj-ea"/>
                  <a:ea typeface="+mj-ea"/>
                </a:rPr>
                <a:t>단리</a:t>
              </a:r>
              <a:r>
                <a:rPr lang="ko-KR" altLang="en-US" sz="2400" b="1" dirty="0" smtClean="0">
                  <a:latin typeface="+mj-ea"/>
                  <a:ea typeface="+mj-ea"/>
                </a:rPr>
                <a:t> 기준</a:t>
              </a:r>
              <a:r>
                <a:rPr lang="en-US" altLang="ko-KR" sz="2400" b="1" dirty="0" smtClean="0">
                  <a:latin typeface="+mj-ea"/>
                  <a:ea typeface="+mj-ea"/>
                </a:rPr>
                <a:t>)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4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18295257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회원가입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648200" y="4528457"/>
            <a:ext cx="2565400" cy="5443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972800" y="4457700"/>
            <a:ext cx="2286000" cy="0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3645" t="3987" r="10164" b="72284"/>
          <a:stretch/>
        </p:blipFill>
        <p:spPr>
          <a:xfrm>
            <a:off x="609600" y="3730170"/>
            <a:ext cx="3936770" cy="156572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14400" y="55245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내용을 입력하지 않고</a:t>
            </a:r>
            <a:r>
              <a:rPr lang="en-US" altLang="ko-KR" b="1" dirty="0">
                <a:solidFill>
                  <a:srgbClr val="FD8E25"/>
                </a:solidFill>
              </a:rPr>
              <a:t> </a:t>
            </a:r>
            <a:r>
              <a:rPr lang="en-US" altLang="ko-KR" b="1" dirty="0" smtClean="0">
                <a:solidFill>
                  <a:srgbClr val="FD8E25"/>
                </a:solidFill>
              </a:rPr>
              <a:t> </a:t>
            </a:r>
            <a:r>
              <a:rPr lang="ko-KR" altLang="en-US" b="1" dirty="0" smtClean="0">
                <a:solidFill>
                  <a:srgbClr val="FD8E25"/>
                </a:solidFill>
              </a:rPr>
              <a:t>회원가입 버튼 클릭 시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 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>
                <a:solidFill>
                  <a:srgbClr val="FD8E25"/>
                </a:solidFill>
              </a:rPr>
              <a:t> </a:t>
            </a:r>
            <a:r>
              <a:rPr lang="en-US" altLang="ko-KR" b="1" dirty="0" smtClean="0">
                <a:solidFill>
                  <a:srgbClr val="FD8E25"/>
                </a:solidFill>
              </a:rPr>
              <a:t>DB</a:t>
            </a:r>
            <a:r>
              <a:rPr lang="ko-KR" altLang="en-US" b="1" dirty="0" smtClean="0">
                <a:solidFill>
                  <a:srgbClr val="FD8E25"/>
                </a:solidFill>
              </a:rPr>
              <a:t>에 등록 불가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4154" r="4292" b="73770"/>
          <a:stretch/>
        </p:blipFill>
        <p:spPr>
          <a:xfrm>
            <a:off x="13411200" y="3695700"/>
            <a:ext cx="4238172" cy="13516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l="7931" r="8798" b="73262"/>
          <a:stretch/>
        </p:blipFill>
        <p:spPr>
          <a:xfrm>
            <a:off x="13411200" y="6362700"/>
            <a:ext cx="4282440" cy="1447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411200" y="52197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동일한 아이디가 있으면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</a:t>
            </a:r>
            <a:r>
              <a:rPr lang="en-US" altLang="ko-KR" b="1" dirty="0" smtClean="0">
                <a:solidFill>
                  <a:srgbClr val="FD8E25"/>
                </a:solidFill>
              </a:rPr>
              <a:t>, DB</a:t>
            </a:r>
            <a:r>
              <a:rPr lang="ko-KR" altLang="en-US" b="1" dirty="0" smtClean="0">
                <a:solidFill>
                  <a:srgbClr val="FD8E25"/>
                </a:solidFill>
              </a:rPr>
              <a:t>에 등록 불가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16000" y="79629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회원가입이 완료되면 </a:t>
            </a:r>
            <a:r>
              <a:rPr lang="en-US" altLang="ko-KR" b="1" dirty="0" smtClean="0">
                <a:solidFill>
                  <a:srgbClr val="FD8E25"/>
                </a:solidFill>
              </a:rPr>
              <a:t>DB</a:t>
            </a:r>
            <a:r>
              <a:rPr lang="ko-KR" altLang="en-US" b="1" dirty="0" smtClean="0">
                <a:solidFill>
                  <a:srgbClr val="FD8E25"/>
                </a:solidFill>
              </a:rPr>
              <a:t>에 데이터 등록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 버튼 클릭하면 로그인 메뉴로 이동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4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1"/>
            <a:ext cx="18288000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로그인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648200" y="4528457"/>
            <a:ext cx="2565400" cy="5443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972800" y="4457700"/>
            <a:ext cx="2286000" cy="0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8629" y="53721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내용을 입력하지 않거나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smtClean="0">
                <a:solidFill>
                  <a:srgbClr val="FD8E25"/>
                </a:solidFill>
              </a:rPr>
              <a:t>아이디 및 비밀번호가  </a:t>
            </a:r>
            <a:r>
              <a:rPr lang="en-US" altLang="ko-KR" b="1" dirty="0" smtClean="0">
                <a:solidFill>
                  <a:srgbClr val="FD8E25"/>
                </a:solidFill>
              </a:rPr>
              <a:t>DB </a:t>
            </a:r>
            <a:r>
              <a:rPr lang="ko-KR" altLang="en-US" b="1" dirty="0" smtClean="0">
                <a:solidFill>
                  <a:srgbClr val="FD8E25"/>
                </a:solidFill>
              </a:rPr>
              <a:t>데이터와 다르면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smtClean="0">
                <a:solidFill>
                  <a:srgbClr val="FD8E25"/>
                </a:solidFill>
              </a:rPr>
              <a:t>로그인 불가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11200" y="543937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아이디 및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비밀번호과</a:t>
            </a:r>
            <a:r>
              <a:rPr lang="ko-KR" altLang="en-US" b="1" dirty="0" smtClean="0">
                <a:solidFill>
                  <a:srgbClr val="FD8E25"/>
                </a:solidFill>
              </a:rPr>
              <a:t> </a:t>
            </a:r>
            <a:r>
              <a:rPr lang="en-US" altLang="ko-KR" b="1" dirty="0" smtClean="0">
                <a:solidFill>
                  <a:srgbClr val="FD8E25"/>
                </a:solidFill>
              </a:rPr>
              <a:t>DB </a:t>
            </a:r>
            <a:r>
              <a:rPr lang="ko-KR" altLang="en-US" b="1" dirty="0" smtClean="0">
                <a:solidFill>
                  <a:srgbClr val="FD8E25"/>
                </a:solidFill>
              </a:rPr>
              <a:t>데이터와 동일하면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알림창이</a:t>
            </a:r>
            <a:r>
              <a:rPr lang="ko-KR" altLang="en-US" b="1" dirty="0" smtClean="0">
                <a:solidFill>
                  <a:srgbClr val="FD8E25"/>
                </a:solidFill>
              </a:rPr>
              <a:t> 열리고</a:t>
            </a:r>
            <a:r>
              <a:rPr lang="en-US" altLang="ko-KR" b="1" dirty="0" smtClean="0">
                <a:solidFill>
                  <a:srgbClr val="FD8E25"/>
                </a:solidFill>
              </a:rPr>
              <a:t>, </a:t>
            </a:r>
            <a:r>
              <a:rPr lang="ko-KR" altLang="en-US" b="1" dirty="0" smtClean="0">
                <a:solidFill>
                  <a:srgbClr val="FD8E25"/>
                </a:solidFill>
              </a:rPr>
              <a:t>확인 버튼 클릭 시 메인화면으로 이동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57" y="3848100"/>
            <a:ext cx="4267200" cy="1362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1" y="3952875"/>
            <a:ext cx="4114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7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9" y="1714501"/>
            <a:ext cx="18278475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메인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32146"/>
          <a:stretch/>
        </p:blipFill>
        <p:spPr>
          <a:xfrm>
            <a:off x="609600" y="5676900"/>
            <a:ext cx="3946212" cy="23092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686800" y="8420100"/>
            <a:ext cx="914400" cy="3810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81153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페이지 버튼 클릭 시 </a:t>
            </a:r>
            <a:r>
              <a:rPr lang="en-US" altLang="ko-KR" b="1" dirty="0" smtClean="0">
                <a:solidFill>
                  <a:srgbClr val="FD8E25"/>
                </a:solidFill>
              </a:rPr>
              <a:t>15</a:t>
            </a:r>
            <a:r>
              <a:rPr lang="ko-KR" altLang="en-US" b="1" dirty="0" smtClean="0">
                <a:solidFill>
                  <a:srgbClr val="FD8E25"/>
                </a:solidFill>
              </a:rPr>
              <a:t>개씩 상품 기준으로 페이지 이동 가능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62658" y="4581072"/>
            <a:ext cx="304800" cy="243114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1811000" y="4686300"/>
            <a:ext cx="3200400" cy="0"/>
          </a:xfrm>
          <a:prstGeom prst="straightConnector1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420600" y="5067300"/>
            <a:ext cx="247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수정 버튼 클릭 시</a:t>
            </a:r>
            <a:endParaRPr lang="en-US" altLang="ko-KR" b="1" dirty="0" smtClean="0">
              <a:solidFill>
                <a:srgbClr val="FD8E25"/>
              </a:solidFill>
            </a:endParaRPr>
          </a:p>
          <a:p>
            <a:r>
              <a:rPr lang="ko-KR" altLang="en-US" b="1" dirty="0" smtClean="0">
                <a:solidFill>
                  <a:srgbClr val="FD8E25"/>
                </a:solidFill>
              </a:rPr>
              <a:t>상품 수정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모달</a:t>
            </a:r>
            <a:r>
              <a:rPr lang="ko-KR" altLang="en-US" b="1" dirty="0" smtClean="0">
                <a:solidFill>
                  <a:srgbClr val="FD8E25"/>
                </a:solidFill>
              </a:rPr>
              <a:t> 창 열림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1400" y="3543300"/>
            <a:ext cx="2971800" cy="382088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1843658" y="7048500"/>
            <a:ext cx="304800" cy="243114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478000" y="79629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삭제 버튼 클릭 시 해당하는 상품 삭제 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96000" y="5081814"/>
            <a:ext cx="5334000" cy="2286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057400" y="3695700"/>
            <a:ext cx="247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상품 클릭 시 상세페이지 이동</a:t>
            </a:r>
            <a:endParaRPr lang="en-US" altLang="ko-KR" b="1" dirty="0" smtClean="0">
              <a:solidFill>
                <a:srgbClr val="FD8E25"/>
              </a:solidFill>
            </a:endParaRPr>
          </a:p>
        </p:txBody>
      </p:sp>
      <p:cxnSp>
        <p:nvCxnSpPr>
          <p:cNvPr id="61" name="꺾인 연결선 60"/>
          <p:cNvCxnSpPr>
            <a:stCxn id="48" idx="1"/>
            <a:endCxn id="51" idx="3"/>
          </p:cNvCxnSpPr>
          <p:nvPr/>
        </p:nvCxnSpPr>
        <p:spPr>
          <a:xfrm rot="10800000">
            <a:off x="4535712" y="4018866"/>
            <a:ext cx="1560288" cy="1177248"/>
          </a:xfrm>
          <a:prstGeom prst="bentConnector3">
            <a:avLst>
              <a:gd name="adj1" fmla="val 50000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9" idx="1"/>
            <a:endCxn id="5" idx="3"/>
          </p:cNvCxnSpPr>
          <p:nvPr/>
        </p:nvCxnSpPr>
        <p:spPr>
          <a:xfrm rot="10800000">
            <a:off x="4555812" y="6831528"/>
            <a:ext cx="4130988" cy="1779072"/>
          </a:xfrm>
          <a:prstGeom prst="bentConnector3">
            <a:avLst>
              <a:gd name="adj1" fmla="val 78108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1"/>
          </p:cNvCxnSpPr>
          <p:nvPr/>
        </p:nvCxnSpPr>
        <p:spPr>
          <a:xfrm>
            <a:off x="12148458" y="7170057"/>
            <a:ext cx="2329542" cy="1116009"/>
          </a:xfrm>
          <a:prstGeom prst="bentConnector3">
            <a:avLst>
              <a:gd name="adj1" fmla="val 68692"/>
            </a:avLst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0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18288000" cy="85725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0" y="800100"/>
            <a:ext cx="18288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3"/>
          <p:cNvSpPr txBox="1"/>
          <p:nvPr/>
        </p:nvSpPr>
        <p:spPr>
          <a:xfrm>
            <a:off x="1168400" y="1104900"/>
            <a:ext cx="4318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3. 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실행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FFA12B"/>
                </a:solidFill>
                <a:latin typeface="+mn-ea"/>
              </a:rPr>
              <a:t>메인 화면</a:t>
            </a:r>
            <a:r>
              <a:rPr lang="en-US" altLang="ko-KR" sz="2800" b="1" dirty="0" smtClean="0">
                <a:solidFill>
                  <a:srgbClr val="FFA12B"/>
                </a:solidFill>
                <a:latin typeface="+mn-ea"/>
              </a:rPr>
              <a:t>)</a:t>
            </a:r>
            <a:endParaRPr lang="ko-KR" sz="2800" b="1" i="0" u="none" strike="noStrike" dirty="0">
              <a:solidFill>
                <a:srgbClr val="FFA12B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34400" y="7734300"/>
            <a:ext cx="685800" cy="3048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6362700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내용 수정 후 </a:t>
            </a:r>
            <a:r>
              <a:rPr lang="ko-KR" altLang="en-US" b="1" dirty="0" err="1" smtClean="0">
                <a:solidFill>
                  <a:srgbClr val="FD8E25"/>
                </a:solidFill>
              </a:rPr>
              <a:t>수정완료</a:t>
            </a:r>
            <a:r>
              <a:rPr lang="ko-KR" altLang="en-US" b="1" dirty="0" smtClean="0">
                <a:solidFill>
                  <a:srgbClr val="FD8E25"/>
                </a:solidFill>
              </a:rPr>
              <a:t> 버튼 클릭 시 변경 된 데이터 </a:t>
            </a:r>
            <a:r>
              <a:rPr lang="en-US" altLang="ko-KR" b="1" dirty="0" smtClean="0">
                <a:solidFill>
                  <a:srgbClr val="FD8E25"/>
                </a:solidFill>
              </a:rPr>
              <a:t>DB</a:t>
            </a:r>
            <a:r>
              <a:rPr lang="ko-KR" altLang="en-US" b="1" dirty="0" smtClean="0">
                <a:solidFill>
                  <a:srgbClr val="FD8E25"/>
                </a:solidFill>
              </a:rPr>
              <a:t>에 업데이트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68400" y="6515100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D8E25"/>
                </a:solidFill>
              </a:rPr>
              <a:t>내용 수정 후 닫기 버튼 클릭 시 </a:t>
            </a:r>
            <a:r>
              <a:rPr lang="en-US" altLang="ko-KR" b="1" dirty="0" smtClean="0">
                <a:solidFill>
                  <a:srgbClr val="FD8E25"/>
                </a:solidFill>
              </a:rPr>
              <a:t>DB</a:t>
            </a:r>
            <a:r>
              <a:rPr lang="ko-KR" altLang="en-US" b="1" dirty="0" smtClean="0">
                <a:solidFill>
                  <a:srgbClr val="FD8E25"/>
                </a:solidFill>
              </a:rPr>
              <a:t>에 업데이트 안됨</a:t>
            </a:r>
            <a:endParaRPr lang="ko-KR" altLang="en-US" b="1" dirty="0">
              <a:solidFill>
                <a:srgbClr val="FD8E25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20200" y="7734300"/>
            <a:ext cx="457200" cy="304800"/>
          </a:xfrm>
          <a:prstGeom prst="rect">
            <a:avLst/>
          </a:prstGeom>
          <a:noFill/>
          <a:ln>
            <a:solidFill>
              <a:srgbClr val="FF4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3" idx="1"/>
            <a:endCxn id="14" idx="2"/>
          </p:cNvCxnSpPr>
          <p:nvPr/>
        </p:nvCxnSpPr>
        <p:spPr>
          <a:xfrm rot="10800000">
            <a:off x="2558144" y="7009032"/>
            <a:ext cx="5976257" cy="877669"/>
          </a:xfrm>
          <a:prstGeom prst="bentConnector2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8" idx="3"/>
            <a:endCxn id="15" idx="2"/>
          </p:cNvCxnSpPr>
          <p:nvPr/>
        </p:nvCxnSpPr>
        <p:spPr>
          <a:xfrm flipV="1">
            <a:off x="9677400" y="7161431"/>
            <a:ext cx="6063343" cy="725269"/>
          </a:xfrm>
          <a:prstGeom prst="bentConnector2">
            <a:avLst/>
          </a:prstGeom>
          <a:ln w="38100">
            <a:solidFill>
              <a:srgbClr val="FD8E2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9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556</Words>
  <Application>Microsoft Office PowerPoint</Application>
  <PresentationFormat>사용자 지정</PresentationFormat>
  <Paragraphs>86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Hallym Gothic Bold</vt:lpstr>
      <vt:lpstr>Hallym Gothic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ITPS</dc:creator>
  <cp:lastModifiedBy>ITPS</cp:lastModifiedBy>
  <cp:revision>27</cp:revision>
  <dcterms:created xsi:type="dcterms:W3CDTF">2006-08-16T00:00:00Z</dcterms:created>
  <dcterms:modified xsi:type="dcterms:W3CDTF">2024-06-26T05:01:00Z</dcterms:modified>
</cp:coreProperties>
</file>