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7" r:id="rId9"/>
    <p:sldId id="266" r:id="rId10"/>
    <p:sldId id="268" r:id="rId11"/>
    <p:sldId id="269" r:id="rId12"/>
    <p:sldId id="270" r:id="rId13"/>
    <p:sldId id="271" r:id="rId14"/>
    <p:sldId id="262" r:id="rId15"/>
    <p:sldId id="263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" userDrawn="1">
          <p15:clr>
            <a:srgbClr val="A4A3A4"/>
          </p15:clr>
        </p15:guide>
        <p15:guide id="2" pos="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D38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3830" autoAdjust="0"/>
  </p:normalViewPr>
  <p:slideViewPr>
    <p:cSldViewPr>
      <p:cViewPr varScale="1">
        <p:scale>
          <a:sx n="44" d="100"/>
          <a:sy n="44" d="100"/>
        </p:scale>
        <p:origin x="66" y="1158"/>
      </p:cViewPr>
      <p:guideLst>
        <p:guide orient="horz" pos="408"/>
        <p:guide pos="7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AF32F-05E5-453F-BA99-4A74016C8307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0E20F-6A99-4DBC-B7B1-DCFA0C0D8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07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 개요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프로젝트 목적과 목표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프로젝트의 주제 소개</a:t>
            </a:r>
            <a:endParaRPr lang="en-US" altLang="ko-KR" baseline="0" dirty="0" smtClean="0"/>
          </a:p>
          <a:p>
            <a:r>
              <a:rPr lang="ko-KR" altLang="en-US" baseline="0" dirty="0" smtClean="0"/>
              <a:t>기능 소개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프로그램 제공하는 주요 기능 소개</a:t>
            </a:r>
            <a:endParaRPr lang="en-US" altLang="ko-KR" baseline="0" dirty="0" smtClean="0"/>
          </a:p>
          <a:p>
            <a:r>
              <a:rPr lang="ko-KR" altLang="en-US" baseline="0" dirty="0" smtClean="0"/>
              <a:t>코드 및 </a:t>
            </a:r>
            <a:r>
              <a:rPr lang="ko-KR" altLang="en-US" baseline="0" dirty="0" err="1" smtClean="0"/>
              <a:t>실행화면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90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67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121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942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270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51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790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46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EC6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0299" y="8503899"/>
            <a:ext cx="17185116" cy="1160182"/>
            <a:chOff x="550299" y="8503899"/>
            <a:chExt cx="17185116" cy="1160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0299" y="8503899"/>
              <a:ext cx="17185116" cy="1160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7653" y="8774474"/>
            <a:ext cx="619048" cy="619032"/>
            <a:chOff x="917653" y="8774474"/>
            <a:chExt cx="619048" cy="6190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7653" y="8774474"/>
              <a:ext cx="619048" cy="61903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723772" y="8806991"/>
            <a:ext cx="570819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국비</a:t>
            </a:r>
            <a:r>
              <a:rPr lang="en-US" altLang="ko-KR" sz="3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3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정보처리기능사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714286" y="8774474"/>
            <a:ext cx="619048" cy="619032"/>
            <a:chOff x="9714286" y="8774474"/>
            <a:chExt cx="619048" cy="61903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14286" y="8774474"/>
              <a:ext cx="619048" cy="619032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059587" y="3634378"/>
            <a:ext cx="14850053" cy="26468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300" kern="0" spc="-1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Light" pitchFamily="34" charset="0"/>
              </a:rPr>
              <a:t>JAVA</a:t>
            </a:r>
            <a:r>
              <a:rPr lang="ko-KR" altLang="en-US" sz="8300" kern="0" spc="-1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Light" pitchFamily="34" charset="0"/>
              </a:rPr>
              <a:t>를 활용한</a:t>
            </a:r>
            <a:endParaRPr lang="en-US" altLang="ko-KR" sz="8300" kern="0" spc="-1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retendard Light" pitchFamily="34" charset="0"/>
            </a:endParaRPr>
          </a:p>
          <a:p>
            <a:r>
              <a:rPr lang="ko-KR" altLang="en-US" sz="8300" kern="0" spc="-1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Light" pitchFamily="34" charset="0"/>
              </a:rPr>
              <a:t>콘솔프로그램</a:t>
            </a:r>
            <a:endParaRPr lang="en-US" sz="8300" kern="0" spc="-1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retendard Light" pitchFamily="3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59587" y="6415204"/>
            <a:ext cx="1207252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Thin" pitchFamily="34" charset="0"/>
              </a:rPr>
              <a:t>Movie Review App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1308048" y="2631543"/>
            <a:ext cx="4509235" cy="820503"/>
            <a:chOff x="1308048" y="2631543"/>
            <a:chExt cx="4509235" cy="820503"/>
          </a:xfrm>
        </p:grpSpPr>
        <p:sp>
          <p:nvSpPr>
            <p:cNvPr id="24" name="Object 24"/>
            <p:cNvSpPr txBox="1"/>
            <p:nvPr/>
          </p:nvSpPr>
          <p:spPr>
            <a:xfrm>
              <a:off x="1308048" y="2786385"/>
              <a:ext cx="4509235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0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코리아</a:t>
              </a:r>
              <a:r>
                <a:rPr lang="en-US" altLang="ko-KR" sz="30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</a:t>
              </a:r>
              <a:r>
                <a:rPr lang="ko-KR" altLang="en-US" sz="30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아카데미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07" name="그룹 1007"/>
            <p:cNvGrpSpPr/>
            <p:nvPr/>
          </p:nvGrpSpPr>
          <p:grpSpPr>
            <a:xfrm>
              <a:off x="1862150" y="2631543"/>
              <a:ext cx="3395650" cy="820503"/>
              <a:chOff x="1862150" y="2631543"/>
              <a:chExt cx="3395650" cy="820503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62150" y="2631543"/>
                <a:ext cx="3395650" cy="820503"/>
              </a:xfrm>
              <a:prstGeom prst="rect">
                <a:avLst/>
              </a:prstGeom>
            </p:spPr>
          </p:pic>
        </p:grpSp>
      </p:grpSp>
      <p:sp>
        <p:nvSpPr>
          <p:cNvPr id="29" name="Object 29"/>
          <p:cNvSpPr txBox="1"/>
          <p:nvPr/>
        </p:nvSpPr>
        <p:spPr>
          <a:xfrm>
            <a:off x="10520381" y="8806990"/>
            <a:ext cx="570819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000" dirty="0" err="1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백수정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실행화면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(Create Movie)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573866"/>
            <a:ext cx="16047869" cy="1913034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20183" y="7989655"/>
            <a:ext cx="15754163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메뉴 입력 후 영화 리뷰 등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록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등록 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movie_data.txt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 데이터 입력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경우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“,”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구분하여 파일에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써짐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등록시마다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NextNumber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movieNumber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증가되어 저장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3331" y="156210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Console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731" y="2022610"/>
            <a:ext cx="7950269" cy="46448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600" y="2022610"/>
            <a:ext cx="7391400" cy="45178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372600" y="1562100"/>
            <a:ext cx="182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Movie_data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822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실행화면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(Get Movie List)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475894"/>
            <a:ext cx="16047869" cy="2338129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20183" y="7505700"/>
            <a:ext cx="15754163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MovieView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MovieDto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리스트를 매개변수로 받아서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toString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리스트 출력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Repository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getmoveList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생성하여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movieDtos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반환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Repository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loadData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Scanner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통해 파일을 열어서 읽기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Split(“,”)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쉼표로 분할하여 배열에 저장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movieDto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해당하는 요소를 배열에서 넣기 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Repository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생성자에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loadData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호출하여 파일에 있는 데이터를 가져오기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98295" y="4059500"/>
            <a:ext cx="69691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MovieRepository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 smtClean="0"/>
              <a:t>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MovieRepository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loadData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dirty="0" smtClean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05800" y="1573943"/>
            <a:ext cx="9144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loadData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(Scanner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Scanner(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"movie_data.txt"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))){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maxNumber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().split(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maxNumber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maxNumber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[1];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[2];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[3]);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maxNumber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+ 1 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영화 리뷰 데이터 파일이 없습니다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.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새로운 파일을 생성합니다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43000" y="1653129"/>
            <a:ext cx="9144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getMoiveList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(List&lt;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737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실행화면</a:t>
            </a:r>
            <a:r>
              <a:rPr lang="en-US" altLang="ko-KR" sz="4000" kern="0" spc="-100" dirty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(Get Movie List)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573866"/>
            <a:ext cx="16047869" cy="1913034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20183" y="7851155"/>
            <a:ext cx="15754163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movieView.getMoiveList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movieServie.getmovieList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매개변수로 넣어 영화 리뷰 리스트 가져오기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runStartApp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case2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MovieList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번을 입력할 경우 저장된 모든 영화 리뷰 리스트를 보여줌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20183" y="1715232"/>
            <a:ext cx="69856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ko-KR" altLang="en-US" dirty="0"/>
          </a:p>
          <a:p>
            <a:r>
              <a:rPr lang="en-US" altLang="ko-KR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.getMoiveList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.getMovieList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89852" y="3700680"/>
            <a:ext cx="75493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2: 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리뷰 </a:t>
            </a:r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확인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2085892"/>
            <a:ext cx="7772400" cy="49910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270651" y="1674474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Console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2959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실행화면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(Update Movie)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475894"/>
            <a:ext cx="16047869" cy="2338129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20183" y="8336696"/>
            <a:ext cx="1575416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Repository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updateMovie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중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41954" y="1623040"/>
            <a:ext cx="158792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MovieRepository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dirty="0" smtClean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movieUpdate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()==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movieUpdate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movieUpdate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movieUpdate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.setMovieName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movieUpdate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.setGenre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movieUpdate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.setRating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movieUpdate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.setReview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saveData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영화리뷰가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 성공적으로 업데이트되었습니다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해당 번호의 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영화리뷰를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 찾을 수 없습니다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9354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312894" y="1933333"/>
            <a:ext cx="4112410" cy="6851792"/>
            <a:chOff x="13312894" y="1933333"/>
            <a:chExt cx="4112410" cy="68517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12894" y="1933333"/>
              <a:ext cx="4112410" cy="68517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80799" y="1933333"/>
            <a:ext cx="4112410" cy="6851792"/>
            <a:chOff x="5080799" y="1933333"/>
            <a:chExt cx="4112410" cy="68517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799" y="1933333"/>
              <a:ext cx="4112410" cy="685179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036837" y="641440"/>
            <a:ext cx="7698578" cy="449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700" dirty="0" smtClean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Business Manual for Company CS Representatives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59048" y="716315"/>
            <a:ext cx="8547143" cy="12685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05 </a:t>
            </a:r>
            <a:r>
              <a:rPr lang="en-US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전화 예절 안내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516833" y="409580"/>
            <a:ext cx="1298710" cy="14286"/>
            <a:chOff x="516833" y="409580"/>
            <a:chExt cx="1298710" cy="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2871" y="2536943"/>
            <a:ext cx="3594646" cy="4036521"/>
            <a:chOff x="1182871" y="2536943"/>
            <a:chExt cx="3594646" cy="403652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2871" y="2536943"/>
              <a:ext cx="3594646" cy="40365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18294" y="2113827"/>
            <a:ext cx="2923801" cy="846232"/>
            <a:chOff x="1518294" y="2113827"/>
            <a:chExt cx="2923801" cy="84623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8294" y="2113827"/>
              <a:ext cx="2923801" cy="84623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155019" y="2141709"/>
            <a:ext cx="3650351" cy="7892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전화 받기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224189" y="6403430"/>
            <a:ext cx="5512012" cy="24380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벨이 3번 울리기 전에 받는다.</a:t>
            </a:r>
          </a:p>
          <a:p>
            <a:pPr algn="ctr"/>
            <a:endParaRPr lang="en-US" sz="2000" dirty="0" smtClean="0">
              <a:solidFill>
                <a:srgbClr val="595959"/>
              </a:solidFill>
              <a:latin typeface="Pretendard" pitchFamily="34" charset="0"/>
              <a:cs typeface="Pretendard" pitchFamily="34" charset="0"/>
            </a:endParaRPr>
          </a:p>
          <a:p>
            <a:pPr algn="ctr"/>
            <a:r>
              <a:rPr lang="en-US" sz="20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소속과 이름을 밝힌다.</a:t>
            </a:r>
          </a:p>
          <a:p>
            <a:pPr algn="ctr"/>
            <a:endParaRPr lang="en-US" sz="2000" dirty="0" smtClean="0">
              <a:solidFill>
                <a:srgbClr val="595959"/>
              </a:solidFill>
              <a:latin typeface="Pretendard" pitchFamily="34" charset="0"/>
              <a:cs typeface="Pretendard" pitchFamily="34" charset="0"/>
            </a:endParaRPr>
          </a:p>
          <a:p>
            <a:pPr algn="ctr"/>
            <a:r>
              <a:rPr lang="en-US" sz="20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용건을 묻고 메모한다.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5342024" y="2536943"/>
            <a:ext cx="3589534" cy="4036521"/>
            <a:chOff x="5342024" y="2536943"/>
            <a:chExt cx="3589534" cy="403652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42024" y="2536943"/>
              <a:ext cx="3589534" cy="40365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74890" y="2113827"/>
            <a:ext cx="2923801" cy="846232"/>
            <a:chOff x="5674890" y="2113827"/>
            <a:chExt cx="2923801" cy="84623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74890" y="2113827"/>
              <a:ext cx="2923801" cy="846232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5311618" y="2141710"/>
            <a:ext cx="3650351" cy="7892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전화 걸기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4388434" y="6403434"/>
            <a:ext cx="5496713" cy="24380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필요한 내용을 미리 정리한다.</a:t>
            </a:r>
          </a:p>
          <a:p>
            <a:pPr algn="ctr"/>
            <a:endParaRPr lang="en-US" sz="2000" dirty="0" smtClean="0">
              <a:solidFill>
                <a:srgbClr val="595959"/>
              </a:solidFill>
              <a:latin typeface="Pretendard" pitchFamily="34" charset="0"/>
              <a:cs typeface="Pretendard" pitchFamily="34" charset="0"/>
            </a:endParaRPr>
          </a:p>
          <a:p>
            <a:pPr algn="ctr"/>
            <a:r>
              <a:rPr lang="en-US" sz="20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소속과 이름을 밝힌다.</a:t>
            </a:r>
          </a:p>
          <a:p>
            <a:pPr algn="ctr"/>
            <a:endParaRPr lang="en-US" sz="2000" dirty="0" smtClean="0">
              <a:solidFill>
                <a:srgbClr val="595959"/>
              </a:solidFill>
              <a:latin typeface="Pretendard" pitchFamily="34" charset="0"/>
              <a:cs typeface="Pretendard" pitchFamily="34" charset="0"/>
            </a:endParaRPr>
          </a:p>
          <a:p>
            <a:pPr algn="ctr"/>
            <a:r>
              <a:rPr lang="en-US" sz="20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상대를 확인 한다.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9460857" y="2542560"/>
            <a:ext cx="3590476" cy="4030904"/>
            <a:chOff x="9460857" y="2542560"/>
            <a:chExt cx="3590476" cy="403090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60857" y="2542560"/>
              <a:ext cx="3590476" cy="403090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794194" y="2113827"/>
            <a:ext cx="2923801" cy="846232"/>
            <a:chOff x="9794194" y="2113827"/>
            <a:chExt cx="2923801" cy="84623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94194" y="2113827"/>
              <a:ext cx="2923801" cy="846232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9430941" y="2141710"/>
            <a:ext cx="3650351" cy="7892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부재중 시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8413702" y="6403432"/>
            <a:ext cx="5684782" cy="24380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복귀 예정 시간을 알린다.</a:t>
            </a:r>
          </a:p>
          <a:p>
            <a:pPr algn="ctr"/>
            <a:endParaRPr lang="en-US" sz="2000" dirty="0" smtClean="0">
              <a:solidFill>
                <a:srgbClr val="595959"/>
              </a:solidFill>
              <a:latin typeface="Pretendard" pitchFamily="34" charset="0"/>
              <a:cs typeface="Pretendard" pitchFamily="34" charset="0"/>
            </a:endParaRPr>
          </a:p>
          <a:p>
            <a:pPr algn="ctr"/>
            <a:r>
              <a:rPr lang="en-US" sz="20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용건에 대한 메모를 남긴다.</a:t>
            </a:r>
          </a:p>
          <a:p>
            <a:pPr algn="ctr"/>
            <a:endParaRPr lang="en-US" sz="2000" dirty="0" smtClean="0">
              <a:solidFill>
                <a:srgbClr val="595959"/>
              </a:solidFill>
              <a:latin typeface="Pretendard" pitchFamily="34" charset="0"/>
              <a:cs typeface="Pretendard" pitchFamily="34" charset="0"/>
            </a:endParaRPr>
          </a:p>
          <a:p>
            <a:pPr algn="ctr"/>
            <a:r>
              <a:rPr lang="en-US" sz="20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이름을 밝혀 책임 소재를 명확히 한다.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3545413" y="2536943"/>
            <a:ext cx="3590476" cy="4036521"/>
            <a:chOff x="13545413" y="2536943"/>
            <a:chExt cx="3590476" cy="403652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45413" y="2536943"/>
              <a:ext cx="3590476" cy="403652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878750" y="2113827"/>
            <a:ext cx="2923801" cy="846232"/>
            <a:chOff x="13878750" y="2113827"/>
            <a:chExt cx="2923801" cy="84623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78750" y="2113827"/>
              <a:ext cx="2923801" cy="846232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13515513" y="2141710"/>
            <a:ext cx="3650351" cy="7892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항의 전화</a:t>
            </a:r>
            <a:endParaRPr lang="en-US" dirty="0"/>
          </a:p>
        </p:txBody>
      </p:sp>
      <p:sp>
        <p:nvSpPr>
          <p:cNvPr id="44" name="Object 44"/>
          <p:cNvSpPr txBox="1"/>
          <p:nvPr/>
        </p:nvSpPr>
        <p:spPr>
          <a:xfrm>
            <a:off x="12644398" y="6403434"/>
            <a:ext cx="5392468" cy="24380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감정이 상하지 않도록 끝까지 듣는다.</a:t>
            </a:r>
          </a:p>
          <a:p>
            <a:pPr algn="ctr"/>
            <a:endParaRPr lang="en-US" sz="2000" dirty="0" smtClean="0">
              <a:solidFill>
                <a:srgbClr val="595959"/>
              </a:solidFill>
              <a:latin typeface="Pretendard" pitchFamily="34" charset="0"/>
              <a:cs typeface="Pretendard" pitchFamily="34" charset="0"/>
            </a:endParaRPr>
          </a:p>
          <a:p>
            <a:pPr algn="ctr"/>
            <a:r>
              <a:rPr lang="en-US" sz="20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변명하지 않고 정중히 사과한다.</a:t>
            </a:r>
          </a:p>
          <a:p>
            <a:pPr algn="ctr"/>
            <a:endParaRPr lang="en-US" sz="2000" dirty="0" smtClean="0">
              <a:solidFill>
                <a:srgbClr val="595959"/>
              </a:solidFill>
              <a:latin typeface="Pretendard" pitchFamily="34" charset="0"/>
              <a:cs typeface="Pretendard" pitchFamily="34" charset="0"/>
            </a:endParaRPr>
          </a:p>
          <a:p>
            <a:pPr algn="ctr"/>
            <a:r>
              <a:rPr lang="en-US" sz="20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해결 방안과 대안을 제시한다.</a:t>
            </a:r>
            <a:endParaRPr lang="en-US" dirty="0"/>
          </a:p>
        </p:txBody>
      </p:sp>
      <p:sp>
        <p:nvSpPr>
          <p:cNvPr id="55" name="Object 55"/>
          <p:cNvSpPr txBox="1"/>
          <p:nvPr/>
        </p:nvSpPr>
        <p:spPr>
          <a:xfrm>
            <a:off x="12937926" y="1534932"/>
            <a:ext cx="4487378" cy="310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 smtClean="0">
                <a:solidFill>
                  <a:srgbClr val="595959"/>
                </a:solidFill>
                <a:latin typeface="Pretendard Thin" pitchFamily="34" charset="0"/>
                <a:cs typeface="Pretendard Thin" pitchFamily="34" charset="0"/>
              </a:rPr>
              <a:t>*페이지 내 인물사진은 샘플이미지입니다.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6EC6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754" y="407353"/>
            <a:ext cx="5708192" cy="6302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Pretendard Thin" pitchFamily="34" charset="0"/>
                <a:cs typeface="Pretendard Thin" pitchFamily="34" charset="0"/>
              </a:rPr>
              <a:t>20XX ver.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969681" y="3602515"/>
            <a:ext cx="4010982" cy="6100354"/>
            <a:chOff x="1969681" y="3602515"/>
            <a:chExt cx="4010982" cy="610035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72" y="400695"/>
              <a:ext cx="8021965" cy="12200707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9681" y="3602515"/>
              <a:ext cx="4010982" cy="61003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78921" y="5956145"/>
            <a:ext cx="666667" cy="477219"/>
            <a:chOff x="11578921" y="5956145"/>
            <a:chExt cx="666667" cy="47721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78921" y="5956145"/>
              <a:ext cx="666667" cy="4772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79524" y="1747593"/>
            <a:ext cx="4599176" cy="1283403"/>
            <a:chOff x="6979524" y="1747593"/>
            <a:chExt cx="4599176" cy="128340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14840" y="1140796"/>
              <a:ext cx="9198352" cy="2566807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79524" y="1747593"/>
              <a:ext cx="4599176" cy="12834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79524" y="4174034"/>
            <a:ext cx="5555027" cy="1283403"/>
            <a:chOff x="6979524" y="4174034"/>
            <a:chExt cx="5555027" cy="128340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6915" y="3567236"/>
              <a:ext cx="11110054" cy="2566807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79524" y="4174034"/>
              <a:ext cx="5555027" cy="12834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968655" y="2550245"/>
            <a:ext cx="4876330" cy="1283403"/>
            <a:chOff x="11968655" y="2550245"/>
            <a:chExt cx="4876330" cy="12834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65394" y="1943448"/>
              <a:ext cx="9752660" cy="2566807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968655" y="2550245"/>
              <a:ext cx="4876330" cy="128340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33464" y="1362324"/>
            <a:ext cx="2494751" cy="2053942"/>
            <a:chOff x="1833464" y="1362324"/>
            <a:chExt cx="2494751" cy="205394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33464" y="1362324"/>
              <a:ext cx="2494751" cy="2053942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7406740" y="1822498"/>
            <a:ext cx="5245688" cy="11673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Pretendard Light" pitchFamily="34" charset="0"/>
                <a:cs typeface="Pretendard Light" pitchFamily="34" charset="0"/>
              </a:rPr>
              <a:t>고객이 원칙에 어긋난 부탁을 해와요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2559131" y="2623553"/>
            <a:ext cx="5974212" cy="11673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Pretendard Light" pitchFamily="34" charset="0"/>
                <a:cs typeface="Pretendard Light" pitchFamily="34" charset="0"/>
              </a:rPr>
              <a:t>고객이 선을 넘거나 인신공격적인 발언을 합니다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7271917" y="4232064"/>
            <a:ext cx="7045107" cy="11673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Pretendard Light" pitchFamily="34" charset="0"/>
                <a:cs typeface="Pretendard Light" pitchFamily="34" charset="0"/>
              </a:rPr>
              <a:t>고객이 극단적인 행동을 하거나, 심각한 정신적 피해를 입힙니다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4080636" y="6437900"/>
            <a:ext cx="15663237" cy="1257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kern="0" spc="-100" dirty="0" smtClean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CS담당자 권익 보호 센터로 연락주세요!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8193574" y="7774784"/>
            <a:ext cx="7437361" cy="1160182"/>
            <a:chOff x="8193574" y="7774784"/>
            <a:chExt cx="7437361" cy="1160182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8193574" y="7774784"/>
              <a:ext cx="7437361" cy="1160182"/>
              <a:chOff x="8193574" y="7774784"/>
              <a:chExt cx="7437361" cy="1160182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193574" y="7774784"/>
                <a:ext cx="7437361" cy="1160182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758861" y="8045359"/>
              <a:ext cx="619048" cy="619032"/>
              <a:chOff x="8758861" y="8045359"/>
              <a:chExt cx="619048" cy="619032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758861" y="8045359"/>
                <a:ext cx="619048" cy="619032"/>
              </a:xfrm>
              <a:prstGeom prst="rect">
                <a:avLst/>
              </a:prstGeom>
            </p:spPr>
          </p:pic>
        </p:grpSp>
        <p:sp>
          <p:nvSpPr>
            <p:cNvPr id="36" name="Object 36"/>
            <p:cNvSpPr txBox="1"/>
            <p:nvPr/>
          </p:nvSpPr>
          <p:spPr>
            <a:xfrm>
              <a:off x="9585701" y="7957709"/>
              <a:ext cx="8465953" cy="794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문의 |  강미리  ( 010-0000-0000 )</a:t>
              </a:r>
              <a:endParaRPr lang="en-US" dirty="0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0036837" y="641440"/>
            <a:ext cx="7698578" cy="449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700" dirty="0" smtClean="0">
                <a:solidFill>
                  <a:srgbClr val="FFFFFF"/>
                </a:solidFill>
                <a:latin typeface="Pretendard Thin" pitchFamily="34" charset="0"/>
                <a:cs typeface="Pretendard Thin" pitchFamily="34" charset="0"/>
              </a:rPr>
              <a:t>Business Manual for Company CS Representatives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6288761" y="9426576"/>
            <a:ext cx="5708192" cy="5285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Pretendard Thin" pitchFamily="34" charset="0"/>
                <a:cs typeface="Pretendard Thin" pitchFamily="34" charset="0"/>
              </a:rPr>
              <a:t>www.miricompany.com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700" dirty="0" smtClean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159045" y="152688"/>
            <a:ext cx="7104490" cy="15999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contents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159045" y="4897844"/>
            <a:ext cx="4523639" cy="855256"/>
            <a:chOff x="1159045" y="4069496"/>
            <a:chExt cx="4523639" cy="85525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045" y="4069496"/>
              <a:ext cx="4523639" cy="85525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60687" y="5040155"/>
            <a:ext cx="532035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Light" pitchFamily="34" charset="0"/>
              </a:rPr>
              <a:t>프로젝트 개요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172" y="4131925"/>
            <a:ext cx="271123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kern="0" spc="-100" dirty="0" smtClean="0">
                <a:solidFill>
                  <a:srgbClr val="6EC6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01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6881037" y="4897844"/>
            <a:ext cx="4523639" cy="855256"/>
            <a:chOff x="6881037" y="4069496"/>
            <a:chExt cx="4523639" cy="85525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1037" y="4069496"/>
              <a:ext cx="4523639" cy="85525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482684" y="5048471"/>
            <a:ext cx="532035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소개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29165" y="4131923"/>
            <a:ext cx="271123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kern="0" spc="-100" dirty="0" smtClean="0">
                <a:solidFill>
                  <a:srgbClr val="6EC6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2603030" y="4897844"/>
            <a:ext cx="4523639" cy="855256"/>
            <a:chOff x="12603030" y="4069496"/>
            <a:chExt cx="4523639" cy="85525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03030" y="4069496"/>
              <a:ext cx="4523639" cy="85525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204703" y="5048471"/>
            <a:ext cx="532035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및 </a:t>
            </a:r>
            <a:r>
              <a:rPr lang="ko-KR" altLang="en-US" sz="30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실행화면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151174" y="4131923"/>
            <a:ext cx="271123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kern="0" spc="-100" dirty="0" smtClean="0">
                <a:solidFill>
                  <a:srgbClr val="6EC6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03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516833" y="38100"/>
            <a:ext cx="1298710" cy="14286"/>
            <a:chOff x="516833" y="409580"/>
            <a:chExt cx="1298710" cy="1428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06645" y="1985038"/>
            <a:ext cx="5327577" cy="1701614"/>
            <a:chOff x="11806645" y="1985038"/>
            <a:chExt cx="5327577" cy="17016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6645" y="1985038"/>
              <a:ext cx="5327577" cy="17016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1492" y="1985038"/>
            <a:ext cx="5327577" cy="1701614"/>
            <a:chOff x="1151492" y="1985038"/>
            <a:chExt cx="5327577" cy="17016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1492" y="1985038"/>
              <a:ext cx="5327577" cy="17016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79069" y="1985038"/>
            <a:ext cx="5327577" cy="1701614"/>
            <a:chOff x="6479069" y="1985038"/>
            <a:chExt cx="5327577" cy="17016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9069" y="1985038"/>
              <a:ext cx="5327577" cy="17016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38958" y="4077387"/>
            <a:ext cx="1152645" cy="14783"/>
            <a:chOff x="3238958" y="4077387"/>
            <a:chExt cx="1152645" cy="147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3238958" y="4077387"/>
              <a:ext cx="1152645" cy="1478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700" dirty="0" smtClean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159048" y="571500"/>
            <a:ext cx="710449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01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프로젝트 개요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894111" y="4078140"/>
            <a:ext cx="1152645" cy="14783"/>
            <a:chOff x="13894111" y="4078140"/>
            <a:chExt cx="1152645" cy="1478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3894111" y="4078140"/>
              <a:ext cx="1152645" cy="1478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566534" y="4078140"/>
            <a:ext cx="1152645" cy="14783"/>
            <a:chOff x="8566534" y="4078140"/>
            <a:chExt cx="1152645" cy="1478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8566534" y="4078140"/>
              <a:ext cx="1152645" cy="14783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88824" y="2558846"/>
            <a:ext cx="685291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목적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60371" y="2557512"/>
            <a:ext cx="736497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프로젝트 목표</a:t>
            </a:r>
            <a:endParaRPr lang="en-US" sz="30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retendard" pitchFamily="34" charset="0"/>
            </a:endParaRPr>
          </a:p>
        </p:txBody>
      </p:sp>
      <p:grpSp>
        <p:nvGrpSpPr>
          <p:cNvPr id="1008" name="그룹 1008"/>
          <p:cNvGrpSpPr/>
          <p:nvPr/>
        </p:nvGrpSpPr>
        <p:grpSpPr>
          <a:xfrm>
            <a:off x="1143937" y="4261589"/>
            <a:ext cx="5342687" cy="4458149"/>
            <a:chOff x="1143937" y="4261589"/>
            <a:chExt cx="5342687" cy="445814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3937" y="4261589"/>
              <a:ext cx="5342687" cy="445814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471514" y="4261589"/>
            <a:ext cx="5342687" cy="4458149"/>
            <a:chOff x="6471514" y="4261589"/>
            <a:chExt cx="5342687" cy="445814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1514" y="4261589"/>
              <a:ext cx="5342687" cy="445814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799090" y="4261589"/>
            <a:ext cx="5342687" cy="4458149"/>
            <a:chOff x="11799090" y="4261589"/>
            <a:chExt cx="5342687" cy="445814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99090" y="4261589"/>
              <a:ext cx="5342687" cy="445814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1043978" y="2558845"/>
            <a:ext cx="685291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프로젝트 주제</a:t>
            </a:r>
            <a:endParaRPr lang="en-US" sz="3000" dirty="0" smtClean="0">
              <a:solidFill>
                <a:srgbClr val="FFFFFF"/>
              </a:solidFill>
              <a:latin typeface="Pretendard" pitchFamily="34" charset="0"/>
              <a:cs typeface="Pretendard" pitchFamily="34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73331" y="4885134"/>
            <a:ext cx="5059514" cy="30777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객체지향 프로그래밍 수업에서 학습한 원리와 기법을 통해 나만의 콘솔 프로그램을 만들어서 학습을 깊이 있게 이해</a:t>
            </a:r>
            <a:endParaRPr lang="en-US" altLang="ko-KR" sz="2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언어를 사용하여 실용적이고 유용한 콘솔 기반 애플리케이션 개발</a:t>
            </a:r>
            <a:endParaRPr lang="en-US" altLang="ko-KR" sz="2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MVC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패턴과 </a:t>
            </a: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CRUE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기본적으로 적용된 애플리케이션 개발</a:t>
            </a:r>
            <a:endParaRPr lang="en-US" altLang="ko-KR" sz="2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-201240" y="9221767"/>
            <a:ext cx="4509235" cy="5814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 smtClean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miricompany</a:t>
            </a:r>
            <a:endParaRPr lang="en-US" dirty="0"/>
          </a:p>
        </p:txBody>
      </p:sp>
      <p:sp>
        <p:nvSpPr>
          <p:cNvPr id="40" name="Object 37"/>
          <p:cNvSpPr txBox="1"/>
          <p:nvPr/>
        </p:nvSpPr>
        <p:spPr>
          <a:xfrm>
            <a:off x="11926461" y="4771728"/>
            <a:ext cx="5059514" cy="17851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및 드라마 등을 편하게 시청 할 수 있는 </a:t>
            </a: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OTT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플랫폼을 수요 증가로 인하여 관람 하였던 영화의 정보를 손쉽게 확인 할 수 있는 프로그램 개발</a:t>
            </a:r>
            <a:endParaRPr lang="en-US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Object 37"/>
          <p:cNvSpPr txBox="1"/>
          <p:nvPr/>
        </p:nvSpPr>
        <p:spPr>
          <a:xfrm>
            <a:off x="6594626" y="5246934"/>
            <a:ext cx="5059514" cy="24622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리뷰 애플리케이션을 토대로 </a:t>
            </a:r>
            <a:r>
              <a:rPr lang="ko-KR" altLang="en-US" sz="22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객체지향적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설계 및 구현을 연습</a:t>
            </a:r>
            <a:endParaRPr lang="en-US" altLang="ko-KR" sz="2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영화 리뷰를 등록</a:t>
            </a: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삭제</a:t>
            </a: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할 수 있는 기능을 구현</a:t>
            </a:r>
            <a:endParaRPr lang="en-US" altLang="ko-KR" sz="2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원하는 영화의 </a:t>
            </a:r>
            <a:r>
              <a:rPr lang="ko-KR" altLang="en-US" sz="22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장르를 검색하여 확인 할 수 있는 기능 제공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03285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02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프로그램 기능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1168415" y="1883939"/>
            <a:ext cx="20751960" cy="846232"/>
            <a:chOff x="1168415" y="2623464"/>
            <a:chExt cx="20751960" cy="846232"/>
          </a:xfrm>
        </p:grpSpPr>
        <p:grpSp>
          <p:nvGrpSpPr>
            <p:cNvPr id="4" name="그룹 3"/>
            <p:cNvGrpSpPr/>
            <p:nvPr/>
          </p:nvGrpSpPr>
          <p:grpSpPr>
            <a:xfrm>
              <a:off x="1168415" y="2623464"/>
              <a:ext cx="15974442" cy="846232"/>
              <a:chOff x="1168415" y="2623464"/>
              <a:chExt cx="15974442" cy="846232"/>
            </a:xfrm>
          </p:grpSpPr>
          <p:grpSp>
            <p:nvGrpSpPr>
              <p:cNvPr id="1002" name="그룹 1002"/>
              <p:cNvGrpSpPr/>
              <p:nvPr/>
            </p:nvGrpSpPr>
            <p:grpSpPr>
              <a:xfrm>
                <a:off x="1168415" y="2623464"/>
                <a:ext cx="5162658" cy="846232"/>
                <a:chOff x="1168415" y="2623464"/>
                <a:chExt cx="5162658" cy="846232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168415" y="2623464"/>
                  <a:ext cx="5162658" cy="846232"/>
                </a:xfrm>
                <a:prstGeom prst="rect">
                  <a:avLst/>
                </a:prstGeom>
              </p:spPr>
            </p:pic>
          </p:grpSp>
          <p:grpSp>
            <p:nvGrpSpPr>
              <p:cNvPr id="1003" name="그룹 1003"/>
              <p:cNvGrpSpPr/>
              <p:nvPr/>
            </p:nvGrpSpPr>
            <p:grpSpPr>
              <a:xfrm>
                <a:off x="6321705" y="2623464"/>
                <a:ext cx="10821152" cy="846232"/>
                <a:chOff x="6321705" y="2623464"/>
                <a:chExt cx="10821152" cy="846232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6321705" y="2623464"/>
                  <a:ext cx="10821152" cy="846232"/>
                </a:xfrm>
                <a:prstGeom prst="rect">
                  <a:avLst/>
                </a:prstGeom>
              </p:spPr>
            </p:pic>
          </p:grpSp>
          <p:sp>
            <p:nvSpPr>
              <p:cNvPr id="13" name="Object 13"/>
              <p:cNvSpPr txBox="1"/>
              <p:nvPr/>
            </p:nvSpPr>
            <p:spPr>
              <a:xfrm>
                <a:off x="1643031" y="2815747"/>
                <a:ext cx="6320140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2400" dirty="0" smtClean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Pretendard" pitchFamily="34" charset="0"/>
                  </a:rPr>
                  <a:t>1. </a:t>
                </a:r>
                <a:r>
                  <a:rPr lang="ko-KR" altLang="en-US" sz="2400" dirty="0" smtClean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Pretendard" pitchFamily="34" charset="0"/>
                  </a:rPr>
                  <a:t>영화 리뷰 등록</a:t>
                </a:r>
                <a:endParaRPr 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4" name="Object 14"/>
            <p:cNvSpPr txBox="1"/>
            <p:nvPr/>
          </p:nvSpPr>
          <p:spPr>
            <a:xfrm>
              <a:off x="6857143" y="2815747"/>
              <a:ext cx="150632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400" dirty="0" smtClean="0">
                  <a:solidFill>
                    <a:srgbClr val="59595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사용자가 영화의 리뷰를 간편하게 등록 할 수 있는 기능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68415" y="2967053"/>
            <a:ext cx="20751960" cy="846232"/>
            <a:chOff x="1168415" y="3879369"/>
            <a:chExt cx="20751960" cy="84623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68415" y="3879369"/>
              <a:ext cx="5162658" cy="846232"/>
              <a:chOff x="1168415" y="3879369"/>
              <a:chExt cx="5162658" cy="846232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68415" y="3879369"/>
                <a:ext cx="5162658" cy="846232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6321705" y="3879369"/>
              <a:ext cx="10821152" cy="846232"/>
              <a:chOff x="6321705" y="3879369"/>
              <a:chExt cx="10821152" cy="846232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21705" y="3879369"/>
                <a:ext cx="10821152" cy="846232"/>
              </a:xfrm>
              <a:prstGeom prst="rect">
                <a:avLst/>
              </a:prstGeom>
            </p:spPr>
          </p:pic>
        </p:grpSp>
        <p:sp>
          <p:nvSpPr>
            <p:cNvPr id="21" name="Object 21"/>
            <p:cNvSpPr txBox="1"/>
            <p:nvPr/>
          </p:nvSpPr>
          <p:spPr>
            <a:xfrm>
              <a:off x="1643030" y="4071653"/>
              <a:ext cx="632014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2. </a:t>
              </a:r>
              <a:r>
                <a:rPr lang="ko-KR" altLang="en-US" sz="24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영화 리뷰 리스트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6857143" y="4071653"/>
              <a:ext cx="150632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400" dirty="0" smtClean="0">
                  <a:solidFill>
                    <a:srgbClr val="59595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사용자가 등록한 영화 리뷰 리스트를 출력하는 기능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168415" y="4055624"/>
            <a:ext cx="20751960" cy="846232"/>
            <a:chOff x="1168415" y="5135274"/>
            <a:chExt cx="20751960" cy="84623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168415" y="5135274"/>
              <a:ext cx="5162658" cy="846232"/>
              <a:chOff x="1168415" y="5135274"/>
              <a:chExt cx="5162658" cy="846232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68415" y="5135274"/>
                <a:ext cx="5162658" cy="84623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6321705" y="5135274"/>
              <a:ext cx="10821152" cy="846232"/>
              <a:chOff x="6321705" y="5135274"/>
              <a:chExt cx="10821152" cy="84623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21705" y="5135274"/>
                <a:ext cx="10821152" cy="846232"/>
              </a:xfrm>
              <a:prstGeom prst="rect">
                <a:avLst/>
              </a:prstGeom>
            </p:spPr>
          </p:pic>
        </p:grpSp>
        <p:sp>
          <p:nvSpPr>
            <p:cNvPr id="29" name="Object 29"/>
            <p:cNvSpPr txBox="1"/>
            <p:nvPr/>
          </p:nvSpPr>
          <p:spPr>
            <a:xfrm>
              <a:off x="1643031" y="5327558"/>
              <a:ext cx="632014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3. </a:t>
              </a:r>
              <a:r>
                <a:rPr lang="ko-KR" altLang="en-US" sz="24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영화 리뷰 수정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6857143" y="5327558"/>
              <a:ext cx="150632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400" dirty="0" smtClean="0">
                  <a:solidFill>
                    <a:srgbClr val="59595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사용자가 등록한 영화 리뷰를 수정할 수 있는 기능 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68415" y="5144195"/>
            <a:ext cx="20751960" cy="846232"/>
            <a:chOff x="1168415" y="6391179"/>
            <a:chExt cx="20751960" cy="846232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168415" y="6391179"/>
              <a:ext cx="5162658" cy="846232"/>
              <a:chOff x="1168415" y="6391179"/>
              <a:chExt cx="5162658" cy="846232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68415" y="6391179"/>
                <a:ext cx="5162658" cy="846232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321705" y="6391179"/>
              <a:ext cx="10821152" cy="846232"/>
              <a:chOff x="6321705" y="6391179"/>
              <a:chExt cx="10821152" cy="846232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21705" y="6391179"/>
                <a:ext cx="10821152" cy="846232"/>
              </a:xfrm>
              <a:prstGeom prst="rect">
                <a:avLst/>
              </a:prstGeom>
            </p:spPr>
          </p:pic>
        </p:grpSp>
        <p:sp>
          <p:nvSpPr>
            <p:cNvPr id="37" name="Object 37"/>
            <p:cNvSpPr txBox="1"/>
            <p:nvPr/>
          </p:nvSpPr>
          <p:spPr>
            <a:xfrm>
              <a:off x="1643030" y="6583463"/>
              <a:ext cx="632014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4. </a:t>
              </a:r>
              <a:r>
                <a:rPr lang="ko-KR" altLang="en-US" sz="24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영화 리뷰 삭제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6857143" y="6583463"/>
              <a:ext cx="150632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400" dirty="0" smtClean="0">
                  <a:solidFill>
                    <a:srgbClr val="59595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사용자가 등록한 영화 리뷰를 삭제할 수 있는 기능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-201240" y="7321161"/>
            <a:ext cx="22121615" cy="904628"/>
            <a:chOff x="-201240" y="8823289"/>
            <a:chExt cx="22121615" cy="904628"/>
          </a:xfrm>
        </p:grpSpPr>
        <p:sp>
          <p:nvSpPr>
            <p:cNvPr id="65" name="Object 65"/>
            <p:cNvSpPr txBox="1"/>
            <p:nvPr/>
          </p:nvSpPr>
          <p:spPr>
            <a:xfrm>
              <a:off x="-201240" y="9297030"/>
              <a:ext cx="4509235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Light" pitchFamily="34" charset="0"/>
                </a:rPr>
                <a:t>miricompany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8" name="그룹 1010"/>
            <p:cNvGrpSpPr/>
            <p:nvPr/>
          </p:nvGrpSpPr>
          <p:grpSpPr>
            <a:xfrm>
              <a:off x="1168415" y="8823289"/>
              <a:ext cx="5162658" cy="846232"/>
              <a:chOff x="1168415" y="7647084"/>
              <a:chExt cx="5162658" cy="846232"/>
            </a:xfrm>
          </p:grpSpPr>
          <p:pic>
            <p:nvPicPr>
              <p:cNvPr id="59" name="Object 3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68415" y="7647084"/>
                <a:ext cx="5162658" cy="846232"/>
              </a:xfrm>
              <a:prstGeom prst="rect">
                <a:avLst/>
              </a:prstGeom>
            </p:spPr>
          </p:pic>
        </p:grpSp>
        <p:grpSp>
          <p:nvGrpSpPr>
            <p:cNvPr id="61" name="그룹 1011"/>
            <p:cNvGrpSpPr/>
            <p:nvPr/>
          </p:nvGrpSpPr>
          <p:grpSpPr>
            <a:xfrm>
              <a:off x="6321705" y="8823289"/>
              <a:ext cx="10821152" cy="846232"/>
              <a:chOff x="6321705" y="7647084"/>
              <a:chExt cx="10821152" cy="846232"/>
            </a:xfrm>
          </p:grpSpPr>
          <p:pic>
            <p:nvPicPr>
              <p:cNvPr id="62" name="Object 4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21705" y="7647084"/>
                <a:ext cx="10821152" cy="846232"/>
              </a:xfrm>
              <a:prstGeom prst="rect">
                <a:avLst/>
              </a:prstGeom>
            </p:spPr>
          </p:pic>
        </p:grpSp>
        <p:sp>
          <p:nvSpPr>
            <p:cNvPr id="64" name="Object 45"/>
            <p:cNvSpPr txBox="1"/>
            <p:nvPr/>
          </p:nvSpPr>
          <p:spPr>
            <a:xfrm>
              <a:off x="1643030" y="9015573"/>
              <a:ext cx="632014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6</a:t>
              </a:r>
              <a:r>
                <a:rPr lang="en-US" sz="24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. </a:t>
              </a:r>
              <a:r>
                <a:rPr lang="ko-KR" altLang="en-US" sz="24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영화 장르 리스트</a:t>
              </a:r>
              <a:r>
                <a:rPr lang="en-US" sz="24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 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Object 46"/>
            <p:cNvSpPr txBox="1"/>
            <p:nvPr/>
          </p:nvSpPr>
          <p:spPr>
            <a:xfrm>
              <a:off x="6857143" y="9015573"/>
              <a:ext cx="150632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400" dirty="0" smtClean="0">
                  <a:solidFill>
                    <a:srgbClr val="59595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사용자가 원하는 장르의 영화 리뷰 리스트를 출력하는 기능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168415" y="6235621"/>
            <a:ext cx="20751960" cy="846232"/>
            <a:chOff x="1168415" y="7647084"/>
            <a:chExt cx="20751960" cy="846232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168415" y="7647084"/>
              <a:ext cx="5162658" cy="846232"/>
              <a:chOff x="1168415" y="7647084"/>
              <a:chExt cx="5162658" cy="846232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68415" y="7647084"/>
                <a:ext cx="5162658" cy="846232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6321705" y="7647084"/>
              <a:ext cx="10821152" cy="846232"/>
              <a:chOff x="6321705" y="7647084"/>
              <a:chExt cx="10821152" cy="846232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21705" y="7647084"/>
                <a:ext cx="10821152" cy="846232"/>
              </a:xfrm>
              <a:prstGeom prst="rect">
                <a:avLst/>
              </a:prstGeom>
            </p:spPr>
          </p:pic>
        </p:grpSp>
        <p:sp>
          <p:nvSpPr>
            <p:cNvPr id="45" name="Object 45"/>
            <p:cNvSpPr txBox="1"/>
            <p:nvPr/>
          </p:nvSpPr>
          <p:spPr>
            <a:xfrm>
              <a:off x="1643030" y="7839368"/>
              <a:ext cx="632014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5. </a:t>
              </a:r>
              <a:r>
                <a:rPr lang="ko-KR" altLang="en-US" sz="24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영화 </a:t>
              </a:r>
              <a:r>
                <a:rPr lang="ko-KR" altLang="en-US" sz="2400" dirty="0" err="1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별점</a:t>
              </a:r>
              <a:r>
                <a:rPr lang="ko-KR" altLang="en-US" sz="24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 리스트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Object 38"/>
            <p:cNvSpPr txBox="1"/>
            <p:nvPr/>
          </p:nvSpPr>
          <p:spPr>
            <a:xfrm>
              <a:off x="6857143" y="7859812"/>
              <a:ext cx="150632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400" dirty="0" smtClean="0">
                  <a:solidFill>
                    <a:srgbClr val="59595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사용자가 원하는 영화 리뷰 </a:t>
              </a:r>
              <a:r>
                <a:rPr lang="ko-KR" altLang="en-US" sz="2400" dirty="0" err="1" smtClean="0">
                  <a:solidFill>
                    <a:srgbClr val="59595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별점</a:t>
              </a:r>
              <a:r>
                <a:rPr lang="ko-KR" altLang="en-US" sz="2400" dirty="0" smtClean="0">
                  <a:solidFill>
                    <a:srgbClr val="59595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이상의 영화 리뷰 리스트를 출력하는 기능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-201240" y="8430808"/>
            <a:ext cx="22121615" cy="904628"/>
            <a:chOff x="-201240" y="8823289"/>
            <a:chExt cx="22121615" cy="904628"/>
          </a:xfrm>
        </p:grpSpPr>
        <p:sp>
          <p:nvSpPr>
            <p:cNvPr id="51" name="Object 65"/>
            <p:cNvSpPr txBox="1"/>
            <p:nvPr/>
          </p:nvSpPr>
          <p:spPr>
            <a:xfrm>
              <a:off x="-201240" y="9297030"/>
              <a:ext cx="4509235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Light" pitchFamily="34" charset="0"/>
                </a:rPr>
                <a:t>miricompany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2" name="그룹 1010"/>
            <p:cNvGrpSpPr/>
            <p:nvPr/>
          </p:nvGrpSpPr>
          <p:grpSpPr>
            <a:xfrm>
              <a:off x="1168415" y="8823289"/>
              <a:ext cx="5162658" cy="846232"/>
              <a:chOff x="1168415" y="7647084"/>
              <a:chExt cx="5162658" cy="846232"/>
            </a:xfrm>
          </p:grpSpPr>
          <p:pic>
            <p:nvPicPr>
              <p:cNvPr id="57" name="Object 3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68415" y="7647084"/>
                <a:ext cx="5162658" cy="846232"/>
              </a:xfrm>
              <a:prstGeom prst="rect">
                <a:avLst/>
              </a:prstGeom>
            </p:spPr>
          </p:pic>
        </p:grpSp>
        <p:grpSp>
          <p:nvGrpSpPr>
            <p:cNvPr id="53" name="그룹 1011"/>
            <p:cNvGrpSpPr/>
            <p:nvPr/>
          </p:nvGrpSpPr>
          <p:grpSpPr>
            <a:xfrm>
              <a:off x="6321705" y="8823289"/>
              <a:ext cx="10821152" cy="846232"/>
              <a:chOff x="6321705" y="7647084"/>
              <a:chExt cx="10821152" cy="846232"/>
            </a:xfrm>
          </p:grpSpPr>
          <p:pic>
            <p:nvPicPr>
              <p:cNvPr id="56" name="Object 4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21705" y="7647084"/>
                <a:ext cx="10821152" cy="846232"/>
              </a:xfrm>
              <a:prstGeom prst="rect">
                <a:avLst/>
              </a:prstGeom>
            </p:spPr>
          </p:pic>
        </p:grpSp>
        <p:sp>
          <p:nvSpPr>
            <p:cNvPr id="54" name="Object 45"/>
            <p:cNvSpPr txBox="1"/>
            <p:nvPr/>
          </p:nvSpPr>
          <p:spPr>
            <a:xfrm>
              <a:off x="1643030" y="9015573"/>
              <a:ext cx="632014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7</a:t>
              </a:r>
              <a:r>
                <a:rPr lang="en-US" sz="24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. </a:t>
              </a:r>
              <a:r>
                <a:rPr lang="ko-KR" altLang="en-US" sz="24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영화 랭킹 리스트</a:t>
              </a:r>
              <a:r>
                <a:rPr lang="en-US" sz="24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 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Object 46"/>
            <p:cNvSpPr txBox="1"/>
            <p:nvPr/>
          </p:nvSpPr>
          <p:spPr>
            <a:xfrm>
              <a:off x="6857143" y="9015573"/>
              <a:ext cx="150632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400" dirty="0" err="1" smtClean="0">
                  <a:solidFill>
                    <a:srgbClr val="59595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별점</a:t>
              </a:r>
              <a:r>
                <a:rPr lang="ko-KR" altLang="en-US" sz="2400" dirty="0" smtClean="0">
                  <a:solidFill>
                    <a:srgbClr val="59595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및 랭킹의 </a:t>
              </a:r>
              <a:r>
                <a:rPr lang="en-US" sz="2400" dirty="0" smtClean="0">
                  <a:solidFill>
                    <a:srgbClr val="59595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r>
                <a:rPr lang="ko-KR" altLang="en-US" sz="2400" dirty="0" smtClean="0">
                  <a:solidFill>
                    <a:srgbClr val="59595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순위를 출력하는 기능 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실행화면</a:t>
            </a:r>
            <a:r>
              <a:rPr lang="en-US" altLang="ko-KR" sz="4000" kern="0" spc="-100" dirty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(</a:t>
            </a:r>
            <a:r>
              <a:rPr lang="en-US" altLang="ko-KR" sz="4000" kern="0" spc="-100" dirty="0" err="1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Dto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)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3030200" y="1520103"/>
            <a:ext cx="4191000" cy="7966797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73331" y="1686997"/>
            <a:ext cx="121920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setMovieNumber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 getter, setter </a:t>
            </a:r>
            <a:r>
              <a:rPr lang="ko-KR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"[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영화번호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영화명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장르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별점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한줄평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"]"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Object 37"/>
          <p:cNvSpPr txBox="1"/>
          <p:nvPr/>
        </p:nvSpPr>
        <p:spPr>
          <a:xfrm>
            <a:off x="13041086" y="1714500"/>
            <a:ext cx="4180114" cy="59093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Dto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생성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movieNumber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번호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movieName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영화명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Genre: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장르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rating: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review: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한줄평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생성시 초기화 수행을 위해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Getter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etter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외부에서 직접 접근을 하지 못하게 하기 위해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매개변수가 있는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객체 생성 시 변수 값을 바로 넣을 수 있게 하기 위해 생성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toString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문자열로 반환하여 쉽게 확인 할 수 있게 하기 위해 생성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실행화면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(</a:t>
            </a:r>
            <a:r>
              <a:rPr lang="en-US" altLang="ko-KR" sz="4000" kern="0" spc="-100" dirty="0" err="1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AppMenu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)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573866"/>
            <a:ext cx="16047869" cy="1913034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14637" y="7719179"/>
            <a:ext cx="15754163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getMenu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 화면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selectNumber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초기값은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Menu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없는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“-1”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값으로 초기화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Scanner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클래스를 이용하여 사용자가 원하는 메뉴를 입력하면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selectNumber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저장이 되고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반환이 되게 설정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Scanner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nextint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사용자 입력의 마지막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개행문자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(enter)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제거하지않아 다음에 호출되는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nextline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 처리되기때문에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nextline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추가  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73331" y="1638300"/>
            <a:ext cx="1525067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view;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ko-K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u="sng" dirty="0">
                <a:solidFill>
                  <a:srgbClr val="0066CC"/>
                </a:solidFill>
                <a:latin typeface="Consolas" panose="020B0609020204030204" pitchFamily="49" charset="0"/>
              </a:rPr>
              <a:t>Scanner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(System.</a:t>
            </a:r>
            <a:r>
              <a:rPr lang="en-US" altLang="ko-KR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getMenu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"================================== Movie Review App =================================="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      MENU      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----------------------------------"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"---------------------------------- 0: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프로그램 종료 </a:t>
            </a:r>
            <a:r>
              <a:rPr lang="ko-KR" alt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----------------------------------"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"---------------------------------- 1: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영화 리뷰 등록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----------------------------------"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"---------------------------------- 2: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영화 리뷰 리스트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"---------------------------------- 3: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영화 리뷰 수정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----------------------------------"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"---------------------------------- 4: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영화 리뷰 삭제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----------------------------------"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"---------------------------------- 5: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영화 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별점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 리스트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"---------------------------------- 6: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영화 장르 리스트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"---------------------------------- 7: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영화 랭킹 리스트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"======================================================================================"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"Choice Menu: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selectNumber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-1;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selectNumber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selectNumber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21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실행화면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(</a:t>
            </a:r>
            <a:r>
              <a:rPr lang="en-US" altLang="ko-KR" sz="4000" kern="0" spc="-100" dirty="0" err="1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AppMenu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)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573866"/>
            <a:ext cx="16047869" cy="1913034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20183" y="7851155"/>
            <a:ext cx="15754163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runStartApp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movieView.getMenu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selectNumber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받아와서 사용자가 입력한 값에 따라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switch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해당 메뉴를 선택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메뉴에 없는 번호를 입력하였을 경우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default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있는 부분 출력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있는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runStartApp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호출하여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AppMenu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20183" y="1520190"/>
            <a:ext cx="843341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controller;</a:t>
            </a:r>
            <a:endParaRPr lang="ko-KR" altLang="en-US" dirty="0"/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runStartApp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selectNumber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selectNumber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u="sng" dirty="0" err="1">
                <a:solidFill>
                  <a:srgbClr val="0066CC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.getMenu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selectNumber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0: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1: </a:t>
            </a: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영화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등록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2: </a:t>
            </a: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리뷰 </a:t>
            </a:r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확인</a:t>
            </a:r>
            <a:endParaRPr lang="en-US" altLang="ko-KR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시스템에 없는 메뉴를 선택하였습니다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. </a:t>
            </a:r>
            <a:endParaRPr lang="en-US" altLang="ko-KR" dirty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ko-KR" alt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다른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메뉴를 선택 부탁드립니다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915399" y="1636574"/>
            <a:ext cx="9949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MovieApp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.runStartApp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399" y="4076700"/>
            <a:ext cx="8305801" cy="322761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8839200" y="3707368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Console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565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실행화면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(Create Movie)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573866"/>
            <a:ext cx="16047869" cy="1913034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20183" y="7690885"/>
            <a:ext cx="15754163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MovieView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Scanner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통해 사용자가 입력한 값을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MovieDto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받기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Service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인터페이스를 구현한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repository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createMovie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 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movieDtos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생성하여  함수 호출 시 매개변수로 넣은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dto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movieDtos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추가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saveData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함수를 사용하여 메모리가 아닌 파일로 저장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movieNumber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추가될때마다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증가를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해야되기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때문에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nextNumber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++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20183" y="1581983"/>
            <a:ext cx="797621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view;</a:t>
            </a:r>
            <a:endParaRPr lang="ko-KR" altLang="en-US" dirty="0"/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영화명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장르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별점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(1~5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까지 입력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):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한줄평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14126" y="1775869"/>
            <a:ext cx="72974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service;</a:t>
            </a:r>
            <a:endParaRPr lang="en-US" altLang="ko-KR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MovieRepository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MovieRepository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loadData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();}</a:t>
            </a:r>
          </a:p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.setMovieNumber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saveData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539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실행화면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(Create Movie)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573866"/>
            <a:ext cx="16047869" cy="1913034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20183" y="7712655"/>
            <a:ext cx="15754163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Repository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saveData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printWriter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FileWriter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매개변수로 전달하여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“movie_data.txt”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열어서 데이터 쓰기 작업을 실행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createMovie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movieServie.createMovie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매개변수로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movie.createMovie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nextNumber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넣어서 함수 호출하면 사용자가 입력한 정보가 저장되게 한다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runStartApp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case1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createMovie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호출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73331" y="1672049"/>
            <a:ext cx="1604786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MovieRepository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saveData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6A3E3E"/>
                </a:solidFill>
                <a:latin typeface="Consolas" panose="020B0609020204030204" pitchFamily="49" charset="0"/>
              </a:rPr>
              <a:t>writer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"movie_data.txt"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))){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writer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.getMovieNumber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u="sng" dirty="0" err="1" smtClean="0">
                <a:solidFill>
                  <a:srgbClr val="0066CC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.getMovieName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.getGenre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.getRating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.getReview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());}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ko-KR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73331" y="4229100"/>
            <a:ext cx="9144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43000" y="6214548"/>
            <a:ext cx="9144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1: </a:t>
            </a: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리뷰 등록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20510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1739</Words>
  <Application>Microsoft Office PowerPoint</Application>
  <PresentationFormat>사용자 지정</PresentationFormat>
  <Paragraphs>372</Paragraphs>
  <Slides>15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?? ??</vt:lpstr>
      <vt:lpstr>Pretendard</vt:lpstr>
      <vt:lpstr>Pretendard Light</vt:lpstr>
      <vt:lpstr>Pretendard SemiBold</vt:lpstr>
      <vt:lpstr>Pretendard Thin</vt:lpstr>
      <vt:lpstr>맑은 고딕</vt:lpstr>
      <vt:lpstr>Arial</vt:lpstr>
      <vt:lpstr>Calibri</vt:lpstr>
      <vt:lpstr>Consolas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ITPS</cp:lastModifiedBy>
  <cp:revision>47</cp:revision>
  <dcterms:created xsi:type="dcterms:W3CDTF">2024-04-08T15:00:14Z</dcterms:created>
  <dcterms:modified xsi:type="dcterms:W3CDTF">2024-04-09T06:23:56Z</dcterms:modified>
</cp:coreProperties>
</file>