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5280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orient="horz" pos="6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14" y="828"/>
      </p:cViewPr>
      <p:guideLst>
        <p:guide orient="horz" pos="1320"/>
        <p:guide pos="720"/>
        <p:guide pos="5280"/>
        <p:guide pos="6048"/>
        <p:guide orient="horz" pos="6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3EA2B-AA00-4A3C-877B-15001DCC183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203E-192D-4517-968C-176C49754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03E-192D-4517-968C-176C497546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6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03E-192D-4517-968C-176C497546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196" y="1204316"/>
            <a:ext cx="15337521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4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ESCAPE</a:t>
            </a:r>
            <a:endParaRPr lang="en-US" sz="10400" dirty="0" smtClean="0">
              <a:solidFill>
                <a:srgbClr val="333333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04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PROJECT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405605" y="3730103"/>
            <a:ext cx="10062241" cy="5958763"/>
            <a:chOff x="7405605" y="3730103"/>
            <a:chExt cx="10062241" cy="595876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84299" y="7027972"/>
              <a:ext cx="2664556" cy="2660895"/>
              <a:chOff x="10884299" y="7027972"/>
              <a:chExt cx="2664556" cy="26608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884299" y="7027972"/>
                <a:ext cx="2664556" cy="26608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5605" y="6714423"/>
              <a:ext cx="3461958" cy="2974443"/>
              <a:chOff x="7405605" y="6714423"/>
              <a:chExt cx="3461958" cy="297444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405605" y="6714423"/>
                <a:ext cx="3461958" cy="29744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500053" y="6303522"/>
              <a:ext cx="1898123" cy="1898123"/>
              <a:chOff x="14500053" y="6303522"/>
              <a:chExt cx="1898123" cy="189812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500053" y="6303522"/>
                <a:ext cx="1898123" cy="18981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486233" y="8201645"/>
              <a:ext cx="3981614" cy="1480541"/>
              <a:chOff x="13486233" y="8201645"/>
              <a:chExt cx="3981614" cy="148054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86233" y="8201645"/>
                <a:ext cx="3981614" cy="1480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27584" y="4330981"/>
              <a:ext cx="705044" cy="3351865"/>
              <a:chOff x="13827584" y="4330981"/>
              <a:chExt cx="705044" cy="335186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880000">
                <a:off x="13827584" y="4330981"/>
                <a:ext cx="705044" cy="335186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764438" y="3730103"/>
              <a:ext cx="859132" cy="857951"/>
              <a:chOff x="14764438" y="3730103"/>
              <a:chExt cx="859132" cy="85795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64438" y="3730103"/>
                <a:ext cx="859132" cy="857951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834196" y="4636957"/>
            <a:ext cx="102699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 활용한  </a:t>
            </a:r>
            <a:r>
              <a:rPr lang="en-US" altLang="ko-KR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838200" y="5231368"/>
            <a:ext cx="102699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4055" y="2107054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5</a:t>
            </a:r>
            <a:r>
              <a:rPr lang="en-US" altLang="ko-KR" sz="1700" dirty="0"/>
              <a:t>. 3</a:t>
            </a:r>
            <a:r>
              <a:rPr lang="ko-KR" altLang="en-US" sz="1700" dirty="0"/>
              <a:t>번 </a:t>
            </a:r>
            <a:r>
              <a:rPr lang="ko-KR" altLang="en-US" sz="1700" dirty="0" err="1"/>
              <a:t>고객이름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박지영에서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박지연으로 변경</a:t>
            </a:r>
          </a:p>
          <a:p>
            <a:r>
              <a:rPr lang="en-US" altLang="ko-KR" sz="1700" dirty="0"/>
              <a:t>update customer set </a:t>
            </a:r>
            <a:r>
              <a:rPr lang="en-US" altLang="ko-KR" sz="1700" dirty="0" err="1"/>
              <a:t>cname</a:t>
            </a:r>
            <a:r>
              <a:rPr lang="en-US" altLang="ko-KR" sz="1700" dirty="0"/>
              <a:t>= '</a:t>
            </a:r>
            <a:r>
              <a:rPr lang="ko-KR" altLang="en-US" sz="1700" dirty="0"/>
              <a:t>박지연</a:t>
            </a:r>
            <a:r>
              <a:rPr lang="en-US" altLang="ko-KR" sz="1700" dirty="0"/>
              <a:t>' where </a:t>
            </a:r>
            <a:r>
              <a:rPr lang="en-US" altLang="ko-KR" sz="1700" dirty="0" err="1"/>
              <a:t>cid</a:t>
            </a:r>
            <a:r>
              <a:rPr lang="en-US" altLang="ko-KR" sz="1700" dirty="0"/>
              <a:t>=3;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6</a:t>
            </a:r>
            <a:r>
              <a:rPr lang="en-US" altLang="ko-KR" sz="1700" dirty="0"/>
              <a:t>. </a:t>
            </a:r>
            <a:r>
              <a:rPr lang="ko-KR" altLang="en-US" sz="1700" dirty="0"/>
              <a:t>테마 방문수</a:t>
            </a:r>
            <a:r>
              <a:rPr lang="en-US" altLang="ko-KR" sz="1700" dirty="0"/>
              <a:t>(</a:t>
            </a:r>
            <a:r>
              <a:rPr lang="ko-KR" altLang="en-US" sz="1700" dirty="0"/>
              <a:t>내림차순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count(*) </a:t>
            </a:r>
            <a:r>
              <a:rPr lang="ko-KR" altLang="en-US" sz="1700" dirty="0"/>
              <a:t>방문수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left outer join visit v on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endParaRPr lang="en-US" altLang="ko-KR" sz="1700" dirty="0"/>
          </a:p>
          <a:p>
            <a:r>
              <a:rPr lang="en-US" altLang="ko-KR" sz="1700" dirty="0"/>
              <a:t>order by count(*)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7</a:t>
            </a:r>
            <a:r>
              <a:rPr lang="en-US" altLang="ko-KR" sz="1700" dirty="0"/>
              <a:t>. </a:t>
            </a:r>
            <a:r>
              <a:rPr lang="ko-KR" altLang="en-US" sz="1700" dirty="0"/>
              <a:t>가장 많은 사람이 방문한 날짜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vdate</a:t>
            </a:r>
            <a:r>
              <a:rPr lang="en-US" altLang="ko-KR" sz="1700" dirty="0"/>
              <a:t> </a:t>
            </a:r>
            <a:r>
              <a:rPr lang="ko-KR" altLang="en-US" sz="1700" dirty="0"/>
              <a:t>방문일</a:t>
            </a:r>
          </a:p>
          <a:p>
            <a:r>
              <a:rPr lang="en-US" altLang="ko-KR" sz="1700" dirty="0"/>
              <a:t>from visit</a:t>
            </a:r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vdate</a:t>
            </a:r>
            <a:endParaRPr lang="en-US" altLang="ko-KR" sz="1700" dirty="0"/>
          </a:p>
          <a:p>
            <a:r>
              <a:rPr lang="en-US" altLang="ko-KR" sz="1700" dirty="0"/>
              <a:t>having count(*)&gt;= (select max(</a:t>
            </a:r>
            <a:r>
              <a:rPr lang="en-US" altLang="ko-KR" sz="1700" dirty="0" err="1"/>
              <a:t>visitcount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from (select count(*) as </a:t>
            </a:r>
            <a:r>
              <a:rPr lang="en-US" altLang="ko-KR" sz="1700" dirty="0" err="1"/>
              <a:t>visitcount</a:t>
            </a:r>
            <a:r>
              <a:rPr lang="en-US" altLang="ko-KR" sz="1700" dirty="0"/>
              <a:t> from visit group by </a:t>
            </a:r>
            <a:r>
              <a:rPr lang="en-US" altLang="ko-KR" sz="1700" dirty="0" err="1"/>
              <a:t>vdate</a:t>
            </a:r>
            <a:r>
              <a:rPr lang="en-US" altLang="ko-KR" sz="1700" dirty="0"/>
              <a:t>));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8</a:t>
            </a:r>
            <a:r>
              <a:rPr lang="en-US" altLang="ko-KR" sz="1700" dirty="0"/>
              <a:t>. </a:t>
            </a:r>
            <a:r>
              <a:rPr lang="ko-KR" altLang="en-US" sz="1700" dirty="0"/>
              <a:t>가장 많이 일한 직원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endParaRPr lang="ko-KR" altLang="en-US" sz="1700" dirty="0"/>
          </a:p>
          <a:p>
            <a:r>
              <a:rPr lang="en-US" altLang="ko-KR" sz="1700" dirty="0"/>
              <a:t>from visit v,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e.eid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e.ename</a:t>
            </a:r>
            <a:endParaRPr lang="en-US" altLang="ko-KR" sz="1700" dirty="0"/>
          </a:p>
          <a:p>
            <a:r>
              <a:rPr lang="en-US" altLang="ko-KR" sz="1700" dirty="0"/>
              <a:t>having count(*) &gt; = (select max(</a:t>
            </a:r>
            <a:r>
              <a:rPr lang="en-US" altLang="ko-KR" sz="1700" dirty="0" err="1"/>
              <a:t>workcount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from (select count(*) as </a:t>
            </a:r>
            <a:r>
              <a:rPr lang="en-US" altLang="ko-KR" sz="1700" dirty="0" err="1"/>
              <a:t>workcount</a:t>
            </a:r>
            <a:r>
              <a:rPr lang="en-US" altLang="ko-KR" sz="1700" dirty="0"/>
              <a:t> from visit group by </a:t>
            </a:r>
            <a:r>
              <a:rPr lang="en-US" altLang="ko-KR" sz="1700" dirty="0" err="1"/>
              <a:t>visit.eid</a:t>
            </a:r>
            <a:r>
              <a:rPr lang="en-US" altLang="ko-KR" sz="1700" dirty="0"/>
              <a:t>));</a:t>
            </a:r>
            <a:endParaRPr lang="en-US" altLang="ko-KR" sz="17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53549"/>
              </p:ext>
            </p:extLst>
          </p:nvPr>
        </p:nvGraphicFramePr>
        <p:xfrm>
          <a:off x="9604827" y="2723961"/>
          <a:ext cx="3071472" cy="3571875"/>
        </p:xfrm>
        <a:graphic>
          <a:graphicData uri="http://schemas.openxmlformats.org/drawingml/2006/table">
            <a:tbl>
              <a:tblPr/>
              <a:tblGrid>
                <a:gridCol w="767868">
                  <a:extLst>
                    <a:ext uri="{9D8B030D-6E8A-4147-A177-3AD203B41FA5}">
                      <a16:colId xmlns:a16="http://schemas.microsoft.com/office/drawing/2014/main" val="2130327500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2606609533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4035169146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4261931775"/>
                    </a:ext>
                  </a:extLst>
                </a:gridCol>
              </a:tblGrid>
              <a:tr h="234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8414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07058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0558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33667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50943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6729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8387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8942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3688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355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3427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5970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978280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4830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8993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05167"/>
              </p:ext>
            </p:extLst>
          </p:nvPr>
        </p:nvGraphicFramePr>
        <p:xfrm>
          <a:off x="13305971" y="2663592"/>
          <a:ext cx="3316515" cy="3571875"/>
        </p:xfrm>
        <a:graphic>
          <a:graphicData uri="http://schemas.openxmlformats.org/drawingml/2006/table">
            <a:tbl>
              <a:tblPr/>
              <a:tblGrid>
                <a:gridCol w="1480097">
                  <a:extLst>
                    <a:ext uri="{9D8B030D-6E8A-4147-A177-3AD203B41FA5}">
                      <a16:colId xmlns:a16="http://schemas.microsoft.com/office/drawing/2014/main" val="3979535153"/>
                    </a:ext>
                  </a:extLst>
                </a:gridCol>
                <a:gridCol w="1836418">
                  <a:extLst>
                    <a:ext uri="{9D8B030D-6E8A-4147-A177-3AD203B41FA5}">
                      <a16:colId xmlns:a16="http://schemas.microsoft.com/office/drawing/2014/main" val="3199629025"/>
                    </a:ext>
                  </a:extLst>
                </a:gridCol>
              </a:tblGrid>
              <a:tr h="2163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6146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0681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11534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2836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9218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58985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5453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2896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226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8079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95025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42100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59136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884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26768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69916"/>
              </p:ext>
            </p:extLst>
          </p:nvPr>
        </p:nvGraphicFramePr>
        <p:xfrm>
          <a:off x="9627449" y="7128132"/>
          <a:ext cx="1524000" cy="50673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0264779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086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9153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88218"/>
              </p:ext>
            </p:extLst>
          </p:nvPr>
        </p:nvGraphicFramePr>
        <p:xfrm>
          <a:off x="13295085" y="7128132"/>
          <a:ext cx="1411515" cy="506730"/>
        </p:xfrm>
        <a:graphic>
          <a:graphicData uri="http://schemas.openxmlformats.org/drawingml/2006/table">
            <a:tbl>
              <a:tblPr/>
              <a:tblGrid>
                <a:gridCol w="1411515">
                  <a:extLst>
                    <a:ext uri="{9D8B030D-6E8A-4147-A177-3AD203B41FA5}">
                      <a16:colId xmlns:a16="http://schemas.microsoft.com/office/drawing/2014/main" val="23599169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84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153708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9644742" y="2104768"/>
            <a:ext cx="2066693" cy="372788"/>
            <a:chOff x="9591907" y="2052648"/>
            <a:chExt cx="2371493" cy="3727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en-US" altLang="ko-KR" dirty="0" smtClean="0"/>
                <a:t>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고객이름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변경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295085" y="2110014"/>
            <a:ext cx="1716315" cy="372788"/>
            <a:chOff x="9591907" y="2052648"/>
            <a:chExt cx="2371493" cy="3727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 방문수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644742" y="6599512"/>
            <a:ext cx="1709058" cy="372788"/>
            <a:chOff x="9591907" y="2052648"/>
            <a:chExt cx="2371493" cy="3727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499" y="2054456"/>
              <a:ext cx="227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최다 방문일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95085" y="6588793"/>
            <a:ext cx="2554515" cy="372788"/>
            <a:chOff x="9591907" y="2052648"/>
            <a:chExt cx="2931260" cy="37278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69501" y="2054456"/>
              <a:ext cx="285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최다 근무 직원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45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58539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9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방탈출</a:t>
            </a:r>
            <a:r>
              <a:rPr lang="ko-KR" altLang="en-US" sz="1700" dirty="0"/>
              <a:t> 방문 리스트에 결제금액 표기</a:t>
            </a:r>
            <a:r>
              <a:rPr lang="en-US" altLang="ko-KR" sz="1700" dirty="0"/>
              <a:t>(price</a:t>
            </a:r>
            <a:r>
              <a:rPr lang="ko-KR" altLang="en-US" sz="1700" dirty="0"/>
              <a:t>는 인당 요금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플레이인원</a:t>
            </a:r>
            <a:r>
              <a:rPr lang="en-US" altLang="ko-KR" sz="1700" dirty="0"/>
              <a:t>,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,</a:t>
            </a:r>
            <a:r>
              <a:rPr lang="en-US" altLang="ko-KR" sz="1700" dirty="0" err="1"/>
              <a:t>v.vdate</a:t>
            </a:r>
            <a:r>
              <a:rPr lang="en-US" altLang="ko-KR" sz="1700" dirty="0"/>
              <a:t> </a:t>
            </a:r>
            <a:r>
              <a:rPr lang="ko-KR" altLang="en-US" sz="1700" dirty="0"/>
              <a:t>방문일</a:t>
            </a:r>
            <a:r>
              <a:rPr lang="en-US" altLang="ko-KR" sz="1700" dirty="0"/>
              <a:t>, </a:t>
            </a:r>
            <a:r>
              <a:rPr lang="en-US" altLang="ko-KR" sz="1700" dirty="0" err="1" smtClean="0"/>
              <a:t>em.ename</a:t>
            </a:r>
            <a:r>
              <a:rPr lang="en-US" altLang="ko-KR" sz="1700" dirty="0" smtClean="0"/>
              <a:t> </a:t>
            </a:r>
            <a:r>
              <a:rPr lang="ko-KR" altLang="en-US" sz="1700" dirty="0" err="1" smtClean="0"/>
              <a:t>직원명</a:t>
            </a:r>
            <a:endParaRPr lang="en-US" altLang="ko-KR" sz="1700" dirty="0"/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 on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 on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10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순이익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총매출금액</a:t>
            </a:r>
            <a:r>
              <a:rPr lang="en-US" altLang="ko-KR" sz="1700" dirty="0"/>
              <a:t>-</a:t>
            </a:r>
            <a:r>
              <a:rPr lang="ko-KR" altLang="en-US" sz="1700" dirty="0"/>
              <a:t>인건비</a:t>
            </a:r>
            <a:r>
              <a:rPr lang="en-US" altLang="ko-KR" sz="1700" dirty="0"/>
              <a:t>(</a:t>
            </a:r>
            <a:r>
              <a:rPr lang="ko-KR" altLang="en-US" sz="1700" dirty="0"/>
              <a:t>건당 </a:t>
            </a:r>
            <a:r>
              <a:rPr lang="en-US" altLang="ko-KR" sz="1700" dirty="0"/>
              <a:t>10000</a:t>
            </a:r>
            <a:r>
              <a:rPr lang="ko-KR" altLang="en-US" sz="1700" dirty="0"/>
              <a:t>원</a:t>
            </a:r>
            <a:r>
              <a:rPr lang="en-US" altLang="ko-KR" sz="1700" dirty="0"/>
              <a:t>))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매출금액</a:t>
            </a:r>
            <a:r>
              <a:rPr lang="en-US" altLang="ko-KR" sz="1700" dirty="0"/>
              <a:t>, count(*)*10000 as </a:t>
            </a:r>
            <a:r>
              <a:rPr lang="ko-KR" altLang="en-US" sz="1700" dirty="0"/>
              <a:t>인건비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)-count(*)*10000 </a:t>
            </a:r>
            <a:r>
              <a:rPr lang="ko-KR" altLang="en-US" sz="1700" dirty="0"/>
              <a:t>순이익</a:t>
            </a:r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 on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 on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order by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)-count(*)*10000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94303"/>
              </p:ext>
            </p:extLst>
          </p:nvPr>
        </p:nvGraphicFramePr>
        <p:xfrm>
          <a:off x="9630228" y="2612717"/>
          <a:ext cx="7467598" cy="4727540"/>
        </p:xfrm>
        <a:graphic>
          <a:graphicData uri="http://schemas.openxmlformats.org/drawingml/2006/table">
            <a:tbl>
              <a:tblPr/>
              <a:tblGrid>
                <a:gridCol w="1018308">
                  <a:extLst>
                    <a:ext uri="{9D8B030D-6E8A-4147-A177-3AD203B41FA5}">
                      <a16:colId xmlns:a16="http://schemas.microsoft.com/office/drawing/2014/main" val="2566569747"/>
                    </a:ext>
                  </a:extLst>
                </a:gridCol>
                <a:gridCol w="1420091">
                  <a:extLst>
                    <a:ext uri="{9D8B030D-6E8A-4147-A177-3AD203B41FA5}">
                      <a16:colId xmlns:a16="http://schemas.microsoft.com/office/drawing/2014/main" val="24537360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26299987"/>
                    </a:ext>
                  </a:extLst>
                </a:gridCol>
                <a:gridCol w="1113973">
                  <a:extLst>
                    <a:ext uri="{9D8B030D-6E8A-4147-A177-3AD203B41FA5}">
                      <a16:colId xmlns:a16="http://schemas.microsoft.com/office/drawing/2014/main" val="2929322053"/>
                    </a:ext>
                  </a:extLst>
                </a:gridCol>
                <a:gridCol w="791027">
                  <a:extLst>
                    <a:ext uri="{9D8B030D-6E8A-4147-A177-3AD203B41FA5}">
                      <a16:colId xmlns:a16="http://schemas.microsoft.com/office/drawing/2014/main" val="33946762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8884251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64479958"/>
                    </a:ext>
                  </a:extLst>
                </a:gridCol>
              </a:tblGrid>
              <a:tr h="217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플레이인원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0588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112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9340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2780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5427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11323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6714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이은우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07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2024-03-17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9544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5462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2024-03-18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6387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5035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1022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8762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9928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36763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133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06079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04400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560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05972"/>
              </p:ext>
            </p:extLst>
          </p:nvPr>
        </p:nvGraphicFramePr>
        <p:xfrm>
          <a:off x="9615714" y="8034941"/>
          <a:ext cx="3276600" cy="14287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193930872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03981578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17249289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70987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순이익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05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762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36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20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09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9601200" y="2104768"/>
            <a:ext cx="2514600" cy="372788"/>
            <a:chOff x="9591907" y="2052648"/>
            <a:chExt cx="2371493" cy="3727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방탈출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방문 리스트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601200" y="7501205"/>
            <a:ext cx="2133600" cy="648139"/>
            <a:chOff x="9591907" y="2052648"/>
            <a:chExt cx="2371493" cy="64813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69499" y="2054456"/>
              <a:ext cx="227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순이익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52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6008" y="2153556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11</a:t>
            </a:r>
            <a:r>
              <a:rPr lang="en-US" altLang="ko-KR" sz="1700" dirty="0"/>
              <a:t>. </a:t>
            </a:r>
            <a:r>
              <a:rPr lang="ko-KR" altLang="en-US" sz="1700" dirty="0"/>
              <a:t>뷰를 생성하여 판타지 장르 테마만 넣기</a:t>
            </a:r>
          </a:p>
          <a:p>
            <a:r>
              <a:rPr lang="en-US" altLang="ko-KR" sz="1700" dirty="0"/>
              <a:t>create view </a:t>
            </a:r>
            <a:r>
              <a:rPr lang="en-US" altLang="ko-KR" sz="1700" dirty="0" err="1"/>
              <a:t>vw_thema</a:t>
            </a:r>
            <a:endParaRPr lang="en-US" altLang="ko-KR" sz="1700" dirty="0"/>
          </a:p>
          <a:p>
            <a:r>
              <a:rPr lang="en-US" altLang="ko-KR" sz="1700" dirty="0"/>
              <a:t>as select * 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where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 like '</a:t>
            </a:r>
            <a:r>
              <a:rPr lang="ko-KR" altLang="en-US" sz="1700" dirty="0"/>
              <a:t>판타지</a:t>
            </a:r>
            <a:r>
              <a:rPr lang="en-US" altLang="ko-KR" sz="1700" dirty="0"/>
              <a:t>';</a:t>
            </a:r>
          </a:p>
          <a:p>
            <a:r>
              <a:rPr lang="en-US" altLang="ko-KR" sz="1700" dirty="0"/>
              <a:t>select * from </a:t>
            </a:r>
            <a:r>
              <a:rPr lang="en-US" altLang="ko-KR" sz="1700" dirty="0" err="1"/>
              <a:t>vw_thema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12</a:t>
            </a:r>
            <a:r>
              <a:rPr lang="en-US" altLang="ko-KR" sz="1700" dirty="0"/>
              <a:t>. 10</a:t>
            </a:r>
            <a:r>
              <a:rPr lang="ko-KR" altLang="en-US" sz="1700" dirty="0"/>
              <a:t>만원 이상 결제한 고객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c.cid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c.cname</a:t>
            </a:r>
            <a:endParaRPr lang="en-US" altLang="ko-KR" sz="1700" dirty="0"/>
          </a:p>
          <a:p>
            <a:r>
              <a:rPr lang="en-US" altLang="ko-KR" sz="1700" dirty="0"/>
              <a:t>having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)&gt;=100000</a:t>
            </a:r>
          </a:p>
          <a:p>
            <a:r>
              <a:rPr lang="en-US" altLang="ko-KR" sz="1700" dirty="0"/>
              <a:t>order by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13</a:t>
            </a:r>
            <a:r>
              <a:rPr lang="en-US" altLang="ko-KR" sz="1700" dirty="0"/>
              <a:t>. </a:t>
            </a:r>
            <a:r>
              <a:rPr lang="ko-KR" altLang="en-US" sz="1700" dirty="0"/>
              <a:t>성이 김씨인 직원의 근무지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e.baddr</a:t>
            </a:r>
            <a:r>
              <a:rPr lang="en-US" altLang="ko-KR" sz="1700" dirty="0"/>
              <a:t> </a:t>
            </a:r>
            <a:r>
              <a:rPr lang="ko-KR" altLang="en-US" sz="1700" dirty="0"/>
              <a:t>근무지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em.bid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like '</a:t>
            </a:r>
            <a:r>
              <a:rPr lang="ko-KR" altLang="en-US" sz="1700" dirty="0"/>
              <a:t>김</a:t>
            </a:r>
            <a:r>
              <a:rPr lang="en-US" altLang="ko-KR" sz="1700" dirty="0" smtClean="0"/>
              <a:t>%';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테마별</a:t>
            </a:r>
            <a:r>
              <a:rPr lang="ko-KR" altLang="en-US" sz="1700" dirty="0"/>
              <a:t> 평균 플레이 인원수와 금액 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)) </a:t>
            </a:r>
            <a:r>
              <a:rPr lang="ko-KR" altLang="en-US" sz="1700" dirty="0"/>
              <a:t>평균플레이인원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평균금액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28068"/>
              </p:ext>
            </p:extLst>
          </p:nvPr>
        </p:nvGraphicFramePr>
        <p:xfrm>
          <a:off x="9626598" y="2595457"/>
          <a:ext cx="4775201" cy="2280285"/>
        </p:xfrm>
        <a:graphic>
          <a:graphicData uri="http://schemas.openxmlformats.org/drawingml/2006/table">
            <a:tbl>
              <a:tblPr/>
              <a:tblGrid>
                <a:gridCol w="568857">
                  <a:extLst>
                    <a:ext uri="{9D8B030D-6E8A-4147-A177-3AD203B41FA5}">
                      <a16:colId xmlns:a16="http://schemas.microsoft.com/office/drawing/2014/main" val="1688541107"/>
                    </a:ext>
                  </a:extLst>
                </a:gridCol>
                <a:gridCol w="507662">
                  <a:extLst>
                    <a:ext uri="{9D8B030D-6E8A-4147-A177-3AD203B41FA5}">
                      <a16:colId xmlns:a16="http://schemas.microsoft.com/office/drawing/2014/main" val="1863824638"/>
                    </a:ext>
                  </a:extLst>
                </a:gridCol>
                <a:gridCol w="1450462">
                  <a:extLst>
                    <a:ext uri="{9D8B030D-6E8A-4147-A177-3AD203B41FA5}">
                      <a16:colId xmlns:a16="http://schemas.microsoft.com/office/drawing/2014/main" val="1796618250"/>
                    </a:ext>
                  </a:extLst>
                </a:gridCol>
                <a:gridCol w="797755">
                  <a:extLst>
                    <a:ext uri="{9D8B030D-6E8A-4147-A177-3AD203B41FA5}">
                      <a16:colId xmlns:a16="http://schemas.microsoft.com/office/drawing/2014/main" val="1611721090"/>
                    </a:ext>
                  </a:extLst>
                </a:gridCol>
                <a:gridCol w="724096">
                  <a:extLst>
                    <a:ext uri="{9D8B030D-6E8A-4147-A177-3AD203B41FA5}">
                      <a16:colId xmlns:a16="http://schemas.microsoft.com/office/drawing/2014/main" val="2349284845"/>
                    </a:ext>
                  </a:extLst>
                </a:gridCol>
                <a:gridCol w="726369">
                  <a:extLst>
                    <a:ext uri="{9D8B030D-6E8A-4147-A177-3AD203B41FA5}">
                      <a16:colId xmlns:a16="http://schemas.microsoft.com/office/drawing/2014/main" val="868462685"/>
                    </a:ext>
                  </a:extLst>
                </a:gridCol>
              </a:tblGrid>
              <a:tr h="166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TGENRE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7229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717545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18053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754016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55942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45668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95914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95926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4607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84655"/>
              </p:ext>
            </p:extLst>
          </p:nvPr>
        </p:nvGraphicFramePr>
        <p:xfrm>
          <a:off x="14688288" y="2659767"/>
          <a:ext cx="1739408" cy="1520190"/>
        </p:xfrm>
        <a:graphic>
          <a:graphicData uri="http://schemas.openxmlformats.org/drawingml/2006/table">
            <a:tbl>
              <a:tblPr/>
              <a:tblGrid>
                <a:gridCol w="869704">
                  <a:extLst>
                    <a:ext uri="{9D8B030D-6E8A-4147-A177-3AD203B41FA5}">
                      <a16:colId xmlns:a16="http://schemas.microsoft.com/office/drawing/2014/main" val="3892864269"/>
                    </a:ext>
                  </a:extLst>
                </a:gridCol>
                <a:gridCol w="869704">
                  <a:extLst>
                    <a:ext uri="{9D8B030D-6E8A-4147-A177-3AD203B41FA5}">
                      <a16:colId xmlns:a16="http://schemas.microsoft.com/office/drawing/2014/main" val="282139686"/>
                    </a:ext>
                  </a:extLst>
                </a:gridCol>
              </a:tblGrid>
              <a:tr h="1833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66669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76436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00411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39851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92215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47663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55336"/>
              </p:ext>
            </p:extLst>
          </p:nvPr>
        </p:nvGraphicFramePr>
        <p:xfrm>
          <a:off x="9614728" y="5759913"/>
          <a:ext cx="1371600" cy="10134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43287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7054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84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6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58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4283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88292"/>
              </p:ext>
            </p:extLst>
          </p:nvPr>
        </p:nvGraphicFramePr>
        <p:xfrm>
          <a:off x="13243980" y="5759913"/>
          <a:ext cx="4375449" cy="3293745"/>
        </p:xfrm>
        <a:graphic>
          <a:graphicData uri="http://schemas.openxmlformats.org/drawingml/2006/table">
            <a:tbl>
              <a:tblPr/>
              <a:tblGrid>
                <a:gridCol w="1411515">
                  <a:extLst>
                    <a:ext uri="{9D8B030D-6E8A-4147-A177-3AD203B41FA5}">
                      <a16:colId xmlns:a16="http://schemas.microsoft.com/office/drawing/2014/main" val="25390903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56758226"/>
                    </a:ext>
                  </a:extLst>
                </a:gridCol>
                <a:gridCol w="1135134">
                  <a:extLst>
                    <a:ext uri="{9D8B030D-6E8A-4147-A177-3AD203B41FA5}">
                      <a16:colId xmlns:a16="http://schemas.microsoft.com/office/drawing/2014/main" val="26804876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평균플레이인원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290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82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34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910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60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5008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43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80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031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342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1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23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59325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644742" y="2104768"/>
            <a:ext cx="2547258" cy="648139"/>
            <a:chOff x="9591907" y="2052648"/>
            <a:chExt cx="2371493" cy="648139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69501" y="2054456"/>
              <a:ext cx="227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판타지 테마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630400" y="2123903"/>
            <a:ext cx="2913912" cy="925138"/>
            <a:chOff x="9591907" y="2052648"/>
            <a:chExt cx="2371493" cy="9251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69501" y="2054456"/>
              <a:ext cx="22748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만원이상 결제 고객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626598" y="5173085"/>
            <a:ext cx="3327402" cy="648139"/>
            <a:chOff x="9591907" y="2052648"/>
            <a:chExt cx="2371493" cy="648139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69499" y="2054456"/>
              <a:ext cx="227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성이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직원의 근무지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174055" y="5169623"/>
            <a:ext cx="4286043" cy="372788"/>
            <a:chOff x="9591907" y="2052648"/>
            <a:chExt cx="2920229" cy="37278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9591907" y="2052648"/>
              <a:ext cx="2920229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69501" y="2054456"/>
              <a:ext cx="28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14.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테마별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평균 플레이 인원수 및 금액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3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0591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15</a:t>
            </a:r>
            <a:r>
              <a:rPr lang="en-US" altLang="ko-KR" sz="1700" dirty="0"/>
              <a:t>. </a:t>
            </a:r>
            <a:r>
              <a:rPr lang="ko-KR" altLang="en-US" sz="1700" dirty="0"/>
              <a:t>장르별 평균 플레이 인원수와 금액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)) </a:t>
            </a:r>
            <a:r>
              <a:rPr lang="ko-KR" altLang="en-US" sz="1700" dirty="0"/>
              <a:t>평균플레이인원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)) </a:t>
            </a:r>
            <a:r>
              <a:rPr lang="ko-KR" altLang="en-US" sz="1700" dirty="0" err="1"/>
              <a:t>평균금액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16</a:t>
            </a:r>
            <a:r>
              <a:rPr lang="en-US" altLang="ko-KR" sz="1700" dirty="0"/>
              <a:t>. </a:t>
            </a:r>
            <a:r>
              <a:rPr lang="ko-KR" altLang="en-US" sz="1700" dirty="0"/>
              <a:t>평균 초과 나이인 고객들이 선택한 테마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)) </a:t>
            </a:r>
            <a:r>
              <a:rPr lang="ko-KR" altLang="en-US" sz="1700" dirty="0"/>
              <a:t>평균나이</a:t>
            </a:r>
          </a:p>
          <a:p>
            <a:r>
              <a:rPr lang="en-US" altLang="ko-KR" sz="1700" dirty="0"/>
              <a:t>from visit v, customer c,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endParaRPr lang="en-US" altLang="ko-KR" sz="1700" dirty="0"/>
          </a:p>
          <a:p>
            <a:r>
              <a:rPr lang="en-US" altLang="ko-KR" sz="1700" dirty="0"/>
              <a:t>having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 &gt; (select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(cage) from customer)</a:t>
            </a:r>
          </a:p>
          <a:p>
            <a:r>
              <a:rPr lang="en-US" altLang="ko-KR" sz="1700" dirty="0"/>
              <a:t>order by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17</a:t>
            </a:r>
            <a:r>
              <a:rPr lang="en-US" altLang="ko-KR" sz="1700" dirty="0"/>
              <a:t>. </a:t>
            </a:r>
            <a:r>
              <a:rPr lang="ko-KR" altLang="en-US" sz="1700" dirty="0"/>
              <a:t>평균 미만 나이인 직원들이 근무하는 지점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em.eage</a:t>
            </a:r>
            <a:r>
              <a:rPr lang="en-US" altLang="ko-KR" sz="1700" dirty="0"/>
              <a:t>)) </a:t>
            </a:r>
            <a:r>
              <a:rPr lang="ko-KR" altLang="en-US" sz="1700" dirty="0"/>
              <a:t>평균나이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em.bid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having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em.eage</a:t>
            </a:r>
            <a:r>
              <a:rPr lang="en-US" altLang="ko-KR" sz="1700" dirty="0"/>
              <a:t>) &lt; (select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eage</a:t>
            </a:r>
            <a:r>
              <a:rPr lang="en-US" altLang="ko-KR" sz="1700" dirty="0"/>
              <a:t>) 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18</a:t>
            </a:r>
            <a:r>
              <a:rPr lang="en-US" altLang="ko-KR" sz="1700" dirty="0"/>
              <a:t>. </a:t>
            </a:r>
            <a:r>
              <a:rPr lang="ko-KR" altLang="en-US" sz="1700" dirty="0"/>
              <a:t>성별이 남성인 고객의 선호하는 장르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count(*) </a:t>
            </a:r>
            <a:r>
              <a:rPr lang="ko-KR" altLang="en-US" sz="1700" dirty="0"/>
              <a:t>방문횟수</a:t>
            </a:r>
          </a:p>
          <a:p>
            <a:r>
              <a:rPr lang="en-US" altLang="ko-KR" sz="1700" dirty="0"/>
              <a:t>from customer c, visit v,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c.csex</a:t>
            </a:r>
            <a:r>
              <a:rPr lang="en-US" altLang="ko-KR" sz="1700" dirty="0"/>
              <a:t> = '</a:t>
            </a:r>
            <a:r>
              <a:rPr lang="ko-KR" altLang="en-US" sz="1700" dirty="0"/>
              <a:t>남</a:t>
            </a:r>
            <a:r>
              <a:rPr lang="en-US" altLang="ko-KR" sz="1700" dirty="0"/>
              <a:t>'</a:t>
            </a:r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t.tgenre</a:t>
            </a:r>
            <a:endParaRPr lang="en-US" altLang="ko-KR" sz="1700" dirty="0"/>
          </a:p>
          <a:p>
            <a:r>
              <a:rPr lang="en-US" altLang="ko-KR" sz="1700" dirty="0"/>
              <a:t>order by count(*)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9489"/>
              </p:ext>
            </p:extLst>
          </p:nvPr>
        </p:nvGraphicFramePr>
        <p:xfrm>
          <a:off x="9601198" y="2690048"/>
          <a:ext cx="3693886" cy="1013460"/>
        </p:xfrm>
        <a:graphic>
          <a:graphicData uri="http://schemas.openxmlformats.org/drawingml/2006/table">
            <a:tbl>
              <a:tblPr/>
              <a:tblGrid>
                <a:gridCol w="1108166">
                  <a:extLst>
                    <a:ext uri="{9D8B030D-6E8A-4147-A177-3AD203B41FA5}">
                      <a16:colId xmlns:a16="http://schemas.microsoft.com/office/drawing/2014/main" val="3045073353"/>
                    </a:ext>
                  </a:extLst>
                </a:gridCol>
                <a:gridCol w="1477554">
                  <a:extLst>
                    <a:ext uri="{9D8B030D-6E8A-4147-A177-3AD203B41FA5}">
                      <a16:colId xmlns:a16="http://schemas.microsoft.com/office/drawing/2014/main" val="4178381411"/>
                    </a:ext>
                  </a:extLst>
                </a:gridCol>
                <a:gridCol w="1108166">
                  <a:extLst>
                    <a:ext uri="{9D8B030D-6E8A-4147-A177-3AD203B41FA5}">
                      <a16:colId xmlns:a16="http://schemas.microsoft.com/office/drawing/2014/main" val="30367668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평균플레이인원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24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1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342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035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4711"/>
              </p:ext>
            </p:extLst>
          </p:nvPr>
        </p:nvGraphicFramePr>
        <p:xfrm>
          <a:off x="13808442" y="2690048"/>
          <a:ext cx="2726958" cy="1520190"/>
        </p:xfrm>
        <a:graphic>
          <a:graphicData uri="http://schemas.openxmlformats.org/drawingml/2006/table">
            <a:tbl>
              <a:tblPr/>
              <a:tblGrid>
                <a:gridCol w="1363479">
                  <a:extLst>
                    <a:ext uri="{9D8B030D-6E8A-4147-A177-3AD203B41FA5}">
                      <a16:colId xmlns:a16="http://schemas.microsoft.com/office/drawing/2014/main" val="2064750009"/>
                    </a:ext>
                  </a:extLst>
                </a:gridCol>
                <a:gridCol w="1363479">
                  <a:extLst>
                    <a:ext uri="{9D8B030D-6E8A-4147-A177-3AD203B41FA5}">
                      <a16:colId xmlns:a16="http://schemas.microsoft.com/office/drawing/2014/main" val="19017528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412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629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573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91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393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87297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64665"/>
              </p:ext>
            </p:extLst>
          </p:nvPr>
        </p:nvGraphicFramePr>
        <p:xfrm>
          <a:off x="9619342" y="6266543"/>
          <a:ext cx="1720726" cy="760095"/>
        </p:xfrm>
        <a:graphic>
          <a:graphicData uri="http://schemas.openxmlformats.org/drawingml/2006/table">
            <a:tbl>
              <a:tblPr/>
              <a:tblGrid>
                <a:gridCol w="860363">
                  <a:extLst>
                    <a:ext uri="{9D8B030D-6E8A-4147-A177-3AD203B41FA5}">
                      <a16:colId xmlns:a16="http://schemas.microsoft.com/office/drawing/2014/main" val="2323269119"/>
                    </a:ext>
                  </a:extLst>
                </a:gridCol>
                <a:gridCol w="860363">
                  <a:extLst>
                    <a:ext uri="{9D8B030D-6E8A-4147-A177-3AD203B41FA5}">
                      <a16:colId xmlns:a16="http://schemas.microsoft.com/office/drawing/2014/main" val="22833388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075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722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0238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67786"/>
              </p:ext>
            </p:extLst>
          </p:nvPr>
        </p:nvGraphicFramePr>
        <p:xfrm>
          <a:off x="13806965" y="6266543"/>
          <a:ext cx="1536700" cy="10134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2396345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38842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방문횟수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13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264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05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6943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9644742" y="2104768"/>
            <a:ext cx="3650342" cy="372788"/>
            <a:chOff x="9591907" y="2052648"/>
            <a:chExt cx="2371493" cy="3727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16559" y="2054376"/>
              <a:ext cx="2293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15.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장르별 플레이 인원수와 금액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52287" y="2110014"/>
            <a:ext cx="3240313" cy="378306"/>
            <a:chOff x="9591907" y="2052648"/>
            <a:chExt cx="2324813" cy="37830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591907" y="2052648"/>
              <a:ext cx="232481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41871" y="2061622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16.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초과 나이 고객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644742" y="5656135"/>
            <a:ext cx="3842658" cy="372788"/>
            <a:chOff x="9591907" y="2052648"/>
            <a:chExt cx="2371493" cy="3727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499" y="2054456"/>
              <a:ext cx="2274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17.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근무 지점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미만 나이 직원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752285" y="5645416"/>
            <a:ext cx="3545115" cy="648139"/>
            <a:chOff x="9591907" y="2052648"/>
            <a:chExt cx="2931260" cy="64813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69501" y="2054456"/>
              <a:ext cx="2853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남성이 선호하는 장르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28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4941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19</a:t>
            </a:r>
            <a:r>
              <a:rPr lang="en-US" altLang="ko-KR" sz="1700" dirty="0"/>
              <a:t>. </a:t>
            </a:r>
            <a:r>
              <a:rPr lang="ko-KR" altLang="en-US" sz="1700" dirty="0"/>
              <a:t>이지아가 안내한 테마와 결제금액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*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v.vid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= '</a:t>
            </a:r>
            <a:r>
              <a:rPr lang="ko-KR" altLang="en-US" sz="1700" dirty="0"/>
              <a:t>이지아</a:t>
            </a:r>
            <a:r>
              <a:rPr lang="en-US" altLang="ko-KR" sz="1700" dirty="0"/>
              <a:t>';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20</a:t>
            </a:r>
            <a:r>
              <a:rPr lang="en-US" altLang="ko-KR" sz="1700" dirty="0"/>
              <a:t>. </a:t>
            </a:r>
            <a:r>
              <a:rPr lang="ko-KR" altLang="en-US" sz="1700" dirty="0"/>
              <a:t>뷰를 생성하여 </a:t>
            </a:r>
            <a:r>
              <a:rPr lang="ko-KR" altLang="en-US" sz="1700" dirty="0" err="1"/>
              <a:t>경성대점</a:t>
            </a:r>
            <a:r>
              <a:rPr lang="ko-KR" altLang="en-US" sz="1700" dirty="0"/>
              <a:t> 방문 리스트 보여주기</a:t>
            </a:r>
          </a:p>
          <a:p>
            <a:r>
              <a:rPr lang="en-US" altLang="ko-KR" sz="1700" dirty="0"/>
              <a:t>create view </a:t>
            </a:r>
            <a:r>
              <a:rPr lang="en-US" altLang="ko-KR" sz="1700" dirty="0" err="1"/>
              <a:t>vw_kescape</a:t>
            </a:r>
            <a:endParaRPr lang="en-US" altLang="ko-KR" sz="1700" dirty="0"/>
          </a:p>
          <a:p>
            <a:r>
              <a:rPr lang="en-US" altLang="ko-KR" sz="1700" dirty="0"/>
              <a:t>as select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플레이인원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*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v.vdate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방문일</a:t>
            </a:r>
            <a:r>
              <a:rPr lang="en-US" altLang="ko-KR" sz="1700" dirty="0" smtClean="0"/>
              <a:t>,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endParaRPr lang="ko-KR" altLang="en-US" sz="1700" dirty="0"/>
          </a:p>
          <a:p>
            <a:r>
              <a:rPr lang="en-US" altLang="ko-KR" sz="1700" dirty="0"/>
              <a:t>from visit v,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customer c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= '</a:t>
            </a:r>
            <a:r>
              <a:rPr lang="ko-KR" altLang="en-US" sz="1700" dirty="0" err="1"/>
              <a:t>경성대점</a:t>
            </a:r>
            <a:r>
              <a:rPr lang="en-US" altLang="ko-KR" sz="1700" dirty="0"/>
              <a:t>';</a:t>
            </a:r>
          </a:p>
          <a:p>
            <a:r>
              <a:rPr lang="en-US" altLang="ko-KR" sz="1700" dirty="0"/>
              <a:t>select * from </a:t>
            </a:r>
            <a:r>
              <a:rPr lang="en-US" altLang="ko-KR" sz="1700" dirty="0" err="1"/>
              <a:t>vw_kescape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21</a:t>
            </a:r>
            <a:r>
              <a:rPr lang="en-US" altLang="ko-KR" sz="1700" dirty="0"/>
              <a:t>. </a:t>
            </a:r>
            <a:r>
              <a:rPr lang="ko-KR" altLang="en-US" sz="1700" dirty="0"/>
              <a:t>장르의 난이도 평균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tlevel</a:t>
            </a:r>
            <a:r>
              <a:rPr lang="en-US" altLang="ko-KR" sz="1700" dirty="0"/>
              <a:t>)) "</a:t>
            </a:r>
            <a:r>
              <a:rPr lang="ko-KR" altLang="en-US" sz="1700" dirty="0"/>
              <a:t>평균 난이도</a:t>
            </a:r>
            <a:r>
              <a:rPr lang="en-US" altLang="ko-KR" sz="1700" dirty="0"/>
              <a:t>"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22</a:t>
            </a:r>
            <a:r>
              <a:rPr lang="en-US" altLang="ko-KR" sz="1700" dirty="0"/>
              <a:t>.</a:t>
            </a:r>
            <a:r>
              <a:rPr lang="ko-KR" altLang="en-US" sz="1700" dirty="0"/>
              <a:t>난이도 </a:t>
            </a:r>
            <a:r>
              <a:rPr lang="en-US" altLang="ko-KR" sz="1700" dirty="0"/>
              <a:t>4,5</a:t>
            </a:r>
            <a:r>
              <a:rPr lang="ko-KR" altLang="en-US" sz="1700" dirty="0"/>
              <a:t>를 플레이한 고객의 이름과 나이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</a:t>
            </a:r>
            <a:r>
              <a:rPr lang="ko-KR" altLang="en-US" sz="1700" dirty="0"/>
              <a:t>난이도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 </a:t>
            </a:r>
            <a:r>
              <a:rPr lang="ko-KR" altLang="en-US" sz="1700" dirty="0"/>
              <a:t>나이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v, customer c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v.vid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in (4,5)</a:t>
            </a:r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43619"/>
              </p:ext>
            </p:extLst>
          </p:nvPr>
        </p:nvGraphicFramePr>
        <p:xfrm>
          <a:off x="9644741" y="2599241"/>
          <a:ext cx="1968756" cy="714375"/>
        </p:xfrm>
        <a:graphic>
          <a:graphicData uri="http://schemas.openxmlformats.org/drawingml/2006/table">
            <a:tbl>
              <a:tblPr/>
              <a:tblGrid>
                <a:gridCol w="984378">
                  <a:extLst>
                    <a:ext uri="{9D8B030D-6E8A-4147-A177-3AD203B41FA5}">
                      <a16:colId xmlns:a16="http://schemas.microsoft.com/office/drawing/2014/main" val="502483169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38212893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61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47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219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26028"/>
              </p:ext>
            </p:extLst>
          </p:nvPr>
        </p:nvGraphicFramePr>
        <p:xfrm>
          <a:off x="12124621" y="2565685"/>
          <a:ext cx="5706179" cy="1783037"/>
        </p:xfrm>
        <a:graphic>
          <a:graphicData uri="http://schemas.openxmlformats.org/drawingml/2006/table">
            <a:tbl>
              <a:tblPr/>
              <a:tblGrid>
                <a:gridCol w="859659">
                  <a:extLst>
                    <a:ext uri="{9D8B030D-6E8A-4147-A177-3AD203B41FA5}">
                      <a16:colId xmlns:a16="http://schemas.microsoft.com/office/drawing/2014/main" val="1465530341"/>
                    </a:ext>
                  </a:extLst>
                </a:gridCol>
                <a:gridCol w="1188920">
                  <a:extLst>
                    <a:ext uri="{9D8B030D-6E8A-4147-A177-3AD203B41FA5}">
                      <a16:colId xmlns:a16="http://schemas.microsoft.com/office/drawing/2014/main" val="758674259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375922307"/>
                    </a:ext>
                  </a:extLst>
                </a:gridCol>
                <a:gridCol w="567051">
                  <a:extLst>
                    <a:ext uri="{9D8B030D-6E8A-4147-A177-3AD203B41FA5}">
                      <a16:colId xmlns:a16="http://schemas.microsoft.com/office/drawing/2014/main" val="499888705"/>
                    </a:ext>
                  </a:extLst>
                </a:gridCol>
                <a:gridCol w="744285">
                  <a:extLst>
                    <a:ext uri="{9D8B030D-6E8A-4147-A177-3AD203B41FA5}">
                      <a16:colId xmlns:a16="http://schemas.microsoft.com/office/drawing/2014/main" val="1342228942"/>
                    </a:ext>
                  </a:extLst>
                </a:gridCol>
                <a:gridCol w="992378">
                  <a:extLst>
                    <a:ext uri="{9D8B030D-6E8A-4147-A177-3AD203B41FA5}">
                      <a16:colId xmlns:a16="http://schemas.microsoft.com/office/drawing/2014/main" val="1313033790"/>
                    </a:ext>
                  </a:extLst>
                </a:gridCol>
                <a:gridCol w="744285">
                  <a:extLst>
                    <a:ext uri="{9D8B030D-6E8A-4147-A177-3AD203B41FA5}">
                      <a16:colId xmlns:a16="http://schemas.microsoft.com/office/drawing/2014/main" val="887401357"/>
                    </a:ext>
                  </a:extLst>
                </a:gridCol>
              </a:tblGrid>
              <a:tr h="3811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</a:t>
                      </a:r>
                      <a:endParaRPr lang="en-US" altLang="ko-KR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20603"/>
                  </a:ext>
                </a:extLst>
              </a:tr>
              <a:tr h="1603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78619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35391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85882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31995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31093"/>
                  </a:ext>
                </a:extLst>
              </a:tr>
              <a:tr h="2323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9799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05329"/>
              </p:ext>
            </p:extLst>
          </p:nvPr>
        </p:nvGraphicFramePr>
        <p:xfrm>
          <a:off x="9644741" y="6266341"/>
          <a:ext cx="2041730" cy="952500"/>
        </p:xfrm>
        <a:graphic>
          <a:graphicData uri="http://schemas.openxmlformats.org/drawingml/2006/table">
            <a:tbl>
              <a:tblPr/>
              <a:tblGrid>
                <a:gridCol w="1020865">
                  <a:extLst>
                    <a:ext uri="{9D8B030D-6E8A-4147-A177-3AD203B41FA5}">
                      <a16:colId xmlns:a16="http://schemas.microsoft.com/office/drawing/2014/main" val="3863567570"/>
                    </a:ext>
                  </a:extLst>
                </a:gridCol>
                <a:gridCol w="1020865">
                  <a:extLst>
                    <a:ext uri="{9D8B030D-6E8A-4147-A177-3AD203B41FA5}">
                      <a16:colId xmlns:a16="http://schemas.microsoft.com/office/drawing/2014/main" val="42427281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평균난이도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20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8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64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6522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26898"/>
              </p:ext>
            </p:extLst>
          </p:nvPr>
        </p:nvGraphicFramePr>
        <p:xfrm>
          <a:off x="12938326" y="6257270"/>
          <a:ext cx="4693557" cy="1666875"/>
        </p:xfrm>
        <a:graphic>
          <a:graphicData uri="http://schemas.openxmlformats.org/drawingml/2006/table">
            <a:tbl>
              <a:tblPr/>
              <a:tblGrid>
                <a:gridCol w="1340758">
                  <a:extLst>
                    <a:ext uri="{9D8B030D-6E8A-4147-A177-3AD203B41FA5}">
                      <a16:colId xmlns:a16="http://schemas.microsoft.com/office/drawing/2014/main" val="3066251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02666870"/>
                    </a:ext>
                  </a:extLst>
                </a:gridCol>
                <a:gridCol w="626054">
                  <a:extLst>
                    <a:ext uri="{9D8B030D-6E8A-4147-A177-3AD203B41FA5}">
                      <a16:colId xmlns:a16="http://schemas.microsoft.com/office/drawing/2014/main" val="3861554416"/>
                    </a:ext>
                  </a:extLst>
                </a:gridCol>
                <a:gridCol w="1122712">
                  <a:extLst>
                    <a:ext uri="{9D8B030D-6E8A-4147-A177-3AD203B41FA5}">
                      <a16:colId xmlns:a16="http://schemas.microsoft.com/office/drawing/2014/main" val="3071428667"/>
                    </a:ext>
                  </a:extLst>
                </a:gridCol>
                <a:gridCol w="842033">
                  <a:extLst>
                    <a:ext uri="{9D8B030D-6E8A-4147-A177-3AD203B41FA5}">
                      <a16:colId xmlns:a16="http://schemas.microsoft.com/office/drawing/2014/main" val="23532746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915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505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449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2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636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56656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644740" y="2104768"/>
            <a:ext cx="2318659" cy="372788"/>
            <a:chOff x="9591908" y="2052648"/>
            <a:chExt cx="2144451" cy="372788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591908" y="2052648"/>
              <a:ext cx="2144451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16560" y="2054376"/>
              <a:ext cx="211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이지아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근무내역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110107" y="2113798"/>
            <a:ext cx="3240313" cy="378306"/>
            <a:chOff x="9591907" y="2052648"/>
            <a:chExt cx="2324813" cy="3783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591907" y="2052648"/>
              <a:ext cx="232481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41871" y="2061622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VIEW(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경성대점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리스트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644741" y="5656135"/>
            <a:ext cx="2677966" cy="372788"/>
            <a:chOff x="9591907" y="2052648"/>
            <a:chExt cx="2352438" cy="37278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9591907" y="2052648"/>
              <a:ext cx="2352438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69499" y="2054456"/>
              <a:ext cx="2274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장르별 난이도 평균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2941955" y="5656135"/>
            <a:ext cx="3669645" cy="648139"/>
            <a:chOff x="9591907" y="2052648"/>
            <a:chExt cx="1319371" cy="6481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9591907" y="2052648"/>
              <a:ext cx="1319371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69501" y="2054456"/>
              <a:ext cx="124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22.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초과 난이도 플레이한 고객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76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3200400" y="4375790"/>
            <a:ext cx="119215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500" dirty="0" smtClean="0">
                <a:solidFill>
                  <a:srgbClr val="333333"/>
                </a:solidFill>
                <a:latin typeface="Pretendard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6246" y="1530724"/>
            <a:ext cx="9053221" cy="1726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 flipV="1">
            <a:off x="2300347" y="4054760"/>
            <a:ext cx="13695433" cy="45719"/>
            <a:chOff x="2300347" y="4100480"/>
            <a:chExt cx="6530105" cy="130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0347" y="4100480"/>
              <a:ext cx="6530105" cy="130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89934" y="4547868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327232" y="4425819"/>
            <a:ext cx="668548" cy="668548"/>
            <a:chOff x="15327232" y="4425819"/>
            <a:chExt cx="668548" cy="6685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27232" y="4425819"/>
              <a:ext cx="668548" cy="6685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414262" y="4564918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01</a:t>
            </a:r>
            <a:endParaRPr lang="en-US" sz="2400" dirty="0"/>
          </a:p>
        </p:txBody>
      </p:sp>
      <p:sp>
        <p:nvSpPr>
          <p:cNvPr id="27" name="Object 27"/>
          <p:cNvSpPr txBox="1"/>
          <p:nvPr/>
        </p:nvSpPr>
        <p:spPr>
          <a:xfrm>
            <a:off x="2289943" y="6191667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 모델링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327232" y="6069621"/>
            <a:ext cx="668548" cy="668548"/>
            <a:chOff x="15327232" y="6069621"/>
            <a:chExt cx="668548" cy="6685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27232" y="6069621"/>
              <a:ext cx="668548" cy="66854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5414262" y="6208720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sz="2400" dirty="0"/>
          </a:p>
        </p:txBody>
      </p:sp>
      <p:sp>
        <p:nvSpPr>
          <p:cNvPr id="43" name="Object 43"/>
          <p:cNvSpPr txBox="1"/>
          <p:nvPr/>
        </p:nvSpPr>
        <p:spPr>
          <a:xfrm>
            <a:off x="2289933" y="7835476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결과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15327232" y="7713423"/>
            <a:ext cx="668548" cy="668548"/>
            <a:chOff x="15327232" y="7713423"/>
            <a:chExt cx="668548" cy="66854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27232" y="7713423"/>
              <a:ext cx="668548" cy="66854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5414262" y="7852522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01. </a:t>
            </a:r>
            <a:r>
              <a:rPr lang="ko-KR" altLang="en-US" sz="55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24200" y="247650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3117669" y="2171700"/>
            <a:ext cx="3688080" cy="748393"/>
          </a:xfrm>
          <a:prstGeom prst="round1Rect">
            <a:avLst>
              <a:gd name="adj" fmla="val 3642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8755" y="30009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수업을 기반으로 나만의 애플리케이션 선정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필요한 물리적 모델링 작성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요구사항에 부합하는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139440" y="513588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한쪽 모서리가 둥근 사각형 55"/>
          <p:cNvSpPr/>
          <p:nvPr/>
        </p:nvSpPr>
        <p:spPr>
          <a:xfrm>
            <a:off x="3117669" y="4838700"/>
            <a:ext cx="3688080" cy="748393"/>
          </a:xfrm>
          <a:prstGeom prst="round1Rect">
            <a:avLst>
              <a:gd name="adj" fmla="val 4030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8755" y="5721127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방탈출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기반으로 데이터베이스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관리자가 필요로 하는 정보를 확인할 수 있도록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124200" y="765810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한쪽 모서리가 둥근 사각형 58"/>
          <p:cNvSpPr/>
          <p:nvPr/>
        </p:nvSpPr>
        <p:spPr>
          <a:xfrm>
            <a:off x="3117669" y="7353300"/>
            <a:ext cx="3688080" cy="748393"/>
          </a:xfrm>
          <a:prstGeom prst="round1Rect">
            <a:avLst>
              <a:gd name="adj" fmla="val 3836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78755" y="818257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지점을 운영하는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방탈출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업체를 위한 효율적인 관리 데이터베이스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증가에 따른 신규 지점 개업 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활용하여 고객이 자주 방문하는 지점 및 선호하는 난이도 등을 분석하여 최적의 위치를 선정하여 지점을 개업하는데 도움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02. </a:t>
            </a:r>
            <a:r>
              <a:rPr lang="ko-KR" alt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물리 모델링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62100"/>
            <a:ext cx="146304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SQL</a:t>
            </a:r>
            <a:r>
              <a:rPr lang="ko-KR" alt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19400" y="1845117"/>
            <a:ext cx="12344400" cy="2379788"/>
            <a:chOff x="3117669" y="2171701"/>
            <a:chExt cx="11292363" cy="23797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17669" y="2454290"/>
              <a:ext cx="11292363" cy="2097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117669" y="2171701"/>
              <a:ext cx="2509414" cy="552582"/>
            </a:xfrm>
            <a:prstGeom prst="roundRect">
              <a:avLst>
                <a:gd name="adj" fmla="val 28303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방탈출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테이블 정보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1139" y="2804168"/>
              <a:ext cx="99506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지점명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  테이블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난이도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가격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 테이블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방문인원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날짜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68531" y="47143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지점 테이블 </a:t>
            </a:r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escape_branch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bid number primary key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bname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지점명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baddr</a:t>
            </a:r>
            <a:r>
              <a:rPr lang="en-US" altLang="ko-KR" dirty="0"/>
              <a:t> varchar2(20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위치</a:t>
            </a:r>
            <a:endParaRPr lang="en-US" altLang="ko-KR" dirty="0"/>
          </a:p>
          <a:p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테마 테이블</a:t>
            </a:r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 smtClean="0"/>
              <a:t>thema</a:t>
            </a:r>
            <a:r>
              <a:rPr lang="en-US" altLang="ko-KR" dirty="0" smtClean="0"/>
              <a:t>(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테마번호</a:t>
            </a:r>
            <a:endParaRPr lang="en-US" altLang="ko-KR" dirty="0"/>
          </a:p>
          <a:p>
            <a:r>
              <a:rPr lang="en-US" altLang="ko-KR" dirty="0"/>
              <a:t>    bid number</a:t>
            </a:r>
            <a:r>
              <a:rPr lang="en-US" altLang="ko-KR" dirty="0" smtClean="0"/>
              <a:t>,  - 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테마이름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tgenre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장르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tlevel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난이도</a:t>
            </a:r>
            <a:endParaRPr lang="en-US" altLang="ko-KR" dirty="0"/>
          </a:p>
          <a:p>
            <a:r>
              <a:rPr lang="en-US" altLang="ko-KR" dirty="0"/>
              <a:t>    price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가격</a:t>
            </a:r>
            <a:endParaRPr lang="en-US" altLang="ko-KR" dirty="0"/>
          </a:p>
          <a:p>
            <a:r>
              <a:rPr lang="en-US" altLang="ko-KR" dirty="0"/>
              <a:t>    foreign key (bid) references </a:t>
            </a:r>
            <a:r>
              <a:rPr lang="en-US" altLang="ko-KR" dirty="0" err="1"/>
              <a:t>escape_branch</a:t>
            </a:r>
            <a:r>
              <a:rPr lang="en-US" altLang="ko-KR" dirty="0"/>
              <a:t>(bid)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59731" y="47055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직원 테이블 </a:t>
            </a:r>
            <a:endParaRPr lang="en-US" altLang="ko-KR" dirty="0" smtClean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emp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bid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직원번호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직원이름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esex</a:t>
            </a:r>
            <a:r>
              <a:rPr lang="en-US" altLang="ko-KR" dirty="0"/>
              <a:t> varchar2(10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성별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eage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r>
              <a:rPr lang="en-US" altLang="ko-KR" dirty="0"/>
              <a:t>    foreign key (bid) references </a:t>
            </a:r>
            <a:r>
              <a:rPr lang="en-US" altLang="ko-KR" dirty="0" err="1"/>
              <a:t>escape_branch</a:t>
            </a:r>
            <a:r>
              <a:rPr lang="en-US" altLang="ko-KR" dirty="0"/>
              <a:t>(bid)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테이블</a:t>
            </a:r>
            <a:endParaRPr lang="en-US" altLang="ko-KR" dirty="0"/>
          </a:p>
          <a:p>
            <a:r>
              <a:rPr lang="en-US" altLang="ko-KR" dirty="0"/>
              <a:t>create table customer (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고객번호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사용자 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csex</a:t>
            </a:r>
            <a:r>
              <a:rPr lang="en-US" altLang="ko-KR" dirty="0"/>
              <a:t> varchar2(10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성별</a:t>
            </a:r>
            <a:endParaRPr lang="en-US" altLang="ko-KR" dirty="0"/>
          </a:p>
          <a:p>
            <a:r>
              <a:rPr lang="en-US" altLang="ko-KR" dirty="0"/>
              <a:t>    cage </a:t>
            </a:r>
            <a:r>
              <a:rPr lang="en-US" altLang="ko-KR" dirty="0" smtClean="0"/>
              <a:t>number - 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344400" y="47143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방문 테이블 </a:t>
            </a:r>
            <a:endParaRPr lang="en-US" altLang="ko-KR" dirty="0" smtClean="0"/>
          </a:p>
          <a:p>
            <a:r>
              <a:rPr lang="en-US" altLang="ko-KR" dirty="0"/>
              <a:t>create table  visit (</a:t>
            </a:r>
          </a:p>
          <a:p>
            <a:r>
              <a:rPr lang="en-US" altLang="ko-KR" dirty="0"/>
              <a:t>    vid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방문번호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테마번호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고객번호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visitnum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방문인원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vdate</a:t>
            </a:r>
            <a:r>
              <a:rPr lang="en-US" altLang="ko-KR" dirty="0"/>
              <a:t> date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날짜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직원번호</a:t>
            </a:r>
            <a:endParaRPr lang="en-US" altLang="ko-KR" dirty="0"/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tid</a:t>
            </a:r>
            <a:r>
              <a:rPr lang="en-US" altLang="ko-KR" dirty="0"/>
              <a:t>) references </a:t>
            </a:r>
            <a:r>
              <a:rPr lang="en-US" altLang="ko-KR" dirty="0" err="1"/>
              <a:t>thema</a:t>
            </a:r>
            <a:r>
              <a:rPr lang="en-US" altLang="ko-KR" dirty="0"/>
              <a:t>(</a:t>
            </a:r>
            <a:r>
              <a:rPr lang="en-US" altLang="ko-KR" dirty="0" err="1"/>
              <a:t>tid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cid</a:t>
            </a:r>
            <a:r>
              <a:rPr lang="en-US" altLang="ko-KR" dirty="0"/>
              <a:t>) references customer(</a:t>
            </a:r>
            <a:r>
              <a:rPr lang="en-US" altLang="ko-KR" dirty="0" err="1"/>
              <a:t>cid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eid</a:t>
            </a:r>
            <a:r>
              <a:rPr lang="en-US" altLang="ko-KR" dirty="0"/>
              <a:t>) references </a:t>
            </a:r>
            <a:r>
              <a:rPr lang="en-US" altLang="ko-KR" dirty="0" err="1"/>
              <a:t>emp</a:t>
            </a:r>
            <a:r>
              <a:rPr lang="en-US" altLang="ko-KR" dirty="0"/>
              <a:t>(</a:t>
            </a:r>
            <a:r>
              <a:rPr lang="en-US" altLang="ko-KR" dirty="0" err="1"/>
              <a:t>eid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1100" y="2095500"/>
            <a:ext cx="7200900" cy="7543800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지점 정보 입력</a:t>
            </a:r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values(1, '</a:t>
            </a:r>
            <a:r>
              <a:rPr lang="ko-KR" altLang="en-US" dirty="0" err="1"/>
              <a:t>서면점</a:t>
            </a:r>
            <a:r>
              <a:rPr lang="en-US" altLang="ko-KR" dirty="0"/>
              <a:t>', '</a:t>
            </a:r>
            <a:r>
              <a:rPr lang="ko-KR" altLang="en-US" dirty="0"/>
              <a:t>서면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values(2, '</a:t>
            </a:r>
            <a:r>
              <a:rPr lang="ko-KR" altLang="en-US" dirty="0" err="1"/>
              <a:t>경성대점</a:t>
            </a:r>
            <a:r>
              <a:rPr lang="en-US" altLang="ko-KR" dirty="0"/>
              <a:t>', '</a:t>
            </a:r>
            <a:r>
              <a:rPr lang="ko-KR" altLang="en-US" dirty="0"/>
              <a:t>경성대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values(3, '</a:t>
            </a:r>
            <a:r>
              <a:rPr lang="ko-KR" altLang="en-US" dirty="0"/>
              <a:t>해운대점</a:t>
            </a:r>
            <a:r>
              <a:rPr lang="en-US" altLang="ko-KR" dirty="0"/>
              <a:t>', '</a:t>
            </a:r>
            <a:r>
              <a:rPr lang="ko-KR" altLang="en-US" dirty="0"/>
              <a:t>해운대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values(4, '</a:t>
            </a:r>
            <a:r>
              <a:rPr lang="ko-KR" altLang="en-US" dirty="0" err="1"/>
              <a:t>하단점</a:t>
            </a:r>
            <a:r>
              <a:rPr lang="en-US" altLang="ko-KR" dirty="0"/>
              <a:t>', '</a:t>
            </a:r>
            <a:r>
              <a:rPr lang="ko-KR" altLang="en-US" dirty="0"/>
              <a:t>하단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values(5, '</a:t>
            </a:r>
            <a:r>
              <a:rPr lang="ko-KR" altLang="en-US" dirty="0" err="1"/>
              <a:t>남포점</a:t>
            </a:r>
            <a:r>
              <a:rPr lang="en-US" altLang="ko-KR" dirty="0"/>
              <a:t>', '</a:t>
            </a:r>
            <a:r>
              <a:rPr lang="ko-KR" altLang="en-US" dirty="0"/>
              <a:t>남포</a:t>
            </a:r>
            <a:r>
              <a:rPr lang="en-US" altLang="ko-KR" dirty="0" smtClean="0"/>
              <a:t>');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테마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values(1,1, '</a:t>
            </a:r>
            <a:r>
              <a:rPr lang="ko-KR" altLang="en-US" dirty="0"/>
              <a:t>인형의 집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2, 20000);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values(2,1, '</a:t>
            </a:r>
            <a:r>
              <a:rPr lang="ko-KR" altLang="en-US" dirty="0"/>
              <a:t>마술사의 집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1, 24000);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values(3,1, '</a:t>
            </a:r>
            <a:r>
              <a:rPr lang="ko-KR" altLang="en-US" dirty="0"/>
              <a:t>범인의 집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5, 18000);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values(4,2, '</a:t>
            </a:r>
            <a:r>
              <a:rPr lang="ko-KR" altLang="en-US" dirty="0"/>
              <a:t>도굴꾼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28000);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values(5,2, '</a:t>
            </a:r>
            <a:r>
              <a:rPr lang="ko-KR" altLang="en-US" dirty="0"/>
              <a:t>학교 괴담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1, 17000);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values(6,2, '</a:t>
            </a:r>
            <a:r>
              <a:rPr lang="ko-KR" altLang="en-US" dirty="0"/>
              <a:t>어둠의 마법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4, 22000);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values(7,2, '</a:t>
            </a:r>
            <a:r>
              <a:rPr lang="ko-KR" altLang="en-US" dirty="0"/>
              <a:t>수상한 편의점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3, 20000);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values(8,3, '</a:t>
            </a:r>
            <a:r>
              <a:rPr lang="ko-KR" altLang="en-US" dirty="0"/>
              <a:t>문명을 찾아라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4, 30000);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values(9,3, '</a:t>
            </a:r>
            <a:r>
              <a:rPr lang="ko-KR" altLang="en-US" dirty="0"/>
              <a:t>우체국 살인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2, 23000);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values(10,4, '</a:t>
            </a:r>
            <a:r>
              <a:rPr lang="ko-KR" altLang="en-US" dirty="0" err="1"/>
              <a:t>모험왕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3, 30000);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values(11,4, '</a:t>
            </a:r>
            <a:r>
              <a:rPr lang="ko-KR" altLang="en-US" dirty="0"/>
              <a:t>보물찾기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26000);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values(12,4, '</a:t>
            </a:r>
            <a:r>
              <a:rPr lang="ko-KR" altLang="en-US" dirty="0" err="1"/>
              <a:t>좀비연구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1, 24000);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values(13,5, '</a:t>
            </a:r>
            <a:r>
              <a:rPr lang="ko-KR" altLang="en-US" dirty="0"/>
              <a:t>앨리스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2, 32000);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values(14,5, '</a:t>
            </a:r>
            <a:r>
              <a:rPr lang="ko-KR" altLang="en-US" dirty="0" err="1"/>
              <a:t>알리바바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32000);</a:t>
            </a:r>
            <a:endParaRPr lang="en-US" altLang="ko-KR" dirty="0" smtClean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02164"/>
              </p:ext>
            </p:extLst>
          </p:nvPr>
        </p:nvGraphicFramePr>
        <p:xfrm>
          <a:off x="9612351" y="2678430"/>
          <a:ext cx="3258117" cy="1703070"/>
        </p:xfrm>
        <a:graphic>
          <a:graphicData uri="http://schemas.openxmlformats.org/drawingml/2006/table">
            <a:tbl>
              <a:tblPr/>
              <a:tblGrid>
                <a:gridCol w="1086039">
                  <a:extLst>
                    <a:ext uri="{9D8B030D-6E8A-4147-A177-3AD203B41FA5}">
                      <a16:colId xmlns:a16="http://schemas.microsoft.com/office/drawing/2014/main" val="3612758498"/>
                    </a:ext>
                  </a:extLst>
                </a:gridCol>
                <a:gridCol w="1086039">
                  <a:extLst>
                    <a:ext uri="{9D8B030D-6E8A-4147-A177-3AD203B41FA5}">
                      <a16:colId xmlns:a16="http://schemas.microsoft.com/office/drawing/2014/main" val="923807485"/>
                    </a:ext>
                  </a:extLst>
                </a:gridCol>
                <a:gridCol w="1086039">
                  <a:extLst>
                    <a:ext uri="{9D8B030D-6E8A-4147-A177-3AD203B41FA5}">
                      <a16:colId xmlns:a16="http://schemas.microsoft.com/office/drawing/2014/main" val="1329514300"/>
                    </a:ext>
                  </a:extLst>
                </a:gridCol>
              </a:tblGrid>
              <a:tr h="23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4075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41432"/>
                  </a:ext>
                </a:extLst>
              </a:tr>
              <a:tr h="282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165959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10798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85748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35157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54358"/>
              </p:ext>
            </p:extLst>
          </p:nvPr>
        </p:nvGraphicFramePr>
        <p:xfrm>
          <a:off x="9619344" y="5233393"/>
          <a:ext cx="7467600" cy="43980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4018047704"/>
                    </a:ext>
                  </a:extLst>
                </a:gridCol>
                <a:gridCol w="858979">
                  <a:extLst>
                    <a:ext uri="{9D8B030D-6E8A-4147-A177-3AD203B41FA5}">
                      <a16:colId xmlns:a16="http://schemas.microsoft.com/office/drawing/2014/main" val="845922352"/>
                    </a:ext>
                  </a:extLst>
                </a:gridCol>
                <a:gridCol w="1810328">
                  <a:extLst>
                    <a:ext uri="{9D8B030D-6E8A-4147-A177-3AD203B41FA5}">
                      <a16:colId xmlns:a16="http://schemas.microsoft.com/office/drawing/2014/main" val="1616675692"/>
                    </a:ext>
                  </a:extLst>
                </a:gridCol>
                <a:gridCol w="1470893">
                  <a:extLst>
                    <a:ext uri="{9D8B030D-6E8A-4147-A177-3AD203B41FA5}">
                      <a16:colId xmlns:a16="http://schemas.microsoft.com/office/drawing/2014/main" val="244923300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88407516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42379988"/>
                    </a:ext>
                  </a:extLst>
                </a:gridCol>
              </a:tblGrid>
              <a:tr h="2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TGENRE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4399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05103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74743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205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7457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54213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7676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49810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298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4075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0058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0514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68526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3398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17909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9620935" y="2235684"/>
            <a:ext cx="2523893" cy="648139"/>
            <a:chOff x="9591907" y="2052648"/>
            <a:chExt cx="2371493" cy="64813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ESCAPE_BRANCH TABLE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620935" y="4764484"/>
            <a:ext cx="1749193" cy="388415"/>
            <a:chOff x="9608014" y="4281547"/>
            <a:chExt cx="1749193" cy="38841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9608014" y="4290776"/>
              <a:ext cx="1609493" cy="379186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80808" y="4281547"/>
              <a:ext cx="167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THEMA TABLE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9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2109919"/>
            <a:ext cx="7277100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/>
              <a:t>직원 </a:t>
            </a:r>
            <a:r>
              <a:rPr lang="ko-KR" altLang="en-US" sz="1700" dirty="0"/>
              <a:t>정보 입력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values(1, 1, '</a:t>
            </a:r>
            <a:r>
              <a:rPr lang="ko-KR" altLang="en-US" sz="1700" dirty="0" err="1"/>
              <a:t>강이준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21);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values(1, 2, '</a:t>
            </a:r>
            <a:r>
              <a:rPr lang="ko-KR" altLang="en-US" sz="1700" dirty="0" err="1"/>
              <a:t>도하준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3, '</a:t>
            </a:r>
            <a:r>
              <a:rPr lang="ko-KR" altLang="en-US" sz="1700" dirty="0" err="1"/>
              <a:t>유서아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21);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4, '</a:t>
            </a:r>
            <a:r>
              <a:rPr lang="ko-KR" altLang="en-US" sz="1700" dirty="0"/>
              <a:t>이지아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5, '</a:t>
            </a:r>
            <a:r>
              <a:rPr lang="ko-KR" altLang="en-US" sz="1700" dirty="0"/>
              <a:t>이은우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values(3, 6, '</a:t>
            </a:r>
            <a:r>
              <a:rPr lang="ko-KR" altLang="en-US" sz="1700" dirty="0" err="1"/>
              <a:t>정시아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23);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values(3, 7, '</a:t>
            </a:r>
            <a:r>
              <a:rPr lang="ko-KR" altLang="en-US" sz="1700" dirty="0"/>
              <a:t>김도현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27);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values(4, 8, '</a:t>
            </a:r>
            <a:r>
              <a:rPr lang="ko-KR" altLang="en-US" sz="1700" dirty="0" err="1"/>
              <a:t>김아윤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25);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values(4, 9, '</a:t>
            </a:r>
            <a:r>
              <a:rPr lang="ko-KR" altLang="en-US" sz="1700" dirty="0"/>
              <a:t>박서준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values(5, 10, '</a:t>
            </a:r>
            <a:r>
              <a:rPr lang="ko-KR" altLang="en-US" sz="1700" dirty="0" err="1"/>
              <a:t>백아린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26);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values(5, 11, '</a:t>
            </a:r>
            <a:r>
              <a:rPr lang="ko-KR" altLang="en-US" sz="1700" dirty="0"/>
              <a:t>김선우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22);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고객 </a:t>
            </a:r>
            <a:r>
              <a:rPr lang="ko-KR" altLang="en-US" sz="1700" dirty="0"/>
              <a:t>정보 입력 </a:t>
            </a:r>
          </a:p>
          <a:p>
            <a:r>
              <a:rPr lang="en-US" altLang="ko-KR" sz="1700" dirty="0"/>
              <a:t>insert into customer values(1,'</a:t>
            </a:r>
            <a:r>
              <a:rPr lang="ko-KR" altLang="en-US" sz="1700" dirty="0"/>
              <a:t>권지용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30);</a:t>
            </a:r>
          </a:p>
          <a:p>
            <a:r>
              <a:rPr lang="en-US" altLang="ko-KR" sz="1700" dirty="0"/>
              <a:t>insert into customer values(2,'</a:t>
            </a:r>
            <a:r>
              <a:rPr lang="ko-KR" altLang="en-US" sz="1700" dirty="0" err="1"/>
              <a:t>손가인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28);</a:t>
            </a:r>
          </a:p>
          <a:p>
            <a:r>
              <a:rPr lang="en-US" altLang="ko-KR" sz="1700" dirty="0"/>
              <a:t>insert into customer values(3,'</a:t>
            </a:r>
            <a:r>
              <a:rPr lang="ko-KR" altLang="en-US" sz="1700" dirty="0"/>
              <a:t>박지영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customer values(4,'</a:t>
            </a:r>
            <a:r>
              <a:rPr lang="ko-KR" altLang="en-US" sz="1700" dirty="0" err="1"/>
              <a:t>공지철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26);</a:t>
            </a:r>
          </a:p>
          <a:p>
            <a:r>
              <a:rPr lang="en-US" altLang="ko-KR" sz="1700" dirty="0"/>
              <a:t>insert into customer values(5,'</a:t>
            </a:r>
            <a:r>
              <a:rPr lang="ko-KR" altLang="en-US" sz="1700" dirty="0"/>
              <a:t>김상중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32);</a:t>
            </a:r>
          </a:p>
          <a:p>
            <a:r>
              <a:rPr lang="en-US" altLang="ko-KR" sz="1700" dirty="0"/>
              <a:t>insert into customer values(6,'</a:t>
            </a:r>
            <a:r>
              <a:rPr lang="ko-KR" altLang="en-US" sz="1700" dirty="0"/>
              <a:t>최홍기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31);</a:t>
            </a:r>
          </a:p>
          <a:p>
            <a:r>
              <a:rPr lang="en-US" altLang="ko-KR" sz="1700" dirty="0"/>
              <a:t>insert into customer values(7,'</a:t>
            </a:r>
            <a:r>
              <a:rPr lang="ko-KR" altLang="en-US" sz="1700" dirty="0"/>
              <a:t>왕지현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customer values(8,'</a:t>
            </a:r>
            <a:r>
              <a:rPr lang="ko-KR" altLang="en-US" sz="1700" dirty="0"/>
              <a:t>주영훈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18);</a:t>
            </a:r>
          </a:p>
          <a:p>
            <a:r>
              <a:rPr lang="en-US" altLang="ko-KR" sz="1700" dirty="0"/>
              <a:t>insert into customer values(9,'</a:t>
            </a:r>
            <a:r>
              <a:rPr lang="ko-KR" altLang="en-US" sz="1700" dirty="0" err="1"/>
              <a:t>곽태근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customer values(10,'</a:t>
            </a:r>
            <a:r>
              <a:rPr lang="ko-KR" altLang="en-US" sz="1700" dirty="0" err="1"/>
              <a:t>박채림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23);</a:t>
            </a:r>
          </a:p>
          <a:p>
            <a:r>
              <a:rPr lang="en-US" altLang="ko-KR" sz="1700" dirty="0"/>
              <a:t>insert into customer values(11,'</a:t>
            </a:r>
            <a:r>
              <a:rPr lang="ko-KR" altLang="en-US" sz="1700" dirty="0"/>
              <a:t>이선웅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customer values(12,'</a:t>
            </a:r>
            <a:r>
              <a:rPr lang="ko-KR" altLang="en-US" sz="1700" dirty="0"/>
              <a:t>김도진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customer values(13,'</a:t>
            </a:r>
            <a:r>
              <a:rPr lang="ko-KR" altLang="en-US" sz="1700" dirty="0"/>
              <a:t>김종운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customer values(14,'</a:t>
            </a:r>
            <a:r>
              <a:rPr lang="ko-KR" altLang="en-US" sz="1700" dirty="0"/>
              <a:t>이지은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26)</a:t>
            </a:r>
            <a:endParaRPr lang="en-US" altLang="ko-KR" sz="17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9618704" y="5546273"/>
            <a:ext cx="1989099" cy="372788"/>
            <a:chOff x="9591907" y="2052648"/>
            <a:chExt cx="2371493" cy="37278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CUSTOMER TABLE</a:t>
              </a:r>
              <a:endParaRPr lang="ko-KR" altLang="en-US" dirty="0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3689"/>
              </p:ext>
            </p:extLst>
          </p:nvPr>
        </p:nvGraphicFramePr>
        <p:xfrm>
          <a:off x="9619343" y="2538189"/>
          <a:ext cx="5376385" cy="2857500"/>
        </p:xfrm>
        <a:graphic>
          <a:graphicData uri="http://schemas.openxmlformats.org/drawingml/2006/table">
            <a:tbl>
              <a:tblPr/>
              <a:tblGrid>
                <a:gridCol w="1075277">
                  <a:extLst>
                    <a:ext uri="{9D8B030D-6E8A-4147-A177-3AD203B41FA5}">
                      <a16:colId xmlns:a16="http://schemas.microsoft.com/office/drawing/2014/main" val="3527722275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3123675081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2006861399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2109468053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3412036242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883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14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6841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3359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6598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이은우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55820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71391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39849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119919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902357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04363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826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4063"/>
              </p:ext>
            </p:extLst>
          </p:nvPr>
        </p:nvGraphicFramePr>
        <p:xfrm>
          <a:off x="9608460" y="6034077"/>
          <a:ext cx="4053364" cy="3571875"/>
        </p:xfrm>
        <a:graphic>
          <a:graphicData uri="http://schemas.openxmlformats.org/drawingml/2006/table">
            <a:tbl>
              <a:tblPr/>
              <a:tblGrid>
                <a:gridCol w="1013341">
                  <a:extLst>
                    <a:ext uri="{9D8B030D-6E8A-4147-A177-3AD203B41FA5}">
                      <a16:colId xmlns:a16="http://schemas.microsoft.com/office/drawing/2014/main" val="3695844759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865152629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3686116616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3991746012"/>
                    </a:ext>
                  </a:extLst>
                </a:gridCol>
              </a:tblGrid>
              <a:tr h="207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7075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84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41583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박지영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121665"/>
                  </a:ext>
                </a:extLst>
              </a:tr>
              <a:tr h="1381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43937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08414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16544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36777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258960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6521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2228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17093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45118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098835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2118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630228" y="2095500"/>
            <a:ext cx="1304693" cy="372788"/>
            <a:chOff x="9591907" y="2052648"/>
            <a:chExt cx="2371493" cy="372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EMP TABLE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6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7779" y="2099032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/>
              <a:t>방문 </a:t>
            </a:r>
            <a:r>
              <a:rPr lang="ko-KR" altLang="en-US" sz="1700" dirty="0"/>
              <a:t>정보 입력</a:t>
            </a:r>
          </a:p>
          <a:p>
            <a:r>
              <a:rPr lang="en-US" altLang="ko-KR" sz="1700" dirty="0"/>
              <a:t>insert into visit values(1, 5, 1, 3, '2024-03-15', 3);</a:t>
            </a:r>
          </a:p>
          <a:p>
            <a:r>
              <a:rPr lang="en-US" altLang="ko-KR" sz="1700" dirty="0"/>
              <a:t>insert into visit values(2, 2, 2, 4, '2024-03-15', 2);</a:t>
            </a:r>
          </a:p>
          <a:p>
            <a:r>
              <a:rPr lang="en-US" altLang="ko-KR" sz="1700" dirty="0"/>
              <a:t>insert into visit values(3, 4, 3, 2, '2024-03-15', 3);</a:t>
            </a:r>
          </a:p>
          <a:p>
            <a:r>
              <a:rPr lang="en-US" altLang="ko-KR" sz="1700" dirty="0"/>
              <a:t>insert into visit values(4, 8, 4, 2, '2024-03-16', 6);</a:t>
            </a:r>
          </a:p>
          <a:p>
            <a:r>
              <a:rPr lang="en-US" altLang="ko-KR" sz="1700" dirty="0"/>
              <a:t>insert into visit values(5, 6, 5, 3, '2024-03-16', 4);</a:t>
            </a:r>
          </a:p>
          <a:p>
            <a:r>
              <a:rPr lang="en-US" altLang="ko-KR" sz="1700" dirty="0"/>
              <a:t>insert into visit values(6, 10, 6, 4, '2024-03-17', 8);</a:t>
            </a:r>
          </a:p>
          <a:p>
            <a:r>
              <a:rPr lang="en-US" altLang="ko-KR" sz="1700" dirty="0"/>
              <a:t>insert into visit values(7, 11, 7, 3, '2024-03-18', 9);</a:t>
            </a:r>
          </a:p>
          <a:p>
            <a:r>
              <a:rPr lang="en-US" altLang="ko-KR" sz="1700" dirty="0"/>
              <a:t>insert into visit values(8, 2, 8, 3, '2024-03-19', 2);</a:t>
            </a:r>
          </a:p>
          <a:p>
            <a:r>
              <a:rPr lang="en-US" altLang="ko-KR" sz="1700" dirty="0"/>
              <a:t>insert into visit values(9, 3, 9, 4, '2024-03-19', 1);</a:t>
            </a:r>
          </a:p>
          <a:p>
            <a:r>
              <a:rPr lang="en-US" altLang="ko-KR" sz="1700" dirty="0"/>
              <a:t>insert into visit values(10, 14, 10, 5, '2024-03-20', 11);</a:t>
            </a:r>
          </a:p>
          <a:p>
            <a:r>
              <a:rPr lang="en-US" altLang="ko-KR" sz="1700" dirty="0"/>
              <a:t>insert into visit values(11, 5, 11, 4, '2024-03-20', 3);</a:t>
            </a:r>
          </a:p>
          <a:p>
            <a:r>
              <a:rPr lang="en-US" altLang="ko-KR" sz="1700" dirty="0"/>
              <a:t>insert into visit values(12, 7, 12, 2, '2024-03-20', 4);</a:t>
            </a:r>
          </a:p>
          <a:p>
            <a:r>
              <a:rPr lang="en-US" altLang="ko-KR" sz="1700" dirty="0"/>
              <a:t>insert into visit values(13, 9, 13, 3, '2024-03-21', 6);</a:t>
            </a:r>
          </a:p>
          <a:p>
            <a:r>
              <a:rPr lang="en-US" altLang="ko-KR" sz="1700" dirty="0"/>
              <a:t>insert into visit values(14, 13, 14, 2, '2024-03-21', 10);</a:t>
            </a:r>
          </a:p>
          <a:p>
            <a:r>
              <a:rPr lang="en-US" altLang="ko-KR" sz="1700" dirty="0"/>
              <a:t>insert into visit values(15, 8, 5, 4, '2024-03-22', 5);</a:t>
            </a:r>
          </a:p>
          <a:p>
            <a:r>
              <a:rPr lang="en-US" altLang="ko-KR" sz="1700" dirty="0"/>
              <a:t>insert into visit values(16, 9, 4, 2, '2024-03-22', 6);</a:t>
            </a:r>
          </a:p>
          <a:p>
            <a:r>
              <a:rPr lang="en-US" altLang="ko-KR" sz="1700" dirty="0"/>
              <a:t>insert into visit values(17, 8, 7, 3, '2024-03-22', 7);</a:t>
            </a:r>
          </a:p>
          <a:p>
            <a:r>
              <a:rPr lang="en-US" altLang="ko-KR" sz="1700" dirty="0"/>
              <a:t>insert into visit values(18, 13, 10, 4, '2024-03-22', 10);</a:t>
            </a:r>
          </a:p>
          <a:p>
            <a:r>
              <a:rPr lang="en-US" altLang="ko-KR" sz="1700" dirty="0"/>
              <a:t>insert into visit values(19, 4, 12, 2, '2024-03-22', 3);</a:t>
            </a:r>
            <a:endParaRPr lang="en-US" altLang="ko-KR" sz="17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9619343" y="2095500"/>
            <a:ext cx="1353458" cy="372788"/>
            <a:chOff x="9591907" y="2052648"/>
            <a:chExt cx="2371493" cy="37278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VISIT TABLE</a:t>
              </a:r>
              <a:endParaRPr lang="ko-KR" altLang="en-US" dirty="0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1072"/>
              </p:ext>
            </p:extLst>
          </p:nvPr>
        </p:nvGraphicFramePr>
        <p:xfrm>
          <a:off x="9619342" y="2715938"/>
          <a:ext cx="7543802" cy="6286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7906673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273225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569545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29956387"/>
                    </a:ext>
                  </a:extLst>
                </a:gridCol>
                <a:gridCol w="1686803">
                  <a:extLst>
                    <a:ext uri="{9D8B030D-6E8A-4147-A177-3AD203B41FA5}">
                      <a16:colId xmlns:a16="http://schemas.microsoft.com/office/drawing/2014/main" val="488294742"/>
                    </a:ext>
                  </a:extLst>
                </a:gridCol>
                <a:gridCol w="1208799">
                  <a:extLst>
                    <a:ext uri="{9D8B030D-6E8A-4147-A177-3AD203B41FA5}">
                      <a16:colId xmlns:a16="http://schemas.microsoft.com/office/drawing/2014/main" val="7386805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4599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25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12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097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491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337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237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9051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486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67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045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93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74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23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97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02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157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0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4055" y="2102953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테마수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count(*) </a:t>
            </a:r>
            <a:r>
              <a:rPr lang="ko-KR" altLang="en-US" sz="1700" dirty="0" err="1"/>
              <a:t>테마수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장르수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 smtClean="0"/>
              <a:t>장르명</a:t>
            </a:r>
            <a:r>
              <a:rPr lang="en-US" altLang="ko-KR" sz="1700" dirty="0" smtClean="0"/>
              <a:t>, </a:t>
            </a:r>
            <a:r>
              <a:rPr lang="en-US" altLang="ko-KR" sz="1700" dirty="0"/>
              <a:t>count(*) </a:t>
            </a:r>
            <a:r>
              <a:rPr lang="ko-KR" altLang="en-US" sz="1700" dirty="0" err="1"/>
              <a:t>장르수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3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직원수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count(*) </a:t>
            </a:r>
            <a:r>
              <a:rPr lang="ko-KR" altLang="en-US" sz="1700" dirty="0" err="1" smtClean="0"/>
              <a:t>직원수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em.bid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 smtClean="0"/>
              <a:t>;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4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직원수</a:t>
            </a:r>
            <a:r>
              <a:rPr lang="en-US" altLang="ko-KR" sz="1700" dirty="0"/>
              <a:t>(</a:t>
            </a:r>
            <a:r>
              <a:rPr lang="ko-KR" altLang="en-US" sz="1700" dirty="0"/>
              <a:t>성별 분류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 </a:t>
            </a:r>
            <a:r>
              <a:rPr lang="ko-KR" altLang="en-US" sz="1700" dirty="0"/>
              <a:t>성별</a:t>
            </a:r>
            <a:r>
              <a:rPr lang="en-US" altLang="ko-KR" sz="1700" dirty="0"/>
              <a:t>, count(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) </a:t>
            </a:r>
            <a:r>
              <a:rPr lang="ko-KR" altLang="en-US" sz="1700" dirty="0" err="1" smtClean="0"/>
              <a:t>직원수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em.bid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644742" y="2104768"/>
            <a:ext cx="2066693" cy="372788"/>
            <a:chOff x="9591907" y="2052648"/>
            <a:chExt cx="2371493" cy="3727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395"/>
              </p:ext>
            </p:extLst>
          </p:nvPr>
        </p:nvGraphicFramePr>
        <p:xfrm>
          <a:off x="9619343" y="2635223"/>
          <a:ext cx="1696398" cy="1520190"/>
        </p:xfrm>
        <a:graphic>
          <a:graphicData uri="http://schemas.openxmlformats.org/drawingml/2006/table">
            <a:tbl>
              <a:tblPr/>
              <a:tblGrid>
                <a:gridCol w="933005">
                  <a:extLst>
                    <a:ext uri="{9D8B030D-6E8A-4147-A177-3AD203B41FA5}">
                      <a16:colId xmlns:a16="http://schemas.microsoft.com/office/drawing/2014/main" val="2830277449"/>
                    </a:ext>
                  </a:extLst>
                </a:gridCol>
                <a:gridCol w="763393">
                  <a:extLst>
                    <a:ext uri="{9D8B030D-6E8A-4147-A177-3AD203B41FA5}">
                      <a16:colId xmlns:a16="http://schemas.microsoft.com/office/drawing/2014/main" val="33113453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517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7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71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77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95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871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83875"/>
              </p:ext>
            </p:extLst>
          </p:nvPr>
        </p:nvGraphicFramePr>
        <p:xfrm>
          <a:off x="13210315" y="2751706"/>
          <a:ext cx="2685600" cy="3040380"/>
        </p:xfrm>
        <a:graphic>
          <a:graphicData uri="http://schemas.openxmlformats.org/drawingml/2006/table">
            <a:tbl>
              <a:tblPr/>
              <a:tblGrid>
                <a:gridCol w="895200">
                  <a:extLst>
                    <a:ext uri="{9D8B030D-6E8A-4147-A177-3AD203B41FA5}">
                      <a16:colId xmlns:a16="http://schemas.microsoft.com/office/drawing/2014/main" val="1592126284"/>
                    </a:ext>
                  </a:extLst>
                </a:gridCol>
                <a:gridCol w="895200">
                  <a:extLst>
                    <a:ext uri="{9D8B030D-6E8A-4147-A177-3AD203B41FA5}">
                      <a16:colId xmlns:a16="http://schemas.microsoft.com/office/drawing/2014/main" val="1909453076"/>
                    </a:ext>
                  </a:extLst>
                </a:gridCol>
                <a:gridCol w="895200">
                  <a:extLst>
                    <a:ext uri="{9D8B030D-6E8A-4147-A177-3AD203B41FA5}">
                      <a16:colId xmlns:a16="http://schemas.microsoft.com/office/drawing/2014/main" val="16996143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047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440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277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5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64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985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961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887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85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93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94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0403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999"/>
              </p:ext>
            </p:extLst>
          </p:nvPr>
        </p:nvGraphicFramePr>
        <p:xfrm>
          <a:off x="9619343" y="5031991"/>
          <a:ext cx="1676400" cy="152019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616722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919336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31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916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07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57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2032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298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95247"/>
              </p:ext>
            </p:extLst>
          </p:nvPr>
        </p:nvGraphicFramePr>
        <p:xfrm>
          <a:off x="13235714" y="6716690"/>
          <a:ext cx="2743200" cy="25336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8529205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63062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62875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10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309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90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72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16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133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557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420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7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2389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13235714" y="2125605"/>
            <a:ext cx="2066693" cy="372788"/>
            <a:chOff x="9591907" y="2052648"/>
            <a:chExt cx="2371493" cy="37278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623765" y="4428650"/>
            <a:ext cx="2066693" cy="372788"/>
            <a:chOff x="9591907" y="2052648"/>
            <a:chExt cx="2371493" cy="37278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334998" y="6131481"/>
            <a:ext cx="3240315" cy="372788"/>
            <a:chOff x="9591907" y="2052648"/>
            <a:chExt cx="2931260" cy="3727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69501" y="2054456"/>
              <a:ext cx="285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직원수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1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3377</Words>
  <Application>Microsoft Office PowerPoint</Application>
  <PresentationFormat>사용자 지정</PresentationFormat>
  <Paragraphs>1273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?? ??</vt:lpstr>
      <vt:lpstr>Pretendard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26</cp:revision>
  <dcterms:created xsi:type="dcterms:W3CDTF">2024-05-02T10:08:02Z</dcterms:created>
  <dcterms:modified xsi:type="dcterms:W3CDTF">2024-05-02T05:47:03Z</dcterms:modified>
</cp:coreProperties>
</file>