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93" r:id="rId2"/>
    <p:sldId id="319" r:id="rId3"/>
    <p:sldId id="257" r:id="rId4"/>
    <p:sldId id="294" r:id="rId5"/>
    <p:sldId id="361" r:id="rId6"/>
    <p:sldId id="322" r:id="rId7"/>
    <p:sldId id="362" r:id="rId8"/>
    <p:sldId id="363" r:id="rId9"/>
    <p:sldId id="364" r:id="rId10"/>
    <p:sldId id="321" r:id="rId11"/>
    <p:sldId id="323" r:id="rId12"/>
    <p:sldId id="347" r:id="rId13"/>
    <p:sldId id="348" r:id="rId14"/>
    <p:sldId id="356" r:id="rId15"/>
    <p:sldId id="357" r:id="rId16"/>
    <p:sldId id="358" r:id="rId17"/>
    <p:sldId id="359" r:id="rId18"/>
    <p:sldId id="327" r:id="rId19"/>
    <p:sldId id="332" r:id="rId20"/>
    <p:sldId id="350" r:id="rId21"/>
    <p:sldId id="328" r:id="rId22"/>
    <p:sldId id="365" r:id="rId23"/>
    <p:sldId id="344" r:id="rId24"/>
    <p:sldId id="355" r:id="rId25"/>
    <p:sldId id="352" r:id="rId26"/>
    <p:sldId id="309" r:id="rId27"/>
  </p:sldIdLst>
  <p:sldSz cx="9144000" cy="6858000" type="screen4x3"/>
  <p:notesSz cx="6858000" cy="9144000"/>
  <p:embeddedFontLst>
    <p:embeddedFont>
      <p:font typeface="-윤고딕310" panose="020B0600000101010101" charset="-127"/>
      <p:regular r:id="rId29"/>
    </p:embeddedFont>
    <p:embeddedFont>
      <p:font typeface="-윤고딕330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KoPub돋움체 Medium" panose="020B0600000101010101" charset="-127"/>
      <p:regular r:id="rId33"/>
    </p:embeddedFont>
    <p:embeddedFont>
      <p:font typeface="Cambria Math" panose="02040503050406030204" pitchFamily="18" charset="0"/>
      <p:regular r:id="rId34"/>
    </p:embeddedFont>
    <p:embeddedFont>
      <p:font typeface="KoPub돋움체 Light" panose="020B0600000101010101" charset="-127"/>
      <p:regular r:id="rId35"/>
    </p:embeddedFont>
    <p:embeddedFont>
      <p:font typeface="times" panose="02020603050405020304" pitchFamily="18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89898"/>
    <a:srgbClr val="C00000"/>
    <a:srgbClr val="C9E856"/>
    <a:srgbClr val="EFF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2" autoAdjust="0"/>
    <p:restoredTop sz="84113" autoAdjust="0"/>
  </p:normalViewPr>
  <p:slideViewPr>
    <p:cSldViewPr>
      <p:cViewPr varScale="1">
        <p:scale>
          <a:sx n="70" d="100"/>
          <a:sy n="70" d="100"/>
        </p:scale>
        <p:origin x="123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39B7-F074-4CCB-81FE-5910275E6DBC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1A1F2-91F2-4B45-A4F4-C1C9341ADC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90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1A1F2-91F2-4B45-A4F4-C1C9341ADC7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04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algorithm is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speed using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lidar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the distance value is measured by the Lidar sensor, the speed is calculated by the distance and the time.</a:t>
            </a:r>
            <a:endParaRPr lang="en-US" altLang="ko-KR" b="0" dirty="0" smtClean="0">
              <a:effectLst/>
            </a:endParaRP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1A1F2-91F2-4B45-A4F4-C1C9341ADC7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60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dirty="0" smtClean="0"/>
              <a:t>Algorithm2</a:t>
            </a:r>
            <a:r>
              <a:rPr lang="en-US" altLang="ko-KR" baseline="0" dirty="0" smtClean="0"/>
              <a:t> describes the procedure of getting</a:t>
            </a:r>
            <a:r>
              <a:rPr lang="en-US" altLang="ko-KR" dirty="0" smtClean="0"/>
              <a:t> speed using radar.</a:t>
            </a:r>
          </a:p>
          <a:p>
            <a:pPr rtl="0"/>
            <a:r>
              <a:rPr lang="en-US" altLang="ko-KR" dirty="0" smtClean="0"/>
              <a:t>By adding the value of pulse from 2 to Pl,</a:t>
            </a:r>
          </a:p>
          <a:p>
            <a:pPr rtl="0"/>
            <a:r>
              <a:rPr lang="en-US" altLang="ko-KR" dirty="0" smtClean="0"/>
              <a:t>Speed is</a:t>
            </a:r>
            <a:r>
              <a:rPr lang="en-US" altLang="ko-KR" baseline="0" dirty="0" smtClean="0"/>
              <a:t> measured by frequency divided by Doppler constant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1A1F2-91F2-4B45-A4F4-C1C9341ADC7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1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dirty="0" smtClean="0"/>
              <a:t>Algorithm 3</a:t>
            </a:r>
            <a:r>
              <a:rPr lang="en-US" altLang="ko-KR" baseline="0" dirty="0" smtClean="0"/>
              <a:t> is the procedure of calculating Stopping Sight Distance.</a:t>
            </a:r>
          </a:p>
          <a:p>
            <a:pPr rtl="0"/>
            <a:r>
              <a:rPr lang="en-US" altLang="ko-KR" dirty="0" smtClean="0"/>
              <a:t>It is the process</a:t>
            </a:r>
            <a:r>
              <a:rPr lang="en-US" altLang="ko-KR" baseline="0" dirty="0" smtClean="0"/>
              <a:t> of substituting measured value for the aforementioned SSD formula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1A1F2-91F2-4B45-A4F4-C1C9341ADC7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39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dirty="0" smtClean="0"/>
              <a:t>Algorithm 4 describes the procedure of calculating</a:t>
            </a:r>
            <a:r>
              <a:rPr lang="en-US" altLang="ko-KR" baseline="0" dirty="0" smtClean="0"/>
              <a:t> angle for turning laser sensor.</a:t>
            </a:r>
          </a:p>
          <a:p>
            <a:pPr rtl="0"/>
            <a:r>
              <a:rPr lang="en-US" altLang="ko-KR" baseline="0" dirty="0" smtClean="0"/>
              <a:t>For this process, we can get a degree to move laser sensor.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1A1F2-91F2-4B45-A4F4-C1C9341ADC7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60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65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86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02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83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9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71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55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18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7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6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4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D697-AD91-4373-8766-0B3DB560FC37}" type="datetimeFigureOut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043B8-497A-4648-8BE4-744978BE84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7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3" Type="http://schemas.openxmlformats.org/officeDocument/2006/relationships/image" Target="../media/image12.png"/><Relationship Id="rId12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4" Type="http://schemas.openxmlformats.org/officeDocument/2006/relationships/image" Target="../media/image13.png"/><Relationship Id="rId1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72921" y="2852938"/>
            <a:ext cx="178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Team #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7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Kimchi Up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-윤고딕31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4004" y="3112222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00"/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Red </a:t>
            </a:r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Light Running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9809" y="4232123"/>
            <a:ext cx="413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Jideok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 Park, 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Hyein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Seo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Sujeong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 Lee, </a:t>
            </a:r>
          </a:p>
          <a:p>
            <a:pPr algn="ctr"/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Kevin 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Saligoe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Quingyuan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-윤고딕310" panose="02030504000101010101" pitchFamily="18" charset="-127"/>
                <a:cs typeface="Arial" panose="020B0604020202020204" pitchFamily="34" charset="0"/>
              </a:rPr>
              <a:t> Hu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-윤고딕31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 flipH="1">
            <a:off x="4644008" y="378904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378904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589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3513" y="1120102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System Diagram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1680" y="2348880"/>
            <a:ext cx="5544616" cy="2016224"/>
            <a:chOff x="1620111" y="1600916"/>
            <a:chExt cx="5337286" cy="1777632"/>
          </a:xfrm>
        </p:grpSpPr>
        <p:sp>
          <p:nvSpPr>
            <p:cNvPr id="14" name="TextBox 13"/>
            <p:cNvSpPr txBox="1"/>
            <p:nvPr/>
          </p:nvSpPr>
          <p:spPr>
            <a:xfrm flipH="1">
              <a:off x="3683851" y="1978268"/>
              <a:ext cx="130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Bluetooth</a:t>
              </a:r>
              <a:endPara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5" name="직선 연결선 14"/>
            <p:cNvCxnSpPr>
              <a:stCxn id="21" idx="3"/>
              <a:endCxn id="14" idx="3"/>
            </p:cNvCxnSpPr>
            <p:nvPr/>
          </p:nvCxnSpPr>
          <p:spPr>
            <a:xfrm flipV="1">
              <a:off x="3131179" y="2178323"/>
              <a:ext cx="552672" cy="21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623" y="1600916"/>
              <a:ext cx="1154811" cy="1154811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368" y="1603087"/>
              <a:ext cx="1154811" cy="115481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620111" y="3009216"/>
              <a:ext cx="6335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" panose="02020603050405020304" pitchFamily="18" charset="0"/>
                  <a:cs typeface="times" panose="02020603050405020304" pitchFamily="18" charset="0"/>
                </a:rPr>
                <a:t>LED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15129" y="3009215"/>
              <a:ext cx="13324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" panose="02020603050405020304" pitchFamily="18" charset="0"/>
                  <a:cs typeface="times" panose="02020603050405020304" pitchFamily="18" charset="0"/>
                </a:rPr>
                <a:t>Servo motor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24" name="꺾인 연결선 23"/>
            <p:cNvCxnSpPr/>
            <p:nvPr/>
          </p:nvCxnSpPr>
          <p:spPr>
            <a:xfrm rot="5400000">
              <a:off x="2043089" y="2506778"/>
              <a:ext cx="507788" cy="497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21" idx="2"/>
              <a:endCxn id="23" idx="0"/>
            </p:cNvCxnSpPr>
            <p:nvPr/>
          </p:nvCxnSpPr>
          <p:spPr>
            <a:xfrm rot="16200000" flipH="1">
              <a:off x="2641897" y="2669774"/>
              <a:ext cx="251317" cy="427563"/>
            </a:xfrm>
            <a:prstGeom prst="bentConnector3">
              <a:avLst>
                <a:gd name="adj1" fmla="val 102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12467" y="3007045"/>
              <a:ext cx="7120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" panose="02020603050405020304" pitchFamily="18" charset="0"/>
                  <a:cs typeface="times" panose="02020603050405020304" pitchFamily="18" charset="0"/>
                </a:rPr>
                <a:t>Lidar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1298" y="3007046"/>
              <a:ext cx="7360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" panose="02020603050405020304" pitchFamily="18" charset="0"/>
                  <a:cs typeface="times" panose="02020603050405020304" pitchFamily="18" charset="0"/>
                </a:rPr>
                <a:t>Radar</a:t>
              </a:r>
              <a:endParaRPr lang="ko-KR" altLang="en-US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28" name="꺾인 연결선 27"/>
            <p:cNvCxnSpPr>
              <a:endCxn id="26" idx="0"/>
            </p:cNvCxnSpPr>
            <p:nvPr/>
          </p:nvCxnSpPr>
          <p:spPr>
            <a:xfrm rot="5400000">
              <a:off x="5697281" y="2579261"/>
              <a:ext cx="498998" cy="3565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/>
            <p:nvPr/>
          </p:nvCxnSpPr>
          <p:spPr>
            <a:xfrm rot="16200000" flipH="1">
              <a:off x="6049092" y="2621434"/>
              <a:ext cx="461582" cy="309638"/>
            </a:xfrm>
            <a:prstGeom prst="bentConnector3">
              <a:avLst>
                <a:gd name="adj1" fmla="val 4619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20" idx="1"/>
            </p:cNvCxnSpPr>
            <p:nvPr/>
          </p:nvCxnSpPr>
          <p:spPr>
            <a:xfrm flipV="1">
              <a:off x="4986951" y="2178322"/>
              <a:ext cx="552672" cy="21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380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/>
          <p:nvPr/>
        </p:nvSpPr>
        <p:spPr>
          <a:xfrm>
            <a:off x="4866049" y="2199514"/>
            <a:ext cx="3612434" cy="33177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626943" y="2215850"/>
            <a:ext cx="3612434" cy="33177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0553" y="2216174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LIDAR Lite v3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3513" y="1120102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Sensors used in study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8318" y="2201916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HB 100 Radar Module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4771" y="2698381"/>
            <a:ext cx="2194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Range : 40 m (131 </a:t>
            </a:r>
            <a:r>
              <a:rPr lang="en-US" altLang="ko-KR" sz="16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ft</a:t>
            </a:r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)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4085" y="2976029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Accuracy &lt; 5m : ±2.5 cm (1 in.)</a:t>
            </a:r>
          </a:p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Accuracy ≥ 5m : ±10 cm (3.9 in.)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755578" y="2636912"/>
            <a:ext cx="337008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987223" y="2667744"/>
            <a:ext cx="337008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881148" y="2737862"/>
            <a:ext cx="3597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Range : 1~25 m</a:t>
            </a:r>
          </a:p>
          <a:p>
            <a:pPr algn="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Wide : 78°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81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86" y="3698631"/>
            <a:ext cx="1828800" cy="1828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11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62" y="32153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721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513" y="1120102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Stopping Sight Distance (SSD)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283968" y="3999127"/>
            <a:ext cx="4706724" cy="2016224"/>
            <a:chOff x="513348" y="2818519"/>
            <a:chExt cx="10218821" cy="3605583"/>
          </a:xfrm>
        </p:grpSpPr>
        <p:sp>
          <p:nvSpPr>
            <p:cNvPr id="21" name="직사각형 20"/>
            <p:cNvSpPr/>
            <p:nvPr/>
          </p:nvSpPr>
          <p:spPr>
            <a:xfrm>
              <a:off x="513348" y="5117430"/>
              <a:ext cx="10218821" cy="12833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008" y="4421033"/>
              <a:ext cx="1659894" cy="696398"/>
            </a:xfrm>
            <a:prstGeom prst="rect">
              <a:avLst/>
            </a:prstGeom>
          </p:spPr>
        </p:pic>
        <p:sp>
          <p:nvSpPr>
            <p:cNvPr id="23" name="타원 22"/>
            <p:cNvSpPr/>
            <p:nvPr/>
          </p:nvSpPr>
          <p:spPr>
            <a:xfrm>
              <a:off x="2633986" y="5358063"/>
              <a:ext cx="272716" cy="2727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296976" y="5358062"/>
              <a:ext cx="272716" cy="2727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9652407" y="5358062"/>
              <a:ext cx="272716" cy="2727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endCxn id="23" idx="0"/>
            </p:cNvCxnSpPr>
            <p:nvPr/>
          </p:nvCxnSpPr>
          <p:spPr>
            <a:xfrm>
              <a:off x="2770344" y="2967789"/>
              <a:ext cx="0" cy="239027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9788765" y="2967789"/>
              <a:ext cx="0" cy="239027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2770344" y="3375660"/>
              <a:ext cx="7018421" cy="1143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835288" y="2818519"/>
              <a:ext cx="3032208" cy="57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Stopping distance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2770344" y="4017477"/>
              <a:ext cx="2662990" cy="16042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433334" y="4033519"/>
              <a:ext cx="0" cy="132454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V="1">
              <a:off x="5433334" y="4049561"/>
              <a:ext cx="4355431" cy="343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88273" y="3422008"/>
              <a:ext cx="3011625" cy="57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Reaction distance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97032" y="3486764"/>
              <a:ext cx="2885183" cy="57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Braking distance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69238" y="5618316"/>
              <a:ext cx="1285571" cy="7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Hazard</a:t>
              </a:r>
            </a:p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detected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07304" y="5633973"/>
              <a:ext cx="1250286" cy="7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Braking</a:t>
              </a:r>
            </a:p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begins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18068" y="5618317"/>
              <a:ext cx="1541393" cy="7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car </a:t>
              </a:r>
            </a:p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stands still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35134" y="4421031"/>
              <a:ext cx="1659894" cy="69639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312742" y="2413436"/>
                <a:ext cx="4536547" cy="2484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𝑆𝑆𝐷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(1)</a:t>
                </a:r>
              </a:p>
              <a:p>
                <a:r>
                  <a:rPr lang="en-US" altLang="ko-K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0.278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0.039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(2)  </a:t>
                </a:r>
              </a:p>
              <a:p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: </a:t>
                </a:r>
              </a:p>
              <a:p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V = design speed, m/s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brake reaction time, 2.5sec,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deceleration rate,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2" y="2413436"/>
                <a:ext cx="4536547" cy="2484591"/>
              </a:xfrm>
              <a:prstGeom prst="rect">
                <a:avLst/>
              </a:prstGeom>
              <a:blipFill>
                <a:blip r:embed="rId3"/>
                <a:stretch>
                  <a:fillRect l="-1075" t="-1474" b="-3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/>
          <p:nvPr/>
        </p:nvCxnSpPr>
        <p:spPr>
          <a:xfrm>
            <a:off x="5301065" y="2595918"/>
            <a:ext cx="138841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301065" y="3029708"/>
            <a:ext cx="138841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370588" y="2595918"/>
            <a:ext cx="805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370588" y="3029708"/>
            <a:ext cx="80554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370588" y="1843020"/>
            <a:ext cx="0" cy="7528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682931" y="1843019"/>
            <a:ext cx="0" cy="7528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377137" y="3029708"/>
            <a:ext cx="0" cy="7528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6682931" y="3029707"/>
            <a:ext cx="0" cy="7528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621972" y="2767939"/>
            <a:ext cx="438791" cy="20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car</a:t>
            </a:r>
            <a:endParaRPr lang="ko-KR" altLang="en-US" sz="12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6669834" y="2767939"/>
            <a:ext cx="0" cy="26176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912150" y="2767939"/>
            <a:ext cx="0" cy="2580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9" idx="3"/>
          </p:cNvCxnSpPr>
          <p:nvPr/>
        </p:nvCxnSpPr>
        <p:spPr>
          <a:xfrm>
            <a:off x="6060763" y="2870154"/>
            <a:ext cx="85517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77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513" y="1120102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Stopping Sight Distance (SSD)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3513" y="2492896"/>
            <a:ext cx="3519055" cy="2732111"/>
            <a:chOff x="973513" y="2492896"/>
            <a:chExt cx="3519055" cy="2732111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973513" y="4656551"/>
              <a:ext cx="35190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60656" y="2492896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pointer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>
              <a:off x="2689320" y="3185211"/>
              <a:ext cx="676016" cy="1401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/>
            <p:cNvSpPr/>
            <p:nvPr/>
          </p:nvSpPr>
          <p:spPr>
            <a:xfrm>
              <a:off x="2543694" y="4586311"/>
              <a:ext cx="212435" cy="8563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7209" y="3872657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RLR car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1922408" y="4649003"/>
              <a:ext cx="6212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365336" y="3185211"/>
              <a:ext cx="0" cy="14637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153389" y="3501608"/>
                  <a:ext cx="1942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389" y="3501608"/>
                  <a:ext cx="19428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직선 화살표 연결선 48"/>
            <p:cNvCxnSpPr/>
            <p:nvPr/>
          </p:nvCxnSpPr>
          <p:spPr>
            <a:xfrm flipV="1">
              <a:off x="1922408" y="4851905"/>
              <a:ext cx="1442928" cy="28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478602" y="4948008"/>
                  <a:ext cx="30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602" y="4948008"/>
                  <a:ext cx="3064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000" r="-6000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/>
            <p:cNvCxnSpPr/>
            <p:nvPr/>
          </p:nvCxnSpPr>
          <p:spPr>
            <a:xfrm>
              <a:off x="3498196" y="3185211"/>
              <a:ext cx="6384" cy="144391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93786" y="3727138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786" y="3727138"/>
                  <a:ext cx="31451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7843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73513" y="4237557"/>
              <a:ext cx="933326" cy="391571"/>
            </a:xfrm>
            <a:prstGeom prst="rect">
              <a:avLst/>
            </a:prstGeom>
          </p:spPr>
        </p:pic>
        <p:sp>
          <p:nvSpPr>
            <p:cNvPr id="54" name="직사각형 53"/>
            <p:cNvSpPr/>
            <p:nvPr/>
          </p:nvSpPr>
          <p:spPr>
            <a:xfrm>
              <a:off x="3173348" y="2884843"/>
              <a:ext cx="331232" cy="2914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91990" y="2486000"/>
            <a:ext cx="3519055" cy="2732111"/>
            <a:chOff x="1283719" y="3358796"/>
            <a:chExt cx="3519055" cy="2732111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283719" y="5522451"/>
              <a:ext cx="351905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970862" y="3358796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Laser pointer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직선 화살표 연결선 57"/>
            <p:cNvCxnSpPr>
              <a:endCxn id="59" idx="0"/>
            </p:cNvCxnSpPr>
            <p:nvPr/>
          </p:nvCxnSpPr>
          <p:spPr>
            <a:xfrm>
              <a:off x="3571565" y="4050240"/>
              <a:ext cx="704680" cy="13958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4170027" y="5446105"/>
              <a:ext cx="212435" cy="85635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07415" y="4738557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RLR car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2232614" y="5522451"/>
              <a:ext cx="1924858" cy="261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3573942" y="4051111"/>
              <a:ext cx="0" cy="14637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600487" y="4393589"/>
                  <a:ext cx="1942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487" y="4393589"/>
                  <a:ext cx="19428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직선 화살표 연결선 63"/>
            <p:cNvCxnSpPr/>
            <p:nvPr/>
          </p:nvCxnSpPr>
          <p:spPr>
            <a:xfrm flipV="1">
              <a:off x="2232614" y="5707053"/>
              <a:ext cx="1367873" cy="13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788808" y="5813908"/>
                  <a:ext cx="30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808" y="5813908"/>
                  <a:ext cx="3064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8000" r="-6000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직선 화살표 연결선 65"/>
            <p:cNvCxnSpPr/>
            <p:nvPr/>
          </p:nvCxnSpPr>
          <p:spPr>
            <a:xfrm>
              <a:off x="3460403" y="4071545"/>
              <a:ext cx="6384" cy="144391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152277" y="4505311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277" y="4505311"/>
                  <a:ext cx="31451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7647" r="-7843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83719" y="5103457"/>
              <a:ext cx="933326" cy="391571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3439594" y="3750743"/>
              <a:ext cx="331232" cy="2914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3250531" y="5651357"/>
                <a:ext cx="2164952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 dirty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𝑆𝑆𝐷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31" y="5651357"/>
                <a:ext cx="2164952" cy="5713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610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513" y="1120102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Algorithm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56" y="1671730"/>
            <a:ext cx="6896698" cy="48696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07704" y="3429000"/>
            <a:ext cx="46085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685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513" y="1120102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Algorithm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04" y="1772816"/>
            <a:ext cx="707197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829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513" y="1120102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Algorithm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29" y="1916832"/>
            <a:ext cx="6873836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27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3513" y="1120102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Algorithm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56" y="1844824"/>
            <a:ext cx="6881456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14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H="1">
            <a:off x="4644008" y="414908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3688" y="414908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1144" y="260640"/>
            <a:ext cx="1063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KoPub돋움체 Light" panose="02020603020101020101" pitchFamily="18" charset="-127"/>
                <a:cs typeface="Arial" panose="020B0604020202020204" pitchFamily="34" charset="0"/>
              </a:rPr>
              <a:t>PART 01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KoPub돋움체 Light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8007" y="2708922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03</a:t>
            </a: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Experiments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 flipV="1">
            <a:off x="3275856" y="2924944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147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03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Experiments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538690"/>
            <a:ext cx="2609609" cy="195720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1547664" y="4495896"/>
            <a:ext cx="4824536" cy="13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820981" y="4423485"/>
            <a:ext cx="212435" cy="856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33416" y="4673835"/>
            <a:ext cx="29868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4048" y="4941168"/>
            <a:ext cx="1558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ko-K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Braking distance</a:t>
            </a:r>
            <a:endParaRPr lang="en-US" altLang="ko-KR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0970" y="4117549"/>
            <a:ext cx="933326" cy="3915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80113" y="3419519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 mph</a:t>
            </a:r>
          </a:p>
        </p:txBody>
      </p:sp>
    </p:spTree>
    <p:extLst>
      <p:ext uri="{BB962C8B-B14F-4D97-AF65-F5344CB8AC3E}">
        <p14:creationId xmlns:p14="http://schemas.microsoft.com/office/powerpoint/2010/main" val="1684265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54364" y="3531052"/>
            <a:ext cx="34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PART 3 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           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Experiments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63872" y="3477174"/>
            <a:ext cx="81369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56461" y="2636912"/>
            <a:ext cx="0" cy="249644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1840" y="1973841"/>
            <a:ext cx="317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-윤고딕330" panose="02030504000101010101" pitchFamily="18" charset="-127"/>
                <a:cs typeface="Arial" panose="020B0604020202020204" pitchFamily="34" charset="0"/>
              </a:rPr>
              <a:t>Table of Contents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604" y="2891818"/>
            <a:ext cx="367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PART 1 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                    Project</a:t>
            </a:r>
          </a:p>
          <a:p>
            <a:pPr algn="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 Description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0112" y="2873697"/>
            <a:ext cx="408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PART 2         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       Project Detail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4605" y="3561072"/>
            <a:ext cx="369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PART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4                       Conclusion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2" name="이등변 삼각형 31"/>
          <p:cNvSpPr/>
          <p:nvPr/>
        </p:nvSpPr>
        <p:spPr>
          <a:xfrm rot="5400000" flipV="1">
            <a:off x="2090779" y="2996952"/>
            <a:ext cx="216024" cy="216024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이등변 삼각형 32"/>
          <p:cNvSpPr/>
          <p:nvPr/>
        </p:nvSpPr>
        <p:spPr>
          <a:xfrm rot="5400000" flipV="1">
            <a:off x="2111696" y="3645024"/>
            <a:ext cx="216024" cy="216024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 flipV="1">
            <a:off x="5724128" y="2994076"/>
            <a:ext cx="216024" cy="216024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이등변 삼각형 39"/>
          <p:cNvSpPr/>
          <p:nvPr/>
        </p:nvSpPr>
        <p:spPr>
          <a:xfrm rot="5400000" flipV="1">
            <a:off x="5724128" y="3645024"/>
            <a:ext cx="216024" cy="216024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756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03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Experiments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255111" cy="345177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50" y="5085184"/>
            <a:ext cx="3095625" cy="103822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79511" y="4864547"/>
            <a:ext cx="4708113" cy="1804813"/>
            <a:chOff x="513348" y="2818519"/>
            <a:chExt cx="10218821" cy="3605583"/>
          </a:xfrm>
        </p:grpSpPr>
        <p:sp>
          <p:nvSpPr>
            <p:cNvPr id="7" name="직사각형 6"/>
            <p:cNvSpPr/>
            <p:nvPr/>
          </p:nvSpPr>
          <p:spPr>
            <a:xfrm>
              <a:off x="513348" y="5117430"/>
              <a:ext cx="10218821" cy="12833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008" y="4421033"/>
              <a:ext cx="1659894" cy="696398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2633986" y="5358063"/>
              <a:ext cx="272716" cy="2727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5296976" y="5358062"/>
              <a:ext cx="272716" cy="2727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652407" y="5358062"/>
              <a:ext cx="272716" cy="2727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>
              <a:endCxn id="9" idx="0"/>
            </p:cNvCxnSpPr>
            <p:nvPr/>
          </p:nvCxnSpPr>
          <p:spPr>
            <a:xfrm>
              <a:off x="2770344" y="2967789"/>
              <a:ext cx="0" cy="239027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9788765" y="2967789"/>
              <a:ext cx="0" cy="2390274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2770344" y="3375660"/>
              <a:ext cx="7018421" cy="1143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35288" y="2818519"/>
              <a:ext cx="3032208" cy="57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Stopping distance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770344" y="4017477"/>
              <a:ext cx="2662990" cy="16042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433334" y="4033519"/>
              <a:ext cx="0" cy="132454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5433334" y="4049561"/>
              <a:ext cx="4355431" cy="3439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788273" y="3422008"/>
              <a:ext cx="3011625" cy="57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Reaction distance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97032" y="3486764"/>
              <a:ext cx="2885183" cy="57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Braking distance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69238" y="5618316"/>
              <a:ext cx="1285571" cy="7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Hazard</a:t>
              </a:r>
            </a:p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detected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7304" y="5633973"/>
              <a:ext cx="1250286" cy="7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Braking</a:t>
              </a:r>
            </a:p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begins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18068" y="5618317"/>
              <a:ext cx="1541393" cy="7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car </a:t>
              </a:r>
            </a:p>
            <a:p>
              <a:pPr algn="ctr"/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stands still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035134" y="4421031"/>
              <a:ext cx="1659894" cy="696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0518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03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Experiments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-73024" y="1453291"/>
            <a:ext cx="9217024" cy="1034479"/>
            <a:chOff x="-137392" y="3074629"/>
            <a:chExt cx="9217024" cy="1034479"/>
          </a:xfrm>
        </p:grpSpPr>
        <p:grpSp>
          <p:nvGrpSpPr>
            <p:cNvPr id="10" name="그룹 9"/>
            <p:cNvGrpSpPr/>
            <p:nvPr/>
          </p:nvGrpSpPr>
          <p:grpSpPr>
            <a:xfrm>
              <a:off x="857571" y="3074629"/>
              <a:ext cx="7428857" cy="707886"/>
              <a:chOff x="857571" y="3074629"/>
              <a:chExt cx="7428857" cy="707886"/>
            </a:xfrm>
          </p:grpSpPr>
          <p:sp>
            <p:nvSpPr>
              <p:cNvPr id="8" name="Rectangle 3"/>
              <p:cNvSpPr/>
              <p:nvPr/>
            </p:nvSpPr>
            <p:spPr>
              <a:xfrm>
                <a:off x="857571" y="3075485"/>
                <a:ext cx="7428857" cy="7070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V="1">
                <a:off x="876051" y="3074629"/>
                <a:ext cx="298873" cy="298873"/>
              </a:xfrm>
              <a:prstGeom prst="triangle">
                <a:avLst>
                  <a:gd name="adj" fmla="val 0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-137392" y="3236308"/>
              <a:ext cx="9217024" cy="872800"/>
              <a:chOff x="15628" y="1550507"/>
              <a:chExt cx="9217024" cy="8728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5628" y="1550507"/>
                <a:ext cx="921702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1. Braking </a:t>
                </a:r>
                <a:r>
                  <a:rPr lang="en-US" altLang="ko-KR" sz="14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Distance Graph </a:t>
                </a:r>
              </a:p>
            </p:txBody>
          </p:sp>
          <p:sp>
            <p:nvSpPr>
              <p:cNvPr id="6" name="이등변 삼각형 5"/>
              <p:cNvSpPr/>
              <p:nvPr/>
            </p:nvSpPr>
            <p:spPr>
              <a:xfrm rot="13500000" flipV="1">
                <a:off x="4609137" y="2244009"/>
                <a:ext cx="179298" cy="179298"/>
              </a:xfrm>
              <a:prstGeom prst="triangle">
                <a:avLst>
                  <a:gd name="adj" fmla="val 0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76" y="2640893"/>
            <a:ext cx="7255181" cy="33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7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03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Experiments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-73024" y="1628800"/>
            <a:ext cx="9217024" cy="1034479"/>
            <a:chOff x="-137392" y="3074629"/>
            <a:chExt cx="9217024" cy="1034479"/>
          </a:xfrm>
        </p:grpSpPr>
        <p:grpSp>
          <p:nvGrpSpPr>
            <p:cNvPr id="10" name="그룹 9"/>
            <p:cNvGrpSpPr/>
            <p:nvPr/>
          </p:nvGrpSpPr>
          <p:grpSpPr>
            <a:xfrm>
              <a:off x="857571" y="3074629"/>
              <a:ext cx="7428857" cy="707886"/>
              <a:chOff x="857571" y="3074629"/>
              <a:chExt cx="7428857" cy="707886"/>
            </a:xfrm>
          </p:grpSpPr>
          <p:sp>
            <p:nvSpPr>
              <p:cNvPr id="8" name="Rectangle 3"/>
              <p:cNvSpPr/>
              <p:nvPr/>
            </p:nvSpPr>
            <p:spPr>
              <a:xfrm>
                <a:off x="857571" y="3075485"/>
                <a:ext cx="7428857" cy="7070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이등변 삼각형 8"/>
              <p:cNvSpPr/>
              <p:nvPr/>
            </p:nvSpPr>
            <p:spPr>
              <a:xfrm flipV="1">
                <a:off x="876051" y="3074629"/>
                <a:ext cx="298873" cy="298873"/>
              </a:xfrm>
              <a:prstGeom prst="triangle">
                <a:avLst>
                  <a:gd name="adj" fmla="val 0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-137392" y="3236308"/>
              <a:ext cx="9217024" cy="872800"/>
              <a:chOff x="15628" y="1550507"/>
              <a:chExt cx="9217024" cy="8728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5628" y="1550507"/>
                <a:ext cx="921702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2</a:t>
                </a:r>
                <a:r>
                  <a:rPr lang="en-US" altLang="ko-KR" sz="14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. Get an </a:t>
                </a:r>
                <a:r>
                  <a:rPr lang="en-US" altLang="ko-KR" sz="1400" b="1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Arial" panose="020B0604020202020204" pitchFamily="34" charset="0"/>
                    <a:ea typeface="KoPub돋움체 Medium" panose="02020603020101020101" pitchFamily="18" charset="-127"/>
                    <a:cs typeface="Arial" panose="020B0604020202020204" pitchFamily="34" charset="0"/>
                  </a:rPr>
                  <a:t>angle for laser beam</a:t>
                </a:r>
                <a:endPara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ea typeface="KoPub돋움체 Medium" panose="02020603020101020101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6" name="이등변 삼각형 5"/>
              <p:cNvSpPr/>
              <p:nvPr/>
            </p:nvSpPr>
            <p:spPr>
              <a:xfrm rot="13500000" flipV="1">
                <a:off x="4609137" y="2244009"/>
                <a:ext cx="179298" cy="179298"/>
              </a:xfrm>
              <a:prstGeom prst="triangle">
                <a:avLst>
                  <a:gd name="adj" fmla="val 0"/>
                </a:avLst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2" y="2810574"/>
            <a:ext cx="7049111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10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>
            <a:off x="4644008" y="414908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414908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8007" y="2708922"/>
            <a:ext cx="1582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04</a:t>
            </a: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Conclusion</a:t>
            </a:r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3275856" y="2924944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06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이등변 삼각형 4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04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Conclusion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772816"/>
            <a:ext cx="6300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Stopping sight distance = reaction distance + braking distance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6" y="271655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Actual distance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22244" y="2716559"/>
            <a:ext cx="22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Calculated distance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1932633" y="2110691"/>
            <a:ext cx="720080" cy="576064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6166673" y="2110012"/>
            <a:ext cx="720080" cy="576064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58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xabay.com/static/uploads/photo/2012/04/14/13/46/hand-33988_64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62442"/>
            <a:ext cx="3096344" cy="259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04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Conclusion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07604" y="2913782"/>
            <a:ext cx="7128792" cy="1553524"/>
            <a:chOff x="471267" y="2166222"/>
            <a:chExt cx="7128792" cy="1553524"/>
          </a:xfrm>
        </p:grpSpPr>
        <p:sp>
          <p:nvSpPr>
            <p:cNvPr id="3" name="직사각형 2"/>
            <p:cNvSpPr/>
            <p:nvPr/>
          </p:nvSpPr>
          <p:spPr>
            <a:xfrm>
              <a:off x="471267" y="3411969"/>
              <a:ext cx="71287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Arial" panose="020B0604020202020204" pitchFamily="34" charset="0"/>
                  <a:ea typeface="KoPub돋움체 Medium" panose="02020603020101020101" pitchFamily="18" charset="-127"/>
                  <a:cs typeface="Arial" panose="020B0604020202020204" pitchFamily="34" charset="0"/>
                </a:rPr>
                <a:t>More data sets to get a stopping distance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825238" y="2166222"/>
              <a:ext cx="4081567" cy="523220"/>
            </a:xfrm>
            <a:prstGeom prst="rect">
              <a:avLst/>
            </a:prstGeom>
            <a:solidFill>
              <a:srgbClr val="FF3300"/>
            </a:solidFill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2800" b="1" dirty="0" smtClean="0">
                  <a:ln>
                    <a:solidFill>
                      <a:srgbClr val="9898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ea typeface="KoPub돋움체 Bold" panose="02020603020101020101" pitchFamily="18" charset="-127"/>
                  <a:cs typeface="Arial" panose="020B0604020202020204" pitchFamily="34" charset="0"/>
                </a:rPr>
                <a:t>Future study needed…</a:t>
              </a:r>
              <a:endParaRPr lang="en-US" altLang="ko-KR" sz="2800" b="1" dirty="0">
                <a:ln>
                  <a:solidFill>
                    <a:srgbClr val="989898">
                      <a:alpha val="0"/>
                    </a:srgb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166317" y="4792322"/>
            <a:ext cx="6739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Medium" panose="02020603020101020101" pitchFamily="18" charset="-127"/>
                <a:cs typeface="Arial" panose="020B0604020202020204" pitchFamily="34" charset="0"/>
              </a:rPr>
              <a:t>sensors that longer range and reliable values</a:t>
            </a:r>
            <a:endParaRPr lang="en-US" altLang="ko-KR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1223628" y="4133202"/>
            <a:ext cx="6829320" cy="530325"/>
          </a:xfrm>
          <a:prstGeom prst="snip1Rect">
            <a:avLst>
              <a:gd name="adj" fmla="val 50000"/>
            </a:avLst>
          </a:prstGeom>
          <a:noFill/>
          <a:ln w="3175">
            <a:solidFill>
              <a:srgbClr val="98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1223628" y="4747908"/>
            <a:ext cx="6829320" cy="530325"/>
          </a:xfrm>
          <a:prstGeom prst="snip1Rect">
            <a:avLst>
              <a:gd name="adj" fmla="val 50000"/>
            </a:avLst>
          </a:prstGeom>
          <a:noFill/>
          <a:ln w="3175">
            <a:solidFill>
              <a:srgbClr val="989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83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3893" y="3112222"/>
            <a:ext cx="2746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Thank you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 flipH="1">
            <a:off x="4644008" y="378904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378904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09801" y="3779852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3300"/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Q&amp;A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3300"/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29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H="1">
            <a:off x="4644008" y="414908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8" y="414908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48007" y="2708922"/>
            <a:ext cx="25346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01</a:t>
            </a:r>
          </a:p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Description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 flipV="1">
            <a:off x="3275856" y="2924944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1289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01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description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092844" y="3210662"/>
            <a:ext cx="2956151" cy="2645096"/>
            <a:chOff x="247697" y="1948506"/>
            <a:chExt cx="5486402" cy="4053582"/>
          </a:xfrm>
        </p:grpSpPr>
        <p:cxnSp>
          <p:nvCxnSpPr>
            <p:cNvPr id="67" name="꺾인 연결선 66"/>
            <p:cNvCxnSpPr/>
            <p:nvPr/>
          </p:nvCxnSpPr>
          <p:spPr>
            <a:xfrm flipV="1">
              <a:off x="3333798" y="4288964"/>
              <a:ext cx="2400301" cy="1650232"/>
            </a:xfrm>
            <a:prstGeom prst="bentConnector3">
              <a:avLst>
                <a:gd name="adj1" fmla="val 18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꺾인 연결선 67"/>
            <p:cNvCxnSpPr/>
            <p:nvPr/>
          </p:nvCxnSpPr>
          <p:spPr>
            <a:xfrm flipV="1">
              <a:off x="247697" y="1972932"/>
              <a:ext cx="1943236" cy="1277031"/>
            </a:xfrm>
            <a:prstGeom prst="bentConnector3">
              <a:avLst>
                <a:gd name="adj1" fmla="val 9982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/>
            <p:nvPr/>
          </p:nvCxnSpPr>
          <p:spPr>
            <a:xfrm>
              <a:off x="3333797" y="1948506"/>
              <a:ext cx="2270937" cy="1277031"/>
            </a:xfrm>
            <a:prstGeom prst="bentConnector3">
              <a:avLst>
                <a:gd name="adj1" fmla="val 2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/>
            <p:nvPr/>
          </p:nvCxnSpPr>
          <p:spPr>
            <a:xfrm>
              <a:off x="247698" y="4288963"/>
              <a:ext cx="1943236" cy="1650233"/>
            </a:xfrm>
            <a:prstGeom prst="bentConnector3">
              <a:avLst>
                <a:gd name="adj1" fmla="val 1006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V="1">
              <a:off x="247698" y="4042915"/>
              <a:ext cx="4510253" cy="1287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2222213" y="4314753"/>
              <a:ext cx="1111584" cy="1165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09379" y="4431291"/>
              <a:ext cx="12134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Stop Line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93882" y="3827476"/>
              <a:ext cx="933879" cy="391803"/>
            </a:xfrm>
            <a:prstGeom prst="rect">
              <a:avLst/>
            </a:prstGeom>
          </p:spPr>
        </p:pic>
        <p:cxnSp>
          <p:nvCxnSpPr>
            <p:cNvPr id="75" name="꺾인 연결선 74"/>
            <p:cNvCxnSpPr/>
            <p:nvPr/>
          </p:nvCxnSpPr>
          <p:spPr>
            <a:xfrm flipV="1">
              <a:off x="1827761" y="4412487"/>
              <a:ext cx="345039" cy="180387"/>
            </a:xfrm>
            <a:prstGeom prst="bentConnector3">
              <a:avLst>
                <a:gd name="adj1" fmla="val 4086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 flipV="1">
              <a:off x="3041234" y="2463501"/>
              <a:ext cx="8997" cy="3538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3" t="2542" r="75173" b="54172"/>
            <a:stretch/>
          </p:blipFill>
          <p:spPr>
            <a:xfrm>
              <a:off x="2762365" y="4823779"/>
              <a:ext cx="522020" cy="932261"/>
            </a:xfrm>
            <a:prstGeom prst="rect">
              <a:avLst/>
            </a:prstGeom>
          </p:spPr>
        </p:pic>
        <p:cxnSp>
          <p:nvCxnSpPr>
            <p:cNvPr id="78" name="직선 화살표 연결선 77"/>
            <p:cNvCxnSpPr/>
            <p:nvPr/>
          </p:nvCxnSpPr>
          <p:spPr>
            <a:xfrm flipH="1" flipV="1">
              <a:off x="1087171" y="3505372"/>
              <a:ext cx="4517563" cy="28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154" y="3281492"/>
              <a:ext cx="911466" cy="391803"/>
            </a:xfrm>
            <a:prstGeom prst="rect">
              <a:avLst/>
            </a:prstGeom>
          </p:spPr>
        </p:pic>
      </p:grpSp>
      <p:grpSp>
        <p:nvGrpSpPr>
          <p:cNvPr id="80" name="그룹 79"/>
          <p:cNvGrpSpPr/>
          <p:nvPr/>
        </p:nvGrpSpPr>
        <p:grpSpPr>
          <a:xfrm>
            <a:off x="4575910" y="3210662"/>
            <a:ext cx="2997394" cy="2645096"/>
            <a:chOff x="5971424" y="1948506"/>
            <a:chExt cx="5486402" cy="4053582"/>
          </a:xfrm>
        </p:grpSpPr>
        <p:cxnSp>
          <p:nvCxnSpPr>
            <p:cNvPr id="81" name="꺾인 연결선 80"/>
            <p:cNvCxnSpPr/>
            <p:nvPr/>
          </p:nvCxnSpPr>
          <p:spPr>
            <a:xfrm flipV="1">
              <a:off x="5971424" y="1972932"/>
              <a:ext cx="1943236" cy="1277031"/>
            </a:xfrm>
            <a:prstGeom prst="bentConnector3">
              <a:avLst>
                <a:gd name="adj1" fmla="val 9982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/>
            <p:nvPr/>
          </p:nvCxnSpPr>
          <p:spPr>
            <a:xfrm>
              <a:off x="9057524" y="1948506"/>
              <a:ext cx="2270937" cy="1277031"/>
            </a:xfrm>
            <a:prstGeom prst="bentConnector3">
              <a:avLst>
                <a:gd name="adj1" fmla="val 2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/>
            <p:nvPr/>
          </p:nvCxnSpPr>
          <p:spPr>
            <a:xfrm>
              <a:off x="5971425" y="4288963"/>
              <a:ext cx="1943236" cy="1650233"/>
            </a:xfrm>
            <a:prstGeom prst="bentConnector3">
              <a:avLst>
                <a:gd name="adj1" fmla="val 1006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 83"/>
            <p:cNvCxnSpPr/>
            <p:nvPr/>
          </p:nvCxnSpPr>
          <p:spPr>
            <a:xfrm flipV="1">
              <a:off x="9057525" y="4288964"/>
              <a:ext cx="2400301" cy="1650232"/>
            </a:xfrm>
            <a:prstGeom prst="bentConnector3">
              <a:avLst>
                <a:gd name="adj1" fmla="val 18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7945940" y="4314753"/>
              <a:ext cx="1111584" cy="1165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33106" y="4431291"/>
              <a:ext cx="12134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Stop Line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7609" y="3827476"/>
              <a:ext cx="933879" cy="391803"/>
            </a:xfrm>
            <a:prstGeom prst="rect">
              <a:avLst/>
            </a:prstGeom>
          </p:spPr>
        </p:pic>
        <p:cxnSp>
          <p:nvCxnSpPr>
            <p:cNvPr id="88" name="꺾인 연결선 87"/>
            <p:cNvCxnSpPr/>
            <p:nvPr/>
          </p:nvCxnSpPr>
          <p:spPr>
            <a:xfrm flipV="1">
              <a:off x="7551488" y="4412487"/>
              <a:ext cx="345039" cy="180387"/>
            </a:xfrm>
            <a:prstGeom prst="bentConnector3">
              <a:avLst>
                <a:gd name="adj1" fmla="val 4086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/>
            <p:cNvCxnSpPr/>
            <p:nvPr/>
          </p:nvCxnSpPr>
          <p:spPr>
            <a:xfrm flipH="1" flipV="1">
              <a:off x="8764961" y="2463501"/>
              <a:ext cx="8997" cy="35385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3" t="2542" r="75173" b="54172"/>
            <a:stretch/>
          </p:blipFill>
          <p:spPr>
            <a:xfrm>
              <a:off x="8486092" y="4823779"/>
              <a:ext cx="522020" cy="932261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9881" y="3281492"/>
              <a:ext cx="911466" cy="391803"/>
            </a:xfrm>
            <a:prstGeom prst="rect">
              <a:avLst/>
            </a:prstGeom>
          </p:spPr>
        </p:pic>
        <p:cxnSp>
          <p:nvCxnSpPr>
            <p:cNvPr id="92" name="구부러진 연결선 91"/>
            <p:cNvCxnSpPr>
              <a:stCxn id="87" idx="1"/>
            </p:cNvCxnSpPr>
            <p:nvPr/>
          </p:nvCxnSpPr>
          <p:spPr>
            <a:xfrm flipV="1">
              <a:off x="7551488" y="2379226"/>
              <a:ext cx="1213473" cy="1644152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구부러진 연결선 92"/>
            <p:cNvCxnSpPr>
              <a:stCxn id="91" idx="1"/>
            </p:cNvCxnSpPr>
            <p:nvPr/>
          </p:nvCxnSpPr>
          <p:spPr>
            <a:xfrm rot="10800000" flipV="1">
              <a:off x="8213169" y="3477393"/>
              <a:ext cx="1726712" cy="1812515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0" t="31426" r="7004" b="-2195"/>
            <a:stretch/>
          </p:blipFill>
          <p:spPr>
            <a:xfrm>
              <a:off x="8015067" y="2221830"/>
              <a:ext cx="486665" cy="396945"/>
            </a:xfrm>
            <a:prstGeom prst="rect">
              <a:avLst/>
            </a:prstGeom>
          </p:spPr>
        </p:pic>
        <p:cxnSp>
          <p:nvCxnSpPr>
            <p:cNvPr id="95" name="구부러진 연결선 94"/>
            <p:cNvCxnSpPr>
              <a:stCxn id="94" idx="2"/>
            </p:cNvCxnSpPr>
            <p:nvPr/>
          </p:nvCxnSpPr>
          <p:spPr>
            <a:xfrm rot="16200000" flipH="1">
              <a:off x="8523395" y="2353780"/>
              <a:ext cx="1404602" cy="1934592"/>
            </a:xfrm>
            <a:prstGeom prst="curved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40584" y="1339915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Light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5579" y="1916832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801580"/>
            <a:ext cx="8195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behavior that drivers run through the red light even though the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regulations 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indicate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that driers must stop their vehicles as soon as the traffic light turns red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2365" y="1230321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02762" y="609588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Case 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33402" y="606052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Case 2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272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sfV3hodzNZyBLIHVfdlVY1aUupe4-dm0iiwzg-bp5LjibnF9ddHszw0lpE5te4WYe7yT6pvtGkWZceChpIIQxVYV_LtySTpmR0hi62GbwPq21xcgoFegxOov7-1AOEhEu3YWKxbl0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4" y="3356992"/>
            <a:ext cx="7756555" cy="280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0584" y="1339915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study</a:t>
            </a:r>
            <a:endParaRPr lang="en-US" altLang="ko-K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979121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We found that go-straight RLR vehicle is the most collision type in signalized intersection.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So we focus on go-straight RLR vehicle.</a:t>
            </a: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551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H="1">
            <a:off x="4644008" y="4149080"/>
            <a:ext cx="2880320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3688" y="4149080"/>
            <a:ext cx="2880321" cy="45718"/>
          </a:xfrm>
          <a:prstGeom prst="rect">
            <a:avLst/>
          </a:prstGeom>
          <a:gradFill flip="none" rotWithShape="1">
            <a:gsLst>
              <a:gs pos="23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46821" y="260640"/>
            <a:ext cx="103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 01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8007" y="2708922"/>
            <a:ext cx="18213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</a:p>
          <a:p>
            <a:pPr algn="ctr"/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Project Detail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 flipV="1">
            <a:off x="3275856" y="2924944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757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6717" y="2564904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6717" y="3167576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195736" y="2564904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195736" y="3167576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2195735" y="1518886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468373" y="1518885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2202662" y="3167576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468373" y="3167575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46154" y="2803896"/>
            <a:ext cx="464127" cy="28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car</a:t>
            </a:r>
            <a:endParaRPr lang="ko-KR" altLang="en-US" sz="135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454519" y="2803896"/>
            <a:ext cx="0" cy="36368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29481" y="2803896"/>
            <a:ext cx="0" cy="358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108154" y="3167576"/>
            <a:ext cx="346366" cy="3048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88188" y="3690585"/>
            <a:ext cx="12107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Sensor,</a:t>
            </a:r>
          </a:p>
          <a:p>
            <a:r>
              <a:rPr lang="en-US" altLang="ko-KR" sz="1350" dirty="0"/>
              <a:t>Laser pointer</a:t>
            </a:r>
          </a:p>
        </p:txBody>
      </p:sp>
      <p:cxnSp>
        <p:nvCxnSpPr>
          <p:cNvPr id="15" name="직선 화살표 연결선 14"/>
          <p:cNvCxnSpPr>
            <a:stCxn id="14" idx="0"/>
            <a:endCxn id="13" idx="2"/>
          </p:cNvCxnSpPr>
          <p:nvPr/>
        </p:nvCxnSpPr>
        <p:spPr>
          <a:xfrm flipV="1">
            <a:off x="669476" y="3472376"/>
            <a:ext cx="611861" cy="21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1456251" y="3021242"/>
            <a:ext cx="573230" cy="14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81806" y="2668918"/>
                <a:ext cx="23403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806" y="2668918"/>
                <a:ext cx="234038" cy="207749"/>
              </a:xfrm>
              <a:prstGeom prst="rect">
                <a:avLst/>
              </a:prstGeom>
              <a:blipFill>
                <a:blip r:embed="rId2"/>
                <a:stretch>
                  <a:fillRect l="-17949" r="-17949" b="-2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27984" y="1844824"/>
            <a:ext cx="393344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The red light by laser pointer will show the line</a:t>
            </a:r>
          </a:p>
          <a:p>
            <a:r>
              <a:rPr lang="en-US" altLang="ko-KR" sz="1350" dirty="0"/>
              <a:t>Depending on the speed of car(SSD) </a:t>
            </a:r>
            <a:endParaRPr lang="ko-KR" altLang="en-US" sz="135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810281" y="2945903"/>
            <a:ext cx="1219201" cy="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3644" y="4501077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3644" y="5103749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202663" y="4501077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202663" y="5103749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202662" y="3455059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1475300" y="3455058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209589" y="5103749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1475300" y="5103748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53081" y="4740069"/>
            <a:ext cx="464127" cy="28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car</a:t>
            </a:r>
            <a:endParaRPr lang="ko-KR" altLang="en-US" sz="135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461446" y="4740069"/>
            <a:ext cx="0" cy="36368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95661" y="4778171"/>
            <a:ext cx="0" cy="3584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115081" y="5103749"/>
            <a:ext cx="346366" cy="3048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95115" y="5626758"/>
            <a:ext cx="12107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Sensor,</a:t>
            </a:r>
          </a:p>
          <a:p>
            <a:r>
              <a:rPr lang="en-US" altLang="ko-KR" sz="1350" dirty="0"/>
              <a:t>Laser pointer</a:t>
            </a:r>
          </a:p>
        </p:txBody>
      </p:sp>
      <p:cxnSp>
        <p:nvCxnSpPr>
          <p:cNvPr id="38" name="직선 화살표 연결선 37"/>
          <p:cNvCxnSpPr>
            <a:stCxn id="37" idx="0"/>
            <a:endCxn id="36" idx="2"/>
          </p:cNvCxnSpPr>
          <p:nvPr/>
        </p:nvCxnSpPr>
        <p:spPr>
          <a:xfrm flipV="1">
            <a:off x="676403" y="5408549"/>
            <a:ext cx="611861" cy="21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1463177" y="5001177"/>
            <a:ext cx="145907" cy="10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092793" y="4615411"/>
                <a:ext cx="23403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93" y="4615411"/>
                <a:ext cx="234038" cy="207749"/>
              </a:xfrm>
              <a:prstGeom prst="rect">
                <a:avLst/>
              </a:prstGeom>
              <a:blipFill>
                <a:blip r:embed="rId3"/>
                <a:stretch>
                  <a:fillRect l="-17949" r="-17949" b="-3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/>
          <p:cNvCxnSpPr/>
          <p:nvPr/>
        </p:nvCxnSpPr>
        <p:spPr>
          <a:xfrm>
            <a:off x="817208" y="4882078"/>
            <a:ext cx="76459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21762" y="3455058"/>
            <a:ext cx="1454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When car is fast</a:t>
            </a:r>
            <a:endParaRPr lang="ko-KR" altLang="en-US" sz="1350" dirty="0"/>
          </a:p>
        </p:txBody>
      </p:sp>
      <p:sp>
        <p:nvSpPr>
          <p:cNvPr id="45" name="TextBox 44"/>
          <p:cNvSpPr txBox="1"/>
          <p:nvPr/>
        </p:nvSpPr>
        <p:spPr>
          <a:xfrm>
            <a:off x="2389700" y="5148963"/>
            <a:ext cx="18413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When car is slow</a:t>
            </a:r>
          </a:p>
          <a:p>
            <a:r>
              <a:rPr lang="en-US" altLang="ko-KR" sz="1350" dirty="0"/>
              <a:t>but red light running</a:t>
            </a:r>
            <a:endParaRPr lang="ko-KR" altLang="en-US" sz="1350" dirty="0"/>
          </a:p>
        </p:txBody>
      </p:sp>
      <p:sp>
        <p:nvSpPr>
          <p:cNvPr id="42" name="이등변 삼각형 41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Concept of the project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3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rot="1200000">
            <a:off x="5601910" y="3910344"/>
            <a:ext cx="883370" cy="105671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1" name="직선 연결선 20"/>
          <p:cNvCxnSpPr/>
          <p:nvPr/>
        </p:nvCxnSpPr>
        <p:spPr>
          <a:xfrm>
            <a:off x="22860" y="3196591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860" y="3799263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211879" y="3196591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211879" y="3799263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211878" y="2150573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484516" y="2150572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218805" y="3799263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484516" y="3799262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66623" y="3616697"/>
            <a:ext cx="241447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2003404" y="2527840"/>
            <a:ext cx="19782" cy="2016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1914004" y="3799262"/>
            <a:ext cx="29787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18806" y="3799262"/>
            <a:ext cx="181766" cy="18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32" name="직선 연결선 31"/>
          <p:cNvCxnSpPr/>
          <p:nvPr/>
        </p:nvCxnSpPr>
        <p:spPr>
          <a:xfrm>
            <a:off x="3947160" y="3141616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947160" y="3744288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136179" y="3141616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136179" y="3744288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136178" y="2095598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408816" y="2095597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143105" y="3744288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408816" y="3744287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490923" y="3561722"/>
            <a:ext cx="241447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5927704" y="2472865"/>
            <a:ext cx="19782" cy="2016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38304" y="3744287"/>
            <a:ext cx="29787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143106" y="3744287"/>
            <a:ext cx="181766" cy="18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이등변 삼각형 14"/>
          <p:cNvSpPr/>
          <p:nvPr/>
        </p:nvSpPr>
        <p:spPr>
          <a:xfrm rot="600000">
            <a:off x="2134306" y="4000204"/>
            <a:ext cx="34289" cy="178353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/>
          <p:cNvSpPr/>
          <p:nvPr/>
        </p:nvSpPr>
        <p:spPr>
          <a:xfrm>
            <a:off x="1889971" y="3898951"/>
            <a:ext cx="255300" cy="10880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직사각형 54"/>
          <p:cNvSpPr/>
          <p:nvPr/>
        </p:nvSpPr>
        <p:spPr>
          <a:xfrm>
            <a:off x="5819836" y="3791143"/>
            <a:ext cx="255300" cy="3046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직사각형 55"/>
          <p:cNvSpPr/>
          <p:nvPr/>
        </p:nvSpPr>
        <p:spPr>
          <a:xfrm>
            <a:off x="6562205" y="5493815"/>
            <a:ext cx="255300" cy="3046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905392" y="5493814"/>
            <a:ext cx="1079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: Blind spot</a:t>
            </a:r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364961" y="4041999"/>
            <a:ext cx="11352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Lidar sensor</a:t>
            </a:r>
            <a:endParaRPr lang="ko-KR" alt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6398648" y="3953476"/>
            <a:ext cx="11592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radar sensor</a:t>
            </a:r>
            <a:endParaRPr lang="ko-KR" altLang="en-US" sz="1350" dirty="0"/>
          </a:p>
        </p:txBody>
      </p:sp>
      <p:sp>
        <p:nvSpPr>
          <p:cNvPr id="44" name="이등변 삼각형 43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Concept of the project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이등변 삼각형 47"/>
          <p:cNvSpPr/>
          <p:nvPr/>
        </p:nvSpPr>
        <p:spPr>
          <a:xfrm rot="1200000">
            <a:off x="5617150" y="3933204"/>
            <a:ext cx="883370" cy="105671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21" name="직선 연결선 20"/>
          <p:cNvCxnSpPr/>
          <p:nvPr/>
        </p:nvCxnSpPr>
        <p:spPr>
          <a:xfrm>
            <a:off x="38100" y="3219451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8100" y="3822123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227119" y="3219451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227119" y="3822123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2227118" y="2173433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1499756" y="2173432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234045" y="3822123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1499756" y="3822122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2018644" y="2550700"/>
            <a:ext cx="19782" cy="2016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1929244" y="3822122"/>
            <a:ext cx="29787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234046" y="3822122"/>
            <a:ext cx="181766" cy="18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32" name="직선 연결선 31"/>
          <p:cNvCxnSpPr/>
          <p:nvPr/>
        </p:nvCxnSpPr>
        <p:spPr>
          <a:xfrm>
            <a:off x="3962400" y="3164476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962400" y="3767148"/>
            <a:ext cx="146858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151419" y="3164476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151419" y="3767148"/>
            <a:ext cx="85205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151418" y="2118458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5424056" y="2118457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158345" y="3767148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5424056" y="3767147"/>
            <a:ext cx="0" cy="10460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5942944" y="2495725"/>
            <a:ext cx="19782" cy="2016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853544" y="3767147"/>
            <a:ext cx="29787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158346" y="3767147"/>
            <a:ext cx="181766" cy="182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이등변 삼각형 14"/>
          <p:cNvSpPr/>
          <p:nvPr/>
        </p:nvSpPr>
        <p:spPr>
          <a:xfrm rot="600000">
            <a:off x="2144485" y="4019765"/>
            <a:ext cx="34289" cy="173163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/>
          <p:cNvSpPr/>
          <p:nvPr/>
        </p:nvSpPr>
        <p:spPr>
          <a:xfrm>
            <a:off x="1905211" y="3921811"/>
            <a:ext cx="255300" cy="10880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5" name="직사각형 54"/>
          <p:cNvSpPr/>
          <p:nvPr/>
        </p:nvSpPr>
        <p:spPr>
          <a:xfrm>
            <a:off x="5835076" y="3814003"/>
            <a:ext cx="255300" cy="3046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6" name="직사각형 55"/>
          <p:cNvSpPr/>
          <p:nvPr/>
        </p:nvSpPr>
        <p:spPr>
          <a:xfrm>
            <a:off x="6577445" y="5516675"/>
            <a:ext cx="255300" cy="3046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920632" y="5516674"/>
            <a:ext cx="10791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: Blind spot</a:t>
            </a:r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380201" y="4064859"/>
            <a:ext cx="11352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Lidar sensor</a:t>
            </a:r>
            <a:endParaRPr lang="ko-KR" alt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6413888" y="3976336"/>
            <a:ext cx="11592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radar sensor</a:t>
            </a:r>
            <a:endParaRPr lang="ko-KR" altLang="en-US" sz="1350" dirty="0"/>
          </a:p>
        </p:txBody>
      </p:sp>
      <p:cxnSp>
        <p:nvCxnSpPr>
          <p:cNvPr id="44" name="구부러진 연결선 43"/>
          <p:cNvCxnSpPr/>
          <p:nvPr/>
        </p:nvCxnSpPr>
        <p:spPr>
          <a:xfrm rot="5400000">
            <a:off x="1657051" y="3373883"/>
            <a:ext cx="1371600" cy="1312118"/>
          </a:xfrm>
          <a:prstGeom prst="curvedConnector3">
            <a:avLst>
              <a:gd name="adj1" fmla="val 101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/>
          <p:cNvCxnSpPr/>
          <p:nvPr/>
        </p:nvCxnSpPr>
        <p:spPr>
          <a:xfrm rot="5400000">
            <a:off x="5596376" y="3348630"/>
            <a:ext cx="1371600" cy="1312118"/>
          </a:xfrm>
          <a:prstGeom prst="curvedConnector3">
            <a:avLst>
              <a:gd name="adj1" fmla="val 101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이등변 삼각형 39"/>
          <p:cNvSpPr/>
          <p:nvPr/>
        </p:nvSpPr>
        <p:spPr>
          <a:xfrm rot="5400000" flipV="1">
            <a:off x="345210" y="329849"/>
            <a:ext cx="597746" cy="597746"/>
          </a:xfrm>
          <a:prstGeom prst="triangle">
            <a:avLst>
              <a:gd name="adj" fmla="val 0"/>
            </a:avLst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2956" y="244003"/>
            <a:ext cx="309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02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KoPub돋움체 Bold" panose="02020603020101020101" pitchFamily="18" charset="-127"/>
                <a:cs typeface="Arial" panose="020B0604020202020204" pitchFamily="34" charset="0"/>
              </a:rPr>
              <a:t>Concept of the project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KoPub돋움체 Bold" panose="020206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498</Words>
  <Application>Microsoft Office PowerPoint</Application>
  <PresentationFormat>화면 슬라이드 쇼(4:3)</PresentationFormat>
  <Paragraphs>154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-윤고딕310</vt:lpstr>
      <vt:lpstr>KoPub돋움체 Bold</vt:lpstr>
      <vt:lpstr>-윤고딕330</vt:lpstr>
      <vt:lpstr>Arial</vt:lpstr>
      <vt:lpstr>맑은 고딕</vt:lpstr>
      <vt:lpstr>KoPub돋움체 Medium</vt:lpstr>
      <vt:lpstr>Cambria Math</vt:lpstr>
      <vt:lpstr>KoPub돋움체 Light</vt:lpstr>
      <vt:lpstr>times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Sam_Designer</dc:creator>
  <cp:lastModifiedBy>박지덕</cp:lastModifiedBy>
  <cp:revision>170</cp:revision>
  <dcterms:created xsi:type="dcterms:W3CDTF">2015-04-20T20:54:19Z</dcterms:created>
  <dcterms:modified xsi:type="dcterms:W3CDTF">2019-02-26T19:56:27Z</dcterms:modified>
</cp:coreProperties>
</file>