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sldIdLst>
    <p:sldId id="258" r:id="rId3"/>
    <p:sldId id="257" r:id="rId4"/>
    <p:sldId id="259" r:id="rId5"/>
    <p:sldId id="260" r:id="rId6"/>
    <p:sldId id="261" r:id="rId7"/>
    <p:sldId id="262" r:id="rId8"/>
    <p:sldId id="263" r:id="rId9"/>
    <p:sldId id="264" r:id="rId10"/>
    <p:sldId id="271" r:id="rId11"/>
    <p:sldId id="266" r:id="rId12"/>
    <p:sldId id="267" r:id="rId13"/>
    <p:sldId id="270" r:id="rId14"/>
    <p:sldId id="269" r:id="rId15"/>
    <p:sldId id="265"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notesMaster" Target="notesMasters/notesMaster1.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82295" y="1588770"/>
            <a:ext cx="10085705" cy="458279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
        <p:nvSpPr>
          <p:cNvPr id="7" name="Rectangles 6"/>
          <p:cNvSpPr/>
          <p:nvPr userDrawn="1"/>
        </p:nvSpPr>
        <p:spPr>
          <a:xfrm>
            <a:off x="-4445" y="-8890"/>
            <a:ext cx="12200255" cy="1218565"/>
          </a:xfrm>
          <a:prstGeom prst="rect">
            <a:avLst/>
          </a:prstGeom>
          <a:solidFill>
            <a:schemeClr val="accent1">
              <a:lumMod val="50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8" name="Rectangles 7"/>
          <p:cNvSpPr/>
          <p:nvPr userDrawn="1"/>
        </p:nvSpPr>
        <p:spPr>
          <a:xfrm>
            <a:off x="-4445" y="1076960"/>
            <a:ext cx="12208510" cy="311150"/>
          </a:xfrm>
          <a:prstGeom prst="rect">
            <a:avLst/>
          </a:prstGeom>
          <a:solidFill>
            <a:schemeClr val="accent1">
              <a:lumMod val="75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9" name="Title 1"/>
          <p:cNvSpPr>
            <a:spLocks noGrp="1"/>
          </p:cNvSpPr>
          <p:nvPr userDrawn="1"/>
        </p:nvSpPr>
        <p:spPr>
          <a:xfrm>
            <a:off x="709930" y="1068705"/>
            <a:ext cx="11026775" cy="319405"/>
          </a:xfrm>
          <a:prstGeom prst="rect">
            <a:avLst/>
          </a:prstGeom>
        </p:spPr>
        <p:txBody>
          <a:bodyPr vert="horz" lIns="91440" tIns="45720" rIns="91440" bIns="45720" rtlCol="0" anchor="b">
            <a:noAutofit/>
          </a:bodyPr>
          <a:lstStyle>
            <a:lvl1pPr algn="ctr">
              <a:defRPr sz="3600" b="1">
                <a:solidFill>
                  <a:schemeClr val="bg1"/>
                </a:solidFill>
              </a:defRPr>
            </a:lvl1pPr>
          </a:lstStyle>
          <a:p>
            <a:r>
              <a:rPr lang="vi-VN" altLang="en-US" sz="1800" b="0"/>
              <a:t>Ho Chi Minh City University of </a:t>
            </a:r>
            <a:r>
              <a:rPr lang="vi-VN" altLang="en-US" sz="1800" b="0"/>
              <a:t>Technology and ducation</a:t>
            </a:r>
            <a:endParaRPr lang="vi-VN" altLang="en-US" sz="1800" b="0"/>
          </a:p>
        </p:txBody>
      </p:sp>
      <p:sp>
        <p:nvSpPr>
          <p:cNvPr id="2" name="Title 1"/>
          <p:cNvSpPr>
            <a:spLocks noGrp="1"/>
          </p:cNvSpPr>
          <p:nvPr>
            <p:ph type="ctrTitle" hasCustomPrompt="1"/>
          </p:nvPr>
        </p:nvSpPr>
        <p:spPr>
          <a:xfrm>
            <a:off x="582930" y="287020"/>
            <a:ext cx="11026775" cy="626745"/>
          </a:xfrm>
          <a:prstGeom prst="rect">
            <a:avLst/>
          </a:prstGeom>
        </p:spPr>
        <p:txBody>
          <a:bodyPr anchor="b">
            <a:noAutofit/>
          </a:bodyPr>
          <a:lstStyle>
            <a:lvl1pPr algn="ctr">
              <a:defRPr sz="3600" b="1">
                <a:solidFill>
                  <a:schemeClr val="bg1"/>
                </a:solidFill>
              </a:defRPr>
            </a:lvl1pPr>
          </a:lstStyle>
          <a:p>
            <a:r>
              <a:rPr lang="vi-VN" altLang="en-US"/>
              <a:t>Đại học Sư Phạm Kỹ Thuật Thành Phố Hồ Chí Minh</a:t>
            </a:r>
            <a:endParaRPr lang="vi-V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283970" cy="173482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481330" y="6356350"/>
            <a:ext cx="1137285" cy="365125"/>
          </a:xfrm>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7" name="Text Box 6"/>
          <p:cNvSpPr txBox="1"/>
          <p:nvPr userDrawn="1"/>
        </p:nvSpPr>
        <p:spPr>
          <a:xfrm>
            <a:off x="11062335" y="6402070"/>
            <a:ext cx="1139190" cy="368300"/>
          </a:xfrm>
          <a:prstGeom prst="rect">
            <a:avLst/>
          </a:prstGeom>
          <a:noFill/>
        </p:spPr>
        <p:txBody>
          <a:bodyPr wrap="square" rtlCol="0">
            <a:spAutoFit/>
          </a:bodyPr>
          <a:p>
            <a:r>
              <a:rPr lang="vi-VN" altLang="en-US"/>
              <a:t>Trang </a:t>
            </a:r>
            <a:fld id="{9A0DB2DC-4C9A-4742-B13C-FB6460FD3503}" type="slidenum">
              <a:rPr lang="vi-VN" altLang="en-US"/>
            </a:fld>
            <a:endParaRPr lang="vi-V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a:prstGeom prst="rect">
            <a:avLst/>
          </a:prstGeo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283970" cy="173482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a:prstGeom prst="rect">
            <a:avLst/>
          </a:prstGeo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283970" cy="1734820"/>
          </a:xfrm>
          <a:prstGeom prst="rect">
            <a:avLst/>
          </a:prstGeom>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
        <p:nvSpPr>
          <p:cNvPr id="7" name="Rectangles 6"/>
          <p:cNvSpPr/>
          <p:nvPr userDrawn="1"/>
        </p:nvSpPr>
        <p:spPr>
          <a:xfrm>
            <a:off x="-4445" y="-8890"/>
            <a:ext cx="12200255" cy="1218565"/>
          </a:xfrm>
          <a:prstGeom prst="rect">
            <a:avLst/>
          </a:prstGeom>
          <a:solidFill>
            <a:schemeClr val="accent1">
              <a:lumMod val="50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8" name="Title 1"/>
          <p:cNvSpPr>
            <a:spLocks noGrp="1"/>
          </p:cNvSpPr>
          <p:nvPr userDrawn="1"/>
        </p:nvSpPr>
        <p:spPr>
          <a:xfrm>
            <a:off x="161925" y="287020"/>
            <a:ext cx="11867515" cy="626745"/>
          </a:xfrm>
          <a:prstGeom prst="rect">
            <a:avLst/>
          </a:prstGeom>
        </p:spPr>
        <p:txBody>
          <a:bodyPr vert="horz" lIns="91440" tIns="45720" rIns="91440" bIns="45720" rtlCol="0" anchor="b">
            <a:noAutofit/>
          </a:bodyPr>
          <a:lstStyle>
            <a:lvl1pPr algn="ctr">
              <a:defRPr sz="3600" b="1">
                <a:solidFill>
                  <a:schemeClr val="bg1"/>
                </a:solidFill>
              </a:defRPr>
            </a:lvl1pPr>
          </a:lstStyle>
          <a:p>
            <a:r>
              <a:rPr lang="vi-VN" altLang="en-US"/>
              <a:t>Đại học Sư Phạm Kỹ Thuật Thành Phố Hồ Chí Minh</a:t>
            </a:r>
            <a:endParaRPr lang="vi-VN" altLang="en-US"/>
          </a:p>
        </p:txBody>
      </p:sp>
      <p:sp>
        <p:nvSpPr>
          <p:cNvPr id="9" name="Rectangles 8"/>
          <p:cNvSpPr/>
          <p:nvPr userDrawn="1"/>
        </p:nvSpPr>
        <p:spPr>
          <a:xfrm>
            <a:off x="-4445" y="1076960"/>
            <a:ext cx="12208510" cy="328930"/>
          </a:xfrm>
          <a:prstGeom prst="rect">
            <a:avLst/>
          </a:prstGeom>
          <a:solidFill>
            <a:schemeClr val="accent1">
              <a:lumMod val="75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vi-VN" altLang="en-US">
                <a:sym typeface="+mn-ea"/>
              </a:rPr>
              <a:t>Ho Chi Minh City University of Technology and ducation</a:t>
            </a:r>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jpeg"/><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6.png"/><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4294967295"/>
          </p:nvPr>
        </p:nvSpPr>
        <p:spPr>
          <a:xfrm>
            <a:off x="838200" y="1825625"/>
            <a:ext cx="10515600" cy="4351338"/>
          </a:xfrm>
        </p:spPr>
        <p:txBody>
          <a:bodyPr/>
          <a:p>
            <a:pPr marL="0" marR="0" lvl="8" indent="0" algn="ctr" rtl="0">
              <a:lnSpc>
                <a:spcPct val="100000"/>
              </a:lnSpc>
              <a:spcBef>
                <a:spcPts val="0"/>
              </a:spcBef>
              <a:spcAft>
                <a:spcPts val="0"/>
              </a:spcAft>
              <a:buNone/>
            </a:pPr>
            <a:r>
              <a:rPr lang="en-US" sz="4400" b="1">
                <a:solidFill>
                  <a:srgbClr val="1F3864"/>
                </a:solidFill>
                <a:latin typeface="Lato" panose="020F0502020204030203"/>
                <a:ea typeface="Lato" panose="020F0502020204030203"/>
                <a:cs typeface="Lato" panose="020F0502020204030203"/>
                <a:sym typeface="Lato" panose="020F0502020204030203"/>
              </a:rPr>
              <a:t>ĐỒ ÁN </a:t>
            </a:r>
            <a:r>
              <a:rPr lang="vi-VN" altLang="en-US" sz="4400" b="1">
                <a:solidFill>
                  <a:srgbClr val="1F3864"/>
                </a:solidFill>
                <a:latin typeface="Lato" panose="020F0502020204030203"/>
                <a:ea typeface="Lato" panose="020F0502020204030203"/>
                <a:cs typeface="Lato" panose="020F0502020204030203"/>
                <a:sym typeface="Lato" panose="020F0502020204030203"/>
              </a:rPr>
              <a:t>MÔN LẬP TRÌNH WEB</a:t>
            </a:r>
            <a:endParaRPr sz="2800" b="1" i="0" u="none" strike="noStrike" cap="none">
              <a:solidFill>
                <a:srgbClr val="1F3864"/>
              </a:solidFill>
              <a:latin typeface="Lato" panose="020F0502020204030203"/>
              <a:ea typeface="Lato" panose="020F0502020204030203"/>
              <a:cs typeface="Lato" panose="020F0502020204030203"/>
              <a:sym typeface="Lato" panose="020F0502020204030203"/>
            </a:endParaRPr>
          </a:p>
          <a:p>
            <a:pPr marL="0" marR="0" lvl="0" indent="0" algn="ctr" rtl="0">
              <a:lnSpc>
                <a:spcPct val="100000"/>
              </a:lnSpc>
              <a:spcBef>
                <a:spcPts val="0"/>
              </a:spcBef>
              <a:spcAft>
                <a:spcPts val="0"/>
              </a:spcAft>
              <a:buNone/>
            </a:pPr>
            <a:r>
              <a:rPr lang="en-US" sz="4400" b="1">
                <a:solidFill>
                  <a:srgbClr val="C00000"/>
                </a:solidFill>
                <a:latin typeface="Lato" panose="020F0502020204030203"/>
                <a:ea typeface="Lato" panose="020F0502020204030203"/>
                <a:cs typeface="Lato" panose="020F0502020204030203"/>
                <a:sym typeface="Lato" panose="020F0502020204030203"/>
              </a:rPr>
              <a:t>Xây dựng website </a:t>
            </a:r>
            <a:r>
              <a:rPr lang="vi-VN" altLang="en-US" sz="4400" b="1">
                <a:solidFill>
                  <a:srgbClr val="C00000"/>
                </a:solidFill>
                <a:latin typeface="Lato" panose="020F0502020204030203"/>
                <a:ea typeface="Lato" panose="020F0502020204030203"/>
                <a:cs typeface="Lato" panose="020F0502020204030203"/>
                <a:sym typeface="Lato" panose="020F0502020204030203"/>
              </a:rPr>
              <a:t>cửa hàng tiện lợi</a:t>
            </a:r>
            <a:endParaRPr lang="en-US" sz="4400" b="1" u="none" strike="noStrike" cap="none">
              <a:solidFill>
                <a:srgbClr val="C00000"/>
              </a:solidFill>
              <a:latin typeface="Lato" panose="020F0502020204030203"/>
              <a:ea typeface="Lato" panose="020F0502020204030203"/>
              <a:cs typeface="Lato" panose="020F0502020204030203"/>
              <a:sym typeface="Lato" panose="020F0502020204030203"/>
            </a:endParaRPr>
          </a:p>
          <a:p>
            <a:pPr marL="0" marR="0" lvl="0" indent="0" algn="l" rtl="0">
              <a:lnSpc>
                <a:spcPct val="100000"/>
              </a:lnSpc>
              <a:spcBef>
                <a:spcPts val="0"/>
              </a:spcBef>
              <a:spcAft>
                <a:spcPts val="0"/>
              </a:spcAft>
              <a:buNone/>
            </a:pPr>
            <a:endParaRPr sz="2800" b="1" i="0" u="none" strike="noStrike" cap="none">
              <a:solidFill>
                <a:srgbClr val="000000"/>
              </a:solidFill>
              <a:latin typeface="Lato" panose="020F0502020204030203"/>
              <a:ea typeface="Lato" panose="020F0502020204030203"/>
              <a:cs typeface="Lato" panose="020F0502020204030203"/>
              <a:sym typeface="Lato" panose="020F0502020204030203"/>
            </a:endParaRPr>
          </a:p>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0" y="1419860"/>
            <a:ext cx="12192000" cy="478155"/>
          </a:xfrm>
          <a:prstGeom prst="rect">
            <a:avLst/>
          </a:prstGeom>
          <a:solidFill>
            <a:schemeClr val="accent1">
              <a:lumMod val="40000"/>
              <a:lumOff val="60000"/>
            </a:schemeClr>
          </a:solidFill>
        </p:spPr>
        <p:txBody>
          <a:bodyPr wrap="square" rtlCol="0" anchor="t">
            <a:spAutoFit/>
          </a:bodyPr>
          <a:p>
            <a:pPr marL="114300" lvl="0" indent="0" algn="l" rtl="0">
              <a:lnSpc>
                <a:spcPct val="90000"/>
              </a:lnSpc>
              <a:spcBef>
                <a:spcPts val="1000"/>
              </a:spcBef>
              <a:spcAft>
                <a:spcPts val="0"/>
              </a:spcAft>
              <a:buSzPts val="1800"/>
              <a:buNone/>
            </a:pPr>
            <a:r>
              <a:rPr lang="vi-VN" altLang="en-US" sz="2800" b="1">
                <a:sym typeface="+mn-ea"/>
              </a:rPr>
              <a:t>IV. Giao diện</a:t>
            </a:r>
            <a:r>
              <a:rPr lang="vi-VN" altLang="en-US" sz="2800" b="1" u="heavy">
                <a:sym typeface="+mn-ea"/>
              </a:rPr>
              <a:t> </a:t>
            </a:r>
            <a:endParaRPr lang="vi-VN" altLang="en-US" sz="2800" b="1">
              <a:sym typeface="+mn-ea"/>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0" y="1419860"/>
            <a:ext cx="12192000" cy="478155"/>
          </a:xfrm>
          <a:prstGeom prst="rect">
            <a:avLst/>
          </a:prstGeom>
          <a:solidFill>
            <a:schemeClr val="accent1">
              <a:lumMod val="40000"/>
              <a:lumOff val="60000"/>
            </a:schemeClr>
          </a:solidFill>
        </p:spPr>
        <p:txBody>
          <a:bodyPr wrap="square" rtlCol="0" anchor="t">
            <a:spAutoFit/>
          </a:bodyPr>
          <a:p>
            <a:pPr marL="114300" lvl="0" indent="0" algn="l" rtl="0">
              <a:lnSpc>
                <a:spcPct val="90000"/>
              </a:lnSpc>
              <a:spcBef>
                <a:spcPts val="1000"/>
              </a:spcBef>
              <a:spcAft>
                <a:spcPts val="0"/>
              </a:spcAft>
              <a:buSzPts val="1800"/>
              <a:buNone/>
            </a:pPr>
            <a:r>
              <a:rPr lang="vi-VN" altLang="en-US" sz="2800" b="1">
                <a:sym typeface="+mn-ea"/>
              </a:rPr>
              <a:t>IV. Giao diện</a:t>
            </a:r>
            <a:r>
              <a:rPr lang="vi-VN" altLang="en-US" sz="2800" b="1" u="heavy">
                <a:sym typeface="+mn-ea"/>
              </a:rPr>
              <a:t> </a:t>
            </a:r>
            <a:endParaRPr lang="vi-VN" altLang="en-US" sz="2800" b="1">
              <a:sym typeface="+mn-ea"/>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9" name="Google Shape;169;p8"/>
          <p:cNvSpPr txBox="1"/>
          <p:nvPr>
            <p:ph type="body" idx="1"/>
          </p:nvPr>
        </p:nvSpPr>
        <p:spPr>
          <a:xfrm>
            <a:off x="190500" y="1614805"/>
            <a:ext cx="4495800" cy="584200"/>
          </a:xfrm>
          <a:prstGeom prst="rect">
            <a:avLst/>
          </a:prstGeom>
          <a:noFill/>
          <a:ln>
            <a:noFill/>
          </a:ln>
        </p:spPr>
        <p:txBody>
          <a:bodyPr spcFirstLastPara="1" wrap="square" lIns="91425" tIns="45700" rIns="91425" bIns="45700" anchor="t" anchorCtr="0">
            <a:normAutofit/>
          </a:bodyPr>
          <a:p>
            <a:pPr marL="114300" lvl="0" indent="0" algn="l" rtl="0">
              <a:lnSpc>
                <a:spcPct val="90000"/>
              </a:lnSpc>
              <a:spcBef>
                <a:spcPts val="1000"/>
              </a:spcBef>
              <a:spcAft>
                <a:spcPts val="0"/>
              </a:spcAft>
              <a:buSzPts val="1800"/>
              <a:buNone/>
            </a:pPr>
            <a:r>
              <a:rPr lang="vi-VN" altLang="en-US" b="1"/>
              <a:t>Thống kê doanh </a:t>
            </a:r>
            <a:r>
              <a:rPr lang="vi-VN" altLang="en-US" b="1"/>
              <a:t>thu</a:t>
            </a:r>
            <a:endParaRPr lang="vi-VN" altLang="en-US" b="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69">
                                            <p:txEl>
                                              <p:pRg st="0" end="0"/>
                                            </p:txEl>
                                          </p:spTgt>
                                        </p:tgtEl>
                                        <p:attrNameLst>
                                          <p:attrName>style.visibility</p:attrName>
                                        </p:attrNameLst>
                                      </p:cBhvr>
                                      <p:to>
                                        <p:strVal val="visible"/>
                                      </p:to>
                                    </p:set>
                                    <p:animEffect transition="in" filter="fade">
                                      <p:cBhvr>
                                        <p:cTn id="7" dur="250"/>
                                        <p:tgtEl>
                                          <p:spTgt spid="169">
                                            <p:txEl>
                                              <p:pRg st="0" end="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9" name="Google Shape;169;p8"/>
          <p:cNvSpPr txBox="1"/>
          <p:nvPr>
            <p:ph type="body" idx="1"/>
          </p:nvPr>
        </p:nvSpPr>
        <p:spPr>
          <a:xfrm>
            <a:off x="190500" y="1614805"/>
            <a:ext cx="4495800" cy="584200"/>
          </a:xfrm>
          <a:prstGeom prst="rect">
            <a:avLst/>
          </a:prstGeom>
          <a:noFill/>
          <a:ln>
            <a:noFill/>
          </a:ln>
        </p:spPr>
        <p:txBody>
          <a:bodyPr spcFirstLastPara="1" wrap="square" lIns="91425" tIns="45700" rIns="91425" bIns="45700" anchor="t" anchorCtr="0">
            <a:normAutofit fontScale="90000"/>
            <a:scene3d>
              <a:camera prst="orthographicFront"/>
              <a:lightRig rig="soft" dir="t">
                <a:rot lat="0" lon="0" rev="15600000"/>
              </a:lightRig>
            </a:scene3d>
            <a:sp3d extrusionH="57150" prstMaterial="softEdge">
              <a:bevelT w="25400" h="38100"/>
            </a:sp3d>
          </a:bodyPr>
          <a:p>
            <a:pPr marL="114300" lvl="0" indent="0" algn="l" rtl="0">
              <a:lnSpc>
                <a:spcPct val="90000"/>
              </a:lnSpc>
              <a:spcBef>
                <a:spcPts val="1000"/>
              </a:spcBef>
              <a:spcAft>
                <a:spcPts val="0"/>
              </a:spcAft>
              <a:buSzPts val="1800"/>
              <a:buNone/>
            </a:pPr>
            <a:r>
              <a:rPr lang="en-US" b="1">
                <a:solidFill>
                  <a:schemeClr val="accent4"/>
                </a:solidFill>
                <a:effectLst/>
              </a:rPr>
              <a:t>Ph</a:t>
            </a:r>
            <a:r>
              <a:rPr lang="vi-VN" altLang="en-US" b="1">
                <a:solidFill>
                  <a:schemeClr val="accent4"/>
                </a:solidFill>
                <a:effectLst/>
              </a:rPr>
              <a:t>át triển trong tương lai</a:t>
            </a:r>
            <a:endParaRPr lang="vi-VN" altLang="en-US" b="1">
              <a:solidFill>
                <a:schemeClr val="accent4"/>
              </a:solidFill>
              <a:effectLst/>
            </a:endParaRPr>
          </a:p>
        </p:txBody>
      </p:sp>
      <p:sp>
        <p:nvSpPr>
          <p:cNvPr id="2" name="Text Box 1"/>
          <p:cNvSpPr txBox="1"/>
          <p:nvPr/>
        </p:nvSpPr>
        <p:spPr>
          <a:xfrm>
            <a:off x="358140" y="2117725"/>
            <a:ext cx="10952480" cy="583565"/>
          </a:xfrm>
          <a:prstGeom prst="rect">
            <a:avLst/>
          </a:prstGeom>
        </p:spPr>
        <p:txBody>
          <a:bodyPr wrap="square">
            <a:spAutoFit/>
          </a:bodyPr>
          <a:p>
            <a:pPr algn="just"/>
            <a:r>
              <a:rPr sz="1600" i="1"/>
              <a:t>Để đáp ứng nhu cầu ngày càng cao của người tiêu dùng và nâng cao trải nghiệm mua sắm trực tuyến, trong tương lai, website bán hàng tạp hóa sẽ được mở rộng và phát triển thêm các chức năng mới như sau:"</a:t>
            </a:r>
            <a:endParaRPr sz="1600" i="1"/>
          </a:p>
        </p:txBody>
      </p:sp>
      <p:sp>
        <p:nvSpPr>
          <p:cNvPr id="3" name="Text Box 2"/>
          <p:cNvSpPr txBox="1"/>
          <p:nvPr/>
        </p:nvSpPr>
        <p:spPr>
          <a:xfrm>
            <a:off x="358140" y="2776855"/>
            <a:ext cx="11488420" cy="3538220"/>
          </a:xfrm>
          <a:prstGeom prst="rect">
            <a:avLst/>
          </a:prstGeom>
          <a:solidFill>
            <a:schemeClr val="accent1">
              <a:lumMod val="60000"/>
              <a:lumOff val="40000"/>
            </a:schemeClr>
          </a:solidFill>
          <a:ln>
            <a:solidFill>
              <a:schemeClr val="accent1"/>
            </a:solidFill>
          </a:ln>
        </p:spPr>
        <p:txBody>
          <a:bodyPr wrap="square">
            <a:spAutoFit/>
          </a:bodyPr>
          <a:p>
            <a:pPr marL="285750" indent="-285750">
              <a:buFont typeface="Wingdings" panose="05000000000000000000" charset="0"/>
              <a:buChar char="Ø"/>
            </a:pPr>
            <a:r>
              <a:rPr sz="1600"/>
              <a:t>Gợi ý sản phẩm thông minh: Sử dụng trí tuệ nhân tạo (AI) để phân tích hành vi mua sắm và gợi ý các sản phẩm phù hợp với từng khách hàng.</a:t>
            </a:r>
            <a:endParaRPr sz="1600"/>
          </a:p>
          <a:p>
            <a:pPr marL="285750" indent="-285750">
              <a:buFont typeface="Wingdings" panose="05000000000000000000" charset="0"/>
              <a:buChar char="Ø"/>
            </a:pPr>
            <a:r>
              <a:rPr sz="1600"/>
              <a:t>Chức năng chat trực tuyến: Tích hợp tính năng hỗ trợ khách hàng thông qua chatbot hoặc nhân viên tư vấn trực tuyến.</a:t>
            </a:r>
            <a:endParaRPr sz="1600"/>
          </a:p>
          <a:p>
            <a:pPr marL="285750" indent="-285750">
              <a:buFont typeface="Wingdings" panose="05000000000000000000" charset="0"/>
              <a:buChar char="Ø"/>
            </a:pPr>
            <a:r>
              <a:rPr sz="1600"/>
              <a:t>Đặt hàng định kỳ: Cho phép khách hàng đăng ký mua những sản phẩm tiêu dùng thường xuyên theo tuần hoặc tháng.</a:t>
            </a:r>
            <a:endParaRPr sz="1600"/>
          </a:p>
          <a:p>
            <a:pPr marL="285750" indent="-285750">
              <a:buFont typeface="Wingdings" panose="05000000000000000000" charset="0"/>
              <a:buChar char="Ø"/>
            </a:pPr>
            <a:r>
              <a:rPr sz="1600"/>
              <a:t>Hệ thống đánh giá và bình luận: Cho phép khách hàng đánh giá chất lượng sản phẩm và chia sẻ trải nghiệm mua sắm.</a:t>
            </a:r>
            <a:endParaRPr sz="1600"/>
          </a:p>
          <a:p>
            <a:pPr marL="285750" indent="-285750">
              <a:buFont typeface="Wingdings" panose="05000000000000000000" charset="0"/>
              <a:buChar char="Ø"/>
            </a:pPr>
            <a:r>
              <a:rPr sz="1600"/>
              <a:t>Theo dõi đơn hàng theo thời gian thực: Tích hợp hệ thống theo dõi vị trí đơn hàng trong quá trình giao hàng.</a:t>
            </a:r>
            <a:endParaRPr sz="1600"/>
          </a:p>
          <a:p>
            <a:pPr marL="285750" indent="-285750">
              <a:buFont typeface="Wingdings" panose="05000000000000000000" charset="0"/>
              <a:buChar char="Ø"/>
            </a:pPr>
            <a:r>
              <a:rPr sz="1600"/>
              <a:t>Chương trình khuyến mãi và tích điểm: Xây dựng hệ thống mã giảm giá, quà tặng và tích điểm để thu hút và giữ chân khách hàng.</a:t>
            </a:r>
            <a:endParaRPr sz="1600"/>
          </a:p>
          <a:p>
            <a:pPr marL="285750" indent="-285750">
              <a:buFont typeface="Wingdings" panose="05000000000000000000" charset="0"/>
              <a:buChar char="Ø"/>
            </a:pPr>
            <a:r>
              <a:rPr sz="1600"/>
              <a:t>Thanh toán đa phương thức: Mở rộng thêm các phương thức thanh toán như ví điện tử, chuyển khoản ngân hàng, hoặc thanh toán qua QR code.</a:t>
            </a:r>
            <a:endParaRPr sz="1600"/>
          </a:p>
          <a:p>
            <a:pPr marL="285750" indent="-285750">
              <a:buFont typeface="Wingdings" panose="05000000000000000000" charset="0"/>
              <a:buChar char="Ø"/>
            </a:pPr>
            <a:r>
              <a:rPr sz="1600"/>
              <a:t>Hỗ trợ đa nền tảng (mobile app): Phát triển ứng dụng trên thiết bị di động để người dùng mua sắm nhanh chóng và tiện lợi hơn.</a:t>
            </a:r>
            <a:endParaRPr sz="1600"/>
          </a:p>
          <a:p>
            <a:pPr marL="285750" indent="-285750">
              <a:buFont typeface="Wingdings" panose="05000000000000000000" charset="0"/>
              <a:buChar char="Ø"/>
            </a:pPr>
            <a:r>
              <a:rPr sz="1600"/>
              <a:t>Quản lý nhà cung cấp: Xây dựng hệ thống kết nối và quản lý thông tin nhà cung cấp, tối ưu hóa quá trình nhập hàng.</a:t>
            </a:r>
            <a:endParaRPr sz="1600"/>
          </a:p>
          <a:p>
            <a:pPr marL="285750" indent="-285750">
              <a:buFont typeface="Wingdings" panose="05000000000000000000" charset="0"/>
              <a:buChar char="Ø"/>
            </a:pPr>
            <a:r>
              <a:rPr sz="1600"/>
              <a:t>Thống kê nâng cao: Tích hợp biểu đồ và báo cáo chi tiết về doanh số bán hàng, nhu cầu mua sắm theo mùa và xu hướng sản phẩm.</a:t>
            </a:r>
            <a:endParaRPr sz="1600"/>
          </a:p>
          <a:p>
            <a:pPr marL="285750" indent="-285750">
              <a:buFont typeface="Wingdings" panose="05000000000000000000" charset="0"/>
              <a:buChar char="Ø"/>
            </a:pPr>
            <a:r>
              <a:rPr sz="1600"/>
              <a:t>Các chức năng này sẽ giúp website trở nên chuyên nghiệp, đáp ứng tốt hơn nhu cầu của khách hàng và hỗ trợ quản lý hoạt động kinh doanh hiệu quả.</a:t>
            </a:r>
            <a:endParaRPr sz="16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69">
                                            <p:txEl>
                                              <p:pRg st="0" end="0"/>
                                            </p:txEl>
                                          </p:spTgt>
                                        </p:tgtEl>
                                        <p:attrNameLst>
                                          <p:attrName>style.visibility</p:attrName>
                                        </p:attrNameLst>
                                      </p:cBhvr>
                                      <p:to>
                                        <p:strVal val="visible"/>
                                      </p:to>
                                    </p:set>
                                    <p:animEffect transition="in" filter="fade">
                                      <p:cBhvr>
                                        <p:cTn id="7" dur="250"/>
                                        <p:tgtEl>
                                          <p:spTgt spid="169">
                                            <p:txEl>
                                              <p:pRg st="0" end="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3" name="Google Shape;183;p10"/>
          <p:cNvSpPr txBox="1"/>
          <p:nvPr/>
        </p:nvSpPr>
        <p:spPr>
          <a:xfrm>
            <a:off x="0" y="1411605"/>
            <a:ext cx="12192000" cy="5447030"/>
          </a:xfrm>
          <a:prstGeom prst="rect">
            <a:avLst/>
          </a:prstGeom>
          <a:solidFill>
            <a:schemeClr val="accent1">
              <a:lumMod val="50000"/>
            </a:schemeClr>
          </a:solidFill>
          <a:ln>
            <a:noFill/>
          </a:ln>
        </p:spPr>
        <p:txBody>
          <a:bodyPr spcFirstLastPara="1" wrap="square" lIns="91425" tIns="45700" rIns="91425" bIns="45700" anchor="t" anchorCtr="0">
            <a:noAutofit/>
          </a:bodyPr>
          <a:p>
            <a:pPr marL="0" marR="0" lvl="0" indent="0" algn="ctr" rtl="0">
              <a:lnSpc>
                <a:spcPct val="100000"/>
              </a:lnSpc>
              <a:spcBef>
                <a:spcPts val="0"/>
              </a:spcBef>
              <a:spcAft>
                <a:spcPts val="0"/>
              </a:spcAft>
              <a:buNone/>
            </a:pPr>
            <a:endParaRPr sz="4400" b="1"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ctr" rtl="0">
              <a:lnSpc>
                <a:spcPct val="100000"/>
              </a:lnSpc>
              <a:spcBef>
                <a:spcPts val="0"/>
              </a:spcBef>
              <a:spcAft>
                <a:spcPts val="0"/>
              </a:spcAft>
              <a:buNone/>
            </a:pPr>
            <a:endParaRPr lang="vi-VN" altLang="en-US" sz="3200" b="1" i="0" u="none" strike="noStrike" cap="none">
              <a:solidFill>
                <a:schemeClr val="bg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ctr" rtl="0">
              <a:lnSpc>
                <a:spcPct val="100000"/>
              </a:lnSpc>
              <a:spcBef>
                <a:spcPts val="0"/>
              </a:spcBef>
              <a:spcAft>
                <a:spcPts val="0"/>
              </a:spcAft>
              <a:buNone/>
            </a:pPr>
            <a:endParaRPr lang="vi-VN" altLang="en-US" sz="3200" b="1" i="0" u="none" strike="noStrike" cap="none">
              <a:solidFill>
                <a:schemeClr val="bg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ctr" rtl="0">
              <a:lnSpc>
                <a:spcPct val="100000"/>
              </a:lnSpc>
              <a:spcBef>
                <a:spcPts val="0"/>
              </a:spcBef>
              <a:spcAft>
                <a:spcPts val="0"/>
              </a:spcAft>
              <a:buNone/>
            </a:pPr>
            <a:endParaRPr lang="vi-VN" altLang="en-US" sz="3200" b="1" i="0" u="none" strike="noStrike" cap="none">
              <a:solidFill>
                <a:schemeClr val="bg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ctr" rtl="0">
              <a:lnSpc>
                <a:spcPct val="100000"/>
              </a:lnSpc>
              <a:spcBef>
                <a:spcPts val="0"/>
              </a:spcBef>
              <a:spcAft>
                <a:spcPts val="0"/>
              </a:spcAft>
              <a:buNone/>
            </a:pPr>
            <a:r>
              <a:rPr lang="vi-VN" altLang="en-US" sz="3200" b="1" i="0" u="none" strike="noStrike" cap="none">
                <a:solidFill>
                  <a:schemeClr val="bg1"/>
                </a:solidFill>
                <a:latin typeface="Times New Roman" panose="02020603050405020304"/>
                <a:ea typeface="Times New Roman" panose="02020603050405020304"/>
                <a:cs typeface="Times New Roman" panose="02020603050405020304"/>
                <a:sym typeface="Times New Roman" panose="02020603050405020304"/>
              </a:rPr>
              <a:t>Cảm ơn mọi người đã dành thời gian theo dõi bài báo cáo này!</a:t>
            </a:r>
            <a:endParaRPr lang="vi-VN" altLang="en-US" sz="3200" b="1" i="0" u="none" strike="noStrike" cap="none">
              <a:solidFill>
                <a:schemeClr val="bg1"/>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Google Shape;99;p2"/>
          <p:cNvSpPr/>
          <p:nvPr/>
        </p:nvSpPr>
        <p:spPr>
          <a:xfrm>
            <a:off x="5359943" y="1529654"/>
            <a:ext cx="3292395" cy="740997"/>
          </a:xfrm>
          <a:prstGeom prst="roundRect">
            <a:avLst>
              <a:gd name="adj" fmla="val 50000"/>
            </a:avLst>
          </a:prstGeom>
          <a:solidFill>
            <a:schemeClr val="accent1">
              <a:lumMod val="50000"/>
            </a:schemeClr>
          </a:solidFill>
          <a:ln>
            <a:noFill/>
          </a:ln>
        </p:spPr>
        <p:txBody>
          <a:bodyPr spcFirstLastPara="1" wrap="square" lIns="91425" tIns="45700" rIns="91425" bIns="45700" anchor="ctr" anchorCtr="0">
            <a:noAutofit/>
          </a:bodyPr>
          <a:p>
            <a:pPr marL="0" marR="0" lvl="0" indent="0" algn="ctr" rtl="0">
              <a:lnSpc>
                <a:spcPct val="100000"/>
              </a:lnSpc>
              <a:spcBef>
                <a:spcPts val="0"/>
              </a:spcBef>
              <a:spcAft>
                <a:spcPts val="0"/>
              </a:spcAft>
              <a:buClr>
                <a:srgbClr val="000000"/>
              </a:buClr>
              <a:buSzPts val="1700"/>
              <a:buFont typeface="Arial" panose="020B0604020202020204"/>
              <a:buNone/>
            </a:pPr>
            <a:r>
              <a:rPr lang="vi-VN" altLang="en-US" sz="1700" b="0" i="0" u="none" strike="noStrike" cap="none">
                <a:solidFill>
                  <a:schemeClr val="lt1"/>
                </a:solidFill>
                <a:latin typeface="Times New Roman" panose="02020603050405020304"/>
                <a:ea typeface="Times New Roman" panose="02020603050405020304"/>
                <a:cs typeface="Times New Roman" panose="02020603050405020304"/>
                <a:sym typeface="Times New Roman" panose="02020603050405020304"/>
              </a:rPr>
              <a:t>Giao </a:t>
            </a:r>
            <a:r>
              <a:rPr lang="vi-VN" altLang="en-US" sz="1700" b="0" i="0" u="none" strike="noStrike" cap="none">
                <a:solidFill>
                  <a:schemeClr val="lt1"/>
                </a:solidFill>
                <a:latin typeface="Times New Roman" panose="02020603050405020304"/>
                <a:ea typeface="Times New Roman" panose="02020603050405020304"/>
                <a:cs typeface="Times New Roman" panose="02020603050405020304"/>
                <a:sym typeface="Times New Roman" panose="02020603050405020304"/>
              </a:rPr>
              <a:t>diện</a:t>
            </a:r>
            <a:endParaRPr lang="vi-VN" altLang="en-US" sz="1700" b="0" i="0" u="none" strike="noStrike" cap="none">
              <a:solidFill>
                <a:schemeClr val="lt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95" name="Google Shape;95;p2"/>
          <p:cNvSpPr/>
          <p:nvPr/>
        </p:nvSpPr>
        <p:spPr>
          <a:xfrm>
            <a:off x="928599" y="3240142"/>
            <a:ext cx="3292395" cy="811162"/>
          </a:xfrm>
          <a:prstGeom prst="roundRect">
            <a:avLst>
              <a:gd name="adj" fmla="val 50000"/>
            </a:avLst>
          </a:prstGeom>
          <a:solidFill>
            <a:schemeClr val="accent1">
              <a:lumMod val="50000"/>
            </a:schemeClr>
          </a:solidFill>
          <a:ln>
            <a:noFill/>
          </a:ln>
        </p:spPr>
        <p:txBody>
          <a:bodyPr spcFirstLastPara="1" wrap="square" lIns="91425" tIns="45700" rIns="91425" bIns="45700" anchor="ctr" anchorCtr="0">
            <a:noAutofit/>
          </a:bodyPr>
          <a:p>
            <a:pPr marL="0" marR="0" lvl="0" indent="0" algn="ctr" rtl="0">
              <a:lnSpc>
                <a:spcPct val="100000"/>
              </a:lnSpc>
              <a:spcBef>
                <a:spcPts val="0"/>
              </a:spcBef>
              <a:spcAft>
                <a:spcPts val="0"/>
              </a:spcAft>
              <a:buClr>
                <a:srgbClr val="000000"/>
              </a:buClr>
              <a:buSzPts val="1700"/>
              <a:buFont typeface="Arial" panose="020B0604020202020204"/>
              <a:buNone/>
            </a:pPr>
            <a:r>
              <a:rPr lang="vi-VN" altLang="en-US" sz="1700" b="0" i="0" u="none" strike="noStrike" cap="none">
                <a:solidFill>
                  <a:schemeClr val="lt1"/>
                </a:solidFill>
                <a:latin typeface="Times New Roman" panose="02020603050405020304"/>
                <a:ea typeface="Times New Roman" panose="02020603050405020304"/>
                <a:cs typeface="Times New Roman" panose="02020603050405020304"/>
                <a:sym typeface="Times New Roman" panose="02020603050405020304"/>
              </a:rPr>
              <a:t>Lý do chọn đề </a:t>
            </a:r>
            <a:r>
              <a:rPr lang="vi-VN" altLang="en-US" sz="1700" b="0" i="0" u="none" strike="noStrike" cap="none">
                <a:solidFill>
                  <a:schemeClr val="lt1"/>
                </a:solidFill>
                <a:latin typeface="Times New Roman" panose="02020603050405020304"/>
                <a:ea typeface="Times New Roman" panose="02020603050405020304"/>
                <a:cs typeface="Times New Roman" panose="02020603050405020304"/>
                <a:sym typeface="Times New Roman" panose="02020603050405020304"/>
              </a:rPr>
              <a:t>tài</a:t>
            </a:r>
            <a:endParaRPr lang="vi-VN" altLang="en-US" sz="1700" b="0" i="0" u="none" strike="noStrike" cap="none">
              <a:solidFill>
                <a:schemeClr val="lt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01" name="Google Shape;101;p2"/>
          <p:cNvSpPr/>
          <p:nvPr/>
        </p:nvSpPr>
        <p:spPr>
          <a:xfrm>
            <a:off x="5248275" y="3158808"/>
            <a:ext cx="1695450" cy="1695450"/>
          </a:xfrm>
          <a:prstGeom prst="ellipse">
            <a:avLst/>
          </a:prstGeom>
          <a:solidFill>
            <a:schemeClr val="accent1">
              <a:lumMod val="50000"/>
            </a:schemeClr>
          </a:solidFill>
          <a:ln>
            <a:noFill/>
          </a:ln>
        </p:spPr>
        <p:txBody>
          <a:bodyPr spcFirstLastPara="1" wrap="square" lIns="91425" tIns="45700" rIns="91425" bIns="45700" anchor="ctr" anchorCtr="0">
            <a:noAutofit/>
          </a:bodyPr>
          <a:p>
            <a:pPr marL="0" marR="0" lvl="0" indent="0" algn="ctr" rtl="0">
              <a:lnSpc>
                <a:spcPct val="100000"/>
              </a:lnSpc>
              <a:spcBef>
                <a:spcPts val="0"/>
              </a:spcBef>
              <a:spcAft>
                <a:spcPts val="0"/>
              </a:spcAft>
              <a:buClr>
                <a:srgbClr val="000000"/>
              </a:buClr>
              <a:buSzPts val="1700"/>
              <a:buFont typeface="Arial" panose="020B0604020202020204"/>
              <a:buNone/>
            </a:pPr>
            <a:r>
              <a:rPr lang="en-US" sz="1700" b="1" i="0" u="none" strike="noStrike" cap="none">
                <a:solidFill>
                  <a:schemeClr val="lt1"/>
                </a:solidFill>
                <a:latin typeface="Times New Roman" panose="02020603050405020304"/>
                <a:ea typeface="Times New Roman" panose="02020603050405020304"/>
                <a:cs typeface="Times New Roman" panose="02020603050405020304"/>
                <a:sym typeface="Times New Roman" panose="02020603050405020304"/>
              </a:rPr>
              <a:t>Nội dung</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97" name="Google Shape;97;p2"/>
          <p:cNvSpPr/>
          <p:nvPr/>
        </p:nvSpPr>
        <p:spPr>
          <a:xfrm>
            <a:off x="8030311" y="3258209"/>
            <a:ext cx="3292395" cy="740997"/>
          </a:xfrm>
          <a:prstGeom prst="roundRect">
            <a:avLst>
              <a:gd name="adj" fmla="val 50000"/>
            </a:avLst>
          </a:prstGeom>
          <a:solidFill>
            <a:schemeClr val="accent1">
              <a:lumMod val="50000"/>
            </a:schemeClr>
          </a:solidFill>
          <a:ln>
            <a:noFill/>
          </a:ln>
        </p:spPr>
        <p:txBody>
          <a:bodyPr spcFirstLastPara="1" wrap="square" lIns="91425" tIns="45700" rIns="91425" bIns="45700" anchor="ctr" anchorCtr="0">
            <a:noAutofit/>
          </a:bodyPr>
          <a:p>
            <a:pPr marL="0" marR="0" lvl="0" indent="0" algn="ctr" rtl="0">
              <a:lnSpc>
                <a:spcPct val="100000"/>
              </a:lnSpc>
              <a:spcBef>
                <a:spcPts val="0"/>
              </a:spcBef>
              <a:spcAft>
                <a:spcPts val="0"/>
              </a:spcAft>
              <a:buClr>
                <a:srgbClr val="000000"/>
              </a:buClr>
              <a:buSzPts val="1700"/>
              <a:buFont typeface="Arial" panose="020B0604020202020204"/>
              <a:buNone/>
            </a:pPr>
            <a:endParaRPr sz="1700" b="0" i="0" u="none" strike="noStrike" cap="none">
              <a:solidFill>
                <a:schemeClr val="lt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ctr" rtl="0">
              <a:lnSpc>
                <a:spcPct val="100000"/>
              </a:lnSpc>
              <a:spcBef>
                <a:spcPts val="0"/>
              </a:spcBef>
              <a:spcAft>
                <a:spcPts val="0"/>
              </a:spcAft>
              <a:buClr>
                <a:srgbClr val="000000"/>
              </a:buClr>
              <a:buSzPts val="1700"/>
              <a:buFont typeface="Arial" panose="020B0604020202020204"/>
              <a:buNone/>
            </a:pPr>
            <a:r>
              <a:rPr lang="en-US" sz="1700" b="0" i="0" u="none" strike="noStrike" cap="none">
                <a:solidFill>
                  <a:schemeClr val="lt1"/>
                </a:solidFill>
                <a:latin typeface="Times New Roman" panose="02020603050405020304"/>
                <a:ea typeface="Times New Roman" panose="02020603050405020304"/>
                <a:cs typeface="Times New Roman" panose="02020603050405020304"/>
                <a:sym typeface="Times New Roman" panose="02020603050405020304"/>
              </a:rPr>
              <a:t>Cài đặt hệ thống</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0" marR="0" lvl="0" indent="0" algn="ctr" rtl="0">
              <a:lnSpc>
                <a:spcPct val="100000"/>
              </a:lnSpc>
              <a:spcBef>
                <a:spcPts val="0"/>
              </a:spcBef>
              <a:spcAft>
                <a:spcPts val="0"/>
              </a:spcAft>
              <a:buClr>
                <a:srgbClr val="000000"/>
              </a:buClr>
              <a:buSzPts val="1700"/>
              <a:buFont typeface="Arial" panose="020B0604020202020204"/>
              <a:buNone/>
            </a:pPr>
            <a:endParaRPr sz="1700" b="0" i="0" u="none" strike="noStrike" cap="none">
              <a:solidFill>
                <a:schemeClr val="lt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99" name="Google Shape;99;p2"/>
          <p:cNvSpPr/>
          <p:nvPr/>
        </p:nvSpPr>
        <p:spPr>
          <a:xfrm>
            <a:off x="3519078" y="5704779"/>
            <a:ext cx="3292395" cy="740997"/>
          </a:xfrm>
          <a:prstGeom prst="roundRect">
            <a:avLst>
              <a:gd name="adj" fmla="val 50000"/>
            </a:avLst>
          </a:prstGeom>
          <a:solidFill>
            <a:schemeClr val="accent1">
              <a:lumMod val="50000"/>
            </a:schemeClr>
          </a:solidFill>
          <a:ln>
            <a:solidFill>
              <a:schemeClr val="accent1"/>
            </a:solidFill>
          </a:ln>
        </p:spPr>
        <p:txBody>
          <a:bodyPr spcFirstLastPara="1" wrap="square" lIns="91425" tIns="45700" rIns="91425" bIns="45700" anchor="ctr" anchorCtr="0">
            <a:noAutofit/>
          </a:bodyPr>
          <a:p>
            <a:pPr marL="0" marR="0" lvl="0" indent="0" algn="ctr" rtl="0">
              <a:lnSpc>
                <a:spcPct val="100000"/>
              </a:lnSpc>
              <a:spcBef>
                <a:spcPts val="0"/>
              </a:spcBef>
              <a:spcAft>
                <a:spcPts val="0"/>
              </a:spcAft>
              <a:buClr>
                <a:srgbClr val="000000"/>
              </a:buClr>
              <a:buSzPts val="1700"/>
              <a:buFont typeface="Arial" panose="020B0604020202020204"/>
              <a:buNone/>
            </a:pPr>
            <a:r>
              <a:rPr lang="en-US" sz="1700" b="0" i="0" u="none" strike="noStrike" cap="none">
                <a:solidFill>
                  <a:schemeClr val="lt1"/>
                </a:solidFill>
                <a:latin typeface="Times New Roman" panose="02020603050405020304"/>
                <a:ea typeface="Times New Roman" panose="02020603050405020304"/>
                <a:cs typeface="Times New Roman" panose="02020603050405020304"/>
                <a:sym typeface="Times New Roman" panose="02020603050405020304"/>
              </a:rPr>
              <a:t>Phân tích yêu cầu</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02" name="Google Shape;102;p2"/>
          <p:cNvSpPr/>
          <p:nvPr/>
        </p:nvSpPr>
        <p:spPr>
          <a:xfrm>
            <a:off x="4111625" y="2022158"/>
            <a:ext cx="3968750" cy="3968750"/>
          </a:xfrm>
          <a:prstGeom prst="ellipse">
            <a:avLst/>
          </a:prstGeom>
          <a:noFill/>
          <a:ln w="12700" cap="flat" cmpd="sng">
            <a:solidFill>
              <a:srgbClr val="1F3864"/>
            </a:solidFill>
            <a:prstDash val="solid"/>
            <a:miter lim="800000"/>
            <a:headEnd type="none" w="sm" len="sm"/>
            <a:tailEnd type="none" w="sm" len="sm"/>
          </a:ln>
        </p:spPr>
        <p:txBody>
          <a:bodyPr spcFirstLastPara="1" wrap="square" lIns="91425" tIns="45700" rIns="91425" bIns="45700" anchor="ctr" anchorCtr="0">
            <a:noAutofit/>
          </a:bodyPr>
          <a:p>
            <a:pPr marL="0" marR="0" lvl="0" indent="0" algn="ctr" rtl="0">
              <a:lnSpc>
                <a:spcPct val="100000"/>
              </a:lnSpc>
              <a:spcBef>
                <a:spcPts val="0"/>
              </a:spcBef>
              <a:spcAft>
                <a:spcPts val="0"/>
              </a:spcAft>
              <a:buClr>
                <a:srgbClr val="000000"/>
              </a:buClr>
              <a:buSzPts val="1700"/>
              <a:buFont typeface="Arial" panose="020B0604020202020204"/>
              <a:buNone/>
            </a:pPr>
            <a:endParaRPr sz="17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03" name="Google Shape;103;p2"/>
          <p:cNvSpPr/>
          <p:nvPr/>
        </p:nvSpPr>
        <p:spPr>
          <a:xfrm>
            <a:off x="4461130" y="2347646"/>
            <a:ext cx="3262877" cy="3262877"/>
          </a:xfrm>
          <a:prstGeom prst="ellipse">
            <a:avLst/>
          </a:prstGeom>
          <a:noFill/>
          <a:ln w="12700" cap="flat" cmpd="sng">
            <a:solidFill>
              <a:srgbClr val="1F3864"/>
            </a:solidFill>
            <a:prstDash val="solid"/>
            <a:miter lim="800000"/>
            <a:headEnd type="none" w="sm" len="sm"/>
            <a:tailEnd type="none" w="sm" len="sm"/>
          </a:ln>
        </p:spPr>
        <p:txBody>
          <a:bodyPr spcFirstLastPara="1" wrap="square" lIns="91425" tIns="45700" rIns="91425" bIns="45700" anchor="ctr" anchorCtr="0">
            <a:noAutofit/>
          </a:bodyPr>
          <a:p>
            <a:pPr marL="0" marR="0" lvl="0" indent="0" algn="ctr" rtl="0">
              <a:lnSpc>
                <a:spcPct val="100000"/>
              </a:lnSpc>
              <a:spcBef>
                <a:spcPts val="0"/>
              </a:spcBef>
              <a:spcAft>
                <a:spcPts val="0"/>
              </a:spcAft>
              <a:buClr>
                <a:srgbClr val="000000"/>
              </a:buClr>
              <a:buSzPts val="1700"/>
              <a:buFont typeface="Arial" panose="020B0604020202020204"/>
              <a:buNone/>
            </a:pPr>
            <a:endParaRPr sz="1700" b="0" i="0" u="none" strike="noStrike" cap="none">
              <a:solidFill>
                <a:schemeClr val="lt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96" name="Google Shape;96;p2"/>
          <p:cNvSpPr/>
          <p:nvPr/>
        </p:nvSpPr>
        <p:spPr>
          <a:xfrm>
            <a:off x="3944386" y="3159434"/>
            <a:ext cx="939800" cy="939800"/>
          </a:xfrm>
          <a:prstGeom prst="ellipse">
            <a:avLst/>
          </a:prstGeom>
          <a:solidFill>
            <a:schemeClr val="accent1">
              <a:lumMod val="50000"/>
            </a:schemeClr>
          </a:solidFill>
          <a:ln>
            <a:noFill/>
          </a:ln>
        </p:spPr>
        <p:txBody>
          <a:bodyPr spcFirstLastPara="1" wrap="square" lIns="91425" tIns="45700" rIns="91425" bIns="45700" anchor="ctr" anchorCtr="0">
            <a:noAutofit/>
          </a:bodyPr>
          <a:p>
            <a:pPr marL="0" marR="0" lvl="0" indent="0" algn="ctr" rtl="0">
              <a:lnSpc>
                <a:spcPct val="100000"/>
              </a:lnSpc>
              <a:spcBef>
                <a:spcPts val="0"/>
              </a:spcBef>
              <a:spcAft>
                <a:spcPts val="0"/>
              </a:spcAft>
              <a:buClr>
                <a:srgbClr val="000000"/>
              </a:buClr>
              <a:buSzPts val="1700"/>
              <a:buFont typeface="Arial" panose="020B0604020202020204"/>
              <a:buNone/>
            </a:pPr>
            <a:r>
              <a:rPr lang="en-US" sz="1700" b="1" i="0" u="none" strike="noStrike" cap="none">
                <a:solidFill>
                  <a:schemeClr val="lt1"/>
                </a:solidFill>
                <a:latin typeface="Times New Roman" panose="02020603050405020304"/>
                <a:ea typeface="Times New Roman" panose="02020603050405020304"/>
                <a:cs typeface="Times New Roman" panose="02020603050405020304"/>
                <a:sym typeface="Times New Roman" panose="02020603050405020304"/>
              </a:rPr>
              <a:t>1</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98" name="Google Shape;98;p2"/>
          <p:cNvSpPr/>
          <p:nvPr/>
        </p:nvSpPr>
        <p:spPr>
          <a:xfrm>
            <a:off x="7527391" y="3158808"/>
            <a:ext cx="939800" cy="939800"/>
          </a:xfrm>
          <a:prstGeom prst="ellipse">
            <a:avLst/>
          </a:prstGeom>
          <a:solidFill>
            <a:schemeClr val="accent1">
              <a:lumMod val="50000"/>
            </a:schemeClr>
          </a:solidFill>
          <a:ln>
            <a:noFill/>
          </a:ln>
        </p:spPr>
        <p:txBody>
          <a:bodyPr spcFirstLastPara="1" wrap="square" lIns="91425" tIns="45700" rIns="91425" bIns="45700" anchor="ctr" anchorCtr="0">
            <a:noAutofit/>
          </a:bodyPr>
          <a:p>
            <a:pPr marL="0" marR="0" lvl="0" indent="0" algn="ctr" rtl="0">
              <a:lnSpc>
                <a:spcPct val="100000"/>
              </a:lnSpc>
              <a:spcBef>
                <a:spcPts val="0"/>
              </a:spcBef>
              <a:spcAft>
                <a:spcPts val="0"/>
              </a:spcAft>
              <a:buClr>
                <a:srgbClr val="000000"/>
              </a:buClr>
              <a:buSzPts val="1700"/>
              <a:buFont typeface="Arial" panose="020B0604020202020204"/>
              <a:buNone/>
            </a:pPr>
            <a:r>
              <a:rPr lang="en-US" sz="1700" b="1" i="0" u="none" strike="noStrike" cap="none">
                <a:solidFill>
                  <a:schemeClr val="lt1"/>
                </a:solidFill>
                <a:latin typeface="Times New Roman" panose="02020603050405020304"/>
                <a:ea typeface="Times New Roman" panose="02020603050405020304"/>
                <a:cs typeface="Times New Roman" panose="02020603050405020304"/>
                <a:sym typeface="Times New Roman" panose="02020603050405020304"/>
              </a:rPr>
              <a:t>3</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00" name="Google Shape;100;p2"/>
          <p:cNvSpPr/>
          <p:nvPr/>
        </p:nvSpPr>
        <p:spPr>
          <a:xfrm>
            <a:off x="6341573" y="5590973"/>
            <a:ext cx="939800" cy="939800"/>
          </a:xfrm>
          <a:prstGeom prst="ellipse">
            <a:avLst/>
          </a:prstGeom>
          <a:solidFill>
            <a:schemeClr val="accent1">
              <a:lumMod val="50000"/>
            </a:schemeClr>
          </a:solidFill>
          <a:ln>
            <a:noFill/>
          </a:ln>
        </p:spPr>
        <p:txBody>
          <a:bodyPr spcFirstLastPara="1" wrap="square" lIns="91425" tIns="45700" rIns="91425" bIns="45700" anchor="ctr" anchorCtr="0">
            <a:noAutofit/>
          </a:bodyPr>
          <a:p>
            <a:pPr marL="0" marR="0" lvl="0" indent="0" algn="ctr" rtl="0">
              <a:lnSpc>
                <a:spcPct val="100000"/>
              </a:lnSpc>
              <a:spcBef>
                <a:spcPts val="0"/>
              </a:spcBef>
              <a:spcAft>
                <a:spcPts val="0"/>
              </a:spcAft>
              <a:buClr>
                <a:srgbClr val="000000"/>
              </a:buClr>
              <a:buSzPts val="1700"/>
              <a:buFont typeface="Arial" panose="020B0604020202020204"/>
              <a:buNone/>
            </a:pPr>
            <a:r>
              <a:rPr lang="en-US" sz="1700" b="1" i="0" u="none" strike="noStrike" cap="none">
                <a:solidFill>
                  <a:schemeClr val="lt1"/>
                </a:solidFill>
                <a:latin typeface="Times New Roman" panose="02020603050405020304"/>
                <a:ea typeface="Times New Roman" panose="02020603050405020304"/>
                <a:cs typeface="Times New Roman" panose="02020603050405020304"/>
                <a:sym typeface="Times New Roman" panose="02020603050405020304"/>
              </a:rPr>
              <a:t>2</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7" name="Google Shape;100;p2"/>
          <p:cNvSpPr/>
          <p:nvPr/>
        </p:nvSpPr>
        <p:spPr>
          <a:xfrm>
            <a:off x="4809318" y="1457758"/>
            <a:ext cx="939800" cy="939800"/>
          </a:xfrm>
          <a:prstGeom prst="ellipse">
            <a:avLst/>
          </a:prstGeom>
          <a:solidFill>
            <a:schemeClr val="accent1">
              <a:lumMod val="50000"/>
            </a:schemeClr>
          </a:solidFill>
          <a:ln>
            <a:noFill/>
          </a:ln>
        </p:spPr>
        <p:txBody>
          <a:bodyPr spcFirstLastPara="1" wrap="square" lIns="91425" tIns="45700" rIns="91425" bIns="45700" anchor="ctr" anchorCtr="0">
            <a:noAutofit/>
          </a:bodyPr>
          <a:p>
            <a:pPr marL="0" marR="0" lvl="0" indent="0" algn="ctr" rtl="0">
              <a:lnSpc>
                <a:spcPct val="100000"/>
              </a:lnSpc>
              <a:spcBef>
                <a:spcPts val="0"/>
              </a:spcBef>
              <a:spcAft>
                <a:spcPts val="0"/>
              </a:spcAft>
              <a:buClr>
                <a:srgbClr val="000000"/>
              </a:buClr>
              <a:buSzPts val="1700"/>
              <a:buFont typeface="Arial" panose="020B0604020202020204"/>
              <a:buNone/>
            </a:pPr>
            <a:r>
              <a:rPr lang="vi-VN" sz="1400" b="0" i="0" u="none" strike="noStrike" cap="none">
                <a:solidFill>
                  <a:schemeClr val="bg1"/>
                </a:solidFill>
                <a:latin typeface="Arial" panose="020B0604020202020204"/>
                <a:ea typeface="Arial" panose="020B0604020202020204"/>
                <a:cs typeface="Arial" panose="020B0604020202020204"/>
                <a:sym typeface="Arial" panose="020B0604020202020204"/>
              </a:rPr>
              <a:t>4</a:t>
            </a:r>
            <a:endParaRPr lang="vi-VN" sz="1400" b="0" i="0" u="none" strike="noStrike" cap="none">
              <a:solidFill>
                <a:schemeClr val="bg1"/>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0" y="1419860"/>
            <a:ext cx="12192000" cy="478155"/>
          </a:xfrm>
          <a:prstGeom prst="rect">
            <a:avLst/>
          </a:prstGeom>
          <a:solidFill>
            <a:schemeClr val="accent1">
              <a:lumMod val="40000"/>
              <a:lumOff val="60000"/>
            </a:schemeClr>
          </a:solidFill>
        </p:spPr>
        <p:txBody>
          <a:bodyPr wrap="square" rtlCol="0" anchor="t">
            <a:spAutoFit/>
          </a:bodyPr>
          <a:p>
            <a:pPr marL="114300" lvl="0" indent="0" algn="l" rtl="0">
              <a:lnSpc>
                <a:spcPct val="90000"/>
              </a:lnSpc>
              <a:spcBef>
                <a:spcPts val="1000"/>
              </a:spcBef>
              <a:spcAft>
                <a:spcPts val="0"/>
              </a:spcAft>
              <a:buSzPts val="1800"/>
              <a:buNone/>
            </a:pPr>
            <a:r>
              <a:rPr lang="vi-VN" altLang="en-US" sz="2800" b="1">
                <a:sym typeface="+mn-ea"/>
              </a:rPr>
              <a:t>I. Lý do chọn đề tài &amp; công nghệ sử </a:t>
            </a:r>
            <a:r>
              <a:rPr lang="vi-VN" altLang="en-US" sz="2800" b="1">
                <a:sym typeface="+mn-ea"/>
              </a:rPr>
              <a:t>dụng</a:t>
            </a:r>
            <a:endParaRPr lang="vi-VN" altLang="en-US" sz="2800" b="1">
              <a:sym typeface="+mn-ea"/>
            </a:endParaRPr>
          </a:p>
        </p:txBody>
      </p:sp>
      <p:sp>
        <p:nvSpPr>
          <p:cNvPr id="5" name="Text Box 4"/>
          <p:cNvSpPr txBox="1"/>
          <p:nvPr/>
        </p:nvSpPr>
        <p:spPr>
          <a:xfrm>
            <a:off x="567055" y="2620010"/>
            <a:ext cx="6871335" cy="3476625"/>
          </a:xfrm>
          <a:prstGeom prst="rect">
            <a:avLst/>
          </a:prstGeom>
        </p:spPr>
        <p:txBody>
          <a:bodyPr wrap="square">
            <a:spAutoFit/>
          </a:bodyPr>
          <a:p>
            <a:pPr algn="just"/>
            <a:r>
              <a:rPr sz="2000"/>
              <a:t>Hiện nay có rất nhiều cửa hàng tạp hóa và các website bán hàng online phục vụ nhu cầu mua sắm của người tiêu dùng. Tuy nhiên, vẫn còn có một số cửa hàng tạp hóa nhỏ lẻ chưa có trang web riêng hoặc chưa đầu tư xây dựng một website để giới thiệu sản phẩm và cung cấp dịch vụ mua sắm trực tuyến. Điều này khiến các cửa hàng này gặp khó khăn trong việc tiếp cận khách hàng tiềm năng và cạnh tranh trên thị trường. Vì vậy, </a:t>
            </a:r>
            <a:r>
              <a:rPr lang="vi-VN" sz="2000"/>
              <a:t>nhóm chúng </a:t>
            </a:r>
            <a:r>
              <a:rPr sz="2000"/>
              <a:t>em quyết định xây dựng một </a:t>
            </a:r>
            <a:r>
              <a:rPr sz="2000" b="1"/>
              <a:t>website </a:t>
            </a:r>
            <a:r>
              <a:rPr lang="vi-VN" sz="2000" b="1"/>
              <a:t>cửa hàng tiện lợi</a:t>
            </a:r>
            <a:r>
              <a:rPr sz="2000" b="1"/>
              <a:t> </a:t>
            </a:r>
            <a:r>
              <a:rPr sz="2000"/>
              <a:t>nhằm mang lại sự tiện lợi cho người tiêu dùng, đồng thời giúp các cửa hàng tạp hóa mở rộng kênh bán hàng và nâng cao hiệu quả kinh doanh.</a:t>
            </a:r>
            <a:endParaRPr sz="2000"/>
          </a:p>
        </p:txBody>
      </p:sp>
      <p:pic>
        <p:nvPicPr>
          <p:cNvPr id="8" name="Picture 7"/>
          <p:cNvPicPr/>
          <p:nvPr/>
        </p:nvPicPr>
        <p:blipFill>
          <a:blip r:embed="rId1"/>
          <a:stretch>
            <a:fillRect/>
          </a:stretch>
        </p:blipFill>
        <p:spPr>
          <a:xfrm>
            <a:off x="7773035" y="4184015"/>
            <a:ext cx="3850005" cy="2179320"/>
          </a:xfrm>
          <a:prstGeom prst="rect">
            <a:avLst/>
          </a:prstGeom>
        </p:spPr>
      </p:pic>
      <p:pic>
        <p:nvPicPr>
          <p:cNvPr id="9" name="Picture 8"/>
          <p:cNvPicPr/>
          <p:nvPr/>
        </p:nvPicPr>
        <p:blipFill>
          <a:blip r:embed="rId2"/>
          <a:stretch>
            <a:fillRect/>
          </a:stretch>
        </p:blipFill>
        <p:spPr>
          <a:xfrm>
            <a:off x="7773035" y="2091055"/>
            <a:ext cx="3850005" cy="1979295"/>
          </a:xfrm>
          <a:prstGeom prst="rect">
            <a:avLst/>
          </a:prstGeom>
        </p:spPr>
      </p:pic>
      <p:sp>
        <p:nvSpPr>
          <p:cNvPr id="2" name="Text Box 1"/>
          <p:cNvSpPr txBox="1"/>
          <p:nvPr/>
        </p:nvSpPr>
        <p:spPr>
          <a:xfrm>
            <a:off x="567055" y="2172335"/>
            <a:ext cx="4064000" cy="460375"/>
          </a:xfrm>
          <a:prstGeom prst="rect">
            <a:avLst/>
          </a:prstGeom>
          <a:noFill/>
        </p:spPr>
        <p:txBody>
          <a:bodyPr wrap="square" rtlCol="0">
            <a:spAutoFit/>
          </a:bodyPr>
          <a:p>
            <a:r>
              <a:rPr lang="vi-VN" altLang="en-US" sz="2400" b="1"/>
              <a:t>1.Lý do chọn đề tài</a:t>
            </a:r>
            <a:endParaRPr lang="vi-VN" altLang="en-US" sz="2400" b="1"/>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Oval 2"/>
          <p:cNvSpPr/>
          <p:nvPr/>
        </p:nvSpPr>
        <p:spPr>
          <a:xfrm>
            <a:off x="4981575" y="2017395"/>
            <a:ext cx="6523355" cy="4361180"/>
          </a:xfrm>
          <a:prstGeom prst="ellipse">
            <a:avLst/>
          </a:prstGeom>
          <a:solidFill>
            <a:schemeClr val="accent1">
              <a:lumMod val="60000"/>
              <a:lumOff val="4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120" name="Google Shape;120;p4"/>
          <p:cNvSpPr txBox="1"/>
          <p:nvPr/>
        </p:nvSpPr>
        <p:spPr>
          <a:xfrm>
            <a:off x="286385" y="2640330"/>
            <a:ext cx="5094605" cy="2090420"/>
          </a:xfrm>
          <a:prstGeom prst="rect">
            <a:avLst/>
          </a:prstGeom>
          <a:noFill/>
          <a:ln>
            <a:noFill/>
          </a:ln>
        </p:spPr>
        <p:txBody>
          <a:bodyPr spcFirstLastPara="1" wrap="square" lIns="91425" tIns="45700" rIns="91425" bIns="45700" anchor="t" anchorCtr="0">
            <a:spAutoFit/>
          </a:bodyPr>
          <a:p>
            <a:pPr marL="457200" marR="0" lvl="0" indent="-457200" algn="just" rtl="0">
              <a:lnSpc>
                <a:spcPct val="100000"/>
              </a:lnSpc>
              <a:spcBef>
                <a:spcPts val="0"/>
              </a:spcBef>
              <a:spcAft>
                <a:spcPts val="0"/>
              </a:spcAft>
              <a:buFont typeface="Wingdings" panose="05000000000000000000" charset="0"/>
              <a:buChar char="v"/>
            </a:pPr>
            <a:r>
              <a:rPr lang="vi-VN" altLang="en-US" sz="26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Language</a:t>
            </a:r>
            <a:r>
              <a:rPr lang="en-US" sz="26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 : Java</a:t>
            </a:r>
            <a:endParaRPr lang="en-US" sz="26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457200" marR="0" lvl="0" indent="-457200" algn="just" rtl="0">
              <a:lnSpc>
                <a:spcPct val="100000"/>
              </a:lnSpc>
              <a:spcBef>
                <a:spcPts val="0"/>
              </a:spcBef>
              <a:spcAft>
                <a:spcPts val="0"/>
              </a:spcAft>
              <a:buFont typeface="Wingdings" panose="05000000000000000000" charset="0"/>
              <a:buChar char="v"/>
            </a:pPr>
            <a:r>
              <a:rPr lang="en-US" sz="26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Framework : Spring Framework</a:t>
            </a:r>
            <a:endParaRPr lang="en-US" sz="26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457200" marR="0" lvl="0" indent="-457200" algn="just" rtl="0">
              <a:lnSpc>
                <a:spcPct val="100000"/>
              </a:lnSpc>
              <a:spcBef>
                <a:spcPts val="0"/>
              </a:spcBef>
              <a:spcAft>
                <a:spcPts val="0"/>
              </a:spcAft>
              <a:buFont typeface="Wingdings" panose="05000000000000000000" charset="0"/>
              <a:buChar char="v"/>
            </a:pPr>
            <a:r>
              <a:rPr lang="en-US" sz="26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Database : MySQL</a:t>
            </a:r>
            <a:endParaRPr lang="en-US" sz="26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457200" marR="0" lvl="0" indent="-457200" algn="just" rtl="0">
              <a:lnSpc>
                <a:spcPct val="100000"/>
              </a:lnSpc>
              <a:spcBef>
                <a:spcPts val="0"/>
              </a:spcBef>
              <a:spcAft>
                <a:spcPts val="0"/>
              </a:spcAft>
              <a:buFont typeface="Wingdings" panose="05000000000000000000" charset="0"/>
              <a:buChar char="v"/>
            </a:pPr>
            <a:r>
              <a:rPr lang="en-US" sz="26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Libraries : Bootstrap, jQuery</a:t>
            </a:r>
            <a:endParaRPr lang="en-US" sz="26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457200" marR="0" lvl="0" indent="-457200" algn="just" rtl="0">
              <a:lnSpc>
                <a:spcPct val="100000"/>
              </a:lnSpc>
              <a:spcBef>
                <a:spcPts val="0"/>
              </a:spcBef>
              <a:spcAft>
                <a:spcPts val="0"/>
              </a:spcAft>
              <a:buFont typeface="Wingdings" panose="05000000000000000000" charset="0"/>
              <a:buChar char="v"/>
            </a:pPr>
            <a:r>
              <a:rPr lang="en-US" sz="26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Tool : IntelliJ idea</a:t>
            </a:r>
            <a:endParaRPr sz="26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p:txBody>
      </p:sp>
      <p:pic>
        <p:nvPicPr>
          <p:cNvPr id="125" name="Google Shape;125;p4" descr="Icon&#10;&#10;Description automatically generated"/>
          <p:cNvPicPr preferRelativeResize="0"/>
          <p:nvPr/>
        </p:nvPicPr>
        <p:blipFill rotWithShape="1">
          <a:blip r:embed="rId1"/>
          <a:srcRect/>
          <a:stretch>
            <a:fillRect/>
          </a:stretch>
        </p:blipFill>
        <p:spPr>
          <a:xfrm>
            <a:off x="8283896" y="2995911"/>
            <a:ext cx="3142063" cy="2164881"/>
          </a:xfrm>
          <a:prstGeom prst="rect">
            <a:avLst/>
          </a:prstGeom>
          <a:noFill/>
          <a:ln>
            <a:noFill/>
          </a:ln>
        </p:spPr>
      </p:pic>
      <p:pic>
        <p:nvPicPr>
          <p:cNvPr id="4" name="Picture 3" descr="image-removebg-preview (9)"/>
          <p:cNvPicPr>
            <a:picLocks noChangeAspect="1"/>
          </p:cNvPicPr>
          <p:nvPr/>
        </p:nvPicPr>
        <p:blipFill>
          <a:blip r:embed="rId2"/>
          <a:stretch>
            <a:fillRect/>
          </a:stretch>
        </p:blipFill>
        <p:spPr>
          <a:xfrm>
            <a:off x="6316345" y="2094865"/>
            <a:ext cx="3467100" cy="1781175"/>
          </a:xfrm>
          <a:prstGeom prst="rect">
            <a:avLst/>
          </a:prstGeom>
        </p:spPr>
      </p:pic>
      <p:pic>
        <p:nvPicPr>
          <p:cNvPr id="6" name="Picture 5" descr="image-removebg-preview (10)"/>
          <p:cNvPicPr>
            <a:picLocks noChangeAspect="1"/>
          </p:cNvPicPr>
          <p:nvPr/>
        </p:nvPicPr>
        <p:blipFill>
          <a:blip r:embed="rId3"/>
          <a:stretch>
            <a:fillRect/>
          </a:stretch>
        </p:blipFill>
        <p:spPr>
          <a:xfrm>
            <a:off x="5840095" y="3211830"/>
            <a:ext cx="2514600" cy="1733550"/>
          </a:xfrm>
          <a:prstGeom prst="rect">
            <a:avLst/>
          </a:prstGeom>
        </p:spPr>
      </p:pic>
      <p:pic>
        <p:nvPicPr>
          <p:cNvPr id="7" name="Picture 6" descr="image-removebg-preview (11)"/>
          <p:cNvPicPr>
            <a:picLocks noChangeAspect="1"/>
          </p:cNvPicPr>
          <p:nvPr/>
        </p:nvPicPr>
        <p:blipFill>
          <a:blip r:embed="rId4"/>
          <a:stretch>
            <a:fillRect/>
          </a:stretch>
        </p:blipFill>
        <p:spPr>
          <a:xfrm>
            <a:off x="7404735" y="4565650"/>
            <a:ext cx="1676400" cy="1514475"/>
          </a:xfrm>
          <a:prstGeom prst="rect">
            <a:avLst/>
          </a:prstGeom>
        </p:spPr>
      </p:pic>
      <p:sp>
        <p:nvSpPr>
          <p:cNvPr id="2" name="Text Box 1"/>
          <p:cNvSpPr txBox="1"/>
          <p:nvPr/>
        </p:nvSpPr>
        <p:spPr>
          <a:xfrm>
            <a:off x="0" y="1407795"/>
            <a:ext cx="12192000" cy="478155"/>
          </a:xfrm>
          <a:prstGeom prst="rect">
            <a:avLst/>
          </a:prstGeom>
          <a:solidFill>
            <a:schemeClr val="accent1">
              <a:lumMod val="40000"/>
              <a:lumOff val="60000"/>
            </a:schemeClr>
          </a:solidFill>
        </p:spPr>
        <p:txBody>
          <a:bodyPr wrap="square" rtlCol="0" anchor="t">
            <a:spAutoFit/>
          </a:bodyPr>
          <a:p>
            <a:pPr marL="114300" lvl="0" indent="0" algn="l" rtl="0">
              <a:lnSpc>
                <a:spcPct val="90000"/>
              </a:lnSpc>
              <a:spcBef>
                <a:spcPts val="1000"/>
              </a:spcBef>
              <a:spcAft>
                <a:spcPts val="0"/>
              </a:spcAft>
              <a:buSzPts val="1800"/>
              <a:buNone/>
            </a:pPr>
            <a:r>
              <a:rPr lang="vi-VN" altLang="en-US" sz="2800" b="1">
                <a:sym typeface="+mn-ea"/>
              </a:rPr>
              <a:t>Công nghệ sử </a:t>
            </a:r>
            <a:r>
              <a:rPr lang="vi-VN" altLang="en-US" sz="2800" b="1">
                <a:sym typeface="+mn-ea"/>
              </a:rPr>
              <a:t>dụng </a:t>
            </a:r>
            <a:endParaRPr lang="vi-VN" altLang="en-US" sz="2800" b="1">
              <a:sym typeface="+mn-ea"/>
            </a:endParaRPr>
          </a:p>
        </p:txBody>
      </p:sp>
      <p:sp>
        <p:nvSpPr>
          <p:cNvPr id="5" name="Text Box 4"/>
          <p:cNvSpPr txBox="1"/>
          <p:nvPr/>
        </p:nvSpPr>
        <p:spPr>
          <a:xfrm>
            <a:off x="0" y="1419860"/>
            <a:ext cx="12192000" cy="478155"/>
          </a:xfrm>
          <a:prstGeom prst="rect">
            <a:avLst/>
          </a:prstGeom>
          <a:solidFill>
            <a:schemeClr val="accent1">
              <a:lumMod val="40000"/>
              <a:lumOff val="60000"/>
            </a:schemeClr>
          </a:solidFill>
        </p:spPr>
        <p:txBody>
          <a:bodyPr wrap="square" rtlCol="0" anchor="t">
            <a:spAutoFit/>
          </a:bodyPr>
          <a:p>
            <a:pPr marL="114300" lvl="0" indent="0" algn="l" rtl="0">
              <a:lnSpc>
                <a:spcPct val="90000"/>
              </a:lnSpc>
              <a:spcBef>
                <a:spcPts val="1000"/>
              </a:spcBef>
              <a:spcAft>
                <a:spcPts val="0"/>
              </a:spcAft>
              <a:buSzPts val="1800"/>
              <a:buNone/>
            </a:pPr>
            <a:r>
              <a:rPr lang="vi-VN" altLang="en-US" sz="2800" b="1">
                <a:sym typeface="+mn-ea"/>
              </a:rPr>
              <a:t>I. Lý do chọn đề tài &amp; công nghệ sử </a:t>
            </a:r>
            <a:r>
              <a:rPr lang="vi-VN" altLang="en-US" sz="2800" b="1">
                <a:sym typeface="+mn-ea"/>
              </a:rPr>
              <a:t>dụng</a:t>
            </a:r>
            <a:endParaRPr lang="vi-VN" altLang="en-US" sz="2800" b="1">
              <a:sym typeface="+mn-ea"/>
            </a:endParaRPr>
          </a:p>
        </p:txBody>
      </p:sp>
      <p:sp>
        <p:nvSpPr>
          <p:cNvPr id="8" name="Text Box 7"/>
          <p:cNvSpPr txBox="1"/>
          <p:nvPr/>
        </p:nvSpPr>
        <p:spPr>
          <a:xfrm>
            <a:off x="346710" y="2179955"/>
            <a:ext cx="4064000" cy="460375"/>
          </a:xfrm>
          <a:prstGeom prst="rect">
            <a:avLst/>
          </a:prstGeom>
          <a:noFill/>
        </p:spPr>
        <p:txBody>
          <a:bodyPr wrap="square" rtlCol="0">
            <a:spAutoFit/>
          </a:bodyPr>
          <a:p>
            <a:r>
              <a:rPr lang="vi-VN" altLang="en-US" sz="2400" b="1"/>
              <a:t>2. Công nghệ sử </a:t>
            </a:r>
            <a:r>
              <a:rPr lang="vi-VN" altLang="en-US" sz="2400" b="1"/>
              <a:t>dụng</a:t>
            </a:r>
            <a:endParaRPr lang="vi-VN" altLang="en-US" sz="2400" b="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0"/>
                                        </p:tgtEl>
                                        <p:attrNameLst>
                                          <p:attrName>style.visibility</p:attrName>
                                        </p:attrNameLst>
                                      </p:cBhvr>
                                      <p:to>
                                        <p:strVal val="visible"/>
                                      </p:to>
                                    </p:set>
                                    <p:animEffect transition="in" filter="fade">
                                      <p:cBhvr>
                                        <p:cTn id="7" dur="200"/>
                                        <p:tgtEl>
                                          <p:spTgt spid="120"/>
                                        </p:tgtEl>
                                      </p:cBhvr>
                                    </p:animEffect>
                                  </p:childTnLst>
                                </p:cTn>
                              </p:par>
                              <p:par>
                                <p:cTn id="8" presetID="1" presetClass="entr" presetSubtype="0" fill="hold" nodeType="withEffect">
                                  <p:stCondLst>
                                    <p:cond delay="0"/>
                                  </p:stCondLst>
                                  <p:childTnLst>
                                    <p:set>
                                      <p:cBhvr>
                                        <p:cTn id="9" dur="1" fill="hold">
                                          <p:stCondLst>
                                            <p:cond delay="0"/>
                                          </p:stCondLst>
                                        </p:cTn>
                                        <p:tgtEl>
                                          <p:spTgt spid="12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31" name="Google Shape;131;p5"/>
          <p:cNvGrpSpPr/>
          <p:nvPr/>
        </p:nvGrpSpPr>
        <p:grpSpPr>
          <a:xfrm>
            <a:off x="666750" y="2437130"/>
            <a:ext cx="5771515" cy="3552190"/>
            <a:chOff x="0" y="30289"/>
            <a:chExt cx="5771535" cy="4164841"/>
          </a:xfrm>
        </p:grpSpPr>
        <p:sp>
          <p:nvSpPr>
            <p:cNvPr id="132" name="Google Shape;132;p5"/>
            <p:cNvSpPr/>
            <p:nvPr/>
          </p:nvSpPr>
          <p:spPr>
            <a:xfrm>
              <a:off x="0" y="30289"/>
              <a:ext cx="5771535" cy="538200"/>
            </a:xfrm>
            <a:prstGeom prst="roundRect">
              <a:avLst>
                <a:gd name="adj" fmla="val 16667"/>
              </a:avLst>
            </a:prstGeom>
            <a:solidFill>
              <a:schemeClr val="lt1"/>
            </a:solidFill>
            <a:ln w="25400" cap="flat" cmpd="sng">
              <a:solidFill>
                <a:srgbClr val="659C40"/>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33" name="Google Shape;133;p5"/>
            <p:cNvSpPr txBox="1"/>
            <p:nvPr/>
          </p:nvSpPr>
          <p:spPr>
            <a:xfrm>
              <a:off x="26273" y="56562"/>
              <a:ext cx="5718989" cy="485654"/>
            </a:xfrm>
            <a:prstGeom prst="rect">
              <a:avLst/>
            </a:prstGeom>
            <a:noFill/>
            <a:ln>
              <a:noFill/>
            </a:ln>
          </p:spPr>
          <p:txBody>
            <a:bodyPr spcFirstLastPara="1" wrap="square" lIns="87625" tIns="87625" rIns="87625" bIns="87625" anchor="ctr" anchorCtr="0">
              <a:noAutofit/>
            </a:bodyPr>
            <a:p>
              <a:pPr marL="0" marR="0" lvl="0" indent="0" algn="l" rtl="0">
                <a:lnSpc>
                  <a:spcPct val="90000"/>
                </a:lnSpc>
                <a:spcBef>
                  <a:spcPts val="0"/>
                </a:spcBef>
                <a:spcAft>
                  <a:spcPts val="0"/>
                </a:spcAft>
                <a:buClr>
                  <a:srgbClr val="000000"/>
                </a:buClr>
                <a:buSzPts val="1400"/>
                <a:buFont typeface="Noto Sans Symbols"/>
                <a:buNone/>
              </a:pPr>
              <a:r>
                <a:rPr lang="en-US" sz="2300" b="0" i="0" u="none" strike="noStrike" cap="none">
                  <a:solidFill>
                    <a:schemeClr val="tx1"/>
                  </a:solidFill>
                  <a:latin typeface="Arial" panose="020B0604020202020204"/>
                  <a:ea typeface="Arial" panose="020B0604020202020204"/>
                  <a:cs typeface="Arial" panose="020B0604020202020204"/>
                  <a:sym typeface="Arial" panose="020B0604020202020204"/>
                </a:rPr>
                <a:t>Đăng nhập / Đăng ký</a:t>
              </a:r>
              <a:endParaRPr lang="en-US" sz="2300" b="0" i="0" u="none" strike="noStrike" cap="none">
                <a:solidFill>
                  <a:schemeClr val="tx1"/>
                </a:solidFill>
                <a:latin typeface="Arial" panose="020B0604020202020204"/>
                <a:ea typeface="Arial" panose="020B0604020202020204"/>
                <a:cs typeface="Arial" panose="020B0604020202020204"/>
                <a:sym typeface="Arial" panose="020B0604020202020204"/>
              </a:endParaRPr>
            </a:p>
          </p:txBody>
        </p:sp>
        <p:sp>
          <p:nvSpPr>
            <p:cNvPr id="134" name="Google Shape;134;p5"/>
            <p:cNvSpPr/>
            <p:nvPr/>
          </p:nvSpPr>
          <p:spPr>
            <a:xfrm>
              <a:off x="0" y="634729"/>
              <a:ext cx="5771535" cy="538200"/>
            </a:xfrm>
            <a:prstGeom prst="roundRect">
              <a:avLst>
                <a:gd name="adj" fmla="val 16667"/>
              </a:avLst>
            </a:prstGeom>
            <a:solidFill>
              <a:schemeClr val="lt1"/>
            </a:solidFill>
            <a:ln w="25400" cap="flat" cmpd="sng">
              <a:solidFill>
                <a:srgbClr val="659C40"/>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35" name="Google Shape;135;p5"/>
            <p:cNvSpPr txBox="1"/>
            <p:nvPr/>
          </p:nvSpPr>
          <p:spPr>
            <a:xfrm>
              <a:off x="26273" y="661002"/>
              <a:ext cx="5718989" cy="485654"/>
            </a:xfrm>
            <a:prstGeom prst="rect">
              <a:avLst/>
            </a:prstGeom>
            <a:noFill/>
            <a:ln>
              <a:noFill/>
            </a:ln>
          </p:spPr>
          <p:txBody>
            <a:bodyPr spcFirstLastPara="1" wrap="square" lIns="87625" tIns="87625" rIns="87625" bIns="87625" anchor="ctr" anchorCtr="0">
              <a:noAutofit/>
            </a:bodyPr>
            <a:p>
              <a:pPr marL="0" marR="0" lvl="0" indent="0" algn="l" rtl="0">
                <a:lnSpc>
                  <a:spcPct val="90000"/>
                </a:lnSpc>
                <a:spcBef>
                  <a:spcPts val="0"/>
                </a:spcBef>
                <a:spcAft>
                  <a:spcPts val="0"/>
                </a:spcAft>
                <a:buClr>
                  <a:srgbClr val="000000"/>
                </a:buClr>
                <a:buSzPts val="1400"/>
                <a:buFont typeface="Noto Sans Symbols"/>
                <a:buNone/>
              </a:pPr>
              <a:r>
                <a:rPr lang="en-US" sz="2300" b="0" i="0" u="none" strike="noStrike" cap="none">
                  <a:solidFill>
                    <a:schemeClr val="tx1"/>
                  </a:solidFill>
                  <a:latin typeface="Arial" panose="020B0604020202020204"/>
                  <a:ea typeface="Arial" panose="020B0604020202020204"/>
                  <a:cs typeface="Arial" panose="020B0604020202020204"/>
                  <a:sym typeface="Arial" panose="020B0604020202020204"/>
                </a:rPr>
                <a:t>Mua hàng , tìm kiếm sản phẩm</a:t>
              </a:r>
              <a:endParaRPr lang="en-US" sz="2300" b="0" i="0" u="none" strike="noStrike" cap="none">
                <a:solidFill>
                  <a:schemeClr val="tx1"/>
                </a:solidFill>
                <a:latin typeface="Arial" panose="020B0604020202020204"/>
                <a:ea typeface="Arial" panose="020B0604020202020204"/>
                <a:cs typeface="Arial" panose="020B0604020202020204"/>
                <a:sym typeface="Arial" panose="020B0604020202020204"/>
              </a:endParaRPr>
            </a:p>
          </p:txBody>
        </p:sp>
        <p:sp>
          <p:nvSpPr>
            <p:cNvPr id="136" name="Google Shape;136;p5"/>
            <p:cNvSpPr/>
            <p:nvPr/>
          </p:nvSpPr>
          <p:spPr>
            <a:xfrm>
              <a:off x="0" y="1239169"/>
              <a:ext cx="5771535" cy="538200"/>
            </a:xfrm>
            <a:prstGeom prst="roundRect">
              <a:avLst>
                <a:gd name="adj" fmla="val 16667"/>
              </a:avLst>
            </a:prstGeom>
            <a:solidFill>
              <a:schemeClr val="lt1"/>
            </a:solidFill>
            <a:ln w="25400" cap="flat" cmpd="sng">
              <a:solidFill>
                <a:srgbClr val="659C40"/>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37" name="Google Shape;137;p5"/>
            <p:cNvSpPr txBox="1"/>
            <p:nvPr/>
          </p:nvSpPr>
          <p:spPr>
            <a:xfrm>
              <a:off x="26273" y="1265442"/>
              <a:ext cx="5718989" cy="485654"/>
            </a:xfrm>
            <a:prstGeom prst="rect">
              <a:avLst/>
            </a:prstGeom>
            <a:noFill/>
            <a:ln>
              <a:noFill/>
            </a:ln>
          </p:spPr>
          <p:txBody>
            <a:bodyPr spcFirstLastPara="1" wrap="square" lIns="87625" tIns="87625" rIns="87625" bIns="87625" anchor="ctr" anchorCtr="0">
              <a:noAutofit/>
            </a:bodyPr>
            <a:p>
              <a:pPr marL="0" marR="0" lvl="0" indent="0" algn="l" rtl="0">
                <a:lnSpc>
                  <a:spcPct val="90000"/>
                </a:lnSpc>
                <a:spcBef>
                  <a:spcPts val="0"/>
                </a:spcBef>
                <a:spcAft>
                  <a:spcPts val="0"/>
                </a:spcAft>
                <a:buClr>
                  <a:srgbClr val="000000"/>
                </a:buClr>
                <a:buSzPts val="1400"/>
                <a:buFont typeface="Noto Sans Symbols"/>
                <a:buNone/>
              </a:pPr>
              <a:r>
                <a:rPr lang="en-US" sz="2300" b="0" i="0" u="none" strike="noStrike" cap="none">
                  <a:solidFill>
                    <a:schemeClr val="tx1"/>
                  </a:solidFill>
                  <a:latin typeface="Arial" panose="020B0604020202020204"/>
                  <a:ea typeface="Arial" panose="020B0604020202020204"/>
                  <a:cs typeface="Arial" panose="020B0604020202020204"/>
                  <a:sym typeface="Arial" panose="020B0604020202020204"/>
                </a:rPr>
                <a:t>Quản lý tài khoản</a:t>
              </a:r>
              <a:endParaRPr lang="en-US" sz="2300" b="0" i="0" u="none" strike="noStrike" cap="none">
                <a:solidFill>
                  <a:schemeClr val="tx1"/>
                </a:solidFill>
                <a:latin typeface="Arial" panose="020B0604020202020204"/>
                <a:ea typeface="Arial" panose="020B0604020202020204"/>
                <a:cs typeface="Arial" panose="020B0604020202020204"/>
                <a:sym typeface="Arial" panose="020B0604020202020204"/>
              </a:endParaRPr>
            </a:p>
          </p:txBody>
        </p:sp>
        <p:sp>
          <p:nvSpPr>
            <p:cNvPr id="138" name="Google Shape;138;p5"/>
            <p:cNvSpPr/>
            <p:nvPr/>
          </p:nvSpPr>
          <p:spPr>
            <a:xfrm>
              <a:off x="0" y="1843610"/>
              <a:ext cx="5771535" cy="538200"/>
            </a:xfrm>
            <a:prstGeom prst="roundRect">
              <a:avLst>
                <a:gd name="adj" fmla="val 16667"/>
              </a:avLst>
            </a:prstGeom>
            <a:solidFill>
              <a:schemeClr val="lt1"/>
            </a:solidFill>
            <a:ln w="25400" cap="flat" cmpd="sng">
              <a:solidFill>
                <a:srgbClr val="659C40"/>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39" name="Google Shape;139;p5"/>
            <p:cNvSpPr txBox="1"/>
            <p:nvPr/>
          </p:nvSpPr>
          <p:spPr>
            <a:xfrm>
              <a:off x="26273" y="1869883"/>
              <a:ext cx="5718989" cy="485654"/>
            </a:xfrm>
            <a:prstGeom prst="rect">
              <a:avLst/>
            </a:prstGeom>
            <a:noFill/>
            <a:ln>
              <a:noFill/>
            </a:ln>
          </p:spPr>
          <p:txBody>
            <a:bodyPr spcFirstLastPara="1" wrap="square" lIns="87625" tIns="87625" rIns="87625" bIns="87625" anchor="ctr" anchorCtr="0">
              <a:noAutofit/>
            </a:bodyPr>
            <a:p>
              <a:pPr marL="0" marR="0" lvl="0" indent="0" algn="l" rtl="0">
                <a:lnSpc>
                  <a:spcPct val="90000"/>
                </a:lnSpc>
                <a:spcBef>
                  <a:spcPts val="0"/>
                </a:spcBef>
                <a:spcAft>
                  <a:spcPts val="0"/>
                </a:spcAft>
                <a:buClr>
                  <a:srgbClr val="000000"/>
                </a:buClr>
                <a:buSzPts val="1400"/>
                <a:buFont typeface="Noto Sans Symbols"/>
                <a:buNone/>
              </a:pPr>
              <a:r>
                <a:rPr lang="en-US" sz="2300" b="0" i="0" u="none" strike="noStrike" cap="none">
                  <a:solidFill>
                    <a:schemeClr val="tx1"/>
                  </a:solidFill>
                  <a:latin typeface="Arial" panose="020B0604020202020204"/>
                  <a:ea typeface="Arial" panose="020B0604020202020204"/>
                  <a:cs typeface="Arial" panose="020B0604020202020204"/>
                  <a:sym typeface="Arial" panose="020B0604020202020204"/>
                </a:rPr>
                <a:t>Quản lý đơn hàng</a:t>
              </a:r>
              <a:endParaRPr lang="en-US" sz="2300" b="0" i="0" u="none" strike="noStrike" cap="none">
                <a:solidFill>
                  <a:schemeClr val="tx1"/>
                </a:solidFill>
                <a:latin typeface="Arial" panose="020B0604020202020204"/>
                <a:ea typeface="Arial" panose="020B0604020202020204"/>
                <a:cs typeface="Arial" panose="020B0604020202020204"/>
                <a:sym typeface="Arial" panose="020B0604020202020204"/>
              </a:endParaRPr>
            </a:p>
          </p:txBody>
        </p:sp>
        <p:sp>
          <p:nvSpPr>
            <p:cNvPr id="140" name="Google Shape;140;p5"/>
            <p:cNvSpPr/>
            <p:nvPr/>
          </p:nvSpPr>
          <p:spPr>
            <a:xfrm>
              <a:off x="0" y="2448050"/>
              <a:ext cx="5771535" cy="538200"/>
            </a:xfrm>
            <a:prstGeom prst="roundRect">
              <a:avLst>
                <a:gd name="adj" fmla="val 16667"/>
              </a:avLst>
            </a:prstGeom>
            <a:solidFill>
              <a:schemeClr val="lt1"/>
            </a:solidFill>
            <a:ln w="25400" cap="flat" cmpd="sng">
              <a:solidFill>
                <a:srgbClr val="659C40"/>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41" name="Google Shape;141;p5"/>
            <p:cNvSpPr txBox="1"/>
            <p:nvPr/>
          </p:nvSpPr>
          <p:spPr>
            <a:xfrm>
              <a:off x="26273" y="2474323"/>
              <a:ext cx="5718989" cy="485654"/>
            </a:xfrm>
            <a:prstGeom prst="rect">
              <a:avLst/>
            </a:prstGeom>
            <a:noFill/>
            <a:ln>
              <a:noFill/>
            </a:ln>
          </p:spPr>
          <p:txBody>
            <a:bodyPr spcFirstLastPara="1" wrap="square" lIns="87625" tIns="87625" rIns="87625" bIns="87625" anchor="ctr" anchorCtr="0">
              <a:noAutofit/>
            </a:bodyPr>
            <a:p>
              <a:pPr marL="0" marR="0" lvl="0" indent="0" algn="l" rtl="0">
                <a:lnSpc>
                  <a:spcPct val="90000"/>
                </a:lnSpc>
                <a:spcBef>
                  <a:spcPts val="0"/>
                </a:spcBef>
                <a:spcAft>
                  <a:spcPts val="0"/>
                </a:spcAft>
                <a:buClr>
                  <a:srgbClr val="000000"/>
                </a:buClr>
                <a:buSzPts val="1400"/>
                <a:buFont typeface="Noto Sans Symbols"/>
                <a:buNone/>
              </a:pPr>
              <a:r>
                <a:rPr lang="en-US" sz="2300" b="0" i="0" u="none" strike="noStrike" cap="none">
                  <a:solidFill>
                    <a:schemeClr val="tx1"/>
                  </a:solidFill>
                  <a:latin typeface="Arial" panose="020B0604020202020204"/>
                  <a:ea typeface="Arial" panose="020B0604020202020204"/>
                  <a:cs typeface="Arial" panose="020B0604020202020204"/>
                  <a:sym typeface="Arial" panose="020B0604020202020204"/>
                </a:rPr>
                <a:t>Quản lý sản phẩm</a:t>
              </a:r>
              <a:endParaRPr lang="en-US" sz="2300" b="0" i="0" u="none" strike="noStrike" cap="none">
                <a:solidFill>
                  <a:schemeClr val="tx1"/>
                </a:solidFill>
                <a:latin typeface="Arial" panose="020B0604020202020204"/>
                <a:ea typeface="Arial" panose="020B0604020202020204"/>
                <a:cs typeface="Arial" panose="020B0604020202020204"/>
                <a:sym typeface="Arial" panose="020B0604020202020204"/>
              </a:endParaRPr>
            </a:p>
          </p:txBody>
        </p:sp>
        <p:sp>
          <p:nvSpPr>
            <p:cNvPr id="142" name="Google Shape;142;p5"/>
            <p:cNvSpPr/>
            <p:nvPr/>
          </p:nvSpPr>
          <p:spPr>
            <a:xfrm>
              <a:off x="0" y="3052490"/>
              <a:ext cx="5771535" cy="538200"/>
            </a:xfrm>
            <a:prstGeom prst="roundRect">
              <a:avLst>
                <a:gd name="adj" fmla="val 16667"/>
              </a:avLst>
            </a:prstGeom>
            <a:solidFill>
              <a:schemeClr val="lt1"/>
            </a:solidFill>
            <a:ln w="25400" cap="flat" cmpd="sng">
              <a:solidFill>
                <a:srgbClr val="659C40"/>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43" name="Google Shape;143;p5"/>
            <p:cNvSpPr txBox="1"/>
            <p:nvPr/>
          </p:nvSpPr>
          <p:spPr>
            <a:xfrm>
              <a:off x="26273" y="3078763"/>
              <a:ext cx="5718989" cy="485654"/>
            </a:xfrm>
            <a:prstGeom prst="rect">
              <a:avLst/>
            </a:prstGeom>
            <a:noFill/>
            <a:ln>
              <a:noFill/>
            </a:ln>
          </p:spPr>
          <p:txBody>
            <a:bodyPr spcFirstLastPara="1" wrap="square" lIns="87625" tIns="87625" rIns="87625" bIns="87625" anchor="ctr" anchorCtr="0">
              <a:noAutofit/>
            </a:bodyPr>
            <a:p>
              <a:pPr marL="0" marR="0" lvl="0" indent="0" algn="l" rtl="0">
                <a:lnSpc>
                  <a:spcPct val="90000"/>
                </a:lnSpc>
                <a:spcBef>
                  <a:spcPts val="0"/>
                </a:spcBef>
                <a:spcAft>
                  <a:spcPts val="0"/>
                </a:spcAft>
                <a:buClr>
                  <a:srgbClr val="000000"/>
                </a:buClr>
                <a:buSzPts val="1400"/>
                <a:buFont typeface="Noto Sans Symbols"/>
                <a:buNone/>
              </a:pPr>
              <a:r>
                <a:rPr lang="en-US" sz="2300" b="0" i="0" u="none" strike="noStrike" cap="none">
                  <a:solidFill>
                    <a:schemeClr val="tx1"/>
                  </a:solidFill>
                  <a:latin typeface="Arial" panose="020B0604020202020204"/>
                  <a:ea typeface="Arial" panose="020B0604020202020204"/>
                  <a:cs typeface="Arial" panose="020B0604020202020204"/>
                  <a:sym typeface="Arial" panose="020B0604020202020204"/>
                </a:rPr>
                <a:t>Quản lý danh mục</a:t>
              </a:r>
              <a:endParaRPr lang="en-US" sz="2300" b="0" i="0" u="none" strike="noStrike" cap="none">
                <a:solidFill>
                  <a:schemeClr val="tx1"/>
                </a:solidFill>
                <a:latin typeface="Arial" panose="020B0604020202020204"/>
                <a:ea typeface="Arial" panose="020B0604020202020204"/>
                <a:cs typeface="Arial" panose="020B0604020202020204"/>
                <a:sym typeface="Arial" panose="020B0604020202020204"/>
              </a:endParaRPr>
            </a:p>
          </p:txBody>
        </p:sp>
        <p:sp>
          <p:nvSpPr>
            <p:cNvPr id="144" name="Google Shape;144;p5"/>
            <p:cNvSpPr/>
            <p:nvPr/>
          </p:nvSpPr>
          <p:spPr>
            <a:xfrm>
              <a:off x="0" y="3656930"/>
              <a:ext cx="5771535" cy="538200"/>
            </a:xfrm>
            <a:prstGeom prst="roundRect">
              <a:avLst>
                <a:gd name="adj" fmla="val 16667"/>
              </a:avLst>
            </a:prstGeom>
            <a:solidFill>
              <a:schemeClr val="lt1"/>
            </a:solidFill>
            <a:ln w="25400" cap="flat" cmpd="sng">
              <a:solidFill>
                <a:srgbClr val="659C40"/>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45" name="Google Shape;145;p5"/>
            <p:cNvSpPr txBox="1"/>
            <p:nvPr/>
          </p:nvSpPr>
          <p:spPr>
            <a:xfrm>
              <a:off x="26273" y="3683203"/>
              <a:ext cx="5718989" cy="485654"/>
            </a:xfrm>
            <a:prstGeom prst="rect">
              <a:avLst/>
            </a:prstGeom>
            <a:noFill/>
            <a:ln>
              <a:noFill/>
            </a:ln>
          </p:spPr>
          <p:txBody>
            <a:bodyPr spcFirstLastPara="1" wrap="square" lIns="87625" tIns="87625" rIns="87625" bIns="87625" anchor="ctr" anchorCtr="0">
              <a:noAutofit/>
            </a:bodyPr>
            <a:p>
              <a:pPr marL="0" marR="0" lvl="0" indent="0" algn="l" rtl="0">
                <a:lnSpc>
                  <a:spcPct val="90000"/>
                </a:lnSpc>
                <a:spcBef>
                  <a:spcPts val="0"/>
                </a:spcBef>
                <a:spcAft>
                  <a:spcPts val="0"/>
                </a:spcAft>
                <a:buClr>
                  <a:srgbClr val="000000"/>
                </a:buClr>
                <a:buSzPts val="1400"/>
                <a:buFont typeface="Noto Sans Symbols"/>
                <a:buNone/>
              </a:pPr>
              <a:r>
                <a:rPr lang="en-US" sz="2300" b="0" i="0" u="none" strike="noStrike" cap="none">
                  <a:solidFill>
                    <a:schemeClr val="tx1"/>
                  </a:solidFill>
                  <a:latin typeface="Arial" panose="020B0604020202020204"/>
                  <a:ea typeface="Arial" panose="020B0604020202020204"/>
                  <a:cs typeface="Arial" panose="020B0604020202020204"/>
                  <a:sym typeface="Arial" panose="020B0604020202020204"/>
                </a:rPr>
                <a:t>Thống kê</a:t>
              </a:r>
              <a:endParaRPr lang="en-US" sz="2300" b="0" i="0" u="none" strike="noStrike" cap="none">
                <a:solidFill>
                  <a:schemeClr val="tx1"/>
                </a:solidFill>
                <a:latin typeface="Arial" panose="020B0604020202020204"/>
                <a:ea typeface="Arial" panose="020B0604020202020204"/>
                <a:cs typeface="Arial" panose="020B0604020202020204"/>
                <a:sym typeface="Arial" panose="020B0604020202020204"/>
              </a:endParaRPr>
            </a:p>
          </p:txBody>
        </p:sp>
      </p:grpSp>
      <p:grpSp>
        <p:nvGrpSpPr>
          <p:cNvPr id="148" name="Google Shape;148;p5"/>
          <p:cNvGrpSpPr/>
          <p:nvPr/>
        </p:nvGrpSpPr>
        <p:grpSpPr>
          <a:xfrm>
            <a:off x="667385" y="6050915"/>
            <a:ext cx="5771515" cy="425450"/>
            <a:chOff x="0" y="3656930"/>
            <a:chExt cx="5771535" cy="538200"/>
          </a:xfrm>
        </p:grpSpPr>
        <p:sp>
          <p:nvSpPr>
            <p:cNvPr id="149" name="Google Shape;149;p5"/>
            <p:cNvSpPr/>
            <p:nvPr/>
          </p:nvSpPr>
          <p:spPr>
            <a:xfrm>
              <a:off x="0" y="3656930"/>
              <a:ext cx="5771535" cy="538200"/>
            </a:xfrm>
            <a:prstGeom prst="roundRect">
              <a:avLst>
                <a:gd name="adj" fmla="val 16667"/>
              </a:avLst>
            </a:prstGeom>
            <a:solidFill>
              <a:schemeClr val="lt1"/>
            </a:solidFill>
            <a:ln w="25400" cap="flat" cmpd="sng">
              <a:solidFill>
                <a:srgbClr val="659C40"/>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50" name="Google Shape;150;p5"/>
            <p:cNvSpPr txBox="1"/>
            <p:nvPr/>
          </p:nvSpPr>
          <p:spPr>
            <a:xfrm>
              <a:off x="26273" y="3683203"/>
              <a:ext cx="5718989" cy="485654"/>
            </a:xfrm>
            <a:prstGeom prst="rect">
              <a:avLst/>
            </a:prstGeom>
            <a:noFill/>
            <a:ln>
              <a:noFill/>
            </a:ln>
          </p:spPr>
          <p:txBody>
            <a:bodyPr spcFirstLastPara="1" wrap="square" lIns="87625" tIns="87625" rIns="87625" bIns="87625" anchor="ctr" anchorCtr="0">
              <a:noAutofit/>
            </a:bodyPr>
            <a:p>
              <a:pPr marL="0" marR="0" lvl="0" indent="0" algn="l" rtl="0">
                <a:lnSpc>
                  <a:spcPct val="90000"/>
                </a:lnSpc>
                <a:spcBef>
                  <a:spcPts val="0"/>
                </a:spcBef>
                <a:spcAft>
                  <a:spcPts val="0"/>
                </a:spcAft>
                <a:buClr>
                  <a:srgbClr val="000000"/>
                </a:buClr>
                <a:buSzPts val="1400"/>
                <a:buFont typeface="Noto Sans Symbols"/>
                <a:buNone/>
              </a:pPr>
              <a:r>
                <a:rPr lang="en-US" sz="2300" b="0" i="0" u="none" strike="noStrike" cap="none">
                  <a:solidFill>
                    <a:schemeClr val="dk1"/>
                  </a:solidFill>
                  <a:latin typeface="Arial" panose="020B0604020202020204"/>
                  <a:ea typeface="Arial" panose="020B0604020202020204"/>
                  <a:cs typeface="Arial" panose="020B0604020202020204"/>
                  <a:sym typeface="Arial" panose="020B0604020202020204"/>
                </a:rPr>
                <a:t>Quản lý nhãn hàng</a:t>
              </a:r>
              <a:endParaRPr lang="en-US" sz="23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grpSp>
      <p:pic>
        <p:nvPicPr>
          <p:cNvPr id="5" name="Picture 4"/>
          <p:cNvPicPr>
            <a:picLocks noChangeAspect="1"/>
          </p:cNvPicPr>
          <p:nvPr/>
        </p:nvPicPr>
        <p:blipFill>
          <a:blip r:embed="rId1"/>
          <a:stretch>
            <a:fillRect/>
          </a:stretch>
        </p:blipFill>
        <p:spPr>
          <a:xfrm>
            <a:off x="6682105" y="2807970"/>
            <a:ext cx="5290820" cy="2567940"/>
          </a:xfrm>
          <a:prstGeom prst="rect">
            <a:avLst/>
          </a:prstGeom>
        </p:spPr>
      </p:pic>
      <p:sp>
        <p:nvSpPr>
          <p:cNvPr id="4" name="Text Box 3"/>
          <p:cNvSpPr txBox="1"/>
          <p:nvPr/>
        </p:nvSpPr>
        <p:spPr>
          <a:xfrm>
            <a:off x="0" y="1419860"/>
            <a:ext cx="12192000" cy="478155"/>
          </a:xfrm>
          <a:prstGeom prst="rect">
            <a:avLst/>
          </a:prstGeom>
          <a:solidFill>
            <a:schemeClr val="accent1">
              <a:lumMod val="40000"/>
              <a:lumOff val="60000"/>
            </a:schemeClr>
          </a:solidFill>
        </p:spPr>
        <p:txBody>
          <a:bodyPr wrap="square" rtlCol="0" anchor="t">
            <a:spAutoFit/>
          </a:bodyPr>
          <a:p>
            <a:pPr marL="114300" lvl="0" indent="0" algn="l" rtl="0">
              <a:lnSpc>
                <a:spcPct val="90000"/>
              </a:lnSpc>
              <a:spcBef>
                <a:spcPts val="1000"/>
              </a:spcBef>
              <a:spcAft>
                <a:spcPts val="0"/>
              </a:spcAft>
              <a:buSzPts val="1800"/>
              <a:buNone/>
            </a:pPr>
            <a:r>
              <a:rPr lang="vi-VN" altLang="en-US" sz="2800" b="1">
                <a:sym typeface="+mn-ea"/>
              </a:rPr>
              <a:t>II</a:t>
            </a:r>
            <a:r>
              <a:rPr lang="en-US" sz="2800" b="1">
                <a:sym typeface="+mn-ea"/>
              </a:rPr>
              <a:t>. </a:t>
            </a:r>
            <a:r>
              <a:rPr lang="vi-VN" altLang="en-US" sz="2800" b="1">
                <a:sym typeface="+mn-ea"/>
              </a:rPr>
              <a:t>Phân tích hệ </a:t>
            </a:r>
            <a:r>
              <a:rPr lang="vi-VN" altLang="en-US" sz="2800" b="1">
                <a:sym typeface="+mn-ea"/>
              </a:rPr>
              <a:t>thống </a:t>
            </a:r>
            <a:endParaRPr lang="vi-VN" altLang="en-US" sz="2800" b="1">
              <a:sym typeface="+mn-ea"/>
            </a:endParaRPr>
          </a:p>
        </p:txBody>
      </p:sp>
      <p:sp>
        <p:nvSpPr>
          <p:cNvPr id="2" name="Text Box 1"/>
          <p:cNvSpPr txBox="1"/>
          <p:nvPr/>
        </p:nvSpPr>
        <p:spPr>
          <a:xfrm>
            <a:off x="567055" y="1948180"/>
            <a:ext cx="5845175" cy="460375"/>
          </a:xfrm>
          <a:prstGeom prst="rect">
            <a:avLst/>
          </a:prstGeom>
          <a:noFill/>
        </p:spPr>
        <p:txBody>
          <a:bodyPr wrap="square" rtlCol="0">
            <a:spAutoFit/>
          </a:bodyPr>
          <a:p>
            <a:r>
              <a:rPr lang="vi-VN" altLang="en-US" sz="2400" b="1"/>
              <a:t>1. Các chức năng của hệ </a:t>
            </a:r>
            <a:r>
              <a:rPr lang="vi-VN" altLang="en-US" sz="2400" b="1"/>
              <a:t>thống</a:t>
            </a:r>
            <a:endParaRPr lang="vi-VN" altLang="en-US" sz="2400" b="1"/>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57" name="Google Shape;157;p6"/>
          <p:cNvPicPr preferRelativeResize="0"/>
          <p:nvPr/>
        </p:nvPicPr>
        <p:blipFill rotWithShape="1">
          <a:blip r:embed="rId1"/>
          <a:srcRect/>
          <a:stretch>
            <a:fillRect/>
          </a:stretch>
        </p:blipFill>
        <p:spPr>
          <a:xfrm>
            <a:off x="2077720" y="2534920"/>
            <a:ext cx="7598410" cy="3868420"/>
          </a:xfrm>
          <a:prstGeom prst="rect">
            <a:avLst/>
          </a:prstGeom>
          <a:noFill/>
          <a:ln>
            <a:noFill/>
          </a:ln>
        </p:spPr>
      </p:pic>
      <p:sp>
        <p:nvSpPr>
          <p:cNvPr id="4" name="Text Box 3"/>
          <p:cNvSpPr txBox="1"/>
          <p:nvPr/>
        </p:nvSpPr>
        <p:spPr>
          <a:xfrm>
            <a:off x="0" y="1419860"/>
            <a:ext cx="12192000" cy="478155"/>
          </a:xfrm>
          <a:prstGeom prst="rect">
            <a:avLst/>
          </a:prstGeom>
          <a:solidFill>
            <a:schemeClr val="accent1">
              <a:lumMod val="40000"/>
              <a:lumOff val="60000"/>
            </a:schemeClr>
          </a:solidFill>
        </p:spPr>
        <p:txBody>
          <a:bodyPr wrap="square" rtlCol="0" anchor="t">
            <a:spAutoFit/>
          </a:bodyPr>
          <a:p>
            <a:pPr marL="114300" lvl="0" indent="0" algn="l" rtl="0">
              <a:lnSpc>
                <a:spcPct val="90000"/>
              </a:lnSpc>
              <a:spcBef>
                <a:spcPts val="1000"/>
              </a:spcBef>
              <a:spcAft>
                <a:spcPts val="0"/>
              </a:spcAft>
              <a:buSzPts val="1800"/>
              <a:buNone/>
            </a:pPr>
            <a:r>
              <a:rPr lang="vi-VN" altLang="en-US" sz="2800" b="1">
                <a:sym typeface="+mn-ea"/>
              </a:rPr>
              <a:t>II</a:t>
            </a:r>
            <a:r>
              <a:rPr lang="en-US" sz="2800" b="1">
                <a:sym typeface="+mn-ea"/>
              </a:rPr>
              <a:t>. </a:t>
            </a:r>
            <a:r>
              <a:rPr lang="vi-VN" altLang="en-US" sz="2800" b="1">
                <a:sym typeface="+mn-ea"/>
              </a:rPr>
              <a:t>Phân tích hệ </a:t>
            </a:r>
            <a:r>
              <a:rPr lang="vi-VN" altLang="en-US" sz="2800" b="1">
                <a:sym typeface="+mn-ea"/>
              </a:rPr>
              <a:t>thống </a:t>
            </a:r>
            <a:endParaRPr lang="vi-VN" altLang="en-US" sz="2800" b="1">
              <a:sym typeface="+mn-ea"/>
            </a:endParaRPr>
          </a:p>
        </p:txBody>
      </p:sp>
      <p:sp>
        <p:nvSpPr>
          <p:cNvPr id="163" name="Google Shape;163;p7"/>
          <p:cNvSpPr txBox="1"/>
          <p:nvPr/>
        </p:nvSpPr>
        <p:spPr>
          <a:xfrm>
            <a:off x="303530" y="2044065"/>
            <a:ext cx="3910965" cy="397510"/>
          </a:xfrm>
          <a:prstGeom prst="rect">
            <a:avLst/>
          </a:prstGeom>
          <a:noFill/>
          <a:ln>
            <a:noFill/>
          </a:ln>
        </p:spPr>
        <p:txBody>
          <a:bodyPr spcFirstLastPara="1" wrap="square" lIns="91425" tIns="45700" rIns="91425" bIns="45700" anchor="t" anchorCtr="0">
            <a:spAutoFit/>
          </a:bodyPr>
          <a:p>
            <a:pPr marL="0" marR="0" lvl="0" indent="0" algn="l" rtl="0">
              <a:lnSpc>
                <a:spcPct val="100000"/>
              </a:lnSpc>
              <a:spcBef>
                <a:spcPts val="0"/>
              </a:spcBef>
              <a:spcAft>
                <a:spcPts val="0"/>
              </a:spcAft>
              <a:buNone/>
            </a:pPr>
            <a:r>
              <a:rPr lang="vi-VN" altLang="en-US" sz="2000" b="1">
                <a:latin typeface="Arial" panose="020B0604020202020204" pitchFamily="34" charset="0"/>
                <a:cs typeface="Arial" panose="020B0604020202020204" pitchFamily="34" charset="0"/>
                <a:sym typeface="+mn-ea"/>
              </a:rPr>
              <a:t>1. </a:t>
            </a:r>
            <a:r>
              <a:rPr lang="vi-VN" altLang="en-US" sz="2000" b="1" i="0" u="none" strike="noStrike" cap="none">
                <a:solidFill>
                  <a:srgbClr val="000000"/>
                </a:solidFill>
                <a:latin typeface="Arial" panose="020B0604020202020204" pitchFamily="34" charset="0"/>
                <a:ea typeface="Times New Roman" panose="02020603050405020304"/>
                <a:cs typeface="Arial" panose="020B0604020202020204" pitchFamily="34" charset="0"/>
                <a:sym typeface="Times New Roman" panose="02020603050405020304"/>
              </a:rPr>
              <a:t>Sơ Đồ Use case tổng quan</a:t>
            </a:r>
            <a:endParaRPr lang="vi-VN" altLang="en-US" sz="2000" b="1" i="0" u="none" strike="noStrike" cap="none">
              <a:solidFill>
                <a:srgbClr val="000000"/>
              </a:solidFill>
              <a:latin typeface="Arial" panose="020B0604020202020204" pitchFamily="34" charset="0"/>
              <a:ea typeface="Times New Roman" panose="02020603050405020304"/>
              <a:cs typeface="Arial" panose="020B0604020202020204" pitchFamily="34" charset="0"/>
              <a:sym typeface="Times New Roman" panose="02020603050405020304"/>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163"/>
                                        </p:tgtEl>
                                        <p:attrNameLst>
                                          <p:attrName>style.visibility</p:attrName>
                                        </p:attrNameLst>
                                      </p:cBhvr>
                                      <p:to>
                                        <p:strVal val="visible"/>
                                      </p:to>
                                    </p:set>
                                    <p:animEffect transition="in" filter="fade">
                                      <p:cBhvr>
                                        <p:cTn id="11" dur="250"/>
                                        <p:tgtEl>
                                          <p:spTgt spid="16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62" name="Google Shape;162;p7" descr="Graphical user interface, diagram&#10;&#10;Description automatically generated"/>
          <p:cNvPicPr preferRelativeResize="0"/>
          <p:nvPr/>
        </p:nvPicPr>
        <p:blipFill rotWithShape="1">
          <a:blip r:embed="rId1"/>
          <a:srcRect/>
          <a:stretch>
            <a:fillRect/>
          </a:stretch>
        </p:blipFill>
        <p:spPr>
          <a:xfrm>
            <a:off x="1540510" y="2441575"/>
            <a:ext cx="8586470" cy="3737610"/>
          </a:xfrm>
          <a:prstGeom prst="rect">
            <a:avLst/>
          </a:prstGeom>
          <a:noFill/>
          <a:ln>
            <a:noFill/>
          </a:ln>
        </p:spPr>
      </p:pic>
      <p:sp>
        <p:nvSpPr>
          <p:cNvPr id="4" name="Text Box 3"/>
          <p:cNvSpPr txBox="1"/>
          <p:nvPr/>
        </p:nvSpPr>
        <p:spPr>
          <a:xfrm>
            <a:off x="0" y="1419860"/>
            <a:ext cx="12192000" cy="478155"/>
          </a:xfrm>
          <a:prstGeom prst="rect">
            <a:avLst/>
          </a:prstGeom>
          <a:solidFill>
            <a:schemeClr val="accent1">
              <a:lumMod val="40000"/>
              <a:lumOff val="60000"/>
            </a:schemeClr>
          </a:solidFill>
        </p:spPr>
        <p:txBody>
          <a:bodyPr wrap="square" rtlCol="0" anchor="t">
            <a:spAutoFit/>
          </a:bodyPr>
          <a:p>
            <a:pPr marL="114300" lvl="0" indent="0" algn="l" rtl="0">
              <a:lnSpc>
                <a:spcPct val="90000"/>
              </a:lnSpc>
              <a:spcBef>
                <a:spcPts val="1000"/>
              </a:spcBef>
              <a:spcAft>
                <a:spcPts val="0"/>
              </a:spcAft>
              <a:buSzPts val="1800"/>
              <a:buNone/>
            </a:pPr>
            <a:r>
              <a:rPr lang="vi-VN" altLang="en-US" sz="2800" b="1">
                <a:sym typeface="+mn-ea"/>
              </a:rPr>
              <a:t>II</a:t>
            </a:r>
            <a:r>
              <a:rPr lang="en-US" sz="2800" b="1">
                <a:sym typeface="+mn-ea"/>
              </a:rPr>
              <a:t>. </a:t>
            </a:r>
            <a:r>
              <a:rPr lang="vi-VN" altLang="en-US" sz="2800" b="1">
                <a:sym typeface="+mn-ea"/>
              </a:rPr>
              <a:t>Phân tích hệ </a:t>
            </a:r>
            <a:r>
              <a:rPr lang="vi-VN" altLang="en-US" sz="2800" b="1">
                <a:sym typeface="+mn-ea"/>
              </a:rPr>
              <a:t>thống </a:t>
            </a:r>
            <a:endParaRPr lang="vi-VN" altLang="en-US" sz="2800" b="1">
              <a:sym typeface="+mn-ea"/>
            </a:endParaRPr>
          </a:p>
        </p:txBody>
      </p:sp>
      <p:sp>
        <p:nvSpPr>
          <p:cNvPr id="2" name="Google Shape;163;p7"/>
          <p:cNvSpPr txBox="1"/>
          <p:nvPr/>
        </p:nvSpPr>
        <p:spPr>
          <a:xfrm>
            <a:off x="303530" y="2044065"/>
            <a:ext cx="3910965" cy="397510"/>
          </a:xfrm>
          <a:prstGeom prst="rect">
            <a:avLst/>
          </a:prstGeom>
          <a:noFill/>
          <a:ln>
            <a:noFill/>
          </a:ln>
        </p:spPr>
        <p:txBody>
          <a:bodyPr spcFirstLastPara="1" wrap="square" lIns="91425" tIns="45700" rIns="91425" bIns="45700" anchor="t" anchorCtr="0">
            <a:spAutoFit/>
          </a:bodyPr>
          <a:p>
            <a:pPr marL="0" marR="0" lvl="0" indent="0" algn="l" rtl="0">
              <a:lnSpc>
                <a:spcPct val="100000"/>
              </a:lnSpc>
              <a:spcBef>
                <a:spcPts val="0"/>
              </a:spcBef>
              <a:spcAft>
                <a:spcPts val="0"/>
              </a:spcAft>
              <a:buNone/>
            </a:pPr>
            <a:r>
              <a:rPr lang="vi-VN" altLang="en-US" sz="2000" b="1">
                <a:latin typeface="Arial" panose="020B0604020202020204" pitchFamily="34" charset="0"/>
                <a:cs typeface="Arial" panose="020B0604020202020204" pitchFamily="34" charset="0"/>
                <a:sym typeface="+mn-ea"/>
              </a:rPr>
              <a:t>3. </a:t>
            </a:r>
            <a:r>
              <a:rPr lang="vi-VN" altLang="en-US" sz="2000" b="1" i="0" u="none" strike="noStrike" cap="none">
                <a:solidFill>
                  <a:srgbClr val="000000"/>
                </a:solidFill>
                <a:latin typeface="Arial" panose="020B0604020202020204" pitchFamily="34" charset="0"/>
                <a:ea typeface="Times New Roman" panose="02020603050405020304"/>
                <a:cs typeface="Arial" panose="020B0604020202020204" pitchFamily="34" charset="0"/>
                <a:sym typeface="Times New Roman" panose="02020603050405020304"/>
              </a:rPr>
              <a:t>Database </a:t>
            </a:r>
            <a:r>
              <a:rPr lang="vi-VN" altLang="en-US" sz="2000" b="1" i="0" u="none" strike="noStrike" cap="none">
                <a:solidFill>
                  <a:srgbClr val="000000"/>
                </a:solidFill>
                <a:latin typeface="Arial" panose="020B0604020202020204" pitchFamily="34" charset="0"/>
                <a:ea typeface="Times New Roman" panose="02020603050405020304"/>
                <a:cs typeface="Arial" panose="020B0604020202020204" pitchFamily="34" charset="0"/>
                <a:sym typeface="Times New Roman" panose="02020603050405020304"/>
              </a:rPr>
              <a:t>diagram</a:t>
            </a:r>
            <a:endParaRPr lang="vi-VN" altLang="en-US" sz="2000" b="1" i="0" u="none" strike="noStrike" cap="none">
              <a:solidFill>
                <a:srgbClr val="000000"/>
              </a:solidFill>
              <a:latin typeface="Arial" panose="020B0604020202020204" pitchFamily="34" charset="0"/>
              <a:ea typeface="Times New Roman" panose="02020603050405020304"/>
              <a:cs typeface="Arial" panose="020B0604020202020204" pitchFamily="34" charset="0"/>
              <a:sym typeface="Times New Roman" panose="02020603050405020304"/>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2"/>
                                        </p:tgtEl>
                                        <p:attrNameLst>
                                          <p:attrName>style.visibility</p:attrName>
                                        </p:attrNameLst>
                                      </p:cBhvr>
                                      <p:to>
                                        <p:strVal val="visible"/>
                                      </p:to>
                                    </p:set>
                                    <p:animEffect transition="in" filter="fade">
                                      <p:cBhvr>
                                        <p:cTn id="7" dur="500"/>
                                        <p:tgtEl>
                                          <p:spTgt spid="16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250"/>
                                        <p:tgtEl>
                                          <p:spTgt spid="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1" name="Google Shape;171;p8"/>
          <p:cNvSpPr txBox="1"/>
          <p:nvPr/>
        </p:nvSpPr>
        <p:spPr>
          <a:xfrm>
            <a:off x="190500" y="2633345"/>
            <a:ext cx="11746865" cy="3475355"/>
          </a:xfrm>
          <a:prstGeom prst="rect">
            <a:avLst/>
          </a:prstGeom>
          <a:solidFill>
            <a:schemeClr val="accent1">
              <a:lumMod val="60000"/>
              <a:lumOff val="40000"/>
            </a:schemeClr>
          </a:solidFill>
          <a:ln>
            <a:noFill/>
          </a:ln>
        </p:spPr>
        <p:txBody>
          <a:bodyPr spcFirstLastPara="1" wrap="square" lIns="91425" tIns="45700" rIns="91425" bIns="45700" anchor="t" anchorCtr="0">
            <a:spAutoFit/>
          </a:bodyPr>
          <a:p>
            <a:pPr marL="342900" marR="0" lvl="0" indent="-342900" algn="l" rtl="0">
              <a:lnSpc>
                <a:spcPct val="100000"/>
              </a:lnSpc>
              <a:spcBef>
                <a:spcPts val="0"/>
              </a:spcBef>
              <a:spcAft>
                <a:spcPts val="0"/>
              </a:spcAft>
              <a:buClr>
                <a:srgbClr val="000000"/>
              </a:buClr>
              <a:buSzPts val="2400"/>
              <a:buFont typeface="Wingdings" panose="05000000000000000000" charset="0"/>
              <a:buChar char="ü"/>
            </a:pPr>
            <a:r>
              <a:rPr lang="en-US" altLang="en-US" sz="2000" b="1"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Đă</a:t>
            </a:r>
            <a:r>
              <a:rPr lang="en-US" altLang="en-US" sz="2000" b="1"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ng nhập / </a:t>
            </a:r>
            <a:r>
              <a:rPr lang="en-US" altLang="en-US" sz="2000" b="1"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Đă</a:t>
            </a:r>
            <a:r>
              <a:rPr lang="en-US" altLang="en-US" sz="2000" b="1"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ng k</a:t>
            </a:r>
            <a:r>
              <a:rPr lang="en-US" altLang="en-US" sz="2000" b="1"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ý</a:t>
            </a:r>
            <a:r>
              <a:rPr lang="en-US" altLang="en-US" sz="2000" b="1"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 </a:t>
            </a:r>
            <a:r>
              <a:rPr lang="en-US" altLang="en-US" sz="20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Cho phép ng</a:t>
            </a:r>
            <a:r>
              <a:rPr lang="en-US" altLang="en-US" sz="20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ư</a:t>
            </a:r>
            <a:r>
              <a:rPr lang="en-US" altLang="en-US" sz="20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ời dùng tạo tài khoản và </a:t>
            </a:r>
            <a:r>
              <a:rPr lang="en-US" altLang="en-US" sz="20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đă</a:t>
            </a:r>
            <a:r>
              <a:rPr lang="en-US" altLang="en-US" sz="20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ng nhập </a:t>
            </a:r>
            <a:r>
              <a:rPr lang="en-US" altLang="en-US" sz="20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đ</a:t>
            </a:r>
            <a:r>
              <a:rPr lang="en-US" altLang="en-US" sz="20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ể sử dụng các tính n</a:t>
            </a:r>
            <a:r>
              <a:rPr lang="en-US" altLang="en-US" sz="20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ă</a:t>
            </a:r>
            <a:r>
              <a:rPr lang="en-US" altLang="en-US" sz="20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ng của hệ thống.</a:t>
            </a:r>
            <a:endParaRPr lang="en-US" altLang="en-US" sz="20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342900" marR="0" lvl="0" indent="-342900" algn="l" rtl="0">
              <a:lnSpc>
                <a:spcPct val="100000"/>
              </a:lnSpc>
              <a:spcBef>
                <a:spcPts val="0"/>
              </a:spcBef>
              <a:spcAft>
                <a:spcPts val="0"/>
              </a:spcAft>
              <a:buClr>
                <a:srgbClr val="000000"/>
              </a:buClr>
              <a:buSzPts val="2400"/>
              <a:buFont typeface="Wingdings" panose="05000000000000000000" charset="0"/>
              <a:buChar char="ü"/>
            </a:pPr>
            <a:r>
              <a:rPr lang="en-US" altLang="en-US" sz="2000" b="1"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Mua hàng, tìm kiếm sản phẩm: </a:t>
            </a:r>
            <a:r>
              <a:rPr lang="en-US" altLang="en-US" sz="20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Cung cấp chức n</a:t>
            </a:r>
            <a:r>
              <a:rPr lang="en-US" altLang="en-US" sz="20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ă</a:t>
            </a:r>
            <a:r>
              <a:rPr lang="en-US" altLang="en-US" sz="20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ng tìm kiếm, xem chi tiết và </a:t>
            </a:r>
            <a:r>
              <a:rPr lang="en-US" altLang="en-US" sz="20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đ</a:t>
            </a:r>
            <a:r>
              <a:rPr lang="en-US" altLang="en-US" sz="20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ặt mua sản phẩm trực tuyến.</a:t>
            </a:r>
            <a:endParaRPr lang="en-US" altLang="en-US" sz="20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342900" marR="0" lvl="0" indent="-342900" algn="l" rtl="0">
              <a:lnSpc>
                <a:spcPct val="100000"/>
              </a:lnSpc>
              <a:spcBef>
                <a:spcPts val="0"/>
              </a:spcBef>
              <a:spcAft>
                <a:spcPts val="0"/>
              </a:spcAft>
              <a:buClr>
                <a:srgbClr val="000000"/>
              </a:buClr>
              <a:buSzPts val="2400"/>
              <a:buFont typeface="Wingdings" panose="05000000000000000000" charset="0"/>
              <a:buChar char="ü"/>
            </a:pPr>
            <a:r>
              <a:rPr lang="en-US" altLang="en-US" sz="2000" b="1"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Quản l</a:t>
            </a:r>
            <a:r>
              <a:rPr lang="en-US" altLang="en-US" sz="2000" b="1"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ý</a:t>
            </a:r>
            <a:r>
              <a:rPr lang="en-US" altLang="en-US" sz="2000" b="1"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 tài khoản:</a:t>
            </a:r>
            <a:r>
              <a:rPr lang="en-US" altLang="en-US" sz="20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 Cho phép ng</a:t>
            </a:r>
            <a:r>
              <a:rPr lang="en-US" altLang="en-US" sz="20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ư</a:t>
            </a:r>
            <a:r>
              <a:rPr lang="en-US" altLang="en-US" sz="20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ời dùng chỉnh sửa thông tin cá nhân, mật khẩu và quản l</a:t>
            </a:r>
            <a:r>
              <a:rPr lang="en-US" altLang="en-US" sz="20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ý</a:t>
            </a:r>
            <a:r>
              <a:rPr lang="en-US" altLang="en-US" sz="20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 hồ sơ.</a:t>
            </a:r>
            <a:endParaRPr lang="en-US" altLang="en-US" sz="20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342900" marR="0" lvl="0" indent="-342900" algn="l" rtl="0">
              <a:lnSpc>
                <a:spcPct val="100000"/>
              </a:lnSpc>
              <a:spcBef>
                <a:spcPts val="0"/>
              </a:spcBef>
              <a:spcAft>
                <a:spcPts val="0"/>
              </a:spcAft>
              <a:buClr>
                <a:srgbClr val="000000"/>
              </a:buClr>
              <a:buSzPts val="2400"/>
              <a:buFont typeface="Wingdings" panose="05000000000000000000" charset="0"/>
              <a:buChar char="ü"/>
            </a:pPr>
            <a:r>
              <a:rPr lang="en-US" altLang="en-US" sz="2000" b="1"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Quản l</a:t>
            </a:r>
            <a:r>
              <a:rPr lang="en-US" altLang="en-US" sz="2000" b="1"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ý</a:t>
            </a:r>
            <a:r>
              <a:rPr lang="en-US" altLang="en-US" sz="2000" b="1"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 </a:t>
            </a:r>
            <a:r>
              <a:rPr lang="en-US" altLang="en-US" sz="2000" b="1"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đ</a:t>
            </a:r>
            <a:r>
              <a:rPr lang="en-US" altLang="en-US" sz="2000" b="1"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ơn hàng: </a:t>
            </a:r>
            <a:r>
              <a:rPr lang="en-US" altLang="en-US" sz="20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Theo d</a:t>
            </a:r>
            <a:r>
              <a:rPr lang="en-US" altLang="en-US" sz="20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õ</a:t>
            </a:r>
            <a:r>
              <a:rPr lang="en-US" altLang="en-US" sz="20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i, cập nhật trạng thái và xử l</a:t>
            </a:r>
            <a:r>
              <a:rPr lang="en-US" altLang="en-US" sz="20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ý</a:t>
            </a:r>
            <a:r>
              <a:rPr lang="en-US" altLang="en-US" sz="20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 </a:t>
            </a:r>
            <a:r>
              <a:rPr lang="en-US" altLang="en-US" sz="20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đ</a:t>
            </a:r>
            <a:r>
              <a:rPr lang="en-US" altLang="en-US" sz="20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ơn hàng của khách hàng.</a:t>
            </a:r>
            <a:endParaRPr lang="en-US" altLang="en-US" sz="20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342900" marR="0" lvl="0" indent="-342900" algn="l" rtl="0">
              <a:lnSpc>
                <a:spcPct val="100000"/>
              </a:lnSpc>
              <a:spcBef>
                <a:spcPts val="0"/>
              </a:spcBef>
              <a:spcAft>
                <a:spcPts val="0"/>
              </a:spcAft>
              <a:buClr>
                <a:srgbClr val="000000"/>
              </a:buClr>
              <a:buSzPts val="2400"/>
              <a:buFont typeface="Wingdings" panose="05000000000000000000" charset="0"/>
              <a:buChar char="ü"/>
            </a:pPr>
            <a:r>
              <a:rPr lang="en-US" altLang="en-US" sz="2000" b="1"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Quản l</a:t>
            </a:r>
            <a:r>
              <a:rPr lang="en-US" altLang="en-US" sz="2000" b="1"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ý</a:t>
            </a:r>
            <a:r>
              <a:rPr lang="en-US" altLang="en-US" sz="2000" b="1"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 sản phẩm: </a:t>
            </a:r>
            <a:r>
              <a:rPr lang="en-US" altLang="en-US" sz="20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Thêm, sửa, xóa và cập nhật thông tin chi tiết về các sản phẩm trong cửa hàng.</a:t>
            </a:r>
            <a:endParaRPr lang="en-US" altLang="en-US" sz="20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342900" marR="0" lvl="0" indent="-342900" algn="l" rtl="0">
              <a:lnSpc>
                <a:spcPct val="100000"/>
              </a:lnSpc>
              <a:spcBef>
                <a:spcPts val="0"/>
              </a:spcBef>
              <a:spcAft>
                <a:spcPts val="0"/>
              </a:spcAft>
              <a:buClr>
                <a:srgbClr val="000000"/>
              </a:buClr>
              <a:buSzPts val="2400"/>
              <a:buFont typeface="Wingdings" panose="05000000000000000000" charset="0"/>
              <a:buChar char="ü"/>
            </a:pPr>
            <a:r>
              <a:rPr lang="en-US" altLang="en-US" sz="2000" b="1"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Quản l</a:t>
            </a:r>
            <a:r>
              <a:rPr lang="en-US" altLang="en-US" sz="2000" b="1"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ý</a:t>
            </a:r>
            <a:r>
              <a:rPr lang="en-US" altLang="en-US" sz="2000" b="1"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 danh mục:</a:t>
            </a:r>
            <a:r>
              <a:rPr lang="en-US" altLang="en-US" sz="20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 Phân loại và quản l</a:t>
            </a:r>
            <a:r>
              <a:rPr lang="en-US" altLang="en-US" sz="20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ý</a:t>
            </a:r>
            <a:r>
              <a:rPr lang="en-US" altLang="en-US" sz="20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 danh mục các sản phẩm </a:t>
            </a:r>
            <a:r>
              <a:rPr lang="en-US" altLang="en-US" sz="20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đ</a:t>
            </a:r>
            <a:r>
              <a:rPr lang="en-US" altLang="en-US" sz="20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ể thuận tiện cho việc tìm kiếm và mua sắm.</a:t>
            </a:r>
            <a:endParaRPr lang="en-US" altLang="en-US" sz="20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342900" marR="0" lvl="0" indent="-342900" algn="l" rtl="0">
              <a:lnSpc>
                <a:spcPct val="100000"/>
              </a:lnSpc>
              <a:spcBef>
                <a:spcPts val="0"/>
              </a:spcBef>
              <a:spcAft>
                <a:spcPts val="0"/>
              </a:spcAft>
              <a:buClr>
                <a:srgbClr val="000000"/>
              </a:buClr>
              <a:buSzPts val="2400"/>
              <a:buFont typeface="Wingdings" panose="05000000000000000000" charset="0"/>
              <a:buChar char="ü"/>
            </a:pPr>
            <a:r>
              <a:rPr lang="en-US" altLang="en-US" sz="2000" b="1"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Quản l</a:t>
            </a:r>
            <a:r>
              <a:rPr lang="en-US" altLang="en-US" sz="2000" b="1"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ý</a:t>
            </a:r>
            <a:r>
              <a:rPr lang="en-US" altLang="en-US" sz="2000" b="1"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 nhãn hàng: </a:t>
            </a:r>
            <a:r>
              <a:rPr lang="en-US" altLang="en-US" sz="20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Quản l</a:t>
            </a:r>
            <a:r>
              <a:rPr lang="en-US" altLang="en-US" sz="20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ý</a:t>
            </a:r>
            <a:r>
              <a:rPr lang="en-US" altLang="en-US" sz="20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 thông tin về các th</a:t>
            </a:r>
            <a:r>
              <a:rPr lang="en-US" altLang="en-US" sz="20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ư</a:t>
            </a:r>
            <a:r>
              <a:rPr lang="en-US" altLang="en-US" sz="20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ơng hiệu, nhãn hàng </a:t>
            </a:r>
            <a:r>
              <a:rPr lang="en-US" altLang="en-US" sz="20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đư</a:t>
            </a:r>
            <a:r>
              <a:rPr lang="en-US" altLang="en-US" sz="20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ợc cung cấp trên hệ thống.</a:t>
            </a:r>
            <a:endParaRPr lang="en-US" altLang="en-US" sz="20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342900" marR="0" lvl="0" indent="-342900" algn="l" rtl="0">
              <a:lnSpc>
                <a:spcPct val="100000"/>
              </a:lnSpc>
              <a:spcBef>
                <a:spcPts val="0"/>
              </a:spcBef>
              <a:spcAft>
                <a:spcPts val="0"/>
              </a:spcAft>
              <a:buClr>
                <a:srgbClr val="000000"/>
              </a:buClr>
              <a:buSzPts val="2400"/>
              <a:buFont typeface="Wingdings" panose="05000000000000000000" charset="0"/>
              <a:buChar char="ü"/>
            </a:pPr>
            <a:r>
              <a:rPr lang="en-US" altLang="en-US" sz="2000" b="1"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Thống kê: </a:t>
            </a:r>
            <a:r>
              <a:rPr lang="en-US" altLang="en-US" sz="20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Báo cáo doanh thu, số l</a:t>
            </a:r>
            <a:r>
              <a:rPr lang="en-US" altLang="en-US" sz="20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ư</a:t>
            </a:r>
            <a:r>
              <a:rPr lang="en-US" altLang="en-US" sz="20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ợng </a:t>
            </a:r>
            <a:r>
              <a:rPr lang="en-US" altLang="en-US" sz="20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đ</a:t>
            </a:r>
            <a:r>
              <a:rPr lang="en-US" altLang="en-US" sz="20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ơn hàng, l</a:t>
            </a:r>
            <a:r>
              <a:rPr lang="en-US" altLang="en-US" sz="20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ư</a:t>
            </a:r>
            <a:r>
              <a:rPr lang="en-US" altLang="en-US" sz="20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ợt truy cập và các chỉ số khác giúp </a:t>
            </a:r>
            <a:r>
              <a:rPr lang="en-US" altLang="en-US" sz="20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đ</a:t>
            </a:r>
            <a:r>
              <a:rPr lang="en-US" altLang="en-US" sz="20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ánh giá hiệu quả kinh doanh.</a:t>
            </a:r>
            <a:endParaRPr lang="en-US" altLang="en-US" sz="20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4" name="Text Box 3"/>
          <p:cNvSpPr txBox="1"/>
          <p:nvPr/>
        </p:nvSpPr>
        <p:spPr>
          <a:xfrm>
            <a:off x="0" y="1419860"/>
            <a:ext cx="12192000" cy="478155"/>
          </a:xfrm>
          <a:prstGeom prst="rect">
            <a:avLst/>
          </a:prstGeom>
          <a:solidFill>
            <a:schemeClr val="accent1">
              <a:lumMod val="40000"/>
              <a:lumOff val="60000"/>
            </a:schemeClr>
          </a:solidFill>
        </p:spPr>
        <p:txBody>
          <a:bodyPr wrap="square" rtlCol="0" anchor="t">
            <a:spAutoFit/>
          </a:bodyPr>
          <a:p>
            <a:pPr marL="114300" lvl="0" indent="0" algn="l" rtl="0">
              <a:lnSpc>
                <a:spcPct val="90000"/>
              </a:lnSpc>
              <a:spcBef>
                <a:spcPts val="1000"/>
              </a:spcBef>
              <a:spcAft>
                <a:spcPts val="0"/>
              </a:spcAft>
              <a:buSzPts val="1800"/>
              <a:buNone/>
            </a:pPr>
            <a:r>
              <a:rPr lang="vi-VN" altLang="en-US" sz="2800" b="1">
                <a:sym typeface="+mn-ea"/>
              </a:rPr>
              <a:t>III. Cài đặt hệ thống</a:t>
            </a:r>
            <a:r>
              <a:rPr lang="vi-VN" altLang="en-US" sz="2800" b="1" u="heavy">
                <a:sym typeface="+mn-ea"/>
              </a:rPr>
              <a:t> </a:t>
            </a:r>
            <a:endParaRPr lang="vi-VN" altLang="en-US" sz="2800" b="1">
              <a:sym typeface="+mn-ea"/>
            </a:endParaRPr>
          </a:p>
        </p:txBody>
      </p:sp>
      <p:sp>
        <p:nvSpPr>
          <p:cNvPr id="163" name="Google Shape;163;p7"/>
          <p:cNvSpPr txBox="1"/>
          <p:nvPr/>
        </p:nvSpPr>
        <p:spPr>
          <a:xfrm>
            <a:off x="303530" y="2044065"/>
            <a:ext cx="3910965" cy="397510"/>
          </a:xfrm>
          <a:prstGeom prst="rect">
            <a:avLst/>
          </a:prstGeom>
          <a:noFill/>
          <a:ln>
            <a:noFill/>
          </a:ln>
        </p:spPr>
        <p:txBody>
          <a:bodyPr spcFirstLastPara="1" wrap="square" lIns="91425" tIns="45700" rIns="91425" bIns="45700" anchor="t" anchorCtr="0">
            <a:spAutoFit/>
          </a:bodyPr>
          <a:p>
            <a:pPr marL="0" marR="0" lvl="0" indent="0" algn="l" rtl="0">
              <a:lnSpc>
                <a:spcPct val="100000"/>
              </a:lnSpc>
              <a:spcBef>
                <a:spcPts val="0"/>
              </a:spcBef>
              <a:spcAft>
                <a:spcPts val="0"/>
              </a:spcAft>
              <a:buNone/>
            </a:pPr>
            <a:r>
              <a:rPr lang="vi-VN" altLang="en-US" sz="2000" b="1">
                <a:latin typeface="Arial" panose="020B0604020202020204" pitchFamily="34" charset="0"/>
                <a:cs typeface="Arial" panose="020B0604020202020204" pitchFamily="34" charset="0"/>
                <a:sym typeface="+mn-ea"/>
              </a:rPr>
              <a:t>1. </a:t>
            </a:r>
            <a:r>
              <a:rPr lang="vi-VN" altLang="en-US" sz="2000" b="1" i="0" u="none" strike="noStrike" cap="none">
                <a:solidFill>
                  <a:srgbClr val="000000"/>
                </a:solidFill>
                <a:latin typeface="Arial" panose="020B0604020202020204" pitchFamily="34" charset="0"/>
                <a:ea typeface="Times New Roman" panose="02020603050405020304"/>
                <a:cs typeface="Arial" panose="020B0604020202020204" pitchFamily="34" charset="0"/>
                <a:sym typeface="Times New Roman" panose="02020603050405020304"/>
              </a:rPr>
              <a:t>Các chức năng cài </a:t>
            </a:r>
            <a:r>
              <a:rPr lang="vi-VN" altLang="en-US" sz="2000" b="1" i="0" u="none" strike="noStrike" cap="none">
                <a:solidFill>
                  <a:srgbClr val="000000"/>
                </a:solidFill>
                <a:latin typeface="Arial" panose="020B0604020202020204" pitchFamily="34" charset="0"/>
                <a:ea typeface="Times New Roman" panose="02020603050405020304"/>
                <a:cs typeface="Arial" panose="020B0604020202020204" pitchFamily="34" charset="0"/>
                <a:sym typeface="Times New Roman" panose="02020603050405020304"/>
              </a:rPr>
              <a:t>đặt</a:t>
            </a:r>
            <a:endParaRPr lang="vi-VN" altLang="en-US" sz="2000" b="1" i="0" u="none" strike="noStrike" cap="none">
              <a:solidFill>
                <a:srgbClr val="000000"/>
              </a:solidFill>
              <a:latin typeface="Arial" panose="020B0604020202020204" pitchFamily="34" charset="0"/>
              <a:ea typeface="Times New Roman" panose="02020603050405020304"/>
              <a:cs typeface="Arial" panose="020B0604020202020204" pitchFamily="34" charset="0"/>
              <a:sym typeface="Times New Roman" panose="02020603050405020304"/>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1"/>
                                        </p:tgtEl>
                                        <p:attrNameLst>
                                          <p:attrName>style.visibility</p:attrName>
                                        </p:attrNameLst>
                                      </p:cBhvr>
                                      <p:to>
                                        <p:strVal val="visible"/>
                                      </p:to>
                                    </p:set>
                                    <p:animEffect transition="in" filter="fade">
                                      <p:cBhvr>
                                        <p:cTn id="7" dur="1000"/>
                                        <p:tgtEl>
                                          <p:spTgt spid="17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63"/>
                                        </p:tgtEl>
                                        <p:attrNameLst>
                                          <p:attrName>style.visibility</p:attrName>
                                        </p:attrNameLst>
                                      </p:cBhvr>
                                      <p:to>
                                        <p:strVal val="visible"/>
                                      </p:to>
                                    </p:set>
                                    <p:animEffect transition="in" filter="fade">
                                      <p:cBhvr>
                                        <p:cTn id="12" dur="250"/>
                                        <p:tgtEl>
                                          <p:spTgt spid="16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0" y="1419860"/>
            <a:ext cx="12192000" cy="478155"/>
          </a:xfrm>
          <a:prstGeom prst="rect">
            <a:avLst/>
          </a:prstGeom>
          <a:solidFill>
            <a:schemeClr val="accent1">
              <a:lumMod val="40000"/>
              <a:lumOff val="60000"/>
            </a:schemeClr>
          </a:solidFill>
        </p:spPr>
        <p:txBody>
          <a:bodyPr wrap="square" rtlCol="0" anchor="t">
            <a:spAutoFit/>
          </a:bodyPr>
          <a:p>
            <a:pPr marL="114300" lvl="0" indent="0" algn="l" rtl="0">
              <a:lnSpc>
                <a:spcPct val="90000"/>
              </a:lnSpc>
              <a:spcBef>
                <a:spcPts val="1000"/>
              </a:spcBef>
              <a:spcAft>
                <a:spcPts val="0"/>
              </a:spcAft>
              <a:buSzPts val="1800"/>
              <a:buNone/>
            </a:pPr>
            <a:r>
              <a:rPr lang="vi-VN" altLang="en-US" sz="2800" b="1">
                <a:sym typeface="+mn-ea"/>
              </a:rPr>
              <a:t>III. Cài đặt hệ thống</a:t>
            </a:r>
            <a:r>
              <a:rPr lang="vi-VN" altLang="en-US" sz="2800" b="1" u="heavy">
                <a:sym typeface="+mn-ea"/>
              </a:rPr>
              <a:t> </a:t>
            </a:r>
            <a:endParaRPr lang="vi-VN" altLang="en-US" sz="2800" b="1">
              <a:sym typeface="+mn-ea"/>
            </a:endParaRPr>
          </a:p>
        </p:txBody>
      </p:sp>
      <p:sp>
        <p:nvSpPr>
          <p:cNvPr id="163" name="Google Shape;163;p7"/>
          <p:cNvSpPr txBox="1"/>
          <p:nvPr/>
        </p:nvSpPr>
        <p:spPr>
          <a:xfrm>
            <a:off x="303530" y="2044065"/>
            <a:ext cx="3910965" cy="397510"/>
          </a:xfrm>
          <a:prstGeom prst="rect">
            <a:avLst/>
          </a:prstGeom>
          <a:noFill/>
          <a:ln>
            <a:noFill/>
          </a:ln>
        </p:spPr>
        <p:txBody>
          <a:bodyPr spcFirstLastPara="1" wrap="square" lIns="91425" tIns="45700" rIns="91425" bIns="45700" anchor="t" anchorCtr="0">
            <a:spAutoFit/>
          </a:bodyPr>
          <a:p>
            <a:pPr marL="0" marR="0" lvl="0" indent="0" algn="l" rtl="0">
              <a:lnSpc>
                <a:spcPct val="100000"/>
              </a:lnSpc>
              <a:spcBef>
                <a:spcPts val="0"/>
              </a:spcBef>
              <a:spcAft>
                <a:spcPts val="0"/>
              </a:spcAft>
              <a:buNone/>
            </a:pPr>
            <a:r>
              <a:rPr lang="vi-VN" altLang="en-US" sz="2000" b="1">
                <a:latin typeface="Arial" panose="020B0604020202020204" pitchFamily="34" charset="0"/>
                <a:cs typeface="Arial" panose="020B0604020202020204" pitchFamily="34" charset="0"/>
                <a:sym typeface="+mn-ea"/>
              </a:rPr>
              <a:t>2. Kết quả đạt </a:t>
            </a:r>
            <a:r>
              <a:rPr lang="vi-VN" altLang="en-US" sz="2000" b="1">
                <a:latin typeface="Arial" panose="020B0604020202020204" pitchFamily="34" charset="0"/>
                <a:cs typeface="Arial" panose="020B0604020202020204" pitchFamily="34" charset="0"/>
                <a:sym typeface="+mn-ea"/>
              </a:rPr>
              <a:t>được</a:t>
            </a:r>
            <a:endParaRPr lang="vi-VN" altLang="en-US" sz="2000" b="1">
              <a:latin typeface="Arial" panose="020B0604020202020204" pitchFamily="34" charset="0"/>
              <a:cs typeface="Arial" panose="020B0604020202020204" pitchFamily="34" charset="0"/>
              <a:sym typeface="+mn-ea"/>
            </a:endParaRPr>
          </a:p>
        </p:txBody>
      </p:sp>
      <p:sp>
        <p:nvSpPr>
          <p:cNvPr id="177" name="Google Shape;177;p9"/>
          <p:cNvSpPr txBox="1"/>
          <p:nvPr/>
        </p:nvSpPr>
        <p:spPr>
          <a:xfrm>
            <a:off x="679619" y="2587424"/>
            <a:ext cx="10991272" cy="3105081"/>
          </a:xfrm>
          <a:prstGeom prst="rect">
            <a:avLst/>
          </a:prstGeom>
          <a:noFill/>
          <a:ln>
            <a:noFill/>
          </a:ln>
        </p:spPr>
        <p:txBody>
          <a:bodyPr spcFirstLastPara="1" wrap="square" lIns="91425" tIns="45700" rIns="91425" bIns="45700" anchor="t" anchorCtr="0">
            <a:spAutoFit/>
          </a:bodyPr>
          <a:p>
            <a:pPr marL="0" marR="0" lvl="0" indent="0" algn="just" rtl="0">
              <a:lnSpc>
                <a:spcPct val="110000"/>
              </a:lnSpc>
              <a:spcBef>
                <a:spcPts val="0"/>
              </a:spcBef>
              <a:spcAft>
                <a:spcPts val="0"/>
              </a:spcAft>
              <a:buNone/>
            </a:pPr>
            <a:r>
              <a:rPr lang="en-US" sz="24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Các vấn đề đã được giải quyết</a:t>
            </a:r>
            <a:endParaRPr sz="2400" b="1"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342900" marR="0" lvl="0" indent="-342900" algn="just" rtl="0">
              <a:lnSpc>
                <a:spcPct val="114000"/>
              </a:lnSpc>
              <a:spcBef>
                <a:spcPts val="0"/>
              </a:spcBef>
              <a:spcAft>
                <a:spcPts val="0"/>
              </a:spcAft>
              <a:buClr>
                <a:srgbClr val="000000"/>
              </a:buClr>
              <a:buSzPts val="2400"/>
              <a:buFont typeface="Noto Sans Symbols"/>
              <a:buChar char="√"/>
            </a:pPr>
            <a:r>
              <a:rPr lang="en-US" sz="24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Xây dựng thành công website bán hàng online dành cho người tiêu dùng</a:t>
            </a:r>
            <a:endParaRPr sz="24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342900" marR="0" lvl="0" indent="-342900" algn="just" rtl="0">
              <a:lnSpc>
                <a:spcPct val="114000"/>
              </a:lnSpc>
              <a:spcBef>
                <a:spcPts val="0"/>
              </a:spcBef>
              <a:spcAft>
                <a:spcPts val="0"/>
              </a:spcAft>
              <a:buClr>
                <a:srgbClr val="000000"/>
              </a:buClr>
              <a:buSzPts val="2400"/>
              <a:buFont typeface="Noto Sans Symbols"/>
              <a:buChar char="√"/>
            </a:pPr>
            <a:r>
              <a:rPr lang="en-US" sz="24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Hoàn thành các chức năng đã đặt ra trong phân tích yêu cầu</a:t>
            </a:r>
            <a:endParaRPr sz="24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just" rtl="0">
              <a:lnSpc>
                <a:spcPct val="110000"/>
              </a:lnSpc>
              <a:spcBef>
                <a:spcPts val="1000"/>
              </a:spcBef>
              <a:spcAft>
                <a:spcPts val="0"/>
              </a:spcAft>
              <a:buNone/>
            </a:pPr>
            <a:r>
              <a:rPr lang="en-US" sz="24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Các hạn chế</a:t>
            </a:r>
            <a:endParaRPr sz="2400" b="1"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342900" marR="0" lvl="0" indent="-342900" algn="just" rtl="0">
              <a:lnSpc>
                <a:spcPct val="114000"/>
              </a:lnSpc>
              <a:spcBef>
                <a:spcPts val="0"/>
              </a:spcBef>
              <a:spcAft>
                <a:spcPts val="0"/>
              </a:spcAft>
              <a:buClr>
                <a:srgbClr val="000000"/>
              </a:buClr>
              <a:buSzPts val="2400"/>
              <a:buFont typeface="Noto Sans Symbols"/>
              <a:buChar char="⮚"/>
            </a:pPr>
            <a:r>
              <a:rPr lang="en-US" sz="24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Giao diện ở mức cơ bản</a:t>
            </a:r>
            <a:endParaRPr lang="en-US" sz="24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342900" marR="0" lvl="0" indent="-342900" algn="just" rtl="0">
              <a:lnSpc>
                <a:spcPct val="114000"/>
              </a:lnSpc>
              <a:spcBef>
                <a:spcPts val="0"/>
              </a:spcBef>
              <a:spcAft>
                <a:spcPts val="0"/>
              </a:spcAft>
              <a:buClr>
                <a:srgbClr val="000000"/>
              </a:buClr>
              <a:buSzPts val="2400"/>
              <a:buFont typeface="Noto Sans Symbols"/>
              <a:buChar char="⮚"/>
            </a:pPr>
            <a:r>
              <a:rPr lang="en-US" sz="24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Chưa có chức năng chat trực tuyến giữa khách hàng với quản trị viên</a:t>
            </a:r>
            <a:endParaRPr sz="24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342900" marR="0" lvl="0" indent="-342900" algn="just" rtl="0">
              <a:lnSpc>
                <a:spcPct val="114000"/>
              </a:lnSpc>
              <a:spcBef>
                <a:spcPts val="0"/>
              </a:spcBef>
              <a:spcAft>
                <a:spcPts val="0"/>
              </a:spcAft>
              <a:buClr>
                <a:srgbClr val="000000"/>
              </a:buClr>
              <a:buSzPts val="2400"/>
              <a:buFont typeface="Noto Sans Symbols"/>
              <a:buChar char="⮚"/>
            </a:pPr>
            <a:r>
              <a:rPr lang="en-US" sz="24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Chưa có thanh toán bằng mã QR</a:t>
            </a:r>
            <a:endParaRPr sz="24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3"/>
                                        </p:tgtEl>
                                        <p:attrNameLst>
                                          <p:attrName>style.visibility</p:attrName>
                                        </p:attrNameLst>
                                      </p:cBhvr>
                                      <p:to>
                                        <p:strVal val="visible"/>
                                      </p:to>
                                    </p:set>
                                    <p:animEffect transition="in" filter="fade">
                                      <p:cBhvr>
                                        <p:cTn id="7" dur="250"/>
                                        <p:tgtEl>
                                          <p:spTgt spid="163"/>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7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4118</Words>
  <Application>WPS Presentation</Application>
  <PresentationFormat>Widescreen</PresentationFormat>
  <Paragraphs>122</Paragraphs>
  <Slides>14</Slides>
  <Notes>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14</vt:i4>
      </vt:variant>
    </vt:vector>
  </HeadingPairs>
  <TitlesOfParts>
    <vt:vector size="28" baseType="lpstr">
      <vt:lpstr>Arial</vt:lpstr>
      <vt:lpstr>SimSun</vt:lpstr>
      <vt:lpstr>Wingdings</vt:lpstr>
      <vt:lpstr>Lato</vt:lpstr>
      <vt:lpstr>Calibri</vt:lpstr>
      <vt:lpstr>Arial</vt:lpstr>
      <vt:lpstr>Times New Roman</vt:lpstr>
      <vt:lpstr>Calibri</vt:lpstr>
      <vt:lpstr>Wingdings</vt:lpstr>
      <vt:lpstr>Noto Sans Symbols</vt:lpstr>
      <vt:lpstr>Segoe Print</vt:lpstr>
      <vt:lpstr>Microsoft YaHei</vt:lpstr>
      <vt:lpstr>Arial Unicode MS</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
  <cp:lastModifiedBy>Le Nguyen Thien Phuc</cp:lastModifiedBy>
  <cp:revision>4</cp:revision>
  <dcterms:created xsi:type="dcterms:W3CDTF">2024-12-16T19:06:00Z</dcterms:created>
  <dcterms:modified xsi:type="dcterms:W3CDTF">2024-12-17T10:01:30Z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98639E6AAE8F4E98BF731F94CF0F6C97_11</vt:lpwstr>
  </property>
  <property fmtid="{D5CDD505-2E9C-101B-9397-08002B2CF9AE}" pid="3" name="KSOProductBuildVer">
    <vt:lpwstr>1033-12.2.0.19307</vt:lpwstr>
  </property>
</Properties>
</file>