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8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70" r:id="rId6"/>
    <p:sldId id="282" r:id="rId7"/>
    <p:sldId id="283" r:id="rId8"/>
    <p:sldId id="272" r:id="rId9"/>
    <p:sldId id="281" r:id="rId10"/>
    <p:sldId id="284" r:id="rId11"/>
    <p:sldId id="274" r:id="rId12"/>
    <p:sldId id="261" r:id="rId13"/>
    <p:sldId id="275" r:id="rId14"/>
    <p:sldId id="263" r:id="rId15"/>
    <p:sldId id="276" r:id="rId16"/>
    <p:sldId id="277" r:id="rId17"/>
    <p:sldId id="278" r:id="rId18"/>
    <p:sldId id="265" r:id="rId19"/>
    <p:sldId id="279" r:id="rId2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7" userDrawn="1">
          <p15:clr>
            <a:srgbClr val="A4A3A4"/>
          </p15:clr>
        </p15:guide>
        <p15:guide id="2" pos="5692" userDrawn="1">
          <p15:clr>
            <a:srgbClr val="A4A3A4"/>
          </p15:clr>
        </p15:guide>
        <p15:guide id="3" orient="horz" pos="3793" userDrawn="1">
          <p15:clr>
            <a:srgbClr val="A4A3A4"/>
          </p15:clr>
        </p15:guide>
        <p15:guide id="4" orient="horz" pos="935" userDrawn="1">
          <p15:clr>
            <a:srgbClr val="A4A3A4"/>
          </p15:clr>
        </p15:guide>
        <p15:guide id="5" orient="horz" pos="186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16"/>
    <p:restoredTop sz="94625"/>
  </p:normalViewPr>
  <p:slideViewPr>
    <p:cSldViewPr snapToGrid="0" snapToObjects="1" showGuides="1">
      <p:cViewPr>
        <p:scale>
          <a:sx n="100" d="100"/>
          <a:sy n="100" d="100"/>
        </p:scale>
        <p:origin x="424" y="184"/>
      </p:cViewPr>
      <p:guideLst>
        <p:guide orient="horz" pos="527"/>
        <p:guide pos="5692"/>
        <p:guide orient="horz" pos="3793"/>
        <p:guide orient="horz" pos="935"/>
        <p:guide orient="horz" pos="186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98463C-A768-584A-BD3A-A1A63195B5C1}" type="datetimeFigureOut">
              <a:rPr kumimoji="1" lang="ja-JP" altLang="en-US" smtClean="0"/>
              <a:t>2019/11/13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782F9F-F16F-6641-A209-8AA91C22D1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0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267765" cy="6866468"/>
            <a:chOff x="-8466" y="-8468"/>
            <a:chExt cx="9267765" cy="6866468"/>
          </a:xfrm>
        </p:grpSpPr>
        <p:sp>
          <p:nvSpPr>
            <p:cNvPr id="35" name="Freeform 34"/>
            <p:cNvSpPr/>
            <p:nvPr/>
          </p:nvSpPr>
          <p:spPr>
            <a:xfrm>
              <a:off x="7753014" y="2665"/>
              <a:ext cx="1407921" cy="6855334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741021" y="609598"/>
              <a:ext cx="518278" cy="6248401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ja-JP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087" y="2404534"/>
            <a:ext cx="7730745" cy="1646302"/>
          </a:xfrm>
        </p:spPr>
        <p:txBody>
          <a:bodyPr anchor="b">
            <a:noAutofit/>
          </a:bodyPr>
          <a:lstStyle>
            <a:lvl1pPr algn="r">
              <a:defRPr sz="3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8172" y="4050834"/>
            <a:ext cx="773265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2019/11/22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CQ </a:t>
            </a:r>
            <a:r>
              <a:rPr kumimoji="1" lang="ja-JP" altLang="en-US"/>
              <a:t>研究会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10FE-A7A2-5B4D-A923-CBC04BB2C14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C6D0949-DF88-814C-A61C-0AE392FDE51C}"/>
              </a:ext>
            </a:extLst>
          </p:cNvPr>
          <p:cNvSpPr txBox="1"/>
          <p:nvPr userDrawn="1"/>
        </p:nvSpPr>
        <p:spPr>
          <a:xfrm>
            <a:off x="7753014" y="2665"/>
            <a:ext cx="139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dirty="0">
                <a:solidFill>
                  <a:schemeClr val="bg1"/>
                </a:solidFill>
                <a:latin typeface="Avenir Book"/>
                <a:cs typeface="Avenir Book"/>
              </a:rPr>
              <a:t>Osaka Univ.</a:t>
            </a:r>
          </a:p>
        </p:txBody>
      </p:sp>
    </p:spTree>
    <p:extLst>
      <p:ext uri="{BB962C8B-B14F-4D97-AF65-F5344CB8AC3E}">
        <p14:creationId xmlns:p14="http://schemas.microsoft.com/office/powerpoint/2010/main" val="3612478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2019/11/22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CQ </a:t>
            </a:r>
            <a:r>
              <a:rPr kumimoji="1" lang="ja-JP" altLang="en-US"/>
              <a:t>研究会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10FE-A7A2-5B4D-A923-CBC04BB2C1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214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2019/11/22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CQ </a:t>
            </a:r>
            <a:r>
              <a:rPr kumimoji="1" lang="ja-JP" altLang="en-US"/>
              <a:t>研究会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10FE-A7A2-5B4D-A923-CBC04BB2C14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573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2019/11/22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CQ </a:t>
            </a:r>
            <a:r>
              <a:rPr kumimoji="1" lang="ja-JP" altLang="en-US"/>
              <a:t>研究会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10FE-A7A2-5B4D-A923-CBC04BB2C1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9558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2019/11/22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CQ </a:t>
            </a:r>
            <a:r>
              <a:rPr kumimoji="1" lang="ja-JP" altLang="en-US"/>
              <a:t>研究会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10FE-A7A2-5B4D-A923-CBC04BB2C14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53602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2019/11/22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CQ </a:t>
            </a:r>
            <a:r>
              <a:rPr kumimoji="1" lang="ja-JP" altLang="en-US"/>
              <a:t>研究会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10FE-A7A2-5B4D-A923-CBC04BB2C1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3697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2019/11/22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CQ </a:t>
            </a:r>
            <a:r>
              <a:rPr kumimoji="1" lang="ja-JP" altLang="en-US"/>
              <a:t>研究会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10FE-A7A2-5B4D-A923-CBC04BB2C1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1347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2019/11/22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CQ </a:t>
            </a:r>
            <a:r>
              <a:rPr kumimoji="1" lang="ja-JP" altLang="en-US"/>
              <a:t>研究会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10FE-A7A2-5B4D-A923-CBC04BB2C1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7437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</a:lstStyle>
          <a:p>
            <a:pPr lvl="0"/>
            <a:r>
              <a:rPr lang="ja-JP" altLang="en-US"/>
              <a:t>マスター テキストの書式設定</a:t>
            </a:r>
            <a:endParaRPr lang="en-US" altLang="ja-JP" dirty="0"/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  <a:endParaRPr lang="en-US" altLang="ja-JP" dirty="0"/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
第 </a:t>
            </a:r>
            <a:r>
              <a:rPr lang="en-US" altLang="ja-JP" dirty="0"/>
              <a:t>4 </a:t>
            </a:r>
            <a:r>
              <a:rPr lang="ja-JP" altLang="en-US"/>
              <a:t>レベル
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2019/11/22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04379" y="6508321"/>
            <a:ext cx="2138289" cy="365125"/>
          </a:xfrm>
        </p:spPr>
        <p:txBody>
          <a:bodyPr/>
          <a:lstStyle/>
          <a:p>
            <a:pPr algn="ctr"/>
            <a:r>
              <a:rPr lang="en-US" altLang="ja-JP"/>
              <a:t>CQ </a:t>
            </a:r>
            <a:r>
              <a:rPr lang="ja-JP" altLang="en-US"/>
              <a:t>研究会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EA810FE-A7A2-5B4D-A923-CBC04BB2C14A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857046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2019/11/22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CQ </a:t>
            </a:r>
            <a:r>
              <a:rPr kumimoji="1" lang="ja-JP" altLang="en-US"/>
              <a:t>研究会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10FE-A7A2-5B4D-A923-CBC04BB2C1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662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2019/11/22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CQ </a:t>
            </a:r>
            <a:r>
              <a:rPr kumimoji="1" lang="ja-JP" altLang="en-US"/>
              <a:t>研究会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10FE-A7A2-5B4D-A923-CBC04BB2C1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3525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2019/11/22</a:t>
            </a:r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CQ </a:t>
            </a:r>
            <a:r>
              <a:rPr kumimoji="1" lang="ja-JP" altLang="en-US"/>
              <a:t>研究会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10FE-A7A2-5B4D-A923-CBC04BB2C1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8349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2019/11/22</a:t>
            </a:r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CQ </a:t>
            </a:r>
            <a:r>
              <a:rPr kumimoji="1" lang="ja-JP" altLang="en-US"/>
              <a:t>研究会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10FE-A7A2-5B4D-A923-CBC04BB2C1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9247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2019/11/22</a:t>
            </a:r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CQ </a:t>
            </a:r>
            <a:r>
              <a:rPr kumimoji="1" lang="ja-JP" altLang="en-US"/>
              <a:t>研究会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10FE-A7A2-5B4D-A923-CBC04BB2C1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2960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2019/11/22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CQ </a:t>
            </a:r>
            <a:r>
              <a:rPr kumimoji="1" lang="ja-JP" altLang="en-US"/>
              <a:t>研究会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10FE-A7A2-5B4D-A923-CBC04BB2C1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1353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2019/11/22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CQ </a:t>
            </a:r>
            <a:r>
              <a:rPr kumimoji="1" lang="ja-JP" altLang="en-US"/>
              <a:t>研究会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10FE-A7A2-5B4D-A923-CBC04BB2C1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1708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58399" y="-106018"/>
            <a:ext cx="9456662" cy="6811325"/>
            <a:chOff x="-8467" y="55142"/>
            <a:chExt cx="9456662" cy="681132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 userDrawn="1"/>
          </p:nvSpPr>
          <p:spPr>
            <a:xfrm>
              <a:off x="7182073" y="55142"/>
              <a:ext cx="2266122" cy="168302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7285" y="318534"/>
            <a:ext cx="8412479" cy="5300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7286" y="1166192"/>
            <a:ext cx="8412479" cy="4875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  <a:endParaRPr lang="en-US" altLang="ja-JP" dirty="0"/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7286" y="6509011"/>
            <a:ext cx="9955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/>
              <a:t>2019/11/22</a:t>
            </a:r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70996" y="6492875"/>
            <a:ext cx="21382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/>
              <a:t>CQ </a:t>
            </a:r>
            <a:r>
              <a:rPr lang="ja-JP" altLang="en-US"/>
              <a:t>研究会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67127" y="6509011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EA810FE-A7A2-5B4D-A923-CBC04BB2C14A}" type="slidenum">
              <a:rPr lang="ja-JP" altLang="en-US" smtClean="0"/>
              <a:pPr/>
              <a:t>‹#›</a:t>
            </a:fld>
            <a:endParaRPr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FE53B5C1-0DF1-B741-A0FF-3E3AEFFF5005}"/>
              </a:ext>
            </a:extLst>
          </p:cNvPr>
          <p:cNvCxnSpPr>
            <a:cxnSpLocks/>
          </p:cNvCxnSpPr>
          <p:nvPr userDrawn="1"/>
        </p:nvCxnSpPr>
        <p:spPr>
          <a:xfrm>
            <a:off x="58399" y="848621"/>
            <a:ext cx="8412479" cy="10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DF34A9C-6C04-6F41-8499-6724E9056EDE}"/>
              </a:ext>
            </a:extLst>
          </p:cNvPr>
          <p:cNvSpPr txBox="1"/>
          <p:nvPr userDrawn="1"/>
        </p:nvSpPr>
        <p:spPr>
          <a:xfrm>
            <a:off x="7753014" y="2665"/>
            <a:ext cx="139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dirty="0">
                <a:solidFill>
                  <a:schemeClr val="bg1"/>
                </a:solidFill>
                <a:latin typeface="Avenir Book"/>
                <a:cs typeface="Avenir Book"/>
              </a:rPr>
              <a:t>Osaka Univ.</a:t>
            </a:r>
          </a:p>
        </p:txBody>
      </p:sp>
    </p:spTree>
    <p:extLst>
      <p:ext uri="{BB962C8B-B14F-4D97-AF65-F5344CB8AC3E}">
        <p14:creationId xmlns:p14="http://schemas.microsoft.com/office/powerpoint/2010/main" val="668691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kumimoji="1" sz="28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375AEC-B716-1940-897A-E6422B34F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087" y="2054087"/>
            <a:ext cx="7730745" cy="1996749"/>
          </a:xfrm>
        </p:spPr>
        <p:txBody>
          <a:bodyPr/>
          <a:lstStyle/>
          <a:p>
            <a:r>
              <a:rPr lang="en-US" altLang="ja-JP" sz="3000" dirty="0"/>
              <a:t>IoT </a:t>
            </a:r>
            <a:r>
              <a:rPr lang="ja-JP" altLang="en-US" sz="3000"/>
              <a:t>端末を考慮したシグナリング制御による</a:t>
            </a:r>
            <a:br>
              <a:rPr lang="ja-JP" altLang="en-US" sz="3000"/>
            </a:br>
            <a:r>
              <a:rPr lang="ja-JP" altLang="en-US" sz="3000"/>
              <a:t>モバイルコアノードの資源利用の効率化</a:t>
            </a:r>
            <a:endParaRPr kumimoji="1" lang="ja-JP" altLang="en-US" sz="300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F427878-08AF-F647-AF5A-63B96C45B5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173" y="4435147"/>
            <a:ext cx="7732659" cy="2164436"/>
          </a:xfrm>
        </p:spPr>
        <p:txBody>
          <a:bodyPr>
            <a:normAutofit/>
          </a:bodyPr>
          <a:lstStyle/>
          <a:p>
            <a:r>
              <a:rPr kumimoji="1" lang="ja-JP" altLang="en-US"/>
              <a:t>安達智哉</a:t>
            </a:r>
            <a:r>
              <a:rPr lang="en-US" altLang="ja-JP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</a:rPr>
              <a:t>†</a:t>
            </a:r>
            <a:r>
              <a:rPr kumimoji="1" lang="ja-JP" altLang="en-US"/>
              <a:t>　阿部修也</a:t>
            </a:r>
            <a:r>
              <a:rPr lang="en-US" altLang="ja-JP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</a:rPr>
              <a:t>†</a:t>
            </a:r>
            <a:r>
              <a:rPr kumimoji="1" lang="ja-JP" altLang="en-US"/>
              <a:t>　</a:t>
            </a:r>
            <a:r>
              <a:rPr lang="ja-JP" altLang="en-US"/>
              <a:t>長谷川剛</a:t>
            </a:r>
            <a:r>
              <a:rPr lang="en-US" altLang="ja-JP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</a:rPr>
              <a:t>††</a:t>
            </a:r>
            <a:r>
              <a:rPr lang="ja-JP" altLang="en-US"/>
              <a:t>　村田正幸</a:t>
            </a:r>
            <a:r>
              <a:rPr lang="en-US" altLang="ja-JP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</a:rPr>
              <a:t>†</a:t>
            </a:r>
          </a:p>
          <a:p>
            <a:endParaRPr lang="en-US" altLang="ja-JP" dirty="0">
              <a:solidFill>
                <a:schemeClr val="tx1">
                  <a:lumMod val="95000"/>
                  <a:lumOff val="5000"/>
                </a:schemeClr>
              </a:solidFill>
              <a:latin typeface="Georgia" panose="02040502050405020303" pitchFamily="18" charset="0"/>
            </a:endParaRPr>
          </a:p>
          <a:p>
            <a:r>
              <a:rPr lang="en-US" altLang="ja-JP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</a:rPr>
              <a:t>† </a:t>
            </a:r>
            <a:r>
              <a:rPr lang="ja-JP" altLang="en-US" sz="2000">
                <a:latin typeface="Georgia" panose="02040502050405020303" pitchFamily="18" charset="0"/>
              </a:rPr>
              <a:t>大阪大学大学院情報科学研究科</a:t>
            </a:r>
            <a:endParaRPr lang="en-US" altLang="ja-JP" sz="2000" dirty="0">
              <a:latin typeface="Georgia" panose="02040502050405020303" pitchFamily="18" charset="0"/>
            </a:endParaRPr>
          </a:p>
          <a:p>
            <a:r>
              <a:rPr lang="en-US" altLang="ja-JP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</a:rPr>
              <a:t>†† </a:t>
            </a:r>
            <a:r>
              <a:rPr lang="ja-JP" altLang="en-US" sz="2000">
                <a:latin typeface="Georgia" panose="02040502050405020303" pitchFamily="18" charset="0"/>
              </a:rPr>
              <a:t>東北大学電気通信研究所</a:t>
            </a:r>
            <a:endParaRPr kumimoji="1"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2326135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F4B66613-00B2-2348-8FFC-C223636CF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800" y="3231790"/>
            <a:ext cx="4394200" cy="3255389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8A18380E-8AF9-2240-964F-ACFE81D66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/>
              <a:t>提案手法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3BA752-7BB5-8343-8EC9-72C5DB22A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286" y="1166191"/>
            <a:ext cx="8412479" cy="5342129"/>
          </a:xfrm>
        </p:spPr>
        <p:txBody>
          <a:bodyPr>
            <a:normAutofit/>
          </a:bodyPr>
          <a:lstStyle/>
          <a:p>
            <a:r>
              <a:rPr lang="en-US" altLang="ja-JP" dirty="0"/>
              <a:t>Connected Inactive </a:t>
            </a:r>
            <a:r>
              <a:rPr lang="ja-JP" altLang="en-US"/>
              <a:t>状態の端末をアイドル状態へ</a:t>
            </a:r>
            <a:br>
              <a:rPr lang="en-US" altLang="ja-JP" dirty="0"/>
            </a:br>
            <a:r>
              <a:rPr lang="ja-JP" altLang="en-US"/>
              <a:t>遷移させる新たな状態遷移を導入</a:t>
            </a:r>
            <a:endParaRPr lang="en-US" altLang="ja-JP" dirty="0"/>
          </a:p>
          <a:p>
            <a:r>
              <a:rPr lang="en-US" altLang="ja-JP" dirty="0"/>
              <a:t>Connected Inactive </a:t>
            </a:r>
            <a:r>
              <a:rPr lang="ja-JP" altLang="en-US"/>
              <a:t>状態からアイドル状態への状態遷移</a:t>
            </a:r>
            <a:br>
              <a:rPr lang="en-US" altLang="ja-JP" dirty="0"/>
            </a:br>
            <a:r>
              <a:rPr lang="ja-JP" altLang="en-US"/>
              <a:t>を</a:t>
            </a:r>
            <a:r>
              <a:rPr lang="en-US" altLang="ja-JP" dirty="0"/>
              <a:t> </a:t>
            </a:r>
            <a:r>
              <a:rPr lang="en-US" altLang="ja-JP" dirty="0">
                <a:solidFill>
                  <a:srgbClr val="FF0000"/>
                </a:solidFill>
              </a:rPr>
              <a:t>Idle </a:t>
            </a:r>
            <a:r>
              <a:rPr lang="ja-JP" altLang="en-US">
                <a:solidFill>
                  <a:srgbClr val="FF0000"/>
                </a:solidFill>
              </a:rPr>
              <a:t>タイマ</a:t>
            </a:r>
            <a:r>
              <a:rPr lang="ja-JP" altLang="en-US"/>
              <a:t>によって制御</a:t>
            </a:r>
            <a:endParaRPr lang="en-US" altLang="ja-JP" dirty="0"/>
          </a:p>
          <a:p>
            <a:r>
              <a:rPr lang="ja-JP" altLang="en-US"/>
              <a:t>データ送信が完了した端末は、</a:t>
            </a:r>
            <a:r>
              <a:rPr lang="en-US" altLang="ja-JP" dirty="0"/>
              <a:t>Idle </a:t>
            </a:r>
            <a:r>
              <a:rPr lang="ja-JP" altLang="en-US"/>
              <a:t>タイマを起動</a:t>
            </a:r>
            <a:endParaRPr lang="en-US" altLang="ja-JP" dirty="0"/>
          </a:p>
          <a:p>
            <a:pPr lvl="1"/>
            <a:r>
              <a:rPr lang="en-US" altLang="ja-JP" dirty="0"/>
              <a:t>Idle </a:t>
            </a:r>
            <a:r>
              <a:rPr lang="ja-JP" altLang="en-US"/>
              <a:t>タイマが切れるまでに</a:t>
            </a:r>
            <a:br>
              <a:rPr lang="en-US" altLang="ja-JP" dirty="0"/>
            </a:br>
            <a:r>
              <a:rPr lang="ja-JP" altLang="en-US"/>
              <a:t>次のデータ送信が発生しなければ、</a:t>
            </a:r>
            <a:br>
              <a:rPr lang="en-US" altLang="ja-JP" dirty="0"/>
            </a:br>
            <a:r>
              <a:rPr lang="ja-JP" altLang="en-US"/>
              <a:t>アイドル状態へ遷移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56D2E8-028E-614E-BFE6-DBBD6008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2019/11/22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BC4B23-8BF3-C24B-88A3-64F1C40AA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7992" y="6509011"/>
            <a:ext cx="2138289" cy="365125"/>
          </a:xfrm>
        </p:spPr>
        <p:txBody>
          <a:bodyPr/>
          <a:lstStyle/>
          <a:p>
            <a:pPr algn="ctr"/>
            <a:r>
              <a:rPr lang="en-US" altLang="ja-JP" dirty="0"/>
              <a:t>CQ </a:t>
            </a:r>
            <a:r>
              <a:rPr lang="ja-JP" altLang="en-US"/>
              <a:t>研究会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B782ED-B755-0848-815C-C828803A4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55484" y="6509011"/>
            <a:ext cx="512638" cy="365125"/>
          </a:xfrm>
        </p:spPr>
        <p:txBody>
          <a:bodyPr/>
          <a:lstStyle/>
          <a:p>
            <a:fld id="{4EA810FE-A7A2-5B4D-A923-CBC04BB2C14A}" type="slidenum">
              <a:rPr lang="ja-JP" altLang="en-US" smtClean="0"/>
              <a:pPr/>
              <a:t>9</a:t>
            </a:fld>
            <a:endParaRPr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A36A28F-0513-024C-8CB0-13EA7D4D7F5D}"/>
              </a:ext>
            </a:extLst>
          </p:cNvPr>
          <p:cNvSpPr txBox="1"/>
          <p:nvPr/>
        </p:nvSpPr>
        <p:spPr>
          <a:xfrm>
            <a:off x="5842547" y="6508320"/>
            <a:ext cx="3193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端末の状態遷移図</a:t>
            </a:r>
            <a:r>
              <a:rPr kumimoji="1" lang="en-US" altLang="ja-JP" dirty="0"/>
              <a:t> (</a:t>
            </a:r>
            <a:r>
              <a:rPr kumimoji="1" lang="ja-JP" altLang="en-US"/>
              <a:t>提案手法</a:t>
            </a:r>
            <a:r>
              <a:rPr kumimoji="1" lang="en-US" altLang="ja-JP" dirty="0"/>
              <a:t>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8827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4D508A73-2C5F-E041-A402-F345DE0E7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744" y="3719796"/>
            <a:ext cx="4394200" cy="3255389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8A18380E-8AF9-2240-964F-ACFE81D66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/>
              <a:t>提案手法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3BA752-7BB5-8343-8EC9-72C5DB22A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286" y="1166191"/>
            <a:ext cx="8412479" cy="5342129"/>
          </a:xfrm>
        </p:spPr>
        <p:txBody>
          <a:bodyPr>
            <a:normAutofit/>
          </a:bodyPr>
          <a:lstStyle/>
          <a:p>
            <a:r>
              <a:rPr lang="en-US" altLang="ja-JP" dirty="0"/>
              <a:t>Connected Inactive </a:t>
            </a:r>
            <a:r>
              <a:rPr lang="ja-JP" altLang="en-US"/>
              <a:t>状態の端末が多い場合</a:t>
            </a:r>
            <a:endParaRPr lang="en-US" altLang="ja-JP" dirty="0"/>
          </a:p>
          <a:p>
            <a:pPr lvl="1"/>
            <a:r>
              <a:rPr lang="ja-JP" altLang="en-US"/>
              <a:t>メモリ使用量が大きくなる一方、</a:t>
            </a:r>
            <a:br>
              <a:rPr lang="en-US" altLang="ja-JP" dirty="0"/>
            </a:br>
            <a:r>
              <a:rPr lang="ja-JP" altLang="en-US"/>
              <a:t>データ送信の際に発生する</a:t>
            </a:r>
            <a:r>
              <a:rPr lang="en-US" altLang="ja-JP" dirty="0"/>
              <a:t> CPU</a:t>
            </a:r>
            <a:r>
              <a:rPr lang="ja-JP" altLang="en-US"/>
              <a:t> 負荷が小さくなる</a:t>
            </a:r>
            <a:endParaRPr lang="en-US" altLang="ja-JP" dirty="0"/>
          </a:p>
          <a:p>
            <a:r>
              <a:rPr lang="en-US" altLang="ja-JP" dirty="0"/>
              <a:t>Idle </a:t>
            </a:r>
            <a:r>
              <a:rPr lang="ja-JP" altLang="en-US"/>
              <a:t>状態の端末が多い場合</a:t>
            </a:r>
            <a:endParaRPr lang="en-US" altLang="ja-JP" dirty="0"/>
          </a:p>
          <a:p>
            <a:pPr lvl="1"/>
            <a:r>
              <a:rPr lang="ja-JP" altLang="en-US"/>
              <a:t>メモリ使用量が小さくなる一方、</a:t>
            </a:r>
            <a:endParaRPr lang="en-US" altLang="ja-JP" dirty="0"/>
          </a:p>
          <a:p>
            <a:pPr lvl="1"/>
            <a:r>
              <a:rPr lang="ja-JP" altLang="en-US"/>
              <a:t>データ送信の際に発生する</a:t>
            </a:r>
            <a:r>
              <a:rPr lang="en-US" altLang="ja-JP" dirty="0"/>
              <a:t> CPU</a:t>
            </a:r>
            <a:r>
              <a:rPr lang="ja-JP" altLang="en-US"/>
              <a:t> 負荷が大きくなる</a:t>
            </a:r>
            <a:endParaRPr lang="en-US" altLang="ja-JP" dirty="0"/>
          </a:p>
          <a:p>
            <a:r>
              <a:rPr lang="en-US" altLang="ja-JP" dirty="0"/>
              <a:t>Idle </a:t>
            </a:r>
            <a:r>
              <a:rPr lang="ja-JP" altLang="en-US"/>
              <a:t>タイマの大きさを変える</a:t>
            </a:r>
            <a:br>
              <a:rPr lang="en-US" altLang="ja-JP" dirty="0"/>
            </a:br>
            <a:r>
              <a:rPr lang="ja-JP" altLang="en-US"/>
              <a:t>ことで、両状態の端末台数</a:t>
            </a:r>
            <a:br>
              <a:rPr lang="en-US" altLang="ja-JP" dirty="0"/>
            </a:br>
            <a:r>
              <a:rPr lang="ja-JP" altLang="en-US"/>
              <a:t>を調整できる</a:t>
            </a:r>
            <a:endParaRPr lang="en-US" altLang="ja-JP" dirty="0"/>
          </a:p>
          <a:p>
            <a:pPr lvl="1"/>
            <a:r>
              <a:rPr lang="en-US" altLang="ja-JP" dirty="0"/>
              <a:t>Idle</a:t>
            </a:r>
            <a:r>
              <a:rPr lang="ja-JP" altLang="en-US"/>
              <a:t> タイマが大きい場合</a:t>
            </a:r>
            <a:endParaRPr lang="en-US" altLang="ja-JP" dirty="0"/>
          </a:p>
          <a:p>
            <a:pPr lvl="2"/>
            <a:r>
              <a:rPr lang="ja-JP" altLang="en-US" sz="1800">
                <a:solidFill>
                  <a:srgbClr val="FF0000"/>
                </a:solidFill>
              </a:rPr>
              <a:t>メモリ使用量が減少</a:t>
            </a:r>
            <a:endParaRPr lang="en-US" altLang="ja-JP" sz="1800" dirty="0">
              <a:solidFill>
                <a:srgbClr val="FF0000"/>
              </a:solidFill>
            </a:endParaRPr>
          </a:p>
          <a:p>
            <a:pPr lvl="1"/>
            <a:r>
              <a:rPr lang="en-US" altLang="ja-JP" dirty="0"/>
              <a:t>Idle</a:t>
            </a:r>
            <a:r>
              <a:rPr lang="ja-JP" altLang="en-US"/>
              <a:t> タイマが小さい場合</a:t>
            </a:r>
            <a:endParaRPr lang="en-US" altLang="ja-JP" dirty="0"/>
          </a:p>
          <a:p>
            <a:pPr lvl="2"/>
            <a:r>
              <a:rPr lang="en-US" altLang="ja-JP" sz="1800" dirty="0">
                <a:solidFill>
                  <a:srgbClr val="FF0000"/>
                </a:solidFill>
              </a:rPr>
              <a:t>CPU </a:t>
            </a:r>
            <a:r>
              <a:rPr lang="ja-JP" altLang="en-US" sz="1800">
                <a:solidFill>
                  <a:srgbClr val="FF0000"/>
                </a:solidFill>
              </a:rPr>
              <a:t>負荷が減少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56D2E8-028E-614E-BFE6-DBBD6008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2019/11/22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BC4B23-8BF3-C24B-88A3-64F1C40AA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5057" y="6508320"/>
            <a:ext cx="2138289" cy="365125"/>
          </a:xfrm>
        </p:spPr>
        <p:txBody>
          <a:bodyPr/>
          <a:lstStyle/>
          <a:p>
            <a:pPr algn="ctr"/>
            <a:r>
              <a:rPr lang="en-US" altLang="ja-JP" dirty="0"/>
              <a:t>CQ </a:t>
            </a:r>
            <a:r>
              <a:rPr lang="ja-JP" altLang="en-US"/>
              <a:t>研究会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B782ED-B755-0848-815C-C828803A4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90708" y="6510514"/>
            <a:ext cx="512638" cy="365125"/>
          </a:xfrm>
        </p:spPr>
        <p:txBody>
          <a:bodyPr/>
          <a:lstStyle/>
          <a:p>
            <a:fld id="{4EA810FE-A7A2-5B4D-A923-CBC04BB2C14A}" type="slidenum">
              <a:rPr lang="ja-JP" altLang="en-US" smtClean="0"/>
              <a:pPr/>
              <a:t>10</a:t>
            </a:fld>
            <a:endParaRPr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A36A28F-0513-024C-8CB0-13EA7D4D7F5D}"/>
              </a:ext>
            </a:extLst>
          </p:cNvPr>
          <p:cNvSpPr txBox="1"/>
          <p:nvPr/>
        </p:nvSpPr>
        <p:spPr>
          <a:xfrm>
            <a:off x="7018619" y="335565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端末の状態遷移図</a:t>
            </a:r>
            <a:endParaRPr kumimoji="1" lang="en-US" altLang="ja-JP" dirty="0"/>
          </a:p>
          <a:p>
            <a:r>
              <a:rPr kumimoji="1" lang="en-US" altLang="ja-JP" dirty="0"/>
              <a:t> (</a:t>
            </a:r>
            <a:r>
              <a:rPr kumimoji="1" lang="ja-JP" altLang="en-US"/>
              <a:t>提案手法</a:t>
            </a:r>
            <a:r>
              <a:rPr kumimoji="1" lang="en-US" altLang="ja-JP" dirty="0"/>
              <a:t>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9748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532E6E-C9D8-4141-A969-FE7F1875E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/>
              <a:t>性能解析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0D485F-1879-ED42-841F-4063B6C6D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286" y="1166192"/>
            <a:ext cx="8768764" cy="4875172"/>
          </a:xfrm>
        </p:spPr>
        <p:txBody>
          <a:bodyPr>
            <a:normAutofit/>
          </a:bodyPr>
          <a:lstStyle/>
          <a:p>
            <a:r>
              <a:rPr lang="ja-JP" altLang="en-US" sz="2800"/>
              <a:t>評価指標</a:t>
            </a:r>
            <a:endParaRPr lang="en-US" altLang="ja-JP" sz="2800" dirty="0"/>
          </a:p>
          <a:p>
            <a:pPr lvl="1"/>
            <a:r>
              <a:rPr lang="en-US" altLang="ja-JP" sz="2400" dirty="0"/>
              <a:t>CPU </a:t>
            </a:r>
            <a:r>
              <a:rPr lang="ja-JP" altLang="en-US" sz="2400"/>
              <a:t>負荷</a:t>
            </a:r>
            <a:r>
              <a:rPr lang="en-US" altLang="ja-JP" sz="2400" dirty="0"/>
              <a:t>  		: 1 </a:t>
            </a:r>
            <a:r>
              <a:rPr lang="ja-JP" altLang="en-US" sz="2400"/>
              <a:t>秒あたりに</a:t>
            </a:r>
            <a:r>
              <a:rPr lang="en-US" altLang="ja-JP" sz="2400" dirty="0"/>
              <a:t> MME </a:t>
            </a:r>
            <a:r>
              <a:rPr lang="ja-JP" altLang="en-US" sz="2400"/>
              <a:t>が処理する</a:t>
            </a:r>
            <a:br>
              <a:rPr lang="en-US" altLang="ja-JP" sz="2400" dirty="0"/>
            </a:br>
            <a:r>
              <a:rPr lang="en-US" altLang="ja-JP" sz="2400" dirty="0"/>
              <a:t>					  </a:t>
            </a:r>
            <a:r>
              <a:rPr lang="ja-JP" altLang="en-US" sz="2400"/>
              <a:t>シグナリング数</a:t>
            </a:r>
            <a:r>
              <a:rPr lang="en-US" altLang="ja-JP" sz="2400" dirty="0"/>
              <a:t>(</a:t>
            </a:r>
            <a:r>
              <a:rPr lang="ja-JP" altLang="en-US" sz="2400"/>
              <a:t>メッセージ処理頻度</a:t>
            </a:r>
            <a:r>
              <a:rPr lang="en-US" altLang="ja-JP" sz="2400" dirty="0"/>
              <a:t>)</a:t>
            </a:r>
          </a:p>
          <a:p>
            <a:pPr lvl="1"/>
            <a:r>
              <a:rPr lang="ja-JP" altLang="en-US" sz="2400"/>
              <a:t>メモリ使用量</a:t>
            </a:r>
            <a:r>
              <a:rPr lang="en-US" altLang="ja-JP" sz="2400" dirty="0"/>
              <a:t> 	: MME </a:t>
            </a:r>
            <a:r>
              <a:rPr lang="ja-JP" altLang="en-US" sz="2400"/>
              <a:t>が保持する端末のセッション情報の</a:t>
            </a:r>
            <a:r>
              <a:rPr lang="en-US" altLang="ja-JP" sz="2400" dirty="0"/>
              <a:t>					  </a:t>
            </a:r>
            <a:r>
              <a:rPr lang="ja-JP" altLang="en-US" sz="2400"/>
              <a:t>サイズ</a:t>
            </a:r>
            <a:r>
              <a:rPr lang="en-US" altLang="ja-JP" sz="2400" dirty="0"/>
              <a:t>	</a:t>
            </a:r>
          </a:p>
          <a:p>
            <a:pPr lvl="1"/>
            <a:r>
              <a:rPr lang="ja-JP" altLang="en-US" sz="2400"/>
              <a:t>収容可能な端末台数</a:t>
            </a:r>
            <a:r>
              <a:rPr lang="en-US" altLang="ja-JP" sz="2400" dirty="0"/>
              <a:t> 	</a:t>
            </a:r>
          </a:p>
          <a:p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8118D1-0458-D247-8F58-6035D4A16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2019/11/22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2258AF-C925-FB40-AF82-2F5358AD7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ja-JP"/>
              <a:t>CQ </a:t>
            </a:r>
            <a:r>
              <a:rPr lang="ja-JP" altLang="en-US"/>
              <a:t>研究会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02AA6C-9317-3749-A91D-5997B1A35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10FE-A7A2-5B4D-A923-CBC04BB2C14A}" type="slidenum">
              <a:rPr lang="ja-JP" altLang="en-US" smtClean="0"/>
              <a:pPr/>
              <a:t>11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70468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3356D6-6DD1-794E-B931-3DC12CBC5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パラメータ設定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9D5852-D5D3-4940-A795-79712EB2C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286" y="967409"/>
            <a:ext cx="8412479" cy="5645425"/>
          </a:xfrm>
        </p:spPr>
        <p:txBody>
          <a:bodyPr>
            <a:normAutofit/>
          </a:bodyPr>
          <a:lstStyle/>
          <a:p>
            <a:r>
              <a:rPr lang="ja-JP" altLang="en-US" sz="2000"/>
              <a:t>端末の状態遷移に伴うシグナリングメッセージ数は</a:t>
            </a:r>
            <a:br>
              <a:rPr lang="en-US" altLang="ja-JP" sz="2000" dirty="0"/>
            </a:br>
            <a:r>
              <a:rPr lang="ja-JP" altLang="en-US" sz="2000"/>
              <a:t>先行研究に基づき設定</a:t>
            </a:r>
            <a:endParaRPr lang="en-US" altLang="ja-JP" sz="2000" dirty="0"/>
          </a:p>
          <a:p>
            <a:r>
              <a:rPr lang="ja-JP" altLang="en-US" sz="2000"/>
              <a:t>端末の状態に応じた</a:t>
            </a:r>
            <a:r>
              <a:rPr lang="en-US" altLang="ja-JP" sz="2000" dirty="0"/>
              <a:t> MME </a:t>
            </a:r>
            <a:r>
              <a:rPr lang="ja-JP" altLang="en-US" sz="2000"/>
              <a:t>のメモリ使用量は、</a:t>
            </a:r>
            <a:r>
              <a:rPr lang="en-US" altLang="ja-JP" sz="2000" dirty="0" err="1"/>
              <a:t>OpenAirInterface</a:t>
            </a:r>
            <a:r>
              <a:rPr lang="en-US" altLang="ja-JP" sz="2000" dirty="0"/>
              <a:t> </a:t>
            </a:r>
            <a:r>
              <a:rPr lang="ja-JP" altLang="en-US" sz="2000"/>
              <a:t>のソースコードに基づき設定</a:t>
            </a:r>
            <a:endParaRPr lang="en-US" altLang="ja-JP" sz="2000" dirty="0"/>
          </a:p>
          <a:p>
            <a:r>
              <a:rPr kumimoji="1" lang="en-US" altLang="ja-JP" sz="2000" dirty="0"/>
              <a:t>MME </a:t>
            </a:r>
            <a:r>
              <a:rPr kumimoji="1" lang="ja-JP" altLang="en-US" sz="2000"/>
              <a:t>ノードの性能は、先行研究に基づき設定</a:t>
            </a:r>
            <a:endParaRPr lang="en-US" altLang="ja-JP" sz="2000" dirty="0"/>
          </a:p>
          <a:p>
            <a:pPr lvl="1"/>
            <a:r>
              <a:rPr lang="en-US" altLang="ja-JP" dirty="0"/>
              <a:t>1</a:t>
            </a:r>
            <a:r>
              <a:rPr lang="ja-JP" altLang="en-US"/>
              <a:t>秒間に処理可能なシグナリング数：</a:t>
            </a:r>
            <a:r>
              <a:rPr kumimoji="1" lang="en-US" altLang="ja-JP" dirty="0"/>
              <a:t>1,200 </a:t>
            </a:r>
            <a:endParaRPr lang="en-US" altLang="ja-JP" dirty="0"/>
          </a:p>
          <a:p>
            <a:pPr lvl="1"/>
            <a:r>
              <a:rPr lang="en-US" altLang="ja-JP" dirty="0"/>
              <a:t>MME </a:t>
            </a:r>
            <a:r>
              <a:rPr lang="ja-JP" altLang="en-US"/>
              <a:t>のメモリサイズ：</a:t>
            </a:r>
            <a:r>
              <a:rPr lang="en-US" altLang="ja-JP" dirty="0"/>
              <a:t> 1,000 MB</a:t>
            </a:r>
            <a:r>
              <a:rPr lang="ja-JP" altLang="en-US"/>
              <a:t> 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B0DDEF-CB51-024D-A805-9A2319CCD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2019/11/22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4F6A2E-42A5-5E4B-9151-547A21839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ja-JP"/>
              <a:t>CQ </a:t>
            </a:r>
            <a:r>
              <a:rPr lang="ja-JP" altLang="en-US"/>
              <a:t>研究会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AE6C05-368D-B144-ADA4-DD9312725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10FE-A7A2-5B4D-A923-CBC04BB2C14A}" type="slidenum">
              <a:rPr lang="ja-JP" altLang="en-US" smtClean="0"/>
              <a:pPr/>
              <a:t>12</a:t>
            </a:fld>
            <a:endParaRPr lang="ja-JP" altLang="en-US"/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62AC6253-0B45-E143-9BE2-1ED231B7F2B9}"/>
              </a:ext>
            </a:extLst>
          </p:cNvPr>
          <p:cNvGrpSpPr/>
          <p:nvPr/>
        </p:nvGrpSpPr>
        <p:grpSpPr>
          <a:xfrm>
            <a:off x="1518922" y="3314700"/>
            <a:ext cx="7625078" cy="3543300"/>
            <a:chOff x="-1559068" y="3553544"/>
            <a:chExt cx="8084069" cy="3674027"/>
          </a:xfrm>
        </p:grpSpPr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C624DC8A-A53B-E142-A6BF-194563DF4E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668"/>
            <a:stretch/>
          </p:blipFill>
          <p:spPr>
            <a:xfrm>
              <a:off x="2106333" y="3553544"/>
              <a:ext cx="4418668" cy="3674027"/>
            </a:xfrm>
            <a:prstGeom prst="rect">
              <a:avLst/>
            </a:prstGeom>
          </p:spPr>
        </p:pic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2D75F22D-2999-5B45-8478-110553557456}"/>
                </a:ext>
              </a:extLst>
            </p:cNvPr>
            <p:cNvSpPr txBox="1"/>
            <p:nvPr/>
          </p:nvSpPr>
          <p:spPr>
            <a:xfrm>
              <a:off x="-1559068" y="4378029"/>
              <a:ext cx="2954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シグナリングメッセージ数</a:t>
              </a: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08177392-92BB-EC42-9310-475E628A56CE}"/>
                </a:ext>
              </a:extLst>
            </p:cNvPr>
            <p:cNvSpPr txBox="1"/>
            <p:nvPr/>
          </p:nvSpPr>
          <p:spPr>
            <a:xfrm>
              <a:off x="-698255" y="4747362"/>
              <a:ext cx="2318452" cy="3829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/>
                <a:t>メモリ使用量</a:t>
              </a:r>
              <a:r>
                <a:rPr lang="en-US" altLang="ja-JP" dirty="0"/>
                <a:t> (bits)</a:t>
              </a:r>
              <a:endParaRPr kumimoji="1" lang="ja-JP" altLang="en-US"/>
            </a:p>
          </p:txBody>
        </p:sp>
      </p:grpSp>
      <p:pic>
        <p:nvPicPr>
          <p:cNvPr id="17" name="図 16">
            <a:extLst>
              <a:ext uri="{FF2B5EF4-FFF2-40B4-BE49-F238E27FC236}">
                <a16:creationId xmlns:a16="http://schemas.microsoft.com/office/drawing/2014/main" id="{8626E7F9-0C3C-434B-BC05-86DB1C7E3B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600" r="-1100" b="67922"/>
          <a:stretch/>
        </p:blipFill>
        <p:spPr>
          <a:xfrm>
            <a:off x="4473523" y="3774895"/>
            <a:ext cx="424244" cy="113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771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832338-A9E9-E640-B856-862E0B0B1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/>
              <a:t>評価シナリオ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0B41E9B-12A9-3848-A28A-51BE0B4596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以下の</a:t>
                </a:r>
                <a:r>
                  <a:rPr kumimoji="1" lang="en-US" altLang="ja-JP" dirty="0"/>
                  <a:t>2</a:t>
                </a:r>
                <a:r>
                  <a:rPr kumimoji="1" lang="ja-JP" altLang="en-US"/>
                  <a:t>つのシナリオに対して評価</a:t>
                </a:r>
                <a:endParaRPr kumimoji="1" lang="en-US" altLang="ja-JP" dirty="0"/>
              </a:p>
              <a:p>
                <a:pPr lvl="1"/>
                <a:r>
                  <a:rPr lang="ja-JP" altLang="en-US" sz="2000"/>
                  <a:t>シナリオ</a:t>
                </a:r>
                <a:r>
                  <a:rPr lang="en-US" altLang="ja-JP" sz="2000" dirty="0"/>
                  <a:t> 1 </a:t>
                </a:r>
              </a:p>
              <a:p>
                <a:pPr lvl="2"/>
                <a:r>
                  <a:rPr lang="ja-JP" altLang="en-US" sz="2000"/>
                  <a:t>端末台数</a:t>
                </a:r>
                <a:r>
                  <a:rPr lang="en-US" altLang="ja-JP" sz="20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0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𝑈𝐸</m:t>
                        </m:r>
                      </m:sub>
                    </m:sSub>
                  </m:oMath>
                </a14:m>
                <a:r>
                  <a:rPr lang="en-US" altLang="ja-JP" sz="2000" dirty="0"/>
                  <a:t>) </a:t>
                </a:r>
                <a:r>
                  <a:rPr lang="ja-JP" altLang="en-US" sz="2000"/>
                  <a:t>：</a:t>
                </a:r>
                <a:r>
                  <a:rPr lang="en-US" altLang="ja-JP" sz="2000" dirty="0"/>
                  <a:t>500,000 </a:t>
                </a:r>
                <a:r>
                  <a:rPr lang="ja-JP" altLang="en-US" sz="2000"/>
                  <a:t>台</a:t>
                </a:r>
                <a:endParaRPr lang="en-US" altLang="ja-JP" sz="2000" dirty="0"/>
              </a:p>
              <a:p>
                <a:pPr lvl="2"/>
                <a:r>
                  <a:rPr lang="ja-JP" altLang="en-US" sz="2000"/>
                  <a:t>端末ごとの通信周期は</a:t>
                </a:r>
                <a:r>
                  <a:rPr lang="en-US" altLang="ja-JP" sz="2000" dirty="0"/>
                  <a:t>10 s </a:t>
                </a:r>
                <a:r>
                  <a:rPr lang="ja-JP" altLang="en-US" sz="2000"/>
                  <a:t>から </a:t>
                </a:r>
                <a:r>
                  <a:rPr lang="en-US" altLang="ja-JP" sz="2000" dirty="0"/>
                  <a:t>6,000 s </a:t>
                </a:r>
                <a:r>
                  <a:rPr lang="ja-JP" altLang="en-US" sz="2000"/>
                  <a:t>の範囲で一様分布</a:t>
                </a:r>
                <a:endParaRPr lang="en-US" altLang="ja-JP" sz="2000" dirty="0"/>
              </a:p>
              <a:p>
                <a:pPr lvl="1"/>
                <a:r>
                  <a:rPr kumimoji="1" lang="ja-JP" altLang="en-US" sz="2000"/>
                  <a:t>シナリオ</a:t>
                </a:r>
                <a:r>
                  <a:rPr kumimoji="1" lang="en-US" altLang="ja-JP" sz="2000" dirty="0"/>
                  <a:t> 2</a:t>
                </a:r>
              </a:p>
              <a:p>
                <a:pPr lvl="2"/>
                <a:r>
                  <a:rPr lang="ja-JP" altLang="en-US" sz="2000"/>
                  <a:t>端末台数</a:t>
                </a:r>
                <a:r>
                  <a:rPr lang="en-US" altLang="ja-JP" sz="20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0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𝑈𝐸</m:t>
                        </m:r>
                      </m:sub>
                    </m:sSub>
                  </m:oMath>
                </a14:m>
                <a:r>
                  <a:rPr lang="en-US" altLang="ja-JP" sz="2000" dirty="0"/>
                  <a:t>) </a:t>
                </a:r>
                <a:r>
                  <a:rPr lang="ja-JP" altLang="en-US" sz="2000"/>
                  <a:t>：</a:t>
                </a:r>
                <a:r>
                  <a:rPr lang="en-US" altLang="ja-JP" sz="2000" dirty="0"/>
                  <a:t>500,000 </a:t>
                </a:r>
                <a:r>
                  <a:rPr lang="ja-JP" altLang="en-US" sz="2000"/>
                  <a:t>台</a:t>
                </a:r>
                <a:endParaRPr lang="en-US" altLang="ja-JP" sz="2000" dirty="0"/>
              </a:p>
              <a:p>
                <a:pPr lvl="2"/>
                <a:r>
                  <a:rPr lang="ja-JP" altLang="en-US" sz="2000"/>
                  <a:t>端末ごとの通信周期</a:t>
                </a:r>
                <a:endParaRPr kumimoji="1" lang="ja-JP" altLang="en-US" sz="200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0B41E9B-12A9-3848-A28A-51BE0B4596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3" t="-15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1BDC46-F257-524D-9359-4B4C77621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2019/11/22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A204D9-6F66-C044-A25A-0854A608E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ja-JP"/>
              <a:t>CQ </a:t>
            </a:r>
            <a:r>
              <a:rPr lang="ja-JP" altLang="en-US"/>
              <a:t>研究会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033592-EA98-ED45-A8F4-64B44F0B3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10FE-A7A2-5B4D-A923-CBC04BB2C14A}" type="slidenum">
              <a:rPr lang="ja-JP" altLang="en-US" smtClean="0"/>
              <a:pPr/>
              <a:t>13</a:t>
            </a:fld>
            <a:endParaRPr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6EA20A6-994D-B442-B501-7A6C528D5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865" y="4488607"/>
            <a:ext cx="6543315" cy="1156036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F8EE640-51AF-074E-9AF3-E0DF940F85C2}"/>
              </a:ext>
            </a:extLst>
          </p:cNvPr>
          <p:cNvSpPr txBox="1"/>
          <p:nvPr/>
        </p:nvSpPr>
        <p:spPr>
          <a:xfrm>
            <a:off x="2226573" y="5705302"/>
            <a:ext cx="4925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端末の通信周期の分布</a:t>
            </a:r>
            <a:r>
              <a:rPr kumimoji="1" lang="en-US" altLang="ja-JP" dirty="0"/>
              <a:t> (</a:t>
            </a:r>
            <a:r>
              <a:rPr lang="en-US" altLang="ja-JP" dirty="0"/>
              <a:t>3GPP TR45.820 </a:t>
            </a:r>
            <a:r>
              <a:rPr lang="ja-JP" altLang="en-US"/>
              <a:t>より</a:t>
            </a:r>
            <a:r>
              <a:rPr kumimoji="1" lang="en-US" altLang="ja-JP" dirty="0"/>
              <a:t>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1022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372"/>
    </mc:Choice>
    <mc:Fallback>
      <p:transition spd="slow" advTm="5372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9AE19C-9DB0-E841-97E0-A75E9B0D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評価結果</a:t>
            </a:r>
            <a:r>
              <a:rPr lang="en-US" altLang="ja-JP" dirty="0"/>
              <a:t> (</a:t>
            </a:r>
            <a:r>
              <a:rPr lang="ja-JP" altLang="en-US"/>
              <a:t>シナリオ</a:t>
            </a:r>
            <a:r>
              <a:rPr lang="en-US" altLang="ja-JP" dirty="0"/>
              <a:t> 1 ) 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003E50-DE74-3D40-A86D-DB7837874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286" y="1166191"/>
            <a:ext cx="4892944" cy="6095999"/>
          </a:xfrm>
        </p:spPr>
        <p:txBody>
          <a:bodyPr>
            <a:normAutofit/>
          </a:bodyPr>
          <a:lstStyle/>
          <a:p>
            <a:r>
              <a:rPr lang="en-US" altLang="ja-JP" sz="2000" dirty="0"/>
              <a:t>Idle </a:t>
            </a:r>
            <a:r>
              <a:rPr lang="ja-JP" altLang="en-US" sz="2000"/>
              <a:t>タイマの増加に伴い、</a:t>
            </a:r>
            <a:br>
              <a:rPr lang="en-US" altLang="ja-JP" sz="2000" dirty="0"/>
            </a:br>
            <a:r>
              <a:rPr lang="ja-JP" altLang="en-US" sz="2000"/>
              <a:t>メッセージ処理頻度は減少し、</a:t>
            </a:r>
            <a:br>
              <a:rPr lang="en-US" altLang="ja-JP" sz="2000" dirty="0"/>
            </a:br>
            <a:r>
              <a:rPr lang="ja-JP" altLang="en-US" sz="2000"/>
              <a:t>メモリ使用量は増加</a:t>
            </a:r>
            <a:endParaRPr lang="en-US" altLang="ja-JP" sz="2000" dirty="0"/>
          </a:p>
          <a:p>
            <a:pPr lvl="1"/>
            <a:r>
              <a:rPr lang="en-US" altLang="ja-JP" dirty="0"/>
              <a:t>Idle </a:t>
            </a:r>
            <a:r>
              <a:rPr lang="ja-JP" altLang="en-US"/>
              <a:t>タ イマの増加に伴い、</a:t>
            </a:r>
            <a:br>
              <a:rPr lang="en-US" altLang="ja-JP" dirty="0"/>
            </a:br>
            <a:r>
              <a:rPr lang="ja-JP" altLang="en-US"/>
              <a:t>アイドル状態へと遷移する端末が</a:t>
            </a:r>
            <a:br>
              <a:rPr lang="en-US" altLang="ja-JP" dirty="0"/>
            </a:br>
            <a:r>
              <a:rPr lang="ja-JP" altLang="en-US"/>
              <a:t>減少し、</a:t>
            </a:r>
            <a:r>
              <a:rPr lang="en-US" altLang="ja-JP" dirty="0"/>
              <a:t>Connected Inactive </a:t>
            </a:r>
            <a:r>
              <a:rPr lang="ja-JP" altLang="en-US"/>
              <a:t>状態を</a:t>
            </a:r>
            <a:br>
              <a:rPr lang="en-US" altLang="ja-JP" dirty="0"/>
            </a:br>
            <a:r>
              <a:rPr lang="ja-JP" altLang="en-US"/>
              <a:t>維持する端末が増加するため</a:t>
            </a:r>
          </a:p>
          <a:p>
            <a:r>
              <a:rPr kumimoji="1" lang="en-US" altLang="ja-JP" sz="2000" dirty="0"/>
              <a:t>Idle </a:t>
            </a:r>
            <a:r>
              <a:rPr lang="ja-JP" altLang="en-US" sz="2000"/>
              <a:t>タイマが</a:t>
            </a:r>
            <a:r>
              <a:rPr lang="en-US" altLang="ja-JP" sz="2000" dirty="0"/>
              <a:t>1,422 s </a:t>
            </a:r>
            <a:r>
              <a:rPr lang="ja-JP" altLang="en-US" sz="2000"/>
              <a:t>以下の場合</a:t>
            </a:r>
            <a:endParaRPr lang="en-US" altLang="ja-JP" sz="2000" dirty="0"/>
          </a:p>
          <a:p>
            <a:pPr lvl="1"/>
            <a:r>
              <a:rPr lang="ja-JP" altLang="en-US"/>
              <a:t>メッセージ処理頻度が</a:t>
            </a:r>
            <a:r>
              <a:rPr lang="en-US" altLang="ja-JP" dirty="0"/>
              <a:t>1,200</a:t>
            </a:r>
            <a:r>
              <a:rPr lang="ja-JP" altLang="en-US"/>
              <a:t>を超える</a:t>
            </a:r>
            <a:endParaRPr lang="en-US" altLang="ja-JP" dirty="0"/>
          </a:p>
          <a:p>
            <a:r>
              <a:rPr lang="en-US" altLang="ja-JP" sz="2000" dirty="0"/>
              <a:t>Idle </a:t>
            </a:r>
            <a:r>
              <a:rPr lang="ja-JP" altLang="en-US" sz="2000"/>
              <a:t>タ イマが</a:t>
            </a:r>
            <a:r>
              <a:rPr lang="en-US" altLang="ja-JP" sz="2000" dirty="0"/>
              <a:t>4,000 s </a:t>
            </a:r>
            <a:r>
              <a:rPr lang="ja-JP" altLang="en-US" sz="2000"/>
              <a:t>以上の場合</a:t>
            </a:r>
            <a:endParaRPr lang="en-US" altLang="ja-JP" sz="2000" dirty="0"/>
          </a:p>
          <a:p>
            <a:pPr lvl="1"/>
            <a:r>
              <a:rPr lang="ja-JP" altLang="en-US"/>
              <a:t>メモリ使用量が</a:t>
            </a:r>
            <a:r>
              <a:rPr lang="en-US" altLang="ja-JP" dirty="0"/>
              <a:t> 1,000 MB </a:t>
            </a:r>
            <a:r>
              <a:rPr lang="ja-JP" altLang="en-US"/>
              <a:t>を超える</a:t>
            </a:r>
            <a:endParaRPr lang="en-US" altLang="ja-JP" dirty="0"/>
          </a:p>
          <a:p>
            <a:r>
              <a:rPr lang="en-US" altLang="ja-JP" sz="2000" dirty="0"/>
              <a:t>Idle </a:t>
            </a:r>
            <a:r>
              <a:rPr lang="ja-JP" altLang="en-US" sz="2000"/>
              <a:t>タイマを</a:t>
            </a:r>
            <a:r>
              <a:rPr lang="en-US" altLang="ja-JP" sz="2000" dirty="0"/>
              <a:t>1,422 s 〜 4,000 s </a:t>
            </a:r>
            <a:r>
              <a:rPr lang="ja-JP" altLang="en-US" sz="2000"/>
              <a:t>の間に設定することにより、</a:t>
            </a:r>
            <a:br>
              <a:rPr lang="en-US" altLang="ja-JP" sz="2000" dirty="0"/>
            </a:br>
            <a:r>
              <a:rPr lang="ja-JP" altLang="en-US" sz="2000"/>
              <a:t>全端末を収容可能</a:t>
            </a:r>
            <a:endParaRPr kumimoji="1" lang="ja-JP" altLang="en-US" sz="200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6AE3E7-0AA8-6642-9221-18EC069EF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2019/11/22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65ADAC-2B82-4D46-8EF6-8C049C131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ja-JP"/>
              <a:t>CQ </a:t>
            </a:r>
            <a:r>
              <a:rPr lang="ja-JP" altLang="en-US"/>
              <a:t>研究会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307B42-4A93-324C-AA5B-4940CCEB9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10FE-A7A2-5B4D-A923-CBC04BB2C14A}" type="slidenum">
              <a:rPr lang="ja-JP" altLang="en-US" smtClean="0"/>
              <a:pPr/>
              <a:t>14</a:t>
            </a:fld>
            <a:endParaRPr lang="ja-JP" altLang="en-US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138C34A2-E20D-034E-B59A-0B429CF40A8C}"/>
              </a:ext>
            </a:extLst>
          </p:cNvPr>
          <p:cNvGrpSpPr/>
          <p:nvPr/>
        </p:nvGrpSpPr>
        <p:grpSpPr>
          <a:xfrm>
            <a:off x="4890053" y="848621"/>
            <a:ext cx="4124139" cy="5252726"/>
            <a:chOff x="4793024" y="583577"/>
            <a:chExt cx="4356256" cy="5517770"/>
          </a:xfrm>
        </p:grpSpPr>
        <p:pic>
          <p:nvPicPr>
            <p:cNvPr id="7" name="コンテンツ プレースホルダー 7">
              <a:extLst>
                <a:ext uri="{FF2B5EF4-FFF2-40B4-BE49-F238E27FC236}">
                  <a16:creationId xmlns:a16="http://schemas.microsoft.com/office/drawing/2014/main" id="{4DCDDD27-7272-C44C-892B-8A398E6D9B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21051"/>
            <a:stretch/>
          </p:blipFill>
          <p:spPr>
            <a:xfrm>
              <a:off x="4793024" y="583577"/>
              <a:ext cx="4356256" cy="5517770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ED16585F-241B-C140-A53C-035C5701AA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19963" y="1256285"/>
              <a:ext cx="1294559" cy="1555602"/>
            </a:xfrm>
            <a:prstGeom prst="rect">
              <a:avLst/>
            </a:prstGeom>
          </p:spPr>
        </p:pic>
      </p:grp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FE0278A-E4E4-424F-A00F-468ADF31F2C2}"/>
              </a:ext>
            </a:extLst>
          </p:cNvPr>
          <p:cNvSpPr/>
          <p:nvPr/>
        </p:nvSpPr>
        <p:spPr>
          <a:xfrm>
            <a:off x="5262539" y="6012888"/>
            <a:ext cx="3649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/>
              <a:t>Idle タイマに対する、メッセージ処理頻度</a:t>
            </a:r>
            <a:br>
              <a:rPr lang="en-US" altLang="ja-JP" sz="1400" dirty="0"/>
            </a:br>
            <a:r>
              <a:rPr lang="ja-JP" altLang="en-US" sz="1400"/>
              <a:t>とメモリ使用量の関係</a:t>
            </a:r>
          </a:p>
        </p:txBody>
      </p:sp>
    </p:spTree>
    <p:extLst>
      <p:ext uri="{BB962C8B-B14F-4D97-AF65-F5344CB8AC3E}">
        <p14:creationId xmlns:p14="http://schemas.microsoft.com/office/powerpoint/2010/main" val="3249389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9AE19C-9DB0-E841-97E0-A75E9B0D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評価結果</a:t>
            </a:r>
            <a:r>
              <a:rPr lang="en-US" altLang="ja-JP" dirty="0"/>
              <a:t> (</a:t>
            </a:r>
            <a:r>
              <a:rPr lang="ja-JP" altLang="en-US"/>
              <a:t>シナリオ</a:t>
            </a:r>
            <a:r>
              <a:rPr lang="en-US" altLang="ja-JP" dirty="0"/>
              <a:t> 2 )① 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003E50-DE74-3D40-A86D-DB7837874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286" y="1166191"/>
            <a:ext cx="4892944" cy="6095999"/>
          </a:xfrm>
        </p:spPr>
        <p:txBody>
          <a:bodyPr>
            <a:normAutofit/>
          </a:bodyPr>
          <a:lstStyle/>
          <a:p>
            <a:r>
              <a:rPr lang="en-US" altLang="ja-JP" sz="2000" dirty="0"/>
              <a:t>Idle </a:t>
            </a:r>
            <a:r>
              <a:rPr lang="ja-JP" altLang="en-US" sz="2000"/>
              <a:t>タイマの増加に伴い、</a:t>
            </a:r>
            <a:br>
              <a:rPr lang="en-US" altLang="ja-JP" sz="2000" dirty="0"/>
            </a:br>
            <a:r>
              <a:rPr lang="ja-JP" altLang="en-US" sz="2000"/>
              <a:t>メッセージ処理頻度は段階的に減少</a:t>
            </a:r>
            <a:endParaRPr lang="en-US" altLang="ja-JP" sz="2000" dirty="0"/>
          </a:p>
          <a:p>
            <a:pPr lvl="1"/>
            <a:r>
              <a:rPr lang="ja-JP" altLang="en-US"/>
              <a:t>端末の通信周期の分布が</a:t>
            </a:r>
            <a:br>
              <a:rPr lang="en-US" altLang="ja-JP" dirty="0"/>
            </a:br>
            <a:r>
              <a:rPr lang="ja-JP" altLang="en-US"/>
              <a:t>離散的であるため</a:t>
            </a:r>
          </a:p>
          <a:p>
            <a:r>
              <a:rPr kumimoji="1" lang="en-US" altLang="ja-JP" sz="2000" dirty="0"/>
              <a:t>Idle </a:t>
            </a:r>
            <a:r>
              <a:rPr lang="ja-JP" altLang="en-US" sz="2000"/>
              <a:t>タイマが</a:t>
            </a:r>
            <a:r>
              <a:rPr lang="en-US" altLang="ja-JP" sz="2000" dirty="0"/>
              <a:t> 72,789 s</a:t>
            </a:r>
            <a:r>
              <a:rPr lang="en-US" altLang="ja-JP" dirty="0"/>
              <a:t> </a:t>
            </a:r>
            <a:r>
              <a:rPr lang="ja-JP" altLang="en-US" sz="2000"/>
              <a:t>以上の場合</a:t>
            </a:r>
            <a:endParaRPr lang="en-US" altLang="ja-JP" sz="2000" dirty="0"/>
          </a:p>
          <a:p>
            <a:pPr lvl="1"/>
            <a:r>
              <a:rPr lang="ja-JP" altLang="en-US"/>
              <a:t>メモリ使用量が</a:t>
            </a:r>
            <a:r>
              <a:rPr lang="en-US" altLang="ja-JP" dirty="0"/>
              <a:t> 1,000 MB </a:t>
            </a:r>
            <a:r>
              <a:rPr lang="ja-JP" altLang="en-US"/>
              <a:t>を超える</a:t>
            </a:r>
            <a:endParaRPr lang="en-US" altLang="ja-JP" dirty="0"/>
          </a:p>
          <a:p>
            <a:r>
              <a:rPr lang="en-US" altLang="ja-JP" sz="2000" dirty="0"/>
              <a:t>Idle </a:t>
            </a:r>
            <a:r>
              <a:rPr lang="ja-JP" altLang="en-US" sz="2000"/>
              <a:t>タイマを</a:t>
            </a:r>
            <a:r>
              <a:rPr lang="en-US" altLang="ja-JP" sz="2000" dirty="0"/>
              <a:t> 72,789 s </a:t>
            </a:r>
            <a:r>
              <a:rPr lang="ja-JP" altLang="en-US" sz="2000"/>
              <a:t>より小さく</a:t>
            </a:r>
            <a:br>
              <a:rPr lang="en-US" altLang="ja-JP" sz="2000" dirty="0"/>
            </a:br>
            <a:r>
              <a:rPr lang="ja-JP" altLang="en-US" sz="2000"/>
              <a:t>定すると、全端末を収容可能</a:t>
            </a:r>
            <a:endParaRPr kumimoji="1" lang="ja-JP" altLang="en-US" sz="200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6AE3E7-0AA8-6642-9221-18EC069EF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2019/11/22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65ADAC-2B82-4D46-8EF6-8C049C131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ja-JP"/>
              <a:t>CQ </a:t>
            </a:r>
            <a:r>
              <a:rPr lang="ja-JP" altLang="en-US"/>
              <a:t>研究会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307B42-4A93-324C-AA5B-4940CCEB9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10FE-A7A2-5B4D-A923-CBC04BB2C14A}" type="slidenum">
              <a:rPr lang="ja-JP" altLang="en-US" smtClean="0"/>
              <a:pPr/>
              <a:t>15</a:t>
            </a:fld>
            <a:endParaRPr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FE0278A-E4E4-424F-A00F-468ADF31F2C2}"/>
              </a:ext>
            </a:extLst>
          </p:cNvPr>
          <p:cNvSpPr/>
          <p:nvPr/>
        </p:nvSpPr>
        <p:spPr>
          <a:xfrm>
            <a:off x="5262539" y="6012888"/>
            <a:ext cx="3649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/>
              <a:t>Idle タイマに対する、メッセージ処理頻度</a:t>
            </a:r>
            <a:br>
              <a:rPr lang="en-US" altLang="ja-JP" sz="1400" dirty="0"/>
            </a:br>
            <a:r>
              <a:rPr lang="ja-JP" altLang="en-US" sz="1400"/>
              <a:t>とメモリ使用量の関係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E442D11F-3993-E349-A11A-7E01F7FC5A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927"/>
          <a:stretch/>
        </p:blipFill>
        <p:spPr>
          <a:xfrm>
            <a:off x="4913194" y="836613"/>
            <a:ext cx="4087931" cy="523608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40F4F3FC-7B4F-4A47-8648-D6FA0878C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7212" y="1484314"/>
            <a:ext cx="1238013" cy="147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723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図 19">
            <a:extLst>
              <a:ext uri="{FF2B5EF4-FFF2-40B4-BE49-F238E27FC236}">
                <a16:creationId xmlns:a16="http://schemas.microsoft.com/office/drawing/2014/main" id="{5A43013C-8531-2444-8F34-976E00148B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0" r="3261"/>
          <a:stretch/>
        </p:blipFill>
        <p:spPr>
          <a:xfrm>
            <a:off x="0" y="3432248"/>
            <a:ext cx="5334970" cy="1885571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C61606A-920A-3344-9EF5-A881B77B4D07}"/>
              </a:ext>
            </a:extLst>
          </p:cNvPr>
          <p:cNvSpPr txBox="1"/>
          <p:nvPr/>
        </p:nvSpPr>
        <p:spPr>
          <a:xfrm>
            <a:off x="430764" y="3254132"/>
            <a:ext cx="46955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Idle</a:t>
            </a:r>
            <a:r>
              <a:rPr kumimoji="1" lang="ja-JP" altLang="en-US" sz="1600"/>
              <a:t> タイマの設定値と収容可能な端末台数の関係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C9AE19C-9DB0-E841-97E0-A75E9B0D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評価結果</a:t>
            </a:r>
            <a:r>
              <a:rPr lang="en-US" altLang="ja-JP" dirty="0"/>
              <a:t> (</a:t>
            </a:r>
            <a:r>
              <a:rPr lang="ja-JP" altLang="en-US"/>
              <a:t>シナリオ</a:t>
            </a:r>
            <a:r>
              <a:rPr lang="en-US" altLang="ja-JP" dirty="0"/>
              <a:t> 2 )</a:t>
            </a:r>
            <a:r>
              <a:rPr lang="ja-JP" altLang="en-US"/>
              <a:t>②</a:t>
            </a:r>
            <a:r>
              <a:rPr lang="en-US" altLang="ja-JP" dirty="0"/>
              <a:t> 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003E50-DE74-3D40-A86D-DB7837874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286" y="1166191"/>
            <a:ext cx="4892944" cy="6095999"/>
          </a:xfrm>
        </p:spPr>
        <p:txBody>
          <a:bodyPr>
            <a:normAutofit/>
          </a:bodyPr>
          <a:lstStyle/>
          <a:p>
            <a:r>
              <a:rPr kumimoji="1" lang="ja-JP" altLang="en-US" sz="2000"/>
              <a:t>端末台数を</a:t>
            </a:r>
            <a:r>
              <a:rPr kumimoji="1" lang="en-US" altLang="ja-JP" sz="2000" dirty="0"/>
              <a:t> </a:t>
            </a:r>
            <a:r>
              <a:rPr lang="en-US" altLang="ja-JP" sz="2000" dirty="0"/>
              <a:t>469,200 </a:t>
            </a:r>
            <a:r>
              <a:rPr lang="ja-JP" altLang="en-US" sz="2000"/>
              <a:t>台、</a:t>
            </a:r>
            <a:r>
              <a:rPr lang="en-US" altLang="ja-JP" sz="2000" dirty="0"/>
              <a:t>925,700 </a:t>
            </a:r>
            <a:r>
              <a:rPr lang="ja-JP" altLang="en-US" sz="2000"/>
              <a:t>台、</a:t>
            </a:r>
            <a:r>
              <a:rPr lang="en-US" altLang="ja-JP" sz="2000" dirty="0"/>
              <a:t>1,178,100 </a:t>
            </a:r>
            <a:r>
              <a:rPr lang="ja-JP" altLang="en-US" sz="2000"/>
              <a:t>台と変化させる</a:t>
            </a:r>
            <a:endParaRPr lang="en-US" altLang="ja-JP" sz="2000" dirty="0"/>
          </a:p>
          <a:p>
            <a:endParaRPr kumimoji="1" lang="en-US" altLang="ja-JP" sz="2000" dirty="0"/>
          </a:p>
          <a:p>
            <a:endParaRPr lang="en-US" altLang="ja-JP" sz="2000" dirty="0"/>
          </a:p>
          <a:p>
            <a:endParaRPr kumimoji="1" lang="en-US" altLang="ja-JP" sz="2000" dirty="0"/>
          </a:p>
          <a:p>
            <a:endParaRPr kumimoji="1" lang="en-US" altLang="ja-JP" sz="2000" dirty="0"/>
          </a:p>
          <a:p>
            <a:endParaRPr lang="en-US" altLang="ja-JP" sz="2000" dirty="0"/>
          </a:p>
          <a:p>
            <a:endParaRPr kumimoji="1" lang="en-US" altLang="ja-JP" sz="2000" dirty="0"/>
          </a:p>
          <a:p>
            <a:endParaRPr lang="en-US" altLang="ja-JP" sz="2000" dirty="0"/>
          </a:p>
          <a:p>
            <a:endParaRPr kumimoji="1" lang="en-US" altLang="ja-JP" sz="2000" dirty="0"/>
          </a:p>
          <a:p>
            <a:r>
              <a:rPr lang="en-US" altLang="ja-JP" sz="2000" dirty="0"/>
              <a:t>Idle </a:t>
            </a:r>
            <a:r>
              <a:rPr lang="ja-JP" altLang="en-US" sz="2000"/>
              <a:t>タイマに適切な値を設定することにより、そうでない場合と比較して、収容可能な端末台数が</a:t>
            </a:r>
            <a:r>
              <a:rPr lang="ja-JP" altLang="en-US" sz="2000">
                <a:solidFill>
                  <a:srgbClr val="FF0000"/>
                </a:solidFill>
              </a:rPr>
              <a:t>最大</a:t>
            </a:r>
            <a:r>
              <a:rPr lang="en-US" altLang="ja-JP" sz="2000" dirty="0">
                <a:solidFill>
                  <a:srgbClr val="FF0000"/>
                </a:solidFill>
              </a:rPr>
              <a:t> 151% </a:t>
            </a:r>
            <a:r>
              <a:rPr lang="ja-JP" altLang="en-US" sz="2000">
                <a:solidFill>
                  <a:srgbClr val="FF0000"/>
                </a:solidFill>
              </a:rPr>
              <a:t>増加</a:t>
            </a:r>
            <a:endParaRPr kumimoji="1" lang="en-US" altLang="ja-JP" sz="2000" dirty="0">
              <a:solidFill>
                <a:srgbClr val="FF0000"/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6AE3E7-0AA8-6642-9221-18EC069EF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2019/11/22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65ADAC-2B82-4D46-8EF6-8C049C131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ja-JP"/>
              <a:t>CQ </a:t>
            </a:r>
            <a:r>
              <a:rPr lang="ja-JP" altLang="en-US"/>
              <a:t>研究会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307B42-4A93-324C-AA5B-4940CCEB9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10FE-A7A2-5B4D-A923-CBC04BB2C14A}" type="slidenum">
              <a:rPr lang="ja-JP" altLang="en-US" smtClean="0"/>
              <a:pPr/>
              <a:t>16</a:t>
            </a:fld>
            <a:endParaRPr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FE0278A-E4E4-424F-A00F-468ADF31F2C2}"/>
              </a:ext>
            </a:extLst>
          </p:cNvPr>
          <p:cNvSpPr/>
          <p:nvPr/>
        </p:nvSpPr>
        <p:spPr>
          <a:xfrm>
            <a:off x="5633054" y="6051487"/>
            <a:ext cx="3649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/>
              <a:t>Idle タイマに対する、メッセージ処理頻度</a:t>
            </a:r>
            <a:br>
              <a:rPr lang="en-US" altLang="ja-JP" sz="1400" dirty="0"/>
            </a:br>
            <a:r>
              <a:rPr lang="ja-JP" altLang="en-US" sz="1400"/>
              <a:t>とメモリ使用量の関係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872506D-0944-8C41-8773-D85306457A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695"/>
          <a:stretch/>
        </p:blipFill>
        <p:spPr>
          <a:xfrm>
            <a:off x="5361949" y="836613"/>
            <a:ext cx="3639175" cy="517627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FEA64D9B-7AF4-6648-94CC-A6620FE7D2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8928" y="848621"/>
            <a:ext cx="1282196" cy="1485316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90002AAD-F239-094B-B911-D83479680C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7726" y="2333937"/>
            <a:ext cx="1543398" cy="67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05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68C9B7-EBB3-9D48-8F3D-8A0671F20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/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9DA31A-D48C-2244-8D8C-9A41C7A6D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Idle </a:t>
            </a:r>
            <a:r>
              <a:rPr lang="ja-JP" altLang="en-US"/>
              <a:t>タイマを制御することにより、</a:t>
            </a:r>
            <a:r>
              <a:rPr lang="en-US" altLang="ja-JP" dirty="0"/>
              <a:t>CPU </a:t>
            </a:r>
            <a:r>
              <a:rPr lang="ja-JP" altLang="en-US"/>
              <a:t>負荷と</a:t>
            </a:r>
            <a:br>
              <a:rPr lang="en-US" altLang="ja-JP" dirty="0"/>
            </a:br>
            <a:r>
              <a:rPr lang="ja-JP" altLang="en-US"/>
              <a:t>メモリ使用量を互いにオフロード可能</a:t>
            </a:r>
            <a:endParaRPr lang="en-US" altLang="ja-JP" dirty="0"/>
          </a:p>
          <a:p>
            <a:pPr lvl="1"/>
            <a:r>
              <a:rPr lang="ja-JP" altLang="en-US" sz="2000"/>
              <a:t>資源利用が効率化される</a:t>
            </a:r>
            <a:endParaRPr lang="en-US" altLang="ja-JP" sz="2000" dirty="0"/>
          </a:p>
          <a:p>
            <a:r>
              <a:rPr lang="ja-JP" altLang="en-US"/>
              <a:t>特定のシナリオにおいて、</a:t>
            </a:r>
            <a:r>
              <a:rPr lang="en-US" altLang="ja-JP" dirty="0"/>
              <a:t>Idle</a:t>
            </a:r>
            <a:r>
              <a:rPr lang="ja-JP" altLang="en-US"/>
              <a:t>タイマに適切な値を設定することにより、収容可能な端末台数が最大</a:t>
            </a:r>
            <a:r>
              <a:rPr lang="en-US" altLang="ja-JP" dirty="0"/>
              <a:t>151%</a:t>
            </a:r>
            <a:r>
              <a:rPr lang="ja-JP" altLang="en-US"/>
              <a:t>向上</a:t>
            </a:r>
            <a:endParaRPr lang="en-US" altLang="ja-JP" dirty="0"/>
          </a:p>
          <a:p>
            <a:r>
              <a:rPr lang="ja-JP" altLang="en-US"/>
              <a:t>端末の通信周期の分布が異なると、収容端末台数を</a:t>
            </a:r>
            <a:br>
              <a:rPr lang="en-US" altLang="ja-JP" dirty="0"/>
            </a:br>
            <a:r>
              <a:rPr lang="ja-JP" altLang="en-US"/>
              <a:t>最大化する設定値は変化</a:t>
            </a:r>
            <a:endParaRPr lang="en-US" altLang="ja-JP" dirty="0"/>
          </a:p>
          <a:p>
            <a:pPr lvl="1"/>
            <a:r>
              <a:rPr lang="en-US" altLang="ja-JP" sz="2000" dirty="0"/>
              <a:t>IoT </a:t>
            </a:r>
            <a:r>
              <a:rPr lang="ja-JP" altLang="en-US" sz="2000"/>
              <a:t>端末のように通信周期の予測が難しい端末を収容する際には、</a:t>
            </a:r>
            <a:br>
              <a:rPr lang="en-US" altLang="ja-JP" sz="2000" dirty="0"/>
            </a:br>
            <a:r>
              <a:rPr lang="ja-JP" altLang="en-US" sz="2000"/>
              <a:t>適応的な</a:t>
            </a:r>
            <a:r>
              <a:rPr lang="en-US" altLang="ja-JP" sz="2000" dirty="0"/>
              <a:t> Idle </a:t>
            </a:r>
            <a:r>
              <a:rPr lang="ja-JP" altLang="en-US" sz="2000"/>
              <a:t>タイマの制御を行う必要がある</a:t>
            </a:r>
            <a:endParaRPr lang="en-US" altLang="ja-JP" sz="2000" dirty="0"/>
          </a:p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9F71F7-90A2-264C-9259-475409081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2019/11/22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1C9D42-B368-664A-AA16-66575B08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ja-JP"/>
              <a:t>CQ </a:t>
            </a:r>
            <a:r>
              <a:rPr lang="ja-JP" altLang="en-US"/>
              <a:t>研究会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AC840F-2D8C-E445-80FA-7DF5291F0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10FE-A7A2-5B4D-A923-CBC04BB2C14A}" type="slidenum">
              <a:rPr lang="ja-JP" altLang="en-US" smtClean="0"/>
              <a:pPr/>
              <a:t>17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28513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73F25C-E87C-1548-BD78-0DAA2A3A1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/>
              <a:t>今後の課題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FA402E-CA0A-E048-85AD-209639048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Idle </a:t>
            </a:r>
            <a:r>
              <a:rPr lang="ja-JP" altLang="en-US"/>
              <a:t>タイマの動的かつ適応的な制御手法の検討</a:t>
            </a:r>
            <a:endParaRPr lang="en-US" altLang="ja-JP" dirty="0"/>
          </a:p>
          <a:p>
            <a:pPr lvl="1"/>
            <a:r>
              <a:rPr lang="ja-JP" altLang="en-US" sz="2000"/>
              <a:t>未知かつ時間的に変動する端末台数および通信頻度に応じた</a:t>
            </a:r>
            <a:br>
              <a:rPr lang="en-US" altLang="ja-JP" sz="2000" dirty="0"/>
            </a:br>
            <a:r>
              <a:rPr lang="en-US" altLang="ja-JP" sz="2000" dirty="0"/>
              <a:t>Idle </a:t>
            </a:r>
            <a:r>
              <a:rPr lang="ja-JP" altLang="en-US" sz="2000"/>
              <a:t>タイマの動的制御</a:t>
            </a:r>
            <a:br>
              <a:rPr lang="en-US" altLang="ja-JP" sz="2000" dirty="0"/>
            </a:br>
            <a:endParaRPr lang="en-US" altLang="ja-JP" dirty="0"/>
          </a:p>
          <a:p>
            <a:r>
              <a:rPr lang="ja-JP" altLang="en-US"/>
              <a:t>既存の資源管理手法と提案手法の組み合わせの検討</a:t>
            </a:r>
            <a:endParaRPr lang="en-US" altLang="ja-JP" dirty="0"/>
          </a:p>
          <a:p>
            <a:pPr lvl="1"/>
            <a:r>
              <a:rPr lang="en-US" altLang="ja-JP" sz="2000" dirty="0"/>
              <a:t>Server Disaggregation </a:t>
            </a:r>
            <a:r>
              <a:rPr lang="ja-JP" altLang="en-US" sz="2000"/>
              <a:t>アーキテクチャや</a:t>
            </a:r>
            <a:br>
              <a:rPr lang="en-US" altLang="ja-JP" sz="2000" dirty="0"/>
            </a:br>
            <a:r>
              <a:rPr lang="ja-JP" altLang="en-US" sz="2000"/>
              <a:t>スケールアウト</a:t>
            </a:r>
            <a:r>
              <a:rPr lang="en-US" altLang="ja-JP" sz="2000" dirty="0"/>
              <a:t>/</a:t>
            </a:r>
            <a:r>
              <a:rPr lang="ja-JP" altLang="en-US" sz="2000"/>
              <a:t>スケールイン等と提案手法を組み合わせた制御</a:t>
            </a:r>
            <a:endParaRPr lang="en-US" altLang="ja-JP" sz="20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1F0BB3-765A-2C46-ACD4-B3296F000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2019/11/22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6ADD97-D49F-5D40-98D6-0D809E748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ja-JP"/>
              <a:t>CQ </a:t>
            </a:r>
            <a:r>
              <a:rPr lang="ja-JP" altLang="en-US"/>
              <a:t>研究会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77EB86-2B79-DE4C-9629-D8462E94D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10FE-A7A2-5B4D-A923-CBC04BB2C14A}" type="slidenum">
              <a:rPr lang="ja-JP" altLang="en-US" smtClean="0"/>
              <a:pPr/>
              <a:t>18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96589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A78534B6-9C4D-A04F-B1AE-F4AAB35CD184}"/>
              </a:ext>
            </a:extLst>
          </p:cNvPr>
          <p:cNvGrpSpPr/>
          <p:nvPr/>
        </p:nvGrpSpPr>
        <p:grpSpPr>
          <a:xfrm>
            <a:off x="160416" y="4276547"/>
            <a:ext cx="7180458" cy="2464478"/>
            <a:chOff x="160416" y="4276547"/>
            <a:chExt cx="5989048" cy="2464478"/>
          </a:xfrm>
        </p:grpSpPr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BB8B90F0-6594-0040-B548-330519AD0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416" y="4276547"/>
              <a:ext cx="5989048" cy="2464478"/>
            </a:xfrm>
            <a:prstGeom prst="rect">
              <a:avLst/>
            </a:prstGeom>
          </p:spPr>
        </p:pic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3EB6B3A8-20B1-614B-A1FF-0FA633AEFD9C}"/>
                </a:ext>
              </a:extLst>
            </p:cNvPr>
            <p:cNvSpPr/>
            <p:nvPr/>
          </p:nvSpPr>
          <p:spPr>
            <a:xfrm>
              <a:off x="4641519" y="4450710"/>
              <a:ext cx="1279783" cy="559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8007CDFB-DE72-DF49-B94F-422BE0615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/>
              <a:t>モバイルコアネットワーク 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E583FAE-4C5D-224F-ABCE-C7527F3C1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今後の移動体通信網の利用形態として</a:t>
            </a:r>
            <a:r>
              <a:rPr lang="en-US" altLang="ja-JP" dirty="0"/>
              <a:t> M2M/IoT </a:t>
            </a:r>
            <a:r>
              <a:rPr lang="ja-JP" altLang="en-US"/>
              <a:t>通信が</a:t>
            </a:r>
            <a:br>
              <a:rPr lang="en-US" altLang="ja-JP" dirty="0"/>
            </a:br>
            <a:r>
              <a:rPr lang="ja-JP" altLang="en-US"/>
              <a:t>着目されている</a:t>
            </a:r>
            <a:endParaRPr lang="en-US" altLang="ja-JP" dirty="0"/>
          </a:p>
          <a:p>
            <a:r>
              <a:rPr lang="en-US" altLang="ja-JP" dirty="0"/>
              <a:t>M2M/IoT </a:t>
            </a:r>
            <a:r>
              <a:rPr lang="ja-JP" altLang="en-US"/>
              <a:t>端末を大量に収容することにより、モバイル</a:t>
            </a:r>
            <a:br>
              <a:rPr lang="en-US" altLang="ja-JP" dirty="0"/>
            </a:br>
            <a:r>
              <a:rPr lang="ja-JP" altLang="en-US"/>
              <a:t>コアネットワーク内の制御プレーンの負荷が増大</a:t>
            </a:r>
            <a:endParaRPr lang="en-US" altLang="ja-JP" dirty="0"/>
          </a:p>
          <a:p>
            <a:pPr lvl="1"/>
            <a:r>
              <a:rPr lang="ja-JP" altLang="en-US"/>
              <a:t>端末がデータを送信する前に、ベアラ</a:t>
            </a:r>
            <a:r>
              <a:rPr lang="en-US" altLang="ja-JP" dirty="0"/>
              <a:t> (</a:t>
            </a:r>
            <a:r>
              <a:rPr lang="ja-JP" altLang="en-US"/>
              <a:t>論理的なデータの伝送路</a:t>
            </a:r>
            <a:r>
              <a:rPr lang="en-US" altLang="ja-JP" dirty="0"/>
              <a:t>)</a:t>
            </a:r>
            <a:br>
              <a:rPr lang="en-US" altLang="ja-JP" dirty="0"/>
            </a:br>
            <a:r>
              <a:rPr lang="ja-JP" altLang="en-US"/>
              <a:t>を端末毎に確立する</a:t>
            </a:r>
            <a:endParaRPr lang="en-US" altLang="ja-JP" dirty="0"/>
          </a:p>
          <a:p>
            <a:pPr lvl="1"/>
            <a:r>
              <a:rPr lang="ja-JP" altLang="en-US"/>
              <a:t>ベアラの確立のために、多数の制御メッセージが伝搬、処理される</a:t>
            </a:r>
            <a:endParaRPr lang="en-US" altLang="ja-JP" dirty="0"/>
          </a:p>
          <a:p>
            <a:pPr lvl="1"/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8E4D1E-0BF0-C94D-92AD-DF575E8E6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2019/11/22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532ABD-43D4-EA4F-AD57-9F12709AF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ja-JP"/>
              <a:t>CQ </a:t>
            </a:r>
            <a:r>
              <a:rPr lang="ja-JP" altLang="en-US"/>
              <a:t>研究会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F38666-5574-874F-A494-CA3996163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10FE-A7A2-5B4D-A923-CBC04BB2C14A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8894347-AE70-FC47-AC85-94F9ACF24DC7}"/>
              </a:ext>
            </a:extLst>
          </p:cNvPr>
          <p:cNvSpPr/>
          <p:nvPr/>
        </p:nvSpPr>
        <p:spPr>
          <a:xfrm>
            <a:off x="5491479" y="4509089"/>
            <a:ext cx="369879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ja-JP" sz="1050" dirty="0"/>
              <a:t>S/PGW: </a:t>
            </a:r>
            <a:r>
              <a:rPr lang="ja-JP" altLang="en-US" sz="1050" dirty="0"/>
              <a:t>モビリティ実現のため</a:t>
            </a:r>
            <a:r>
              <a:rPr lang="ja-JP" altLang="en-US" sz="1050"/>
              <a:t>のアンカーポイント</a:t>
            </a:r>
            <a:r>
              <a:rPr lang="en-US" altLang="ja-JP" sz="1050" dirty="0"/>
              <a:t>	  </a:t>
            </a:r>
            <a:r>
              <a:rPr lang="ja-JP" altLang="en-US" sz="1050"/>
              <a:t>および</a:t>
            </a:r>
            <a:r>
              <a:rPr lang="en-US" altLang="ja-JP" sz="1050" dirty="0"/>
              <a:t> IP </a:t>
            </a:r>
            <a:r>
              <a:rPr lang="ja-JP" altLang="en-US" sz="1050"/>
              <a:t>ネットワークとのゲートウェイ</a:t>
            </a:r>
            <a:endParaRPr lang="en-US" altLang="ja-JP" sz="1050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4C135FC-1D4C-B94E-9BC0-7A7845DDC7AF}"/>
              </a:ext>
            </a:extLst>
          </p:cNvPr>
          <p:cNvSpPr/>
          <p:nvPr/>
        </p:nvSpPr>
        <p:spPr>
          <a:xfrm>
            <a:off x="5468245" y="4849949"/>
            <a:ext cx="187262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ja-JP" sz="1050" dirty="0"/>
              <a:t>MME: UE </a:t>
            </a:r>
            <a:r>
              <a:rPr lang="ja-JP" altLang="en-US" sz="1050" dirty="0"/>
              <a:t>の</a:t>
            </a:r>
            <a:r>
              <a:rPr lang="ja-JP" altLang="en-US" sz="1050"/>
              <a:t>移動管理</a:t>
            </a:r>
            <a:endParaRPr lang="en-US" altLang="ja-JP" sz="1050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1A6C213-602D-424D-BC43-AF07AE34E476}"/>
              </a:ext>
            </a:extLst>
          </p:cNvPr>
          <p:cNvSpPr/>
          <p:nvPr/>
        </p:nvSpPr>
        <p:spPr>
          <a:xfrm>
            <a:off x="5921303" y="5423387"/>
            <a:ext cx="10102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50" dirty="0"/>
              <a:t>UE: </a:t>
            </a:r>
            <a:r>
              <a:rPr lang="ja-JP" altLang="en-US" sz="1050" dirty="0"/>
              <a:t>収容端末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7B23406-C57E-2244-8694-63038173AF88}"/>
              </a:ext>
            </a:extLst>
          </p:cNvPr>
          <p:cNvSpPr/>
          <p:nvPr/>
        </p:nvSpPr>
        <p:spPr>
          <a:xfrm>
            <a:off x="5921303" y="5190656"/>
            <a:ext cx="139653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50" dirty="0" err="1"/>
              <a:t>eNodeB</a:t>
            </a:r>
            <a:r>
              <a:rPr lang="en-US" altLang="ja-JP" sz="1050" dirty="0"/>
              <a:t>: LTE </a:t>
            </a:r>
            <a:r>
              <a:rPr lang="ja-JP" altLang="en-US" sz="1050" dirty="0"/>
              <a:t>基地局</a:t>
            </a:r>
            <a:endParaRPr lang="en-US" altLang="ja-JP" sz="105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BAD6984-46AC-AD4B-9D4E-4701B2CF34B7}"/>
              </a:ext>
            </a:extLst>
          </p:cNvPr>
          <p:cNvSpPr/>
          <p:nvPr/>
        </p:nvSpPr>
        <p:spPr>
          <a:xfrm>
            <a:off x="5468245" y="5017074"/>
            <a:ext cx="155523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ja-JP" sz="1050" dirty="0"/>
              <a:t>HSS: UE </a:t>
            </a:r>
            <a:r>
              <a:rPr lang="ja-JP" altLang="en-US" sz="1050"/>
              <a:t>の認証</a:t>
            </a:r>
            <a:endParaRPr lang="en-US" altLang="ja-JP" sz="1050" dirty="0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25A159DB-732A-E547-A32C-A193E5710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495" y="4064953"/>
            <a:ext cx="586101" cy="437200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A89730D-C03E-1E49-93DD-82F97DAEBD73}"/>
              </a:ext>
            </a:extLst>
          </p:cNvPr>
          <p:cNvSpPr txBox="1"/>
          <p:nvPr/>
        </p:nvSpPr>
        <p:spPr>
          <a:xfrm>
            <a:off x="6450857" y="4064560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ベアラ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24423C9-8F2A-6F4B-813C-2B1FFA8D9849}"/>
              </a:ext>
            </a:extLst>
          </p:cNvPr>
          <p:cNvSpPr txBox="1"/>
          <p:nvPr/>
        </p:nvSpPr>
        <p:spPr>
          <a:xfrm>
            <a:off x="6493804" y="4307992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/>
              <a:t>シグナリング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631109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3F3243-D026-2A4D-A32D-3800F8C87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/>
              <a:t>研究背景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ED84B4-302A-FE49-997A-8B97CFCBD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286" y="1166191"/>
            <a:ext cx="8691184" cy="5342129"/>
          </a:xfrm>
        </p:spPr>
        <p:txBody>
          <a:bodyPr>
            <a:normAutofit/>
          </a:bodyPr>
          <a:lstStyle/>
          <a:p>
            <a:r>
              <a:rPr lang="ja-JP" altLang="en-US" sz="2200"/>
              <a:t>収容端末台数や接続頻度に応じて、ネットワークやノードに資源を割り当てる必要がある</a:t>
            </a:r>
            <a:endParaRPr lang="en-US" altLang="ja-JP" sz="2200" dirty="0"/>
          </a:p>
          <a:p>
            <a:pPr lvl="1"/>
            <a:r>
              <a:rPr lang="en-US" altLang="ja-JP" sz="2000" dirty="0"/>
              <a:t>CPU </a:t>
            </a:r>
            <a:r>
              <a:rPr lang="ja-JP" altLang="en-US" sz="2000"/>
              <a:t>資源</a:t>
            </a:r>
            <a:endParaRPr lang="en-US" altLang="ja-JP" sz="2000" dirty="0"/>
          </a:p>
          <a:p>
            <a:pPr lvl="2"/>
            <a:r>
              <a:rPr lang="ja-JP" altLang="en-US" sz="1800"/>
              <a:t>アタッチやデタッチ等のシグナリングに関する通信や処理を</a:t>
            </a:r>
            <a:br>
              <a:rPr lang="en-US" altLang="ja-JP" sz="1800" dirty="0"/>
            </a:br>
            <a:r>
              <a:rPr lang="ja-JP" altLang="en-US" sz="1800"/>
              <a:t>実行するために必要</a:t>
            </a:r>
            <a:endParaRPr lang="en-US" altLang="ja-JP" sz="1800" dirty="0"/>
          </a:p>
          <a:p>
            <a:pPr lvl="1"/>
            <a:r>
              <a:rPr lang="ja-JP" altLang="en-US" sz="2000"/>
              <a:t>メモリ資源</a:t>
            </a:r>
            <a:endParaRPr lang="en-US" altLang="ja-JP" sz="2000" dirty="0"/>
          </a:p>
          <a:p>
            <a:pPr lvl="2"/>
            <a:r>
              <a:rPr lang="ja-JP" altLang="en-US" sz="1800"/>
              <a:t>ベアラなどの端末のセッション情報を保持するために必要</a:t>
            </a:r>
          </a:p>
          <a:p>
            <a:r>
              <a:rPr lang="ja-JP" altLang="en-US" sz="2200"/>
              <a:t>どちらか一方が枯渇すると新しい接続を収容できなかったり、</a:t>
            </a:r>
            <a:br>
              <a:rPr lang="en-US" altLang="ja-JP" sz="2200" dirty="0"/>
            </a:br>
            <a:r>
              <a:rPr lang="ja-JP" altLang="en-US" sz="2200"/>
              <a:t>遅延が発生する</a:t>
            </a:r>
          </a:p>
          <a:p>
            <a:r>
              <a:rPr lang="ja-JP" altLang="en-US" sz="2200"/>
              <a:t>従来の端末とは通信特性の異なる</a:t>
            </a:r>
            <a:r>
              <a:rPr lang="en-US" altLang="ja-JP" sz="2200" dirty="0"/>
              <a:t> IoT </a:t>
            </a:r>
            <a:r>
              <a:rPr lang="ja-JP" altLang="en-US" sz="2200"/>
              <a:t>端末の急速な増加に伴い、</a:t>
            </a:r>
            <a:r>
              <a:rPr lang="en-US" altLang="ja-JP" sz="2200" dirty="0"/>
              <a:t> CPU </a:t>
            </a:r>
            <a:r>
              <a:rPr lang="ja-JP" altLang="en-US" sz="2200"/>
              <a:t>負荷やメモリ使用量が大きく変動することが予想され</a:t>
            </a:r>
            <a:br>
              <a:rPr lang="en-US" altLang="ja-JP" sz="2200" dirty="0"/>
            </a:br>
            <a:r>
              <a:rPr lang="ja-JP" altLang="en-US" sz="2200"/>
              <a:t>資源需要の予測は難しくなっている</a:t>
            </a:r>
            <a:endParaRPr lang="en-US" altLang="ja-JP" sz="2200" dirty="0"/>
          </a:p>
          <a:p>
            <a:endParaRPr lang="ja-JP" altLang="en-US"/>
          </a:p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BE57AC-2292-7743-B3D7-2299BE84F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2019/11/22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062707-F319-7540-92E9-C34BB5992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ja-JP"/>
              <a:t>CQ </a:t>
            </a:r>
            <a:r>
              <a:rPr lang="ja-JP" altLang="en-US"/>
              <a:t>研究会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02B59B-6A37-4B4A-8216-477E754F5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10FE-A7A2-5B4D-A923-CBC04BB2C14A}" type="slidenum">
              <a:rPr lang="ja-JP" altLang="en-US" smtClean="0"/>
              <a:pPr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8118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0BC58A-3F31-2848-8FDB-083B7661A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/>
              <a:t>研究目的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670278-B640-AA41-9A25-6975B3895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M2M/IoT </a:t>
            </a:r>
            <a:r>
              <a:rPr lang="ja-JP" altLang="en-US"/>
              <a:t>端末を効率的に収容するための、</a:t>
            </a:r>
            <a:br>
              <a:rPr lang="en-US" altLang="ja-JP" dirty="0"/>
            </a:br>
            <a:r>
              <a:rPr lang="ja-JP" altLang="en-US"/>
              <a:t>柔軟なノード資源の制御手法を提案</a:t>
            </a:r>
          </a:p>
          <a:p>
            <a:pPr lvl="1"/>
            <a:r>
              <a:rPr lang="ja-JP" altLang="en-US" sz="2000"/>
              <a:t>モバイルコアネットワークの負荷に応じて</a:t>
            </a:r>
            <a:br>
              <a:rPr lang="en-US" altLang="ja-JP" sz="2000" dirty="0"/>
            </a:br>
            <a:r>
              <a:rPr lang="ja-JP" altLang="en-US" sz="2000"/>
              <a:t>端末の状態遷移の条件を制御</a:t>
            </a:r>
            <a:endParaRPr lang="en-US" altLang="ja-JP" sz="2000" dirty="0"/>
          </a:p>
          <a:p>
            <a:pPr lvl="1"/>
            <a:r>
              <a:rPr lang="ja-JP" altLang="en-US" sz="2000"/>
              <a:t>端末の状態および状態遷移に伴う、</a:t>
            </a:r>
            <a:r>
              <a:rPr lang="en-US" altLang="ja-JP" sz="2000" dirty="0"/>
              <a:t>CPU </a:t>
            </a:r>
            <a:r>
              <a:rPr lang="ja-JP" altLang="en-US" sz="2000"/>
              <a:t>負荷およびメモリ使用量を調整することが可能</a:t>
            </a:r>
            <a:endParaRPr lang="en-US" altLang="ja-JP" sz="2000" dirty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/>
              <a:t>提案手法による端末収容能力の拡大効果を</a:t>
            </a:r>
            <a:br>
              <a:rPr lang="en-US" altLang="ja-JP" dirty="0"/>
            </a:br>
            <a:r>
              <a:rPr lang="ja-JP" altLang="en-US"/>
              <a:t>数学的解析により評価</a:t>
            </a:r>
          </a:p>
          <a:p>
            <a:pPr lvl="1"/>
            <a:r>
              <a:rPr lang="ja-JP" altLang="en-US" sz="2000"/>
              <a:t>いくつかのシナリオで提案手法の有効性を評価</a:t>
            </a:r>
            <a:endParaRPr lang="en-US" altLang="ja-JP" sz="2000" dirty="0"/>
          </a:p>
          <a:p>
            <a:pPr lvl="1"/>
            <a:r>
              <a:rPr lang="ja-JP" altLang="en-US" sz="2000"/>
              <a:t>資源利用を効率化することにより、</a:t>
            </a:r>
            <a:br>
              <a:rPr lang="en-US" altLang="ja-JP" sz="2000" dirty="0"/>
            </a:br>
            <a:r>
              <a:rPr lang="ja-JP" altLang="en-US" sz="2000"/>
              <a:t>収容可能な端末台数が増加することを示す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D0178A-C009-4C41-97AC-5E721556D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2019/11/22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D0178A-1B1F-1748-9848-099FF2019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ja-JP"/>
              <a:t>CQ </a:t>
            </a:r>
            <a:r>
              <a:rPr lang="ja-JP" altLang="en-US"/>
              <a:t>研究会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94C0E2-7F51-2049-889F-C9F3CA2B0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10FE-A7A2-5B4D-A923-CBC04BB2C14A}" type="slidenum">
              <a:rPr lang="ja-JP" altLang="en-US" smtClean="0"/>
              <a:pPr/>
              <a:t>3</a:t>
            </a:fld>
            <a:endParaRPr lang="ja-JP" altLang="en-US"/>
          </a:p>
        </p:txBody>
      </p:sp>
      <p:sp>
        <p:nvSpPr>
          <p:cNvPr id="9" name="右矢印 8">
            <a:extLst>
              <a:ext uri="{FF2B5EF4-FFF2-40B4-BE49-F238E27FC236}">
                <a16:creationId xmlns:a16="http://schemas.microsoft.com/office/drawing/2014/main" id="{3F1B30BB-8E13-A645-AAE3-1FBF5353ACE8}"/>
              </a:ext>
            </a:extLst>
          </p:cNvPr>
          <p:cNvSpPr/>
          <p:nvPr/>
        </p:nvSpPr>
        <p:spPr>
          <a:xfrm>
            <a:off x="609600" y="2738438"/>
            <a:ext cx="457200" cy="393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598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F96FB9-F485-F34F-B87A-0DB15A643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/>
              <a:t>端末の状態</a:t>
            </a:r>
            <a:r>
              <a:rPr kumimoji="1" lang="en-US" altLang="ja-JP" dirty="0"/>
              <a:t> (</a:t>
            </a:r>
            <a:r>
              <a:rPr lang="ja-JP" altLang="en-US"/>
              <a:t>現在</a:t>
            </a:r>
            <a:r>
              <a:rPr kumimoji="1" lang="ja-JP" altLang="en-US"/>
              <a:t>のアーキテクチャ</a:t>
            </a:r>
            <a:r>
              <a:rPr kumimoji="1" lang="en-US" altLang="ja-JP" dirty="0"/>
              <a:t>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A0BF29-E7CA-5E4D-B254-36A560464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286" y="1166191"/>
            <a:ext cx="8412479" cy="5446643"/>
          </a:xfrm>
        </p:spPr>
        <p:txBody>
          <a:bodyPr>
            <a:normAutofit lnSpcReduction="10000"/>
          </a:bodyPr>
          <a:lstStyle/>
          <a:p>
            <a:r>
              <a:rPr lang="ja-JP" altLang="en-US"/>
              <a:t>端末は接続状態およびアイドル状態の</a:t>
            </a:r>
            <a:br>
              <a:rPr lang="en-US" altLang="ja-JP" dirty="0"/>
            </a:br>
            <a:r>
              <a:rPr lang="ja-JP" altLang="en-US"/>
              <a:t>２つの状態を持つ</a:t>
            </a:r>
            <a:endParaRPr lang="en-US" altLang="ja-JP" dirty="0"/>
          </a:p>
          <a:p>
            <a:pPr lvl="1"/>
            <a:r>
              <a:rPr lang="ja-JP" altLang="en-US" sz="2200"/>
              <a:t>接続状態</a:t>
            </a:r>
            <a:endParaRPr lang="en-US" altLang="ja-JP" sz="2200" dirty="0"/>
          </a:p>
          <a:p>
            <a:pPr lvl="2"/>
            <a:r>
              <a:rPr lang="ja-JP" altLang="en-US" sz="2000"/>
              <a:t>全てのベアラが確立されている状態</a:t>
            </a:r>
            <a:endParaRPr lang="en-US" altLang="ja-JP" sz="2000" dirty="0"/>
          </a:p>
          <a:p>
            <a:pPr lvl="2"/>
            <a:r>
              <a:rPr lang="ja-JP" altLang="en-US" sz="2000"/>
              <a:t>ユーザデータの送受信が可能</a:t>
            </a:r>
            <a:endParaRPr lang="en-US" altLang="ja-JP" sz="2000" dirty="0"/>
          </a:p>
          <a:p>
            <a:pPr lvl="1"/>
            <a:r>
              <a:rPr lang="ja-JP" altLang="en-US" sz="2200"/>
              <a:t>アイドル状態</a:t>
            </a:r>
            <a:endParaRPr lang="en-US" altLang="ja-JP" sz="2200" dirty="0"/>
          </a:p>
          <a:p>
            <a:pPr lvl="2"/>
            <a:r>
              <a:rPr lang="ja-JP" altLang="en-US" sz="2000"/>
              <a:t>一部のベアラが解放されている状態</a:t>
            </a:r>
            <a:endParaRPr lang="en-US" altLang="ja-JP" sz="2000" dirty="0"/>
          </a:p>
          <a:p>
            <a:pPr lvl="2"/>
            <a:r>
              <a:rPr lang="ja-JP" altLang="en-US" sz="2000"/>
              <a:t>ユーザデータの送受信を行うためには、</a:t>
            </a:r>
            <a:br>
              <a:rPr lang="en-US" altLang="ja-JP" sz="2000" dirty="0"/>
            </a:br>
            <a:r>
              <a:rPr lang="ja-JP" altLang="en-US" sz="2000"/>
              <a:t>接続状態へ遷移する必要がある</a:t>
            </a:r>
            <a:endParaRPr lang="en-US" altLang="ja-JP" sz="2000" dirty="0"/>
          </a:p>
          <a:p>
            <a:r>
              <a:rPr lang="ja-JP" altLang="en-US"/>
              <a:t>端末はデータ送信のタイミングで接続状態へ遷移</a:t>
            </a:r>
            <a:endParaRPr lang="en-US" altLang="ja-JP" dirty="0"/>
          </a:p>
          <a:p>
            <a:r>
              <a:rPr lang="ja-JP" altLang="en-US"/>
              <a:t>データ送信が完了した端末は、</a:t>
            </a:r>
            <a:r>
              <a:rPr lang="en-US" altLang="ja-JP" dirty="0"/>
              <a:t>Inactive </a:t>
            </a:r>
            <a:r>
              <a:rPr lang="ja-JP" altLang="en-US"/>
              <a:t>タイマを起動</a:t>
            </a:r>
            <a:endParaRPr lang="en-US" altLang="ja-JP" dirty="0"/>
          </a:p>
          <a:p>
            <a:pPr lvl="1"/>
            <a:r>
              <a:rPr lang="en-US" altLang="ja-JP" sz="2200" dirty="0"/>
              <a:t>Inactive </a:t>
            </a:r>
            <a:r>
              <a:rPr lang="ja-JP" altLang="en-US" sz="2200"/>
              <a:t>タイマが切れるまでに次のデータの送受信が</a:t>
            </a:r>
            <a:br>
              <a:rPr lang="en-US" altLang="ja-JP" sz="2200" dirty="0"/>
            </a:br>
            <a:r>
              <a:rPr lang="ja-JP" altLang="en-US" sz="2200"/>
              <a:t>発生しなければ、アイドル状態へ遷移</a:t>
            </a:r>
          </a:p>
          <a:p>
            <a:endParaRPr lang="en-US" altLang="ja-JP" sz="30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167132-2ECF-E14F-9E9A-D02F97255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2019/11/22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6612B5-D75D-E044-94E3-02960183C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ja-JP"/>
              <a:t>CQ </a:t>
            </a:r>
            <a:r>
              <a:rPr lang="ja-JP" altLang="en-US"/>
              <a:t>研究会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61B539-CC90-8942-94B1-123A7A73B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10FE-A7A2-5B4D-A923-CBC04BB2C14A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DFB99DD-A7AD-AB4A-A6C5-2942F38C8216}"/>
              </a:ext>
            </a:extLst>
          </p:cNvPr>
          <p:cNvSpPr txBox="1"/>
          <p:nvPr/>
        </p:nvSpPr>
        <p:spPr>
          <a:xfrm>
            <a:off x="6430172" y="898110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端末の状態遷移図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6060B7BE-E6A6-A84C-BC5C-CF27D78B1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263876"/>
            <a:ext cx="27686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791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F96FB9-F485-F34F-B87A-0DB15A643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/>
              <a:t>端末の状態</a:t>
            </a:r>
            <a:r>
              <a:rPr kumimoji="1" lang="en-US" altLang="ja-JP" dirty="0"/>
              <a:t> (Connected Inactive </a:t>
            </a:r>
            <a:r>
              <a:rPr kumimoji="1" lang="ja-JP" altLang="en-US"/>
              <a:t>状態の導入</a:t>
            </a:r>
            <a:r>
              <a:rPr kumimoji="1" lang="en-US" altLang="ja-JP" dirty="0"/>
              <a:t>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A0BF29-E7CA-5E4D-B254-36A560464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286" y="1166191"/>
            <a:ext cx="8412479" cy="5446643"/>
          </a:xfrm>
        </p:spPr>
        <p:txBody>
          <a:bodyPr>
            <a:normAutofit/>
          </a:bodyPr>
          <a:lstStyle/>
          <a:p>
            <a:r>
              <a:rPr lang="en-US" altLang="ja-JP" dirty="0"/>
              <a:t>3GPP TR 38.804 </a:t>
            </a:r>
            <a:r>
              <a:rPr lang="ja-JP" altLang="en-US"/>
              <a:t>等で、</a:t>
            </a:r>
            <a:r>
              <a:rPr lang="en-US" altLang="ja-JP" dirty="0"/>
              <a:t> Connected Inactive </a:t>
            </a:r>
            <a:r>
              <a:rPr lang="ja-JP" altLang="en-US"/>
              <a:t>という新たな状態を追加することが検討されている</a:t>
            </a:r>
            <a:endParaRPr lang="en-US" altLang="ja-JP" dirty="0"/>
          </a:p>
          <a:p>
            <a:pPr lvl="1"/>
            <a:r>
              <a:rPr lang="ja-JP" altLang="en-US" sz="2200"/>
              <a:t>端末情報をメモリに⼀時的に保存することにより、</a:t>
            </a:r>
            <a:br>
              <a:rPr lang="en-US" altLang="ja-JP" sz="2200" dirty="0"/>
            </a:br>
            <a:r>
              <a:rPr lang="ja-JP" altLang="en-US" sz="2200"/>
              <a:t>端末の通信開始時のシグナリング⼿順を削減</a:t>
            </a:r>
            <a:endParaRPr lang="en-US" altLang="ja-JP" sz="2200" dirty="0"/>
          </a:p>
          <a:p>
            <a:pPr lvl="1"/>
            <a:r>
              <a:rPr lang="en-US" altLang="ja-JP" sz="2200" dirty="0"/>
              <a:t>Connected Inactive </a:t>
            </a:r>
            <a:r>
              <a:rPr lang="ja-JP" altLang="en-US" sz="2200"/>
              <a:t>状態</a:t>
            </a:r>
            <a:endParaRPr lang="en-US" altLang="ja-JP" sz="2200" dirty="0"/>
          </a:p>
          <a:p>
            <a:pPr lvl="2"/>
            <a:r>
              <a:rPr lang="ja-JP" altLang="en-US" sz="2000"/>
              <a:t>端末はネットークから切り離されているが、</a:t>
            </a:r>
            <a:br>
              <a:rPr lang="en-US" altLang="ja-JP" sz="2000" dirty="0"/>
            </a:br>
            <a:r>
              <a:rPr lang="ja-JP" altLang="en-US" sz="2000"/>
              <a:t>モバイルコアネットワークは</a:t>
            </a:r>
            <a:r>
              <a:rPr lang="ja-JP" altLang="en-US" sz="2000">
                <a:solidFill>
                  <a:srgbClr val="FF0000"/>
                </a:solidFill>
              </a:rPr>
              <a:t>端末のセッション情報をメモリに保持している状態</a:t>
            </a:r>
            <a:endParaRPr lang="en-US" altLang="ja-JP" sz="2000" dirty="0">
              <a:solidFill>
                <a:srgbClr val="FF0000"/>
              </a:solidFill>
            </a:endParaRPr>
          </a:p>
          <a:p>
            <a:pPr lvl="2"/>
            <a:r>
              <a:rPr lang="ja-JP" altLang="en-US" sz="2000"/>
              <a:t>ユーザデータの送受信を</a:t>
            </a:r>
            <a:br>
              <a:rPr lang="en-US" altLang="ja-JP" sz="2000" dirty="0"/>
            </a:br>
            <a:r>
              <a:rPr lang="ja-JP" altLang="en-US" sz="2000"/>
              <a:t>行うためには、接続状態へ</a:t>
            </a:r>
            <a:br>
              <a:rPr lang="en-US" altLang="ja-JP" sz="2000" dirty="0"/>
            </a:br>
            <a:r>
              <a:rPr lang="ja-JP" altLang="en-US" sz="2000"/>
              <a:t>遷移する必要がある</a:t>
            </a:r>
            <a:endParaRPr lang="en-US" altLang="ja-JP" sz="2000" dirty="0"/>
          </a:p>
          <a:p>
            <a:r>
              <a:rPr lang="en-US" altLang="ja-JP" dirty="0"/>
              <a:t>Inactive </a:t>
            </a:r>
            <a:r>
              <a:rPr lang="ja-JP" altLang="en-US"/>
              <a:t>タイマが切れると</a:t>
            </a:r>
            <a:br>
              <a:rPr lang="en-US" altLang="ja-JP" dirty="0"/>
            </a:br>
            <a:r>
              <a:rPr lang="en-US" altLang="ja-JP" dirty="0"/>
              <a:t>Connected Inactive </a:t>
            </a:r>
            <a:r>
              <a:rPr lang="ja-JP" altLang="en-US"/>
              <a:t>状態へ</a:t>
            </a:r>
            <a:br>
              <a:rPr lang="en-US" altLang="ja-JP" dirty="0"/>
            </a:br>
            <a:r>
              <a:rPr lang="ja-JP" altLang="en-US"/>
              <a:t>遷移</a:t>
            </a:r>
          </a:p>
          <a:p>
            <a:endParaRPr lang="en-US" altLang="ja-JP" sz="30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167132-2ECF-E14F-9E9A-D02F97255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2019/11/22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6612B5-D75D-E044-94E3-02960183C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62829" y="6509011"/>
            <a:ext cx="2138289" cy="365125"/>
          </a:xfrm>
        </p:spPr>
        <p:txBody>
          <a:bodyPr/>
          <a:lstStyle/>
          <a:p>
            <a:pPr algn="ctr"/>
            <a:r>
              <a:rPr lang="en-US" altLang="ja-JP" dirty="0"/>
              <a:t>CQ </a:t>
            </a:r>
            <a:r>
              <a:rPr lang="ja-JP" altLang="en-US"/>
              <a:t>研究会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61B539-CC90-8942-94B1-123A7A73B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79127" y="6509011"/>
            <a:ext cx="512638" cy="365125"/>
          </a:xfrm>
        </p:spPr>
        <p:txBody>
          <a:bodyPr/>
          <a:lstStyle/>
          <a:p>
            <a:fld id="{4EA810FE-A7A2-5B4D-A923-CBC04BB2C14A}" type="slidenum">
              <a:rPr lang="ja-JP" altLang="en-US" smtClean="0"/>
              <a:pPr/>
              <a:t>5</a:t>
            </a:fld>
            <a:endParaRPr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993CBDA7-D36A-7A4A-AD6A-5BA19A23E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700" y="3901573"/>
            <a:ext cx="4559300" cy="3028831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3546EB1-EAC7-354B-B66A-04CF7A9DDF38}"/>
              </a:ext>
            </a:extLst>
          </p:cNvPr>
          <p:cNvSpPr txBox="1"/>
          <p:nvPr/>
        </p:nvSpPr>
        <p:spPr>
          <a:xfrm>
            <a:off x="7171301" y="6504804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端末の状態遷移図</a:t>
            </a:r>
          </a:p>
        </p:txBody>
      </p:sp>
    </p:spTree>
    <p:extLst>
      <p:ext uri="{BB962C8B-B14F-4D97-AF65-F5344CB8AC3E}">
        <p14:creationId xmlns:p14="http://schemas.microsoft.com/office/powerpoint/2010/main" val="3606887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3DA4F1-2F35-5A4B-ADDD-681C26C3E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/>
              <a:t>端末の状態遷移と</a:t>
            </a:r>
            <a:r>
              <a:rPr lang="en-US" altLang="ja-JP" dirty="0"/>
              <a:t> MME </a:t>
            </a:r>
            <a:r>
              <a:rPr lang="ja-JP" altLang="en-US"/>
              <a:t>負荷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A99F07-DE0F-244D-AFC8-87A835D61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286" y="1166191"/>
            <a:ext cx="8412479" cy="5342129"/>
          </a:xfrm>
        </p:spPr>
        <p:txBody>
          <a:bodyPr>
            <a:normAutofit/>
          </a:bodyPr>
          <a:lstStyle/>
          <a:p>
            <a:r>
              <a:rPr lang="ja-JP" altLang="en-US" sz="2200"/>
              <a:t>先行研究より、</a:t>
            </a:r>
            <a:r>
              <a:rPr lang="en-US" altLang="ja-JP" sz="2200" dirty="0"/>
              <a:t>MME </a:t>
            </a:r>
            <a:r>
              <a:rPr lang="ja-JP" altLang="en-US" sz="2200"/>
              <a:t>がモバイルコアネットワーク内でのボトルネックになると仮定</a:t>
            </a:r>
            <a:endParaRPr lang="en-US" altLang="ja-JP" sz="2200" dirty="0"/>
          </a:p>
          <a:p>
            <a:pPr lvl="1"/>
            <a:r>
              <a:rPr kumimoji="1" lang="ja-JP" altLang="en-US" sz="2000"/>
              <a:t>以下では、</a:t>
            </a:r>
            <a:r>
              <a:rPr kumimoji="1" lang="en-US" altLang="ja-JP" sz="2000" dirty="0"/>
              <a:t>MME </a:t>
            </a:r>
            <a:r>
              <a:rPr kumimoji="1" lang="ja-JP" altLang="en-US" sz="2000"/>
              <a:t>に発生する負荷に着目</a:t>
            </a:r>
            <a:endParaRPr kumimoji="1" lang="en-US" altLang="ja-JP" sz="2000" dirty="0"/>
          </a:p>
          <a:p>
            <a:r>
              <a:rPr lang="ja-JP" altLang="en-US" sz="2200"/>
              <a:t>端末が接続状態および</a:t>
            </a:r>
            <a:r>
              <a:rPr lang="en-US" altLang="ja-JP" sz="2200" dirty="0"/>
              <a:t> Connected Inactive </a:t>
            </a:r>
            <a:r>
              <a:rPr lang="ja-JP" altLang="en-US" sz="2200"/>
              <a:t>状態にいる時、</a:t>
            </a:r>
            <a:br>
              <a:rPr lang="en-US" altLang="ja-JP" sz="2200" dirty="0"/>
            </a:br>
            <a:r>
              <a:rPr lang="en-US" altLang="ja-JP" sz="2200" dirty="0"/>
              <a:t>MME </a:t>
            </a:r>
            <a:r>
              <a:rPr lang="ja-JP" altLang="en-US" sz="2200"/>
              <a:t>はその端末のセッション情報をメモリに保持</a:t>
            </a:r>
            <a:endParaRPr lang="en-US" altLang="ja-JP" sz="2200" dirty="0"/>
          </a:p>
          <a:p>
            <a:r>
              <a:rPr lang="ja-JP" altLang="en-US" sz="2200"/>
              <a:t>アイドル状態に遷移する際に、セッション情報を破棄</a:t>
            </a:r>
            <a:endParaRPr lang="en-US" altLang="ja-JP" sz="2200" dirty="0"/>
          </a:p>
          <a:p>
            <a:pPr marL="914400" lvl="2" indent="0">
              <a:buNone/>
            </a:pPr>
            <a:r>
              <a:rPr lang="ja-JP" altLang="en-US" sz="2000">
                <a:solidFill>
                  <a:srgbClr val="FF0000"/>
                </a:solidFill>
              </a:rPr>
              <a:t>メモリ使用量の増加</a:t>
            </a:r>
            <a:endParaRPr lang="en-US" altLang="ja-JP" sz="2000" dirty="0"/>
          </a:p>
          <a:p>
            <a:r>
              <a:rPr lang="ja-JP" altLang="en-US" sz="2200"/>
              <a:t>端末が状態遷移する際には、</a:t>
            </a:r>
            <a:br>
              <a:rPr lang="en-US" altLang="ja-JP" sz="2200" dirty="0"/>
            </a:br>
            <a:r>
              <a:rPr lang="ja-JP" altLang="en-US" sz="2200">
                <a:solidFill>
                  <a:srgbClr val="FF0000"/>
                </a:solidFill>
              </a:rPr>
              <a:t>シグナリング手順</a:t>
            </a:r>
            <a:r>
              <a:rPr lang="ja-JP" altLang="en-US" sz="2200"/>
              <a:t>を実行</a:t>
            </a:r>
            <a:endParaRPr lang="en-US" altLang="ja-JP" sz="2200" dirty="0"/>
          </a:p>
          <a:p>
            <a:pPr marL="914400" lvl="2" indent="0">
              <a:buNone/>
            </a:pPr>
            <a:r>
              <a:rPr lang="en-US" altLang="ja-JP" sz="2000" dirty="0">
                <a:solidFill>
                  <a:srgbClr val="FF0000"/>
                </a:solidFill>
              </a:rPr>
              <a:t>CPU</a:t>
            </a:r>
            <a:r>
              <a:rPr lang="ja-JP" altLang="en-US" sz="2000">
                <a:solidFill>
                  <a:srgbClr val="FF0000"/>
                </a:solidFill>
              </a:rPr>
              <a:t>負荷の増加</a:t>
            </a: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1B99FB-D315-1A47-A9E6-51C10370D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2019/11/22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5085AE-E491-A848-86D5-8880FB21A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ja-JP"/>
              <a:t>CQ </a:t>
            </a:r>
            <a:r>
              <a:rPr lang="ja-JP" altLang="en-US"/>
              <a:t>研究会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09EC8A-7F85-3D43-A005-51B566189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10FE-A7A2-5B4D-A923-CBC04BB2C14A}" type="slidenum">
              <a:rPr lang="ja-JP" altLang="en-US" smtClean="0"/>
              <a:pPr/>
              <a:t>6</a:t>
            </a:fld>
            <a:endParaRPr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B80BCE7-8FDD-AB47-A4A6-A4E1B2FA1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248" y="3797059"/>
            <a:ext cx="4559300" cy="3028831"/>
          </a:xfrm>
          <a:prstGeom prst="rect">
            <a:avLst/>
          </a:prstGeom>
        </p:spPr>
      </p:pic>
      <p:sp>
        <p:nvSpPr>
          <p:cNvPr id="8" name="右矢印 7">
            <a:extLst>
              <a:ext uri="{FF2B5EF4-FFF2-40B4-BE49-F238E27FC236}">
                <a16:creationId xmlns:a16="http://schemas.microsoft.com/office/drawing/2014/main" id="{2278E18F-31C1-D340-B85A-6260E2F828B9}"/>
              </a:ext>
            </a:extLst>
          </p:cNvPr>
          <p:cNvSpPr/>
          <p:nvPr/>
        </p:nvSpPr>
        <p:spPr>
          <a:xfrm>
            <a:off x="846785" y="3672155"/>
            <a:ext cx="373829" cy="330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右矢印 8">
            <a:extLst>
              <a:ext uri="{FF2B5EF4-FFF2-40B4-BE49-F238E27FC236}">
                <a16:creationId xmlns:a16="http://schemas.microsoft.com/office/drawing/2014/main" id="{39E8E0FE-0597-3744-A794-E9D382FC98B9}"/>
              </a:ext>
            </a:extLst>
          </p:cNvPr>
          <p:cNvSpPr/>
          <p:nvPr/>
        </p:nvSpPr>
        <p:spPr>
          <a:xfrm>
            <a:off x="846785" y="4905039"/>
            <a:ext cx="373829" cy="330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7945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E979B7-354F-424B-9D42-653114B84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/>
              <a:t>シグナリング手順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EA6D03-2414-E24F-A6E3-AFCF59C4C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286" y="1166192"/>
            <a:ext cx="4304714" cy="4875172"/>
          </a:xfrm>
        </p:spPr>
        <p:txBody>
          <a:bodyPr>
            <a:normAutofit/>
          </a:bodyPr>
          <a:lstStyle/>
          <a:p>
            <a:r>
              <a:rPr kumimoji="1" lang="ja-JP" altLang="en-US" sz="2000"/>
              <a:t>端末が状態遷移する際に、</a:t>
            </a:r>
            <a:br>
              <a:rPr kumimoji="1" lang="en-US" altLang="ja-JP" sz="2000" dirty="0"/>
            </a:br>
            <a:r>
              <a:rPr kumimoji="1" lang="ja-JP" altLang="en-US" sz="2000"/>
              <a:t>モバイルコアネットワークの</a:t>
            </a:r>
            <a:br>
              <a:rPr kumimoji="1" lang="en-US" altLang="ja-JP" sz="2000" dirty="0"/>
            </a:br>
            <a:r>
              <a:rPr kumimoji="1" lang="ja-JP" altLang="en-US" sz="2000"/>
              <a:t>各ノードで実行される</a:t>
            </a:r>
            <a:br>
              <a:rPr lang="en-US" altLang="ja-JP" sz="2000" dirty="0"/>
            </a:br>
            <a:r>
              <a:rPr kumimoji="1" lang="ja-JP" altLang="en-US" sz="2000"/>
              <a:t>一連の処理</a:t>
            </a:r>
            <a:endParaRPr kumimoji="1" lang="en-US" altLang="ja-JP" sz="2000" dirty="0"/>
          </a:p>
          <a:p>
            <a:r>
              <a:rPr kumimoji="1" lang="ja-JP" altLang="en-US" sz="2000"/>
              <a:t>端末がデータ送信を行うためには、右図に示したシグナリング手順を実行し、接続状態へ遷移する必要がある</a:t>
            </a:r>
            <a:endParaRPr kumimoji="1" lang="en-US" altLang="ja-JP" sz="2000" dirty="0"/>
          </a:p>
          <a:p>
            <a:r>
              <a:rPr kumimoji="1" lang="en-US" altLang="ja-JP" sz="2000" dirty="0"/>
              <a:t>Connected Inactive </a:t>
            </a:r>
            <a:r>
              <a:rPr kumimoji="1" lang="ja-JP" altLang="en-US" sz="2000"/>
              <a:t>状態から</a:t>
            </a:r>
            <a:br>
              <a:rPr kumimoji="1" lang="en-US" altLang="ja-JP" sz="2000" dirty="0"/>
            </a:br>
            <a:r>
              <a:rPr kumimoji="1" lang="ja-JP" altLang="en-US" sz="2000"/>
              <a:t>接続状態へ遷移する際は、右</a:t>
            </a:r>
            <a:r>
              <a:rPr lang="ja-JP" altLang="en-US" sz="2000"/>
              <a:t>図の青色で示したシグナリング</a:t>
            </a:r>
            <a:br>
              <a:rPr lang="en-US" altLang="ja-JP" sz="2000" dirty="0"/>
            </a:br>
            <a:r>
              <a:rPr lang="ja-JP" altLang="en-US" sz="2000"/>
              <a:t>手順を省略することが可能</a:t>
            </a:r>
            <a:endParaRPr lang="en-US" altLang="ja-JP" sz="2000" dirty="0"/>
          </a:p>
          <a:p>
            <a:endParaRPr kumimoji="1" lang="en-US" altLang="ja-JP" sz="20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EEAFCF-6BE1-4542-B75C-DDE47DA1F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2019/11/22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C0BBA1-666C-C24A-888A-6C8F5213A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ja-JP"/>
              <a:t>CQ </a:t>
            </a:r>
            <a:r>
              <a:rPr lang="ja-JP" altLang="en-US"/>
              <a:t>研究会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5722CF-F3EE-A543-95C9-72AE3CD37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10FE-A7A2-5B4D-A923-CBC04BB2C14A}" type="slidenum">
              <a:rPr lang="ja-JP" altLang="en-US" smtClean="0"/>
              <a:pPr/>
              <a:t>7</a:t>
            </a:fld>
            <a:endParaRPr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7FD5CCEB-5722-6648-B528-68993E6B9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2974" y="902652"/>
            <a:ext cx="4731025" cy="5605669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06F6AEC-D3EB-634C-9DD7-E77840ECAD60}"/>
              </a:ext>
            </a:extLst>
          </p:cNvPr>
          <p:cNvSpPr txBox="1"/>
          <p:nvPr/>
        </p:nvSpPr>
        <p:spPr>
          <a:xfrm>
            <a:off x="4906771" y="6508321"/>
            <a:ext cx="3595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接続状態に遷移</a:t>
            </a:r>
            <a:r>
              <a:rPr lang="ja-JP" altLang="en-US" sz="1400"/>
              <a:t>する際のシグナリング手順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1675605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E74165-BEA9-2945-929E-F83CB5D13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/>
              <a:t>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C6B061-E8DB-A64A-8AAD-3204005BC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286" y="1166192"/>
            <a:ext cx="8768764" cy="5488608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ja-JP" dirty="0"/>
              <a:t>Connected Inactive </a:t>
            </a:r>
            <a:r>
              <a:rPr lang="ja-JP" altLang="en-US"/>
              <a:t>状態を導⼊することにより、</a:t>
            </a:r>
            <a:br>
              <a:rPr lang="en-US" altLang="ja-JP" dirty="0"/>
            </a:br>
            <a:r>
              <a:rPr lang="en-US" altLang="ja-JP" dirty="0"/>
              <a:t>CPU </a:t>
            </a:r>
            <a:r>
              <a:rPr lang="ja-JP" altLang="en-US"/>
              <a:t>とメモリの負荷が変化</a:t>
            </a:r>
          </a:p>
          <a:p>
            <a:pPr lvl="1"/>
            <a:r>
              <a:rPr lang="ja-JP" altLang="en-US"/>
              <a:t>シグナリング⼿順が削減されるため、</a:t>
            </a:r>
            <a:r>
              <a:rPr lang="en-US" altLang="ja-JP" dirty="0"/>
              <a:t>CPU </a:t>
            </a:r>
            <a:r>
              <a:rPr lang="ja-JP" altLang="en-US"/>
              <a:t>負荷が減少</a:t>
            </a:r>
          </a:p>
          <a:p>
            <a:pPr lvl="1"/>
            <a:r>
              <a:rPr lang="ja-JP" altLang="en-US"/>
              <a:t>端末のセッション情報を保持するため、メモリ使⽤量が増加</a:t>
            </a:r>
          </a:p>
          <a:p>
            <a:pPr lvl="1"/>
            <a:endParaRPr lang="en-US" altLang="ja-JP" dirty="0"/>
          </a:p>
          <a:p>
            <a:pPr lvl="1"/>
            <a:endParaRPr lang="ja-JP" altLang="en-US"/>
          </a:p>
          <a:p>
            <a:endParaRPr kumimoji="1" lang="en-US" altLang="ja-JP" dirty="0"/>
          </a:p>
          <a:p>
            <a:r>
              <a:rPr kumimoji="1" lang="ja-JP" altLang="en-US"/>
              <a:t>稼働するサーバやインスタンスの台数を増やすと、</a:t>
            </a:r>
            <a:br>
              <a:rPr kumimoji="1" lang="en-US" altLang="ja-JP" dirty="0"/>
            </a:br>
            <a:r>
              <a:rPr kumimoji="1" lang="ja-JP" altLang="en-US"/>
              <a:t>オーバプロビジョニングが発生する</a:t>
            </a:r>
            <a:r>
              <a:rPr lang="ja-JP" altLang="en-US"/>
              <a:t>問題がある</a:t>
            </a:r>
            <a:endParaRPr lang="en-US" altLang="ja-JP" dirty="0"/>
          </a:p>
          <a:p>
            <a:pPr lvl="1"/>
            <a:r>
              <a:rPr lang="ja-JP" altLang="en-US"/>
              <a:t>サーバやインスタンス一台あたりの資源構成は固定</a:t>
            </a:r>
            <a:endParaRPr lang="en-US" altLang="ja-JP" dirty="0"/>
          </a:p>
          <a:p>
            <a:pPr lvl="1"/>
            <a:r>
              <a:rPr lang="ja-JP" altLang="en-US"/>
              <a:t>偏った資源需要に対してサーバやインスタンスを増加すると、</a:t>
            </a:r>
            <a:br>
              <a:rPr lang="en-US" altLang="ja-JP" dirty="0"/>
            </a:br>
            <a:r>
              <a:rPr lang="ja-JP" altLang="en-US"/>
              <a:t>本来増強する必要のない資源が供給される</a:t>
            </a:r>
          </a:p>
          <a:p>
            <a:pPr lvl="1"/>
            <a:endParaRPr lang="ja-JP" altLang="en-US"/>
          </a:p>
          <a:p>
            <a:pPr lvl="1"/>
            <a:endParaRPr lang="ja-JP" altLang="en-US"/>
          </a:p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9C2AB6-11B8-7E40-B1F9-D8C61090C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2019/11/22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FE4024-5E12-BE44-8B07-6E6ACF597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ja-JP"/>
              <a:t>CQ </a:t>
            </a:r>
            <a:r>
              <a:rPr lang="ja-JP" altLang="en-US"/>
              <a:t>研究会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469801-6E4D-FC40-B9ED-057D35153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10FE-A7A2-5B4D-A923-CBC04BB2C14A}" type="slidenum">
              <a:rPr lang="ja-JP" altLang="en-US" smtClean="0"/>
              <a:pPr/>
              <a:t>8</a:t>
            </a:fld>
            <a:endParaRPr lang="ja-JP" altLang="en-US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D25B6AFD-4D9E-334B-B8D0-435DB0CBF67E}"/>
              </a:ext>
            </a:extLst>
          </p:cNvPr>
          <p:cNvSpPr/>
          <p:nvPr/>
        </p:nvSpPr>
        <p:spPr>
          <a:xfrm>
            <a:off x="1444897" y="2848429"/>
            <a:ext cx="6594203" cy="118872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特に、今後増加すると予想される</a:t>
            </a:r>
            <a:r>
              <a:rPr kumimoji="1" lang="en-US" altLang="ja-JP" dirty="0">
                <a:solidFill>
                  <a:schemeClr val="tx1"/>
                </a:solidFill>
              </a:rPr>
              <a:t> IoT </a:t>
            </a:r>
            <a:r>
              <a:rPr kumimoji="1" lang="ja-JP" altLang="en-US">
                <a:solidFill>
                  <a:schemeClr val="tx1"/>
                </a:solidFill>
              </a:rPr>
              <a:t>端末には通信周期の</a:t>
            </a:r>
            <a:br>
              <a:rPr kumimoji="1" lang="en-US" altLang="ja-JP" dirty="0">
                <a:solidFill>
                  <a:schemeClr val="tx1"/>
                </a:solidFill>
              </a:rPr>
            </a:br>
            <a:r>
              <a:rPr kumimoji="1" lang="ja-JP" altLang="en-US">
                <a:solidFill>
                  <a:schemeClr val="tx1"/>
                </a:solidFill>
              </a:rPr>
              <a:t>大きなものがあり、低頻度</a:t>
            </a:r>
            <a:r>
              <a:rPr lang="ja-JP" altLang="en-US">
                <a:solidFill>
                  <a:schemeClr val="tx1"/>
                </a:solidFill>
              </a:rPr>
              <a:t>のデータ送信に対して長期間</a:t>
            </a:r>
            <a:r>
              <a:rPr lang="en-US" altLang="ja-JP" dirty="0">
                <a:solidFill>
                  <a:schemeClr val="tx1"/>
                </a:solidFill>
              </a:rPr>
              <a:t> Connected Inactive </a:t>
            </a:r>
            <a:r>
              <a:rPr lang="ja-JP" altLang="en-US">
                <a:solidFill>
                  <a:schemeClr val="tx1"/>
                </a:solidFill>
              </a:rPr>
              <a:t>状態を維持すると、メモリが浪費される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259678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{7F05F789-6C1F-F742-8763-C57364D4DD49}tf10001060</Template>
  <TotalTime>1699</TotalTime>
  <Words>618</Words>
  <Application>Microsoft Macintosh PowerPoint</Application>
  <PresentationFormat>画面に合わせる (4:3)</PresentationFormat>
  <Paragraphs>213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8" baseType="lpstr">
      <vt:lpstr>メイリオ</vt:lpstr>
      <vt:lpstr>游ゴシック</vt:lpstr>
      <vt:lpstr>Arial</vt:lpstr>
      <vt:lpstr>Avenir Book</vt:lpstr>
      <vt:lpstr>Cambria Math</vt:lpstr>
      <vt:lpstr>Georgia</vt:lpstr>
      <vt:lpstr>Trebuchet MS</vt:lpstr>
      <vt:lpstr>Wingdings 3</vt:lpstr>
      <vt:lpstr>ファセット</vt:lpstr>
      <vt:lpstr>IoT 端末を考慮したシグナリング制御による モバイルコアノードの資源利用の効率化</vt:lpstr>
      <vt:lpstr>モバイルコアネットワーク </vt:lpstr>
      <vt:lpstr>研究背景</vt:lpstr>
      <vt:lpstr>研究目的</vt:lpstr>
      <vt:lpstr>端末の状態 (現在のアーキテクチャ)</vt:lpstr>
      <vt:lpstr>端末の状態 (Connected Inactive 状態の導入)</vt:lpstr>
      <vt:lpstr>端末の状態遷移と MME 負荷</vt:lpstr>
      <vt:lpstr>シグナリング手順</vt:lpstr>
      <vt:lpstr>課題</vt:lpstr>
      <vt:lpstr>提案手法</vt:lpstr>
      <vt:lpstr>提案手法</vt:lpstr>
      <vt:lpstr>性能解析</vt:lpstr>
      <vt:lpstr>パラメータ設定</vt:lpstr>
      <vt:lpstr>評価シナリオ</vt:lpstr>
      <vt:lpstr>評価結果 (シナリオ 1 ) </vt:lpstr>
      <vt:lpstr>評価結果 (シナリオ 2 )① </vt:lpstr>
      <vt:lpstr>評価結果 (シナリオ 2 )② </vt:lpstr>
      <vt:lpstr>まとめ</vt:lpstr>
      <vt:lpstr>今後の課題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安達智哉</dc:creator>
  <cp:lastModifiedBy>安達智哉</cp:lastModifiedBy>
  <cp:revision>111</cp:revision>
  <cp:lastPrinted>2019-11-14T02:32:30Z</cp:lastPrinted>
  <dcterms:created xsi:type="dcterms:W3CDTF">2019-11-01T01:24:16Z</dcterms:created>
  <dcterms:modified xsi:type="dcterms:W3CDTF">2019-11-14T04:10:50Z</dcterms:modified>
</cp:coreProperties>
</file>