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74" r:id="rId2"/>
    <p:sldId id="265" r:id="rId3"/>
    <p:sldId id="257" r:id="rId4"/>
    <p:sldId id="267" r:id="rId5"/>
    <p:sldId id="268" r:id="rId6"/>
    <p:sldId id="275" r:id="rId7"/>
    <p:sldId id="269" r:id="rId8"/>
    <p:sldId id="270" r:id="rId9"/>
    <p:sldId id="276" r:id="rId10"/>
    <p:sldId id="263" r:id="rId11"/>
    <p:sldId id="277" r:id="rId12"/>
    <p:sldId id="271" r:id="rId13"/>
    <p:sldId id="273" r:id="rId14"/>
    <p:sldId id="278" r:id="rId15"/>
    <p:sldId id="279" r:id="rId16"/>
    <p:sldId id="280" r:id="rId17"/>
    <p:sldId id="25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0683" autoAdjust="0"/>
  </p:normalViewPr>
  <p:slideViewPr>
    <p:cSldViewPr snapToGrid="0">
      <p:cViewPr varScale="1">
        <p:scale>
          <a:sx n="104" d="100"/>
          <a:sy n="104" d="100"/>
        </p:scale>
        <p:origin x="106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5590B7-EC48-4E2B-893E-B8310CBE1B45}" type="datetimeFigureOut">
              <a:rPr lang="de-CH" smtClean="0"/>
              <a:t>10.01.2017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82A96-B923-4C7D-8BBD-2EE8F3E9748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1254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- Unsere Implementierungen für </a:t>
            </a:r>
            <a:r>
              <a:rPr lang="de-CH" dirty="0" err="1"/>
              <a:t>Float</a:t>
            </a:r>
            <a:r>
              <a:rPr lang="de-CH" dirty="0"/>
              <a:t>, </a:t>
            </a:r>
            <a:r>
              <a:rPr lang="de-CH" dirty="0" err="1"/>
              <a:t>Overloading</a:t>
            </a:r>
            <a:r>
              <a:rPr lang="de-CH" dirty="0"/>
              <a:t> und Casting verhalten sich sehr ähnlich wie Java.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82A96-B923-4C7D-8BBD-2EE8F3E9748F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969440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- Unsere Implementierungen für </a:t>
            </a:r>
            <a:r>
              <a:rPr lang="de-CH" dirty="0" err="1"/>
              <a:t>Float</a:t>
            </a:r>
            <a:r>
              <a:rPr lang="de-CH" dirty="0"/>
              <a:t>, </a:t>
            </a:r>
            <a:r>
              <a:rPr lang="de-CH" dirty="0" err="1"/>
              <a:t>Overloading</a:t>
            </a:r>
            <a:r>
              <a:rPr lang="de-CH" dirty="0"/>
              <a:t> und Casting verhalten sich sehr ähnlich wie Java.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82A96-B923-4C7D-8BBD-2EE8F3E9748F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761269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82A96-B923-4C7D-8BBD-2EE8F3E9748F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567356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82A96-B923-4C7D-8BBD-2EE8F3E9748F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01784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82A96-B923-4C7D-8BBD-2EE8F3E9748F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3270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82A96-B923-4C7D-8BBD-2EE8F3E9748F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56585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82A96-B923-4C7D-8BBD-2EE8F3E9748F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0470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82A96-B923-4C7D-8BBD-2EE8F3E9748F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58533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82A96-B923-4C7D-8BBD-2EE8F3E9748F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9272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82A96-B923-4C7D-8BBD-2EE8F3E9748F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075361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82A96-B923-4C7D-8BBD-2EE8F3E9748F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380340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82A96-B923-4C7D-8BBD-2EE8F3E9748F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0908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Float</a:t>
            </a:r>
            <a:r>
              <a:rPr lang="de-CH" dirty="0"/>
              <a:t>, </a:t>
            </a:r>
            <a:r>
              <a:rPr lang="de-CH" dirty="0" err="1"/>
              <a:t>Overloading</a:t>
            </a:r>
            <a:r>
              <a:rPr lang="de-CH" dirty="0"/>
              <a:t> und Casting für IML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Schlusspräsentation, </a:t>
            </a:r>
            <a:r>
              <a:rPr lang="de-CH" dirty="0" err="1"/>
              <a:t>cpib</a:t>
            </a:r>
            <a:r>
              <a:rPr lang="de-CH" dirty="0"/>
              <a:t>, 10.01.2017</a:t>
            </a:r>
          </a:p>
          <a:p>
            <a:r>
              <a:rPr lang="en-US" dirty="0"/>
              <a:t>Elias Henz</a:t>
            </a:r>
            <a:r>
              <a:rPr lang="en-US"/>
              <a:t>, Michael </a:t>
            </a:r>
            <a:r>
              <a:rPr lang="en-US" dirty="0"/>
              <a:t>Roth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92064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Overloading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CH" sz="2000" dirty="0"/>
              <a:t>Syntaktisches</a:t>
            </a:r>
            <a:endParaRPr lang="de-CH" sz="1600" dirty="0"/>
          </a:p>
          <a:p>
            <a:pPr lvl="2"/>
            <a:r>
              <a:rPr lang="de-CH" sz="1600" dirty="0"/>
              <a:t>Benötigt keine weitere lexikalische Syntax</a:t>
            </a:r>
          </a:p>
          <a:p>
            <a:pPr lvl="2"/>
            <a:r>
              <a:rPr lang="de-CH" sz="1600" dirty="0"/>
              <a:t>Benötigt keine weitere grammatikalische Syntax</a:t>
            </a:r>
          </a:p>
        </p:txBody>
      </p:sp>
    </p:spTree>
    <p:extLst>
      <p:ext uri="{BB962C8B-B14F-4D97-AF65-F5344CB8AC3E}">
        <p14:creationId xmlns:p14="http://schemas.microsoft.com/office/powerpoint/2010/main" val="316249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Overloading</a:t>
            </a:r>
            <a:r>
              <a:rPr lang="de-CH" dirty="0"/>
              <a:t> – Demo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55479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Einschränkungen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CH" sz="2000" dirty="0" err="1"/>
              <a:t>Float</a:t>
            </a:r>
            <a:endParaRPr lang="de-CH" sz="2000" dirty="0"/>
          </a:p>
          <a:p>
            <a:pPr lvl="2"/>
            <a:r>
              <a:rPr lang="de-CH" sz="1600" dirty="0"/>
              <a:t>An den selben Orten wie bereits bestehende Datentypen zugelassen</a:t>
            </a:r>
          </a:p>
          <a:p>
            <a:pPr lvl="2"/>
            <a:r>
              <a:rPr lang="de-CH" sz="1600" dirty="0"/>
              <a:t>Ein </a:t>
            </a:r>
            <a:r>
              <a:rPr lang="de-CH" sz="1600" dirty="0" err="1"/>
              <a:t>Float</a:t>
            </a:r>
            <a:r>
              <a:rPr lang="de-CH" sz="1600" dirty="0"/>
              <a:t>-Wert kann nicht auf </a:t>
            </a:r>
            <a:r>
              <a:rPr lang="de-CH" sz="1600" i="1" dirty="0" err="1"/>
              <a:t>NaN</a:t>
            </a:r>
            <a:r>
              <a:rPr lang="de-CH" sz="1600" dirty="0"/>
              <a:t> überprüft werden ( Java: </a:t>
            </a:r>
            <a:r>
              <a:rPr lang="de-CH" sz="1600" i="1" dirty="0" err="1"/>
              <a:t>Float.isNaN</a:t>
            </a:r>
            <a:r>
              <a:rPr lang="de-CH" sz="1600" i="1" dirty="0"/>
              <a:t>(</a:t>
            </a:r>
            <a:r>
              <a:rPr lang="de-CH" sz="1600" i="1" dirty="0" err="1"/>
              <a:t>float</a:t>
            </a:r>
            <a:r>
              <a:rPr lang="de-CH" sz="1600" i="1" dirty="0"/>
              <a:t> f)</a:t>
            </a:r>
            <a:r>
              <a:rPr lang="de-CH" sz="1600" dirty="0"/>
              <a:t> )</a:t>
            </a:r>
          </a:p>
          <a:p>
            <a:pPr lvl="2"/>
            <a:endParaRPr lang="de-CH" sz="1600" dirty="0"/>
          </a:p>
          <a:p>
            <a:pPr lvl="1"/>
            <a:r>
              <a:rPr lang="de-CH" sz="2000" dirty="0"/>
              <a:t>Casting</a:t>
            </a:r>
          </a:p>
          <a:p>
            <a:pPr lvl="2"/>
            <a:r>
              <a:rPr lang="de-CH" sz="1600" dirty="0"/>
              <a:t>Nur für Zahlendatentypen (Int32, Int64, </a:t>
            </a:r>
            <a:r>
              <a:rPr lang="de-CH" sz="1600" dirty="0" err="1"/>
              <a:t>Float</a:t>
            </a:r>
            <a:r>
              <a:rPr lang="de-CH" sz="1600" dirty="0"/>
              <a:t>)</a:t>
            </a:r>
          </a:p>
          <a:p>
            <a:pPr lvl="2"/>
            <a:r>
              <a:rPr lang="de-CH" sz="1600" dirty="0" err="1"/>
              <a:t>Gecastete</a:t>
            </a:r>
            <a:r>
              <a:rPr lang="de-CH" sz="1600" dirty="0"/>
              <a:t> Werte sind </a:t>
            </a:r>
            <a:r>
              <a:rPr lang="de-CH" sz="1600" dirty="0" err="1"/>
              <a:t>RValues</a:t>
            </a:r>
            <a:endParaRPr lang="de-CH" sz="1600" dirty="0"/>
          </a:p>
          <a:p>
            <a:pPr lvl="2"/>
            <a:r>
              <a:rPr lang="de-CH" sz="1600" dirty="0"/>
              <a:t>Keine impliziten Castings</a:t>
            </a:r>
          </a:p>
          <a:p>
            <a:pPr lvl="2"/>
            <a:endParaRPr lang="de-CH" sz="1600" dirty="0"/>
          </a:p>
          <a:p>
            <a:pPr lvl="1"/>
            <a:r>
              <a:rPr lang="de-CH" sz="2000" dirty="0" err="1"/>
              <a:t>Overloading</a:t>
            </a:r>
            <a:endParaRPr lang="de-CH" sz="2000" dirty="0"/>
          </a:p>
          <a:p>
            <a:pPr lvl="2"/>
            <a:r>
              <a:rPr lang="de-CH" sz="1600" dirty="0"/>
              <a:t>Die </a:t>
            </a:r>
            <a:r>
              <a:rPr lang="de-CH" sz="1600" dirty="0" err="1"/>
              <a:t>Overload</a:t>
            </a:r>
            <a:r>
              <a:rPr lang="de-CH" sz="1600" dirty="0"/>
              <a:t>-Routinen sind überall zugelassen, wo bereits Routinen zugelassen sind</a:t>
            </a:r>
          </a:p>
          <a:p>
            <a:pPr lvl="2"/>
            <a:r>
              <a:rPr lang="de-CH" sz="1600" dirty="0"/>
              <a:t>Gleicher Name für Prozedur und Funktion kann nicht verwendet werden</a:t>
            </a:r>
          </a:p>
          <a:p>
            <a:pPr lvl="2"/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1724013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Weitere Bemerkungen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CH" sz="2000" dirty="0"/>
              <a:t>Verhalten vom Casting und </a:t>
            </a:r>
            <a:r>
              <a:rPr lang="de-CH" sz="2000" dirty="0" err="1"/>
              <a:t>Float</a:t>
            </a:r>
            <a:r>
              <a:rPr lang="de-CH" sz="2000" dirty="0"/>
              <a:t> ist in der VM implementiert und verhält sich entsprechend wie Java</a:t>
            </a:r>
          </a:p>
          <a:p>
            <a:pPr lvl="1"/>
            <a:r>
              <a:rPr lang="de-CH" sz="2000" dirty="0"/>
              <a:t>Input/Output: </a:t>
            </a:r>
            <a:r>
              <a:rPr lang="de-CH" sz="2000" dirty="0" err="1"/>
              <a:t>debugin</a:t>
            </a:r>
            <a:r>
              <a:rPr lang="de-CH" sz="2000" dirty="0"/>
              <a:t>, </a:t>
            </a:r>
            <a:r>
              <a:rPr lang="de-CH" sz="2000" dirty="0" err="1"/>
              <a:t>debugout</a:t>
            </a:r>
            <a:r>
              <a:rPr lang="de-CH" sz="2000" dirty="0"/>
              <a:t>, Programmparameter</a:t>
            </a:r>
          </a:p>
          <a:p>
            <a:pPr lvl="1"/>
            <a:r>
              <a:rPr lang="de-CH" sz="2000" dirty="0"/>
              <a:t>Erweiterung: </a:t>
            </a:r>
            <a:r>
              <a:rPr lang="de-CH" sz="2000" dirty="0" err="1"/>
              <a:t>If</a:t>
            </a:r>
            <a:r>
              <a:rPr lang="de-CH" sz="2000" dirty="0"/>
              <a:t> ohne Else (Anpassung an Grammatik)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065" y="3254057"/>
            <a:ext cx="813435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415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Anpassungen an der VM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914986"/>
          </a:xfrm>
        </p:spPr>
        <p:txBody>
          <a:bodyPr>
            <a:normAutofit/>
          </a:bodyPr>
          <a:lstStyle/>
          <a:p>
            <a:pPr lvl="1"/>
            <a:r>
              <a:rPr lang="de-CH" sz="2000" dirty="0"/>
              <a:t>Bestehende Befehle für </a:t>
            </a:r>
            <a:r>
              <a:rPr lang="de-CH" sz="2000" dirty="0" err="1"/>
              <a:t>int</a:t>
            </a:r>
            <a:r>
              <a:rPr lang="de-CH" sz="2000" dirty="0"/>
              <a:t> kopiert und angepasst für </a:t>
            </a:r>
            <a:r>
              <a:rPr lang="de-CH" sz="2000" dirty="0" err="1"/>
              <a:t>float</a:t>
            </a:r>
            <a:r>
              <a:rPr lang="de-CH" sz="2000" dirty="0"/>
              <a:t> und </a:t>
            </a:r>
            <a:r>
              <a:rPr lang="de-CH" sz="2000" dirty="0" err="1"/>
              <a:t>long</a:t>
            </a:r>
            <a:endParaRPr lang="de-CH" sz="2000" dirty="0"/>
          </a:p>
          <a:p>
            <a:pPr lvl="2"/>
            <a:r>
              <a:rPr lang="de-CH" sz="1600" dirty="0" err="1"/>
              <a:t>GtInt</a:t>
            </a:r>
            <a:r>
              <a:rPr lang="de-CH" sz="1600" dirty="0"/>
              <a:t>, </a:t>
            </a:r>
            <a:r>
              <a:rPr lang="de-CH" sz="1600" dirty="0" err="1"/>
              <a:t>SubInt</a:t>
            </a:r>
            <a:r>
              <a:rPr lang="de-CH" sz="1600" dirty="0"/>
              <a:t>, </a:t>
            </a:r>
            <a:r>
              <a:rPr lang="de-CH" sz="1600" dirty="0" err="1"/>
              <a:t>NegInt</a:t>
            </a:r>
            <a:r>
              <a:rPr lang="de-CH" sz="1600" dirty="0"/>
              <a:t>, …        </a:t>
            </a:r>
            <a:r>
              <a:rPr lang="de-CH" sz="1600" dirty="0" err="1"/>
              <a:t>GtFloat</a:t>
            </a:r>
            <a:r>
              <a:rPr lang="de-CH" sz="1600" dirty="0"/>
              <a:t>, </a:t>
            </a:r>
            <a:r>
              <a:rPr lang="de-CH" sz="1600" dirty="0" err="1"/>
              <a:t>SubFloat</a:t>
            </a:r>
            <a:r>
              <a:rPr lang="de-CH" sz="1600" dirty="0"/>
              <a:t>, </a:t>
            </a:r>
            <a:r>
              <a:rPr lang="de-CH" sz="1600" dirty="0" err="1"/>
              <a:t>NegFloat</a:t>
            </a:r>
            <a:r>
              <a:rPr lang="de-CH" sz="1600" dirty="0"/>
              <a:t>, …</a:t>
            </a:r>
          </a:p>
          <a:p>
            <a:pPr lvl="2"/>
            <a:endParaRPr lang="de-CH" sz="1600" dirty="0"/>
          </a:p>
          <a:p>
            <a:pPr lvl="1"/>
            <a:r>
              <a:rPr lang="de-CH" sz="2000" dirty="0"/>
              <a:t>Befehle für das Casting hinzugefügt</a:t>
            </a:r>
          </a:p>
          <a:p>
            <a:pPr lvl="2"/>
            <a:r>
              <a:rPr lang="de-CH" sz="1600" dirty="0" err="1"/>
              <a:t>CastLongToInt</a:t>
            </a:r>
            <a:endParaRPr lang="de-CH" sz="1600" dirty="0"/>
          </a:p>
          <a:p>
            <a:pPr lvl="2"/>
            <a:r>
              <a:rPr lang="de-CH" sz="1600" dirty="0" err="1"/>
              <a:t>CastFloatToInt</a:t>
            </a:r>
            <a:endParaRPr lang="de-CH" sz="1600" dirty="0"/>
          </a:p>
          <a:p>
            <a:pPr lvl="2"/>
            <a:r>
              <a:rPr lang="de-CH" sz="1600" dirty="0" err="1"/>
              <a:t>CastIntToLong</a:t>
            </a:r>
            <a:endParaRPr lang="de-CH" sz="1600" dirty="0"/>
          </a:p>
          <a:p>
            <a:pPr lvl="2"/>
            <a:r>
              <a:rPr lang="de-CH" sz="1600" dirty="0" err="1"/>
              <a:t>CastFloatToLong</a:t>
            </a:r>
            <a:endParaRPr lang="de-CH" sz="1600" dirty="0"/>
          </a:p>
          <a:p>
            <a:pPr lvl="2"/>
            <a:r>
              <a:rPr lang="de-CH" sz="1600" dirty="0" err="1"/>
              <a:t>CastIntToFloat</a:t>
            </a:r>
            <a:endParaRPr lang="de-CH" sz="1600" dirty="0"/>
          </a:p>
          <a:p>
            <a:pPr lvl="2"/>
            <a:r>
              <a:rPr lang="de-CH" sz="1600" dirty="0" err="1"/>
              <a:t>CastLongToFloat</a:t>
            </a:r>
            <a:endParaRPr lang="de-CH" sz="1600" dirty="0"/>
          </a:p>
          <a:p>
            <a:pPr lvl="2"/>
            <a:endParaRPr lang="de-CH" sz="1600" dirty="0"/>
          </a:p>
          <a:p>
            <a:pPr lvl="1"/>
            <a:r>
              <a:rPr lang="de-CH" sz="2000" dirty="0"/>
              <a:t>Klasse </a:t>
            </a:r>
            <a:r>
              <a:rPr lang="de-CH" sz="2000" dirty="0" err="1"/>
              <a:t>RunVirtualMachine</a:t>
            </a:r>
            <a:r>
              <a:rPr lang="de-CH" sz="2000" dirty="0"/>
              <a:t> mit main-Methode hinzugefügt</a:t>
            </a:r>
          </a:p>
        </p:txBody>
      </p:sp>
      <p:sp>
        <p:nvSpPr>
          <p:cNvPr id="4" name="Pfeil: nach rechts 3"/>
          <p:cNvSpPr/>
          <p:nvPr/>
        </p:nvSpPr>
        <p:spPr>
          <a:xfrm>
            <a:off x="3673856" y="2294128"/>
            <a:ext cx="215392" cy="95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13509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Codeerzeugung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CH" sz="2000" dirty="0"/>
              <a:t>Compiler in C#, VM in Java</a:t>
            </a:r>
          </a:p>
          <a:p>
            <a:pPr lvl="1"/>
            <a:r>
              <a:rPr lang="de-CH" sz="2000" dirty="0"/>
              <a:t>Speichern des Code-Arrays in einer Textdatei</a:t>
            </a:r>
          </a:p>
          <a:p>
            <a:pPr lvl="1"/>
            <a:r>
              <a:rPr lang="de-CH" sz="2000" dirty="0"/>
              <a:t>Aufruf der VM mit der Textdatei als Startparameter</a:t>
            </a:r>
          </a:p>
          <a:p>
            <a:pPr lvl="1"/>
            <a:endParaRPr lang="de-CH" sz="2000" dirty="0"/>
          </a:p>
          <a:p>
            <a:pPr lvl="1"/>
            <a:r>
              <a:rPr lang="de-CH" sz="2000" dirty="0"/>
              <a:t>Beispielinhalt der Textdatei:</a:t>
            </a:r>
            <a:endParaRPr lang="en-US" sz="2000" dirty="0"/>
          </a:p>
          <a:p>
            <a:pPr lvl="1"/>
            <a:endParaRPr lang="en-US" sz="2000" dirty="0"/>
          </a:p>
          <a:p>
            <a:pPr marL="201168" lvl="1" indent="0">
              <a:buNone/>
            </a:pPr>
            <a:endParaRPr lang="en-US" sz="200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725" y="3613150"/>
            <a:ext cx="821055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417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Codeerzeugung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sz="2000" dirty="0" err="1"/>
              <a:t>Float</a:t>
            </a:r>
            <a:endParaRPr lang="de-DE" sz="2000" dirty="0"/>
          </a:p>
          <a:p>
            <a:pPr lvl="2"/>
            <a:r>
              <a:rPr lang="de-DE" sz="1600" dirty="0"/>
              <a:t>Analog zu Int32 mit entsprechenden Befehlen</a:t>
            </a:r>
          </a:p>
          <a:p>
            <a:pPr lvl="2"/>
            <a:endParaRPr lang="de-DE" sz="1600" dirty="0"/>
          </a:p>
          <a:p>
            <a:pPr lvl="1"/>
            <a:r>
              <a:rPr lang="de-DE" sz="2000" dirty="0" err="1"/>
              <a:t>Overloading</a:t>
            </a:r>
            <a:endParaRPr lang="de-DE" sz="2000" dirty="0"/>
          </a:p>
          <a:p>
            <a:pPr lvl="2"/>
            <a:r>
              <a:rPr lang="de-DE" sz="1600" dirty="0"/>
              <a:t>Bei Calls wurde als Platzhalter eine Kombination aus Routinenamen und deren Parametertypen verwendet</a:t>
            </a:r>
          </a:p>
          <a:p>
            <a:pPr lvl="2"/>
            <a:r>
              <a:rPr lang="de-DE" sz="1600" dirty="0" err="1"/>
              <a:t>fun</a:t>
            </a:r>
            <a:r>
              <a:rPr lang="de-DE" sz="1600" dirty="0"/>
              <a:t> f(a:int32, b:int32) …	       f$INT32</a:t>
            </a:r>
            <a:r>
              <a:rPr lang="de-DE" sz="1600"/>
              <a:t>$INT32$</a:t>
            </a:r>
            <a:endParaRPr lang="de-DE" sz="1600" dirty="0"/>
          </a:p>
          <a:p>
            <a:pPr lvl="2"/>
            <a:endParaRPr lang="de-DE" sz="1600" dirty="0"/>
          </a:p>
          <a:p>
            <a:pPr lvl="1"/>
            <a:r>
              <a:rPr lang="de-DE" sz="2000" dirty="0"/>
              <a:t>Casting</a:t>
            </a:r>
          </a:p>
          <a:p>
            <a:pPr lvl="2"/>
            <a:r>
              <a:rPr lang="de-DE" sz="1600" dirty="0"/>
              <a:t>Auf der zu </a:t>
            </a:r>
            <a:r>
              <a:rPr lang="de-DE" sz="1600" dirty="0" err="1"/>
              <a:t>castenden</a:t>
            </a:r>
            <a:r>
              <a:rPr lang="de-DE" sz="1600" dirty="0"/>
              <a:t> Expression wird </a:t>
            </a:r>
            <a:r>
              <a:rPr lang="de-DE" sz="1600" i="1" dirty="0" err="1"/>
              <a:t>code</a:t>
            </a:r>
            <a:r>
              <a:rPr lang="de-DE" sz="1600" i="1" dirty="0"/>
              <a:t>(</a:t>
            </a:r>
            <a:r>
              <a:rPr lang="de-DE" sz="1600" i="1" dirty="0" err="1"/>
              <a:t>loc</a:t>
            </a:r>
            <a:r>
              <a:rPr lang="de-DE" sz="1600" i="1" dirty="0"/>
              <a:t>);</a:t>
            </a:r>
            <a:r>
              <a:rPr lang="de-DE" sz="1600" dirty="0"/>
              <a:t> aufgerufen</a:t>
            </a:r>
          </a:p>
          <a:p>
            <a:pPr lvl="2"/>
            <a:r>
              <a:rPr lang="de-DE" sz="1600" dirty="0"/>
              <a:t>Der oberste Wert des Stacks wird </a:t>
            </a:r>
            <a:r>
              <a:rPr lang="de-DE" sz="1600" dirty="0" err="1"/>
              <a:t>gecastet</a:t>
            </a:r>
            <a:r>
              <a:rPr lang="de-DE" sz="1600" dirty="0"/>
              <a:t>. (</a:t>
            </a:r>
            <a:r>
              <a:rPr lang="de-DE" sz="1600" dirty="0" err="1"/>
              <a:t>Stackpointer</a:t>
            </a:r>
            <a:r>
              <a:rPr lang="de-DE" sz="1600" dirty="0"/>
              <a:t> bleibt unverändert)</a:t>
            </a:r>
          </a:p>
          <a:p>
            <a:pPr lvl="2"/>
            <a:r>
              <a:rPr lang="de-DE" sz="1600" i="1" dirty="0"/>
              <a:t>[int32]</a:t>
            </a:r>
            <a:r>
              <a:rPr lang="de-DE" sz="1600" i="1" dirty="0" err="1"/>
              <a:t>varName</a:t>
            </a:r>
            <a:r>
              <a:rPr lang="de-DE" sz="1600" i="1" dirty="0"/>
              <a:t>;            </a:t>
            </a:r>
            <a:r>
              <a:rPr lang="de-DE" sz="1600" i="1" dirty="0" err="1"/>
              <a:t>LoadImInt</a:t>
            </a:r>
            <a:r>
              <a:rPr lang="de-DE" sz="1600" i="1" dirty="0"/>
              <a:t> 0; </a:t>
            </a:r>
            <a:r>
              <a:rPr lang="de-DE" sz="1600" i="1" dirty="0" err="1"/>
              <a:t>Deref</a:t>
            </a:r>
            <a:r>
              <a:rPr lang="de-DE" sz="1600" i="1" dirty="0"/>
              <a:t>; </a:t>
            </a:r>
            <a:r>
              <a:rPr lang="de-DE" sz="1600" i="1" dirty="0" err="1"/>
              <a:t>CastFloatToInt</a:t>
            </a:r>
            <a:r>
              <a:rPr lang="de-DE" sz="1600" i="1" dirty="0"/>
              <a:t>;</a:t>
            </a:r>
            <a:r>
              <a:rPr lang="de-DE" sz="1600" dirty="0"/>
              <a:t>  </a:t>
            </a:r>
          </a:p>
          <a:p>
            <a:pPr lvl="1"/>
            <a:endParaRPr lang="de-DE" sz="2000" dirty="0"/>
          </a:p>
          <a:p>
            <a:pPr marL="201168" lvl="1" indent="0">
              <a:buNone/>
            </a:pPr>
            <a:endParaRPr lang="de-DE" sz="2000" dirty="0"/>
          </a:p>
        </p:txBody>
      </p:sp>
      <p:sp>
        <p:nvSpPr>
          <p:cNvPr id="5" name="Pfeil: nach rechts 3"/>
          <p:cNvSpPr/>
          <p:nvPr/>
        </p:nvSpPr>
        <p:spPr>
          <a:xfrm>
            <a:off x="3812401" y="3541037"/>
            <a:ext cx="215392" cy="95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Pfeil: nach rechts 3"/>
          <p:cNvSpPr/>
          <p:nvPr/>
        </p:nvSpPr>
        <p:spPr>
          <a:xfrm>
            <a:off x="3202802" y="5065037"/>
            <a:ext cx="215392" cy="95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56058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45701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Inhaltsübersicht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CH" sz="2000" dirty="0"/>
              <a:t>Kurze Vorstellung unserer Erweiterungen</a:t>
            </a:r>
          </a:p>
          <a:p>
            <a:pPr lvl="1"/>
            <a:r>
              <a:rPr lang="de-CH" sz="2000" dirty="0" err="1"/>
              <a:t>Float</a:t>
            </a:r>
            <a:endParaRPr lang="de-CH" sz="1600" dirty="0"/>
          </a:p>
          <a:p>
            <a:pPr lvl="1"/>
            <a:r>
              <a:rPr lang="de-CH" sz="2000" dirty="0"/>
              <a:t>Casting</a:t>
            </a:r>
          </a:p>
          <a:p>
            <a:pPr lvl="1"/>
            <a:r>
              <a:rPr lang="de-CH" sz="2000" dirty="0" err="1"/>
              <a:t>Overloading</a:t>
            </a:r>
            <a:endParaRPr lang="de-CH" sz="2000" dirty="0"/>
          </a:p>
          <a:p>
            <a:pPr lvl="1"/>
            <a:r>
              <a:rPr lang="de-CH" sz="2000" dirty="0"/>
              <a:t>Einschränkungen</a:t>
            </a:r>
          </a:p>
          <a:p>
            <a:pPr lvl="1"/>
            <a:r>
              <a:rPr lang="de-CH" sz="2000" dirty="0"/>
              <a:t>Weitere Bemerkungen</a:t>
            </a:r>
          </a:p>
          <a:p>
            <a:pPr lvl="1"/>
            <a:r>
              <a:rPr lang="de-CH" sz="2000" dirty="0"/>
              <a:t>Anpassungen an der VM</a:t>
            </a:r>
          </a:p>
          <a:p>
            <a:pPr lvl="1"/>
            <a:r>
              <a:rPr lang="de-CH" sz="2000" dirty="0"/>
              <a:t>Codeerzeugung</a:t>
            </a:r>
          </a:p>
          <a:p>
            <a:pPr lvl="1"/>
            <a:r>
              <a:rPr lang="de-CH" sz="2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261484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Unsere Erweiterungen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de-CH" sz="2000" dirty="0" err="1"/>
              <a:t>Float</a:t>
            </a:r>
            <a:endParaRPr lang="de-CH" sz="2000" dirty="0"/>
          </a:p>
          <a:p>
            <a:pPr lvl="2"/>
            <a:r>
              <a:rPr lang="de-CH" sz="1600" dirty="0"/>
              <a:t>Gleitkommazahlen sind beim Programmieren nützlich</a:t>
            </a:r>
          </a:p>
          <a:p>
            <a:pPr lvl="2"/>
            <a:r>
              <a:rPr lang="de-CH" sz="1600" dirty="0"/>
              <a:t>32 Bit</a:t>
            </a:r>
          </a:p>
          <a:p>
            <a:pPr lvl="2"/>
            <a:r>
              <a:rPr lang="de-CH" sz="1600" dirty="0"/>
              <a:t>Verschiedene Darstellungsarten</a:t>
            </a:r>
          </a:p>
          <a:p>
            <a:pPr lvl="2"/>
            <a:r>
              <a:rPr lang="de-CH" sz="1600" dirty="0"/>
              <a:t>Basisrechenoperationen</a:t>
            </a:r>
          </a:p>
          <a:p>
            <a:pPr lvl="2"/>
            <a:r>
              <a:rPr lang="de-CH" sz="1600" dirty="0"/>
              <a:t>Unendlich-Werte</a:t>
            </a:r>
          </a:p>
          <a:p>
            <a:pPr lvl="2"/>
            <a:r>
              <a:rPr lang="de-CH" sz="1600" dirty="0" err="1"/>
              <a:t>NaN</a:t>
            </a:r>
            <a:endParaRPr lang="de-CH" sz="1600" dirty="0"/>
          </a:p>
          <a:p>
            <a:pPr lvl="2"/>
            <a:endParaRPr lang="de-CH" sz="1600" dirty="0"/>
          </a:p>
          <a:p>
            <a:pPr lvl="1"/>
            <a:r>
              <a:rPr lang="de-CH" sz="2000" dirty="0"/>
              <a:t>Casting</a:t>
            </a:r>
          </a:p>
          <a:p>
            <a:pPr lvl="2"/>
            <a:r>
              <a:rPr lang="de-CH" sz="1600" dirty="0"/>
              <a:t>Rechnen mit verschiedenen Zahlendatentypen</a:t>
            </a:r>
          </a:p>
          <a:p>
            <a:pPr lvl="2"/>
            <a:r>
              <a:rPr lang="de-CH" sz="1600" dirty="0"/>
              <a:t>Casting zwischen Int32, Int64 und </a:t>
            </a:r>
            <a:r>
              <a:rPr lang="de-CH" sz="1600" dirty="0" err="1"/>
              <a:t>Float</a:t>
            </a:r>
            <a:br>
              <a:rPr lang="de-CH" sz="1600" dirty="0"/>
            </a:br>
            <a:endParaRPr lang="de-CH" sz="1600" dirty="0"/>
          </a:p>
          <a:p>
            <a:pPr lvl="1"/>
            <a:r>
              <a:rPr lang="de-CH" sz="2000" dirty="0" err="1"/>
              <a:t>Overloading</a:t>
            </a:r>
            <a:endParaRPr lang="de-CH" sz="2000" dirty="0"/>
          </a:p>
          <a:p>
            <a:pPr lvl="2"/>
            <a:r>
              <a:rPr lang="de-CH" sz="1600" dirty="0"/>
              <a:t>Ein oft genutztes Feature</a:t>
            </a:r>
          </a:p>
          <a:p>
            <a:pPr lvl="2"/>
            <a:r>
              <a:rPr lang="de-CH" sz="1600" dirty="0"/>
              <a:t>Unterscheidung anhand des Rückgabetyps und der Parameterliste</a:t>
            </a:r>
          </a:p>
        </p:txBody>
      </p:sp>
    </p:spTree>
    <p:extLst>
      <p:ext uri="{BB962C8B-B14F-4D97-AF65-F5344CB8AC3E}">
        <p14:creationId xmlns:p14="http://schemas.microsoft.com/office/powerpoint/2010/main" val="243169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Float</a:t>
            </a:r>
            <a:r>
              <a:rPr lang="de-CH" dirty="0"/>
              <a:t> - lexikalische Syntax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CH" sz="2000" dirty="0"/>
              <a:t>Neues Keyword</a:t>
            </a:r>
            <a:endParaRPr lang="de-CH" dirty="0"/>
          </a:p>
          <a:p>
            <a:pPr lvl="2"/>
            <a:r>
              <a:rPr lang="de-CH" sz="1600" dirty="0"/>
              <a:t>Pattern: </a:t>
            </a:r>
            <a:r>
              <a:rPr lang="de-CH" sz="1600" dirty="0" err="1"/>
              <a:t>float</a:t>
            </a:r>
            <a:endParaRPr lang="de-CH" sz="1600" dirty="0"/>
          </a:p>
          <a:p>
            <a:pPr lvl="2"/>
            <a:r>
              <a:rPr lang="de-CH" sz="1600" dirty="0"/>
              <a:t>Token: (TYPE, FLOAT)</a:t>
            </a:r>
          </a:p>
          <a:p>
            <a:pPr lvl="1"/>
            <a:endParaRPr lang="de-CH" sz="2000" dirty="0"/>
          </a:p>
          <a:p>
            <a:pPr lvl="1"/>
            <a:r>
              <a:rPr lang="de-CH" sz="2000" dirty="0"/>
              <a:t>Neues </a:t>
            </a:r>
            <a:r>
              <a:rPr lang="de-CH" sz="2000" dirty="0" err="1"/>
              <a:t>Float-Literal</a:t>
            </a:r>
            <a:endParaRPr lang="de-CH" sz="2000" dirty="0"/>
          </a:p>
          <a:p>
            <a:pPr lvl="2"/>
            <a:r>
              <a:rPr lang="it-IT" sz="1600" dirty="0"/>
              <a:t>([0-9]+(‘*[0-9]+)*(E-{0,1}|(\.)[0-9]*(E-{0,1}){0,1})[0-9][0-9]*)|</a:t>
            </a:r>
            <a:r>
              <a:rPr lang="it-IT" sz="1600" dirty="0" err="1"/>
              <a:t>NaN|POSITIVE_INFINITY|NEGATIVE_INFINITY</a:t>
            </a:r>
            <a:endParaRPr lang="de-CH" sz="1600" dirty="0"/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99592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Float</a:t>
            </a:r>
            <a:r>
              <a:rPr lang="de-CH" dirty="0"/>
              <a:t> – grammatikalische Syntax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CH" sz="2000" dirty="0"/>
              <a:t>Keine Anpassungen</a:t>
            </a:r>
          </a:p>
          <a:p>
            <a:pPr lvl="1"/>
            <a:r>
              <a:rPr lang="de-CH" sz="2000" dirty="0"/>
              <a:t>Die Grammatik unterstützt bereits Zahlen und Rechenoperationen</a:t>
            </a:r>
            <a:endParaRPr lang="de-CH" dirty="0"/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81935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Float</a:t>
            </a:r>
            <a:r>
              <a:rPr lang="de-CH" dirty="0"/>
              <a:t> – Demo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40424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Casting - lexikalische Syntax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CH" sz="2000" dirty="0"/>
              <a:t>Neue Symbole</a:t>
            </a:r>
            <a:endParaRPr lang="de-CH" dirty="0"/>
          </a:p>
          <a:p>
            <a:pPr lvl="2">
              <a:tabLst>
                <a:tab pos="1435100" algn="l"/>
                <a:tab pos="2870200" algn="l"/>
                <a:tab pos="3854450" algn="l"/>
              </a:tabLst>
            </a:pPr>
            <a:r>
              <a:rPr lang="de-CH" sz="1600" dirty="0"/>
              <a:t>Pattern:	[	Pattern:	]</a:t>
            </a:r>
          </a:p>
          <a:p>
            <a:pPr lvl="2">
              <a:tabLst>
                <a:tab pos="1435100" algn="l"/>
                <a:tab pos="2870200" algn="l"/>
                <a:tab pos="3854450" algn="l"/>
              </a:tabLst>
            </a:pPr>
            <a:r>
              <a:rPr lang="de-CH" sz="1600" dirty="0"/>
              <a:t>Token:	LCAST	Token:	RCAST</a:t>
            </a:r>
          </a:p>
          <a:p>
            <a:pPr lvl="1"/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888209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Casting - grammatikalische Syntax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CH" sz="2000" dirty="0"/>
              <a:t>Erweiterung des NTS </a:t>
            </a:r>
            <a:r>
              <a:rPr lang="de-CH" sz="2000" i="1" dirty="0" err="1"/>
              <a:t>factor</a:t>
            </a:r>
            <a:endParaRPr lang="de-CH" sz="2000" i="1" dirty="0"/>
          </a:p>
          <a:p>
            <a:pPr lvl="1"/>
            <a:endParaRPr lang="de-CH" sz="160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720" y="2199005"/>
            <a:ext cx="822007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088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Casting – Demo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661210350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416</Words>
  <Application>Microsoft Office PowerPoint</Application>
  <PresentationFormat>Widescreen</PresentationFormat>
  <Paragraphs>114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Calibri</vt:lpstr>
      <vt:lpstr>Calibri Light</vt:lpstr>
      <vt:lpstr>Rückblick</vt:lpstr>
      <vt:lpstr>Float, Overloading und Casting für IML</vt:lpstr>
      <vt:lpstr>Inhaltsübersicht</vt:lpstr>
      <vt:lpstr>Unsere Erweiterungen</vt:lpstr>
      <vt:lpstr>Float - lexikalische Syntax</vt:lpstr>
      <vt:lpstr>Float – grammatikalische Syntax</vt:lpstr>
      <vt:lpstr>Float – Demo</vt:lpstr>
      <vt:lpstr>Casting - lexikalische Syntax</vt:lpstr>
      <vt:lpstr>Casting - grammatikalische Syntax</vt:lpstr>
      <vt:lpstr>Casting – Demo</vt:lpstr>
      <vt:lpstr>Overloading</vt:lpstr>
      <vt:lpstr>Overloading – Demo</vt:lpstr>
      <vt:lpstr>Einschränkungen</vt:lpstr>
      <vt:lpstr>Weitere Bemerkungen</vt:lpstr>
      <vt:lpstr>Anpassungen an der VM</vt:lpstr>
      <vt:lpstr>Codeerzeugung</vt:lpstr>
      <vt:lpstr>Codeerzeugung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Float und Overloading für IML</dc:title>
  <dc:creator>Elias</dc:creator>
  <cp:lastModifiedBy>Michael Roth</cp:lastModifiedBy>
  <cp:revision>61</cp:revision>
  <dcterms:created xsi:type="dcterms:W3CDTF">2016-11-22T08:01:11Z</dcterms:created>
  <dcterms:modified xsi:type="dcterms:W3CDTF">2017-01-10T16:45:29Z</dcterms:modified>
</cp:coreProperties>
</file>